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80" r:id="rId8"/>
    <p:sldId id="264" r:id="rId9"/>
    <p:sldId id="265" r:id="rId10"/>
    <p:sldId id="282" r:id="rId11"/>
    <p:sldId id="266" r:id="rId12"/>
    <p:sldId id="268" r:id="rId13"/>
    <p:sldId id="267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59" r:id="rId27"/>
  </p:sldIdLst>
  <p:sldSz cx="12192000" cy="6858000"/>
  <p:notesSz cx="6858000" cy="9144000"/>
  <p:embeddedFontLst>
    <p:embeddedFont>
      <p:font typeface="Algerian" panose="04020705040A02060702" pitchFamily="82" charset="0"/>
      <p:regular r:id="rId29"/>
    </p:embeddedFont>
    <p:embeddedFont>
      <p:font typeface="Arial Rounded MT Bold" panose="020F0704030504030204" pitchFamily="34" charset="0"/>
      <p:regular r:id="rId30"/>
    </p:embeddedFont>
    <p:embeddedFont>
      <p:font typeface="Lato Black" panose="020F0502020204030203" pitchFamily="34" charset="0"/>
      <p:bold r:id="rId31"/>
      <p:boldItalic r:id="rId32"/>
    </p:embeddedFont>
    <p:embeddedFont>
      <p:font typeface="Libre Baskerville" panose="02000000000000000000" pitchFamily="2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e1fbe53b63b34d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55805-CDE7-4556-912C-5D48A3CA4650}" v="114" dt="2023-11-25T15:28:3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4660"/>
  </p:normalViewPr>
  <p:slideViewPr>
    <p:cSldViewPr>
      <p:cViewPr>
        <p:scale>
          <a:sx n="100" d="100"/>
          <a:sy n="100" d="100"/>
        </p:scale>
        <p:origin x="173" y="2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4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am Tharun" userId="3620a25881a771d5" providerId="Windows Live" clId="Web-{C5F55805-CDE7-4556-912C-5D48A3CA4650}"/>
    <pc:docChg chg="modSld">
      <pc:chgData name="Dulam Tharun" userId="3620a25881a771d5" providerId="Windows Live" clId="Web-{C5F55805-CDE7-4556-912C-5D48A3CA4650}" dt="2023-11-25T15:28:33.166" v="113" actId="14100"/>
      <pc:docMkLst>
        <pc:docMk/>
      </pc:docMkLst>
      <pc:sldChg chg="modSp">
        <pc:chgData name="Dulam Tharun" userId="3620a25881a771d5" providerId="Windows Live" clId="Web-{C5F55805-CDE7-4556-912C-5D48A3CA4650}" dt="2023-11-25T15:28:33.166" v="113" actId="14100"/>
        <pc:sldMkLst>
          <pc:docMk/>
          <pc:sldMk cId="0" sldId="264"/>
        </pc:sldMkLst>
        <pc:spChg chg="mod">
          <ac:chgData name="Dulam Tharun" userId="3620a25881a771d5" providerId="Windows Live" clId="Web-{C5F55805-CDE7-4556-912C-5D48A3CA4650}" dt="2023-11-25T15:28:24.791" v="110" actId="1076"/>
          <ac:spMkLst>
            <pc:docMk/>
            <pc:sldMk cId="0" sldId="264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8:33.166" v="113" actId="14100"/>
          <ac:picMkLst>
            <pc:docMk/>
            <pc:sldMk cId="0" sldId="264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6:51.475" v="97" actId="1076"/>
        <pc:sldMkLst>
          <pc:docMk/>
          <pc:sldMk cId="0" sldId="267"/>
        </pc:sldMkLst>
        <pc:spChg chg="mod">
          <ac:chgData name="Dulam Tharun" userId="3620a25881a771d5" providerId="Windows Live" clId="Web-{C5F55805-CDE7-4556-912C-5D48A3CA4650}" dt="2023-11-25T15:26:47.428" v="96" actId="14100"/>
          <ac:spMkLst>
            <pc:docMk/>
            <pc:sldMk cId="0" sldId="267"/>
            <ac:spMk id="3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6:51.475" v="97" actId="1076"/>
          <ac:picMkLst>
            <pc:docMk/>
            <pc:sldMk cId="0" sldId="267"/>
            <ac:picMk id="4" creationId="{00000000-0000-0000-0000-000000000000}"/>
          </ac:picMkLst>
        </pc:picChg>
        <pc:picChg chg="mod modCrop">
          <ac:chgData name="Dulam Tharun" userId="3620a25881a771d5" providerId="Windows Live" clId="Web-{C5F55805-CDE7-4556-912C-5D48A3CA4650}" dt="2023-11-25T15:26:32.896" v="93" actId="14100"/>
          <ac:picMkLst>
            <pc:docMk/>
            <pc:sldMk cId="0" sldId="267"/>
            <ac:picMk id="5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7:23.757" v="101" actId="14100"/>
        <pc:sldMkLst>
          <pc:docMk/>
          <pc:sldMk cId="0" sldId="268"/>
        </pc:sldMkLst>
        <pc:picChg chg="mod modCrop">
          <ac:chgData name="Dulam Tharun" userId="3620a25881a771d5" providerId="Windows Live" clId="Web-{C5F55805-CDE7-4556-912C-5D48A3CA4650}" dt="2023-11-25T15:27:23.757" v="101" actId="14100"/>
          <ac:picMkLst>
            <pc:docMk/>
            <pc:sldMk cId="0" sldId="268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3:21.108" v="72" actId="14100"/>
        <pc:sldMkLst>
          <pc:docMk/>
          <pc:sldMk cId="0" sldId="269"/>
        </pc:sldMkLst>
        <pc:spChg chg="mod">
          <ac:chgData name="Dulam Tharun" userId="3620a25881a771d5" providerId="Windows Live" clId="Web-{C5F55805-CDE7-4556-912C-5D48A3CA4650}" dt="2023-11-25T15:22:30.543" v="66" actId="1076"/>
          <ac:spMkLst>
            <pc:docMk/>
            <pc:sldMk cId="0" sldId="269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3:21.108" v="72" actId="14100"/>
          <ac:picMkLst>
            <pc:docMk/>
            <pc:sldMk cId="0" sldId="269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2:00.745" v="65" actId="14100"/>
        <pc:sldMkLst>
          <pc:docMk/>
          <pc:sldMk cId="0" sldId="270"/>
        </pc:sldMkLst>
        <pc:spChg chg="mod">
          <ac:chgData name="Dulam Tharun" userId="3620a25881a771d5" providerId="Windows Live" clId="Web-{C5F55805-CDE7-4556-912C-5D48A3CA4650}" dt="2023-11-25T15:21:19.665" v="59" actId="1076"/>
          <ac:spMkLst>
            <pc:docMk/>
            <pc:sldMk cId="0" sldId="270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2:00.745" v="65" actId="14100"/>
          <ac:picMkLst>
            <pc:docMk/>
            <pc:sldMk cId="0" sldId="270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4:01.062" v="79" actId="14100"/>
        <pc:sldMkLst>
          <pc:docMk/>
          <pc:sldMk cId="0" sldId="271"/>
        </pc:sldMkLst>
        <pc:spChg chg="mod">
          <ac:chgData name="Dulam Tharun" userId="3620a25881a771d5" providerId="Windows Live" clId="Web-{C5F55805-CDE7-4556-912C-5D48A3CA4650}" dt="2023-11-25T15:23:33.030" v="73" actId="1076"/>
          <ac:spMkLst>
            <pc:docMk/>
            <pc:sldMk cId="0" sldId="271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4:01.062" v="79" actId="14100"/>
          <ac:picMkLst>
            <pc:docMk/>
            <pc:sldMk cId="0" sldId="271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1:09.712" v="58" actId="14100"/>
        <pc:sldMkLst>
          <pc:docMk/>
          <pc:sldMk cId="0" sldId="272"/>
        </pc:sldMkLst>
        <pc:spChg chg="mod">
          <ac:chgData name="Dulam Tharun" userId="3620a25881a771d5" providerId="Windows Live" clId="Web-{C5F55805-CDE7-4556-912C-5D48A3CA4650}" dt="2023-11-25T15:20:21.069" v="50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Dulam Tharun" userId="3620a25881a771d5" providerId="Windows Live" clId="Web-{C5F55805-CDE7-4556-912C-5D48A3CA4650}" dt="2023-11-25T15:20:48.820" v="53" actId="14100"/>
          <ac:spMkLst>
            <pc:docMk/>
            <pc:sldMk cId="0" sldId="272"/>
            <ac:spMk id="3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1:09.712" v="58" actId="14100"/>
          <ac:picMkLst>
            <pc:docMk/>
            <pc:sldMk cId="0" sldId="272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0:11.163" v="49" actId="14100"/>
        <pc:sldMkLst>
          <pc:docMk/>
          <pc:sldMk cId="0" sldId="273"/>
        </pc:sldMkLst>
        <pc:spChg chg="mod">
          <ac:chgData name="Dulam Tharun" userId="3620a25881a771d5" providerId="Windows Live" clId="Web-{C5F55805-CDE7-4556-912C-5D48A3CA4650}" dt="2023-11-25T15:19:38.380" v="44" actId="1076"/>
          <ac:spMkLst>
            <pc:docMk/>
            <pc:sldMk cId="0" sldId="273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0:11.163" v="49" actId="14100"/>
          <ac:picMkLst>
            <pc:docMk/>
            <pc:sldMk cId="0" sldId="273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9:29.989" v="43" actId="14100"/>
        <pc:sldMkLst>
          <pc:docMk/>
          <pc:sldMk cId="0" sldId="274"/>
        </pc:sldMkLst>
        <pc:spChg chg="mod">
          <ac:chgData name="Dulam Tharun" userId="3620a25881a771d5" providerId="Windows Live" clId="Web-{C5F55805-CDE7-4556-912C-5D48A3CA4650}" dt="2023-11-25T15:18:52.675" v="38" actId="1076"/>
          <ac:spMkLst>
            <pc:docMk/>
            <pc:sldMk cId="0" sldId="274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9:29.989" v="43" actId="14100"/>
          <ac:picMkLst>
            <pc:docMk/>
            <pc:sldMk cId="0" sldId="274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8:43.706" v="37" actId="14100"/>
        <pc:sldMkLst>
          <pc:docMk/>
          <pc:sldMk cId="0" sldId="275"/>
        </pc:sldMkLst>
        <pc:spChg chg="mod">
          <ac:chgData name="Dulam Tharun" userId="3620a25881a771d5" providerId="Windows Live" clId="Web-{C5F55805-CDE7-4556-912C-5D48A3CA4650}" dt="2023-11-25T15:18:12.752" v="32" actId="1076"/>
          <ac:spMkLst>
            <pc:docMk/>
            <pc:sldMk cId="0" sldId="275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8:43.706" v="37" actId="14100"/>
          <ac:picMkLst>
            <pc:docMk/>
            <pc:sldMk cId="0" sldId="275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8:04.970" v="31" actId="14100"/>
        <pc:sldMkLst>
          <pc:docMk/>
          <pc:sldMk cId="0" sldId="276"/>
        </pc:sldMkLst>
        <pc:spChg chg="mod">
          <ac:chgData name="Dulam Tharun" userId="3620a25881a771d5" providerId="Windows Live" clId="Web-{C5F55805-CDE7-4556-912C-5D48A3CA4650}" dt="2023-11-25T15:17:54.470" v="28" actId="1076"/>
          <ac:spMkLst>
            <pc:docMk/>
            <pc:sldMk cId="0" sldId="276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8:04.970" v="31" actId="14100"/>
          <ac:picMkLst>
            <pc:docMk/>
            <pc:sldMk cId="0" sldId="276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6:18.013" v="17" actId="14100"/>
        <pc:sldMkLst>
          <pc:docMk/>
          <pc:sldMk cId="0" sldId="277"/>
        </pc:sldMkLst>
        <pc:spChg chg="mod">
          <ac:chgData name="Dulam Tharun" userId="3620a25881a771d5" providerId="Windows Live" clId="Web-{C5F55805-CDE7-4556-912C-5D48A3CA4650}" dt="2023-11-25T15:16:04.403" v="14" actId="1076"/>
          <ac:spMkLst>
            <pc:docMk/>
            <pc:sldMk cId="0" sldId="277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6:18.013" v="17" actId="14100"/>
          <ac:picMkLst>
            <pc:docMk/>
            <pc:sldMk cId="0" sldId="277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7:14.875" v="24" actId="14100"/>
        <pc:sldMkLst>
          <pc:docMk/>
          <pc:sldMk cId="0" sldId="278"/>
        </pc:sldMkLst>
        <pc:spChg chg="mod">
          <ac:chgData name="Dulam Tharun" userId="3620a25881a771d5" providerId="Windows Live" clId="Web-{C5F55805-CDE7-4556-912C-5D48A3CA4650}" dt="2023-11-25T15:16:29.076" v="18" actId="1076"/>
          <ac:spMkLst>
            <pc:docMk/>
            <pc:sldMk cId="0" sldId="278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7:14.875" v="24" actId="14100"/>
          <ac:picMkLst>
            <pc:docMk/>
            <pc:sldMk cId="0" sldId="278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15:30.043" v="11" actId="14100"/>
        <pc:sldMkLst>
          <pc:docMk/>
          <pc:sldMk cId="0" sldId="279"/>
        </pc:sldMkLst>
        <pc:spChg chg="mod">
          <ac:chgData name="Dulam Tharun" userId="3620a25881a771d5" providerId="Windows Live" clId="Web-{C5F55805-CDE7-4556-912C-5D48A3CA4650}" dt="2023-11-25T15:15:09.433" v="7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Dulam Tharun" userId="3620a25881a771d5" providerId="Windows Live" clId="Web-{C5F55805-CDE7-4556-912C-5D48A3CA4650}" dt="2023-11-25T15:15:25.886" v="10" actId="14100"/>
          <ac:spMkLst>
            <pc:docMk/>
            <pc:sldMk cId="0" sldId="279"/>
            <ac:spMk id="3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15:30.043" v="11" actId="14100"/>
          <ac:picMkLst>
            <pc:docMk/>
            <pc:sldMk cId="0" sldId="279"/>
            <ac:picMk id="4" creationId="{00000000-0000-0000-0000-000000000000}"/>
          </ac:picMkLst>
        </pc:picChg>
      </pc:sldChg>
      <pc:sldChg chg="modSp">
        <pc:chgData name="Dulam Tharun" userId="3620a25881a771d5" providerId="Windows Live" clId="Web-{C5F55805-CDE7-4556-912C-5D48A3CA4650}" dt="2023-11-25T15:27:54.868" v="106" actId="14100"/>
        <pc:sldMkLst>
          <pc:docMk/>
          <pc:sldMk cId="0" sldId="282"/>
        </pc:sldMkLst>
        <pc:spChg chg="mod">
          <ac:chgData name="Dulam Tharun" userId="3620a25881a771d5" providerId="Windows Live" clId="Web-{C5F55805-CDE7-4556-912C-5D48A3CA4650}" dt="2023-11-25T15:27:33.633" v="102" actId="1076"/>
          <ac:spMkLst>
            <pc:docMk/>
            <pc:sldMk cId="0" sldId="282"/>
            <ac:spMk id="2" creationId="{00000000-0000-0000-0000-000000000000}"/>
          </ac:spMkLst>
        </pc:spChg>
        <pc:picChg chg="mod modCrop">
          <ac:chgData name="Dulam Tharun" userId="3620a25881a771d5" providerId="Windows Live" clId="Web-{C5F55805-CDE7-4556-912C-5D48A3CA4650}" dt="2023-11-25T15:27:54.868" v="106" actId="14100"/>
          <ac:picMkLst>
            <pc:docMk/>
            <pc:sldMk cId="0" sldId="282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42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80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5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034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azon_(company)" TargetMode="External"/><Relationship Id="rId2" Type="http://schemas.openxmlformats.org/officeDocument/2006/relationships/hyperlink" Target="https://en.wikipedia.org/wiki/Usene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16390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dirty="0">
                <a:solidFill>
                  <a:schemeClr val="tx1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Understanding Of Internet Movie </a:t>
            </a:r>
            <a:r>
              <a:rPr lang="en-IN" sz="3200" b="1" dirty="0">
                <a:solidFill>
                  <a:schemeClr val="tx1"/>
                </a:solidFill>
                <a:latin typeface="Algerian" panose="04020705040A02060702" pitchFamily="82" charset="0"/>
                <a:ea typeface="Calibri"/>
                <a:cs typeface="Times New Roman" pitchFamily="18" charset="0"/>
                <a:sym typeface="Calibri"/>
              </a:rPr>
              <a:t>Database(imd</a:t>
            </a:r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Calibri"/>
                <a:cs typeface="Times New Roman" pitchFamily="18" charset="0"/>
                <a:sym typeface="Calibri"/>
              </a:rPr>
              <a:t>b</a:t>
            </a:r>
            <a:r>
              <a:rPr lang="en-IN" sz="2800" b="1" dirty="0">
                <a:solidFill>
                  <a:schemeClr val="tx1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) Website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777875"/>
          </a:xfrm>
        </p:spPr>
        <p:txBody>
          <a:bodyPr/>
          <a:lstStyle/>
          <a:p>
            <a:r>
              <a:rPr lang="en-US" dirty="0"/>
              <a:t>Raw Data </a:t>
            </a:r>
          </a:p>
        </p:txBody>
      </p:sp>
      <p:pic>
        <p:nvPicPr>
          <p:cNvPr id="1026" name="Picture 2" descr="C:\Users\Rahul\Pictures\Screenshots\Screenshot (25).png"/>
          <p:cNvPicPr>
            <a:picLocks noChangeAspect="1" noChangeArrowheads="1"/>
          </p:cNvPicPr>
          <p:nvPr/>
        </p:nvPicPr>
        <p:blipFill rotWithShape="1">
          <a:blip r:embed="rId2"/>
          <a:srcRect l="5918" r="3571"/>
          <a:stretch/>
        </p:blipFill>
        <p:spPr bwMode="auto">
          <a:xfrm>
            <a:off x="771660" y="1066800"/>
            <a:ext cx="10623137" cy="5029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For Cleaning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executing the program , create a DataFrame using dictionary and check whether the data inside it is cleaned or not . </a:t>
            </a:r>
          </a:p>
          <a:p>
            <a:r>
              <a:rPr lang="en-US" sz="2400" dirty="0"/>
              <a:t>If not, try to clean the data .</a:t>
            </a:r>
          </a:p>
          <a:p>
            <a:r>
              <a:rPr lang="en-US" sz="2400" dirty="0"/>
              <a:t>For cleaning the data in the dataframe ,check for the null values and duplicate data, if all the columns is zero then it is appropriate for further processing.</a:t>
            </a:r>
          </a:p>
          <a:p>
            <a:r>
              <a:rPr lang="en-US" sz="2400" dirty="0"/>
              <a:t>Clean text data by removing unnecessary whitespaces, special characters, and HTML tags from text data and remove irrelevant information using </a:t>
            </a:r>
            <a:r>
              <a:rPr lang="en-US" sz="2400" dirty="0" err="1"/>
              <a:t>Regex</a:t>
            </a:r>
            <a:r>
              <a:rPr lang="en-US" sz="2400" dirty="0"/>
              <a:t>.</a:t>
            </a:r>
          </a:p>
          <a:p>
            <a:r>
              <a:rPr lang="en-US" sz="2400" dirty="0"/>
              <a:t>Convert the data types. By default all the types of columns are objects, change according to the column like float32 or int32 etc..</a:t>
            </a:r>
          </a:p>
          <a:p>
            <a:r>
              <a:rPr lang="en-US" sz="2400" dirty="0"/>
              <a:t>Check the shape of the database and save the cleaned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609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Quick view of Cleaned data </a:t>
            </a:r>
          </a:p>
        </p:txBody>
      </p:sp>
      <p:pic>
        <p:nvPicPr>
          <p:cNvPr id="4" name="Picture 4" descr="C:\Users\Rahul\Pictures\Screenshots\Screenshot (13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8571" t="1174" r="3265"/>
          <a:stretch/>
        </p:blipFill>
        <p:spPr bwMode="auto">
          <a:xfrm>
            <a:off x="929426" y="1349062"/>
            <a:ext cx="10311942" cy="4518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143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 and shape of data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885" y="1071092"/>
            <a:ext cx="9105362" cy="36033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 descr="C:\Users\Rahul\Pictures\Screenshots\Screenshot (10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6441" r="34607" b="-321"/>
          <a:stretch/>
        </p:blipFill>
        <p:spPr bwMode="auto">
          <a:xfrm>
            <a:off x="1242811" y="1066800"/>
            <a:ext cx="9100451" cy="3599661"/>
          </a:xfrm>
          <a:prstGeom prst="rect">
            <a:avLst/>
          </a:prstGeom>
          <a:noFill/>
        </p:spPr>
      </p:pic>
      <p:pic>
        <p:nvPicPr>
          <p:cNvPr id="5" name="Picture 3" descr="C:\Users\Rahul\Pictures\Screenshots\Screenshot (12).png"/>
          <p:cNvPicPr>
            <a:picLocks noChangeAspect="1" noChangeArrowheads="1"/>
          </p:cNvPicPr>
          <p:nvPr/>
        </p:nvPicPr>
        <p:blipFill rotWithShape="1">
          <a:blip r:embed="rId3"/>
          <a:srcRect l="9385" t="13207" r="20838" b="629"/>
          <a:stretch/>
        </p:blipFill>
        <p:spPr bwMode="auto">
          <a:xfrm>
            <a:off x="1240665" y="4673957"/>
            <a:ext cx="7824057" cy="1573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statistical data</a:t>
            </a:r>
          </a:p>
        </p:txBody>
      </p:sp>
      <p:pic>
        <p:nvPicPr>
          <p:cNvPr id="4" name="Picture 2" descr="C:\Users\Rahul\Pictures\Screenshots\Screenshot (16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7143" r="4451" b="-243"/>
          <a:stretch/>
        </p:blipFill>
        <p:spPr bwMode="auto">
          <a:xfrm>
            <a:off x="836054" y="1202029"/>
            <a:ext cx="10460300" cy="4891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Finding correlation of data</a:t>
            </a:r>
          </a:p>
        </p:txBody>
      </p:sp>
      <p:pic>
        <p:nvPicPr>
          <p:cNvPr id="4" name="Picture 2" descr="C:\Users\Rahul\Pictures\Screenshots\Screenshot (14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5100" t="753" r="16075"/>
          <a:stretch/>
        </p:blipFill>
        <p:spPr bwMode="auto">
          <a:xfrm>
            <a:off x="897229" y="1164587"/>
            <a:ext cx="10354239" cy="5000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BarGraphs</a:t>
            </a:r>
          </a:p>
        </p:txBody>
      </p:sp>
      <p:pic>
        <p:nvPicPr>
          <p:cNvPr id="4" name="Picture 2" descr="C:\Users\Rahul\Pictures\Screenshots\Screenshot (15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1753" t="10227" r="11347" b="-227"/>
          <a:stretch/>
        </p:blipFill>
        <p:spPr bwMode="auto">
          <a:xfrm>
            <a:off x="899375" y="1152660"/>
            <a:ext cx="10452538" cy="4885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Top 7 voted movies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1935"/>
            <a:ext cx="10515600" cy="48450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Rahul\Pictures\Screenshots\Screenshot (17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1905" t="19570" r="12173"/>
          <a:stretch/>
        </p:blipFill>
        <p:spPr bwMode="auto">
          <a:xfrm>
            <a:off x="833907" y="1331891"/>
            <a:ext cx="10522572" cy="4850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Appearance of stars in top meta-score</a:t>
            </a:r>
          </a:p>
        </p:txBody>
      </p:sp>
      <p:pic>
        <p:nvPicPr>
          <p:cNvPr id="4" name="Picture 2" descr="C:\Users\Rahul\Pictures\Screenshots\Screenshot (22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1991" t="29478" r="2860" b="-227"/>
          <a:stretch/>
        </p:blipFill>
        <p:spPr bwMode="auto">
          <a:xfrm>
            <a:off x="841420" y="1267496"/>
            <a:ext cx="10612529" cy="5080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Top 7 rated movies</a:t>
            </a:r>
          </a:p>
        </p:txBody>
      </p:sp>
      <p:pic>
        <p:nvPicPr>
          <p:cNvPr id="4" name="Picture 2" descr="C:\Users\Rahul\Pictures\Screenshots\Screenshot (18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1795" t="29577" r="9313"/>
          <a:stretch/>
        </p:blipFill>
        <p:spPr bwMode="auto">
          <a:xfrm>
            <a:off x="1023871" y="1254618"/>
            <a:ext cx="10380083" cy="4754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1021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: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Janjirala Rahul</a:t>
            </a:r>
          </a:p>
          <a:p>
            <a:pPr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 :   B.Tech (IT)</a:t>
            </a:r>
          </a:p>
          <a:p>
            <a:pPr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	   :    Fresher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/>
              <a:t>Data science has a wide range of applications in different industries, including healthcare, finance, marketing, and technology. Many people are attracted to the potential for making a positive impact on society by using data to inform decision-making and solve important problems.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: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Sadhula  Sai Nikhil</a:t>
            </a:r>
          </a:p>
          <a:p>
            <a:pPr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 :   B.Tech (IT)</a:t>
            </a:r>
          </a:p>
          <a:p>
            <a:pPr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	   :    Fresher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/>
              <a:t>Data science has a wide range of applications in different industries, including healthcare, finance, marketing, and technology. Many people are attracted to the potential for making a positive impact on society by using data to inform decision-making and solve important problems.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62" y="224"/>
            <a:ext cx="10515600" cy="1325563"/>
          </a:xfrm>
        </p:spPr>
        <p:txBody>
          <a:bodyPr/>
          <a:lstStyle/>
          <a:p>
            <a:r>
              <a:rPr lang="en-US" dirty="0"/>
              <a:t>kernel density estimation(</a:t>
            </a:r>
            <a:r>
              <a:rPr lang="en-US" dirty="0" err="1"/>
              <a:t>kde</a:t>
            </a:r>
            <a:r>
              <a:rPr lang="en-US" dirty="0"/>
              <a:t>)</a:t>
            </a:r>
          </a:p>
        </p:txBody>
      </p:sp>
      <p:pic>
        <p:nvPicPr>
          <p:cNvPr id="4" name="Picture 2" descr="C:\Users\Rahul\Pictures\Screenshots\Screenshot (20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2333" t="28074" r="4830"/>
          <a:stretch/>
        </p:blipFill>
        <p:spPr bwMode="auto">
          <a:xfrm>
            <a:off x="897228" y="1328990"/>
            <a:ext cx="10579486" cy="4843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53"/>
            <a:ext cx="10515600" cy="1325563"/>
          </a:xfrm>
        </p:spPr>
        <p:txBody>
          <a:bodyPr/>
          <a:lstStyle/>
          <a:p>
            <a:r>
              <a:rPr lang="en-US" dirty="0"/>
              <a:t>Gross of top rated movies</a:t>
            </a:r>
          </a:p>
        </p:txBody>
      </p:sp>
      <p:pic>
        <p:nvPicPr>
          <p:cNvPr id="4" name="Picture 2" descr="C:\Users\Rahul\Pictures\Screenshots\Screenshot (19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3393" t="21818" r="6915" b="2045"/>
          <a:stretch/>
        </p:blipFill>
        <p:spPr bwMode="auto">
          <a:xfrm>
            <a:off x="973428" y="1373747"/>
            <a:ext cx="10308001" cy="4777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en-US" dirty="0"/>
              <a:t>Rating distribution</a:t>
            </a:r>
          </a:p>
        </p:txBody>
      </p:sp>
      <p:pic>
        <p:nvPicPr>
          <p:cNvPr id="4" name="Picture 2" descr="C:\Users\Rahul\Pictures\Screenshots\Screenshot (23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2231" t="25442" r="4892"/>
          <a:stretch/>
        </p:blipFill>
        <p:spPr bwMode="auto">
          <a:xfrm>
            <a:off x="890789" y="1277155"/>
            <a:ext cx="10381793" cy="4818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hul\Pictures\Screenshots\Screenshot (21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1491" t="23409" r="4451"/>
          <a:stretch/>
        </p:blipFill>
        <p:spPr bwMode="auto">
          <a:xfrm>
            <a:off x="836054" y="1202029"/>
            <a:ext cx="10417559" cy="50458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53"/>
            <a:ext cx="10515600" cy="1158875"/>
          </a:xfrm>
        </p:spPr>
        <p:txBody>
          <a:bodyPr/>
          <a:lstStyle/>
          <a:p>
            <a:r>
              <a:rPr lang="en-US" dirty="0"/>
              <a:t>Number of certified movies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38" y="224"/>
            <a:ext cx="10515600" cy="1325563"/>
          </a:xfrm>
        </p:spPr>
        <p:txBody>
          <a:bodyPr/>
          <a:lstStyle/>
          <a:p>
            <a:r>
              <a:rPr lang="en-US" dirty="0"/>
              <a:t>Directors with most movies(bar-plot)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6809"/>
            <a:ext cx="10515600" cy="49201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Rahul\Pictures\Screenshots\Screenshot (24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14272" t="28636" r="5519" b="1296"/>
          <a:stretch/>
        </p:blipFill>
        <p:spPr bwMode="auto">
          <a:xfrm>
            <a:off x="831761" y="1255691"/>
            <a:ext cx="10526766" cy="4930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scraping the IMDb website, the process revealed valuable insights into movie-related information such as ratings, cast details, and reviews. .</a:t>
            </a:r>
          </a:p>
          <a:p>
            <a:r>
              <a:rPr lang="en-US" sz="2400" dirty="0"/>
              <a:t>The web scraping effort provided a foundation for further analysis and exploration of IMDb's rich movie database.</a:t>
            </a:r>
          </a:p>
          <a:p>
            <a:r>
              <a:rPr lang="en-US" sz="2400" dirty="0"/>
              <a:t>After scraping IMDb we concluded that reviews and ratings determine people’s opinions on movies.</a:t>
            </a:r>
          </a:p>
          <a:p>
            <a:r>
              <a:rPr lang="en-US" sz="2400" dirty="0"/>
              <a:t>Most of the movies that people loved involves real-life emotional values and incidents. 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3959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820400" cy="4881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Collecting Data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Cleaning Data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 to IMDB (Internet Movie Database):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IMDB, or the Internet Movie Database, is an online database that serves as a comprehensive resource for information related to films, television shows, actors, directors, and other industry professionals.</a:t>
            </a:r>
          </a:p>
          <a:p>
            <a:r>
              <a:rPr lang="en-US" dirty="0"/>
              <a:t>IMDb began as a fan-operated movie database on the </a:t>
            </a:r>
            <a:r>
              <a:rPr lang="en-US" dirty="0">
                <a:hlinkClick r:id="rId2" tooltip="Usenet"/>
              </a:rPr>
              <a:t>Usenet</a:t>
            </a:r>
            <a:r>
              <a:rPr lang="en-US" dirty="0"/>
              <a:t> group "rec.arts.movies" in 1990, and moved to the Web in 1993. Since 1998, it has been owned and operated by </a:t>
            </a:r>
            <a:r>
              <a:rPr lang="en-US" b="1" dirty="0"/>
              <a:t>IMDb.com, Inc.</a:t>
            </a:r>
            <a:r>
              <a:rPr lang="en-US" dirty="0"/>
              <a:t>, a subsidiary of </a:t>
            </a:r>
            <a:r>
              <a:rPr lang="en-US" dirty="0">
                <a:hlinkClick r:id="rId3" tooltip="Amazon (company)"/>
              </a:rPr>
              <a:t>Amazon</a:t>
            </a:r>
            <a:r>
              <a:rPr lang="en-US" dirty="0"/>
              <a:t>.</a:t>
            </a:r>
          </a:p>
        </p:txBody>
      </p:sp>
      <p:pic>
        <p:nvPicPr>
          <p:cNvPr id="4" name="Picture 2" descr="IMDb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5105400"/>
            <a:ext cx="41910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STATEMENT(Objective):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10134600" cy="4571999"/>
          </a:xfrm>
        </p:spPr>
        <p:txBody>
          <a:bodyPr/>
          <a:lstStyle/>
          <a:p>
            <a:r>
              <a:rPr lang="en-US" dirty="0"/>
              <a:t>Viewers frequently rely on IMDb ratings as a quick and accessible way to gauge the quality and popularity of a particular movie or TV series. High ratings can attract more viewers, contributing to a project's success, while lower ratings may deter potential viewers. As a result, IMDb ratings have a substantial impact on the visibility and success of entertainment content in a highly competitive industry, influencing the choices of millions of viewers worldwide.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importing all required libraries</a:t>
            </a:r>
          </a:p>
        </p:txBody>
      </p:sp>
      <p:pic>
        <p:nvPicPr>
          <p:cNvPr id="4" name="Picture 2" descr="C:\Users\Rahul\Pictures\Screenshots\Screenshot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8382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For Collecting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Install Necessary Libraries</a:t>
            </a:r>
          </a:p>
          <a:p>
            <a:r>
              <a:rPr lang="en-IN" sz="2400" dirty="0"/>
              <a:t>Inspect the Website</a:t>
            </a:r>
          </a:p>
          <a:p>
            <a:r>
              <a:rPr lang="en-IN" sz="2400" dirty="0"/>
              <a:t>Write the Python Script</a:t>
            </a:r>
          </a:p>
          <a:p>
            <a:r>
              <a:rPr lang="en-IN" sz="2400" dirty="0"/>
              <a:t>Send an HTTP Request</a:t>
            </a:r>
          </a:p>
          <a:p>
            <a:r>
              <a:rPr lang="en-IN" sz="2400" dirty="0"/>
              <a:t>Check Request Status</a:t>
            </a:r>
          </a:p>
          <a:p>
            <a:r>
              <a:rPr lang="en-IN" sz="2400" dirty="0"/>
              <a:t>Parse HTML Content using BeautifulSoup</a:t>
            </a:r>
          </a:p>
          <a:p>
            <a:r>
              <a:rPr lang="en-IN" sz="2400" dirty="0"/>
              <a:t>Identify HTML Elements</a:t>
            </a:r>
          </a:p>
          <a:p>
            <a:r>
              <a:rPr lang="en-US" sz="2400" dirty="0"/>
              <a:t>Handle Pagination and Dynamic Content</a:t>
            </a:r>
          </a:p>
          <a:p>
            <a:r>
              <a:rPr lang="en-IN" sz="2400" dirty="0"/>
              <a:t>Data Storage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20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38" y="2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Sample Code</a:t>
            </a:r>
          </a:p>
        </p:txBody>
      </p:sp>
      <p:pic>
        <p:nvPicPr>
          <p:cNvPr id="4" name="Picture 2" descr="C:\Users\Rahul\Pictures\Screenshots\Screenshot (11).pn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l="4362" r="25727"/>
          <a:stretch/>
        </p:blipFill>
        <p:spPr bwMode="auto">
          <a:xfrm>
            <a:off x="901521" y="1211688"/>
            <a:ext cx="10221749" cy="4731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Collected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1"/>
            <a:ext cx="10515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n-US" dirty="0"/>
              <a:t>                                     :   Name of the movie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Released Year</a:t>
            </a:r>
            <a:r>
              <a:rPr lang="en-US" dirty="0"/>
              <a:t>                    :   Year at which that movie released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Certificate</a:t>
            </a:r>
            <a:r>
              <a:rPr lang="en-US" dirty="0"/>
              <a:t>                          :   Certificate earned by that movie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Runtime</a:t>
            </a:r>
            <a:r>
              <a:rPr lang="en-US" dirty="0"/>
              <a:t>                              :    Total runtime of the movie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n-US" dirty="0"/>
              <a:t>                                  :    Genre of the movie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IMDB Rating                       </a:t>
            </a:r>
            <a:r>
              <a:rPr lang="en-US" dirty="0"/>
              <a:t>:    Rating of the movie at IMDB site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Overview</a:t>
            </a:r>
            <a:r>
              <a:rPr lang="en-US" dirty="0"/>
              <a:t>                            :     mini story/ summary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MetaScore</a:t>
            </a:r>
            <a:r>
              <a:rPr lang="en-US" dirty="0"/>
              <a:t>                          :     Score earned by the movie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Director</a:t>
            </a:r>
            <a:r>
              <a:rPr lang="en-US" dirty="0"/>
              <a:t>                               :     Name of the Director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Star1,Star2,Star3,Star4</a:t>
            </a:r>
            <a:r>
              <a:rPr lang="en-US" dirty="0"/>
              <a:t>    :  Name of the Stars</a:t>
            </a:r>
          </a:p>
          <a:p>
            <a:r>
              <a:rPr lang="en-US" dirty="0"/>
              <a:t>No of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votes</a:t>
            </a:r>
            <a:r>
              <a:rPr lang="en-US" dirty="0"/>
              <a:t>                        :      Total number of votes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Gross</a:t>
            </a:r>
            <a:r>
              <a:rPr lang="en-US" dirty="0"/>
              <a:t>                                  :      Money earned by that movie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557</Words>
  <Application>Microsoft Office PowerPoint</Application>
  <PresentationFormat>Widescreen</PresentationFormat>
  <Paragraphs>89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Contents</vt:lpstr>
      <vt:lpstr>Introduction to IMDB (Internet Movie Database):</vt:lpstr>
      <vt:lpstr>PROBLEM STATEMENT(Objective):</vt:lpstr>
      <vt:lpstr>TOOLS</vt:lpstr>
      <vt:lpstr>Steps For Collecting Data</vt:lpstr>
      <vt:lpstr>Sample Code</vt:lpstr>
      <vt:lpstr>Collected Data</vt:lpstr>
      <vt:lpstr>Raw Data </vt:lpstr>
      <vt:lpstr>Steps For Cleaning Data</vt:lpstr>
      <vt:lpstr>Quick view of Cleaned data </vt:lpstr>
      <vt:lpstr>Type and shape of data </vt:lpstr>
      <vt:lpstr>statistical data</vt:lpstr>
      <vt:lpstr>Finding correlation of data</vt:lpstr>
      <vt:lpstr>BarGraphs</vt:lpstr>
      <vt:lpstr>Top 7 voted movies</vt:lpstr>
      <vt:lpstr>Appearance of stars in top meta-score</vt:lpstr>
      <vt:lpstr>Top 7 rated movies</vt:lpstr>
      <vt:lpstr>kernel density estimation(kde)</vt:lpstr>
      <vt:lpstr>Gross of top rated movies</vt:lpstr>
      <vt:lpstr>Rating distribution</vt:lpstr>
      <vt:lpstr>Number of certified movies</vt:lpstr>
      <vt:lpstr>Directors with most movies(bar-plot)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Rahul</cp:lastModifiedBy>
  <cp:revision>121</cp:revision>
  <dcterms:created xsi:type="dcterms:W3CDTF">2021-02-16T05:19:01Z</dcterms:created>
  <dcterms:modified xsi:type="dcterms:W3CDTF">2023-11-25T15:28:42Z</dcterms:modified>
</cp:coreProperties>
</file>