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89" r:id="rId5"/>
    <p:sldId id="276" r:id="rId6"/>
    <p:sldId id="283" r:id="rId7"/>
    <p:sldId id="261" r:id="rId8"/>
    <p:sldId id="263" r:id="rId9"/>
    <p:sldId id="257" r:id="rId10"/>
    <p:sldId id="264"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94" autoAdjust="0"/>
  </p:normalViewPr>
  <p:slideViewPr>
    <p:cSldViewPr snapToGrid="0">
      <p:cViewPr varScale="1">
        <p:scale>
          <a:sx n="68" d="100"/>
          <a:sy n="68" d="100"/>
        </p:scale>
        <p:origin x="81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7/15/2024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7/15/2024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a:t>
            </a:fld>
            <a:endParaRPr lang="en-US"/>
          </a:p>
        </p:txBody>
      </p:sp>
    </p:spTree>
    <p:extLst>
      <p:ext uri="{BB962C8B-B14F-4D97-AF65-F5344CB8AC3E}">
        <p14:creationId xmlns:p14="http://schemas.microsoft.com/office/powerpoint/2010/main" val="695444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2</a:t>
            </a:fld>
            <a:endParaRPr lang="en-US"/>
          </a:p>
        </p:txBody>
      </p:sp>
    </p:spTree>
    <p:extLst>
      <p:ext uri="{BB962C8B-B14F-4D97-AF65-F5344CB8AC3E}">
        <p14:creationId xmlns:p14="http://schemas.microsoft.com/office/powerpoint/2010/main" val="1233045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3</a:t>
            </a:fld>
            <a:endParaRPr lang="en-US"/>
          </a:p>
        </p:txBody>
      </p:sp>
    </p:spTree>
    <p:extLst>
      <p:ext uri="{BB962C8B-B14F-4D97-AF65-F5344CB8AC3E}">
        <p14:creationId xmlns:p14="http://schemas.microsoft.com/office/powerpoint/2010/main" val="465852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4</a:t>
            </a:fld>
            <a:endParaRPr lang="en-US"/>
          </a:p>
        </p:txBody>
      </p:sp>
    </p:spTree>
    <p:extLst>
      <p:ext uri="{BB962C8B-B14F-4D97-AF65-F5344CB8AC3E}">
        <p14:creationId xmlns:p14="http://schemas.microsoft.com/office/powerpoint/2010/main" val="3988440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5</a:t>
            </a:fld>
            <a:endParaRPr lang="en-US"/>
          </a:p>
        </p:txBody>
      </p:sp>
    </p:spTree>
    <p:extLst>
      <p:ext uri="{BB962C8B-B14F-4D97-AF65-F5344CB8AC3E}">
        <p14:creationId xmlns:p14="http://schemas.microsoft.com/office/powerpoint/2010/main" val="206508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6</a:t>
            </a:fld>
            <a:endParaRPr lang="en-US"/>
          </a:p>
        </p:txBody>
      </p:sp>
    </p:spTree>
    <p:extLst>
      <p:ext uri="{BB962C8B-B14F-4D97-AF65-F5344CB8AC3E}">
        <p14:creationId xmlns:p14="http://schemas.microsoft.com/office/powerpoint/2010/main" val="744047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7</a:t>
            </a:fld>
            <a:endParaRPr lang="en-US"/>
          </a:p>
        </p:txBody>
      </p:sp>
    </p:spTree>
    <p:extLst>
      <p:ext uri="{BB962C8B-B14F-4D97-AF65-F5344CB8AC3E}">
        <p14:creationId xmlns:p14="http://schemas.microsoft.com/office/powerpoint/2010/main" val="1495799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8</a:t>
            </a:fld>
            <a:endParaRPr lang="en-US"/>
          </a:p>
        </p:txBody>
      </p:sp>
    </p:spTree>
    <p:extLst>
      <p:ext uri="{BB962C8B-B14F-4D97-AF65-F5344CB8AC3E}">
        <p14:creationId xmlns:p14="http://schemas.microsoft.com/office/powerpoint/2010/main" val="2974415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AAEB19-4B49-2801-9B15-7682CDF04C04}"/>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23C3EC-28B3-4644-8BE5-3288734B463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857468" y="486137"/>
            <a:ext cx="5427584" cy="3599727"/>
          </a:xfrm>
        </p:spPr>
        <p:txBody>
          <a:bodyPr anchor="b" anchorCtr="0">
            <a:noAutofit/>
          </a:bodyPr>
          <a:lstStyle>
            <a:lvl1pPr algn="l">
              <a:defRPr sz="4400" cap="all" baseline="0">
                <a:solidFill>
                  <a:schemeClr val="accent1"/>
                </a:solidFill>
              </a:defRPr>
            </a:lvl1pPr>
          </a:lstStyle>
          <a:p>
            <a:r>
              <a:rPr lang="en-US" dirty="0"/>
              <a:t>Click to add title</a:t>
            </a:r>
          </a:p>
        </p:txBody>
      </p:sp>
      <p:sp>
        <p:nvSpPr>
          <p:cNvPr id="13" name="Picture Placeholder 12">
            <a:extLst>
              <a:ext uri="{FF2B5EF4-FFF2-40B4-BE49-F238E27FC236}">
                <a16:creationId xmlns:a16="http://schemas.microsoft.com/office/drawing/2014/main" id="{B64FCBF4-90E6-FFAA-143D-3A01CE52569B}"/>
              </a:ext>
            </a:extLst>
          </p:cNvPr>
          <p:cNvSpPr>
            <a:spLocks noGrp="1"/>
          </p:cNvSpPr>
          <p:nvPr>
            <p:ph type="pic" sz="quarter" idx="10"/>
          </p:nvPr>
        </p:nvSpPr>
        <p:spPr>
          <a:xfrm>
            <a:off x="5624774" y="-6713"/>
            <a:ext cx="6578801" cy="6894576"/>
          </a:xfrm>
          <a:custGeom>
            <a:avLst/>
            <a:gdLst>
              <a:gd name="connsiteX0" fmla="*/ 0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0 w 6613525"/>
              <a:gd name="connsiteY4" fmla="*/ 0 h 6858000"/>
              <a:gd name="connsiteX0" fmla="*/ 1875099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1875099 w 6613525"/>
              <a:gd name="connsiteY4" fmla="*/ 0 h 6858000"/>
              <a:gd name="connsiteX0" fmla="*/ 1840375 w 6578801"/>
              <a:gd name="connsiteY0" fmla="*/ 0 h 6869575"/>
              <a:gd name="connsiteX1" fmla="*/ 6578801 w 6578801"/>
              <a:gd name="connsiteY1" fmla="*/ 0 h 6869575"/>
              <a:gd name="connsiteX2" fmla="*/ 6578801 w 6578801"/>
              <a:gd name="connsiteY2" fmla="*/ 6858000 h 6869575"/>
              <a:gd name="connsiteX3" fmla="*/ 0 w 6578801"/>
              <a:gd name="connsiteY3" fmla="*/ 6869575 h 6869575"/>
              <a:gd name="connsiteX4" fmla="*/ 1840375 w 6578801"/>
              <a:gd name="connsiteY4" fmla="*/ 0 h 686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8801" h="6869575">
                <a:moveTo>
                  <a:pt x="1840375" y="0"/>
                </a:moveTo>
                <a:lnTo>
                  <a:pt x="6578801" y="0"/>
                </a:lnTo>
                <a:lnTo>
                  <a:pt x="6578801" y="6858000"/>
                </a:lnTo>
                <a:lnTo>
                  <a:pt x="0" y="6869575"/>
                </a:lnTo>
                <a:lnTo>
                  <a:pt x="1840375"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C45A11E-9896-BD8B-8CC6-A79C124D89BC}"/>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386022B-53D6-6CE0-2093-873FC64A5D34}"/>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D4BD8F-684C-A145-3376-9E69B0E5BEE5}"/>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E7C1DA9-2A25-EE21-085B-8857DC1AD722}"/>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F236BB3-E567-A8A9-5EC2-BCEF79CFCF06}"/>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A87C9F-C765-C63C-951E-70721DDACDC3}"/>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4425665-0C9C-3899-9DB9-ED05D91E26E6}"/>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125"/>
            <a:ext cx="10330405" cy="1325563"/>
          </a:xfrm>
        </p:spPr>
        <p:txBody>
          <a:bodyPr anchor="b" anchorCtr="0">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137059"/>
            <a:ext cx="2816352" cy="3986246"/>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4109014" y="2137059"/>
            <a:ext cx="7059592" cy="3986245"/>
          </a:xfrm>
        </p:spPr>
        <p:txBody>
          <a:bodyPr>
            <a:normAutofit/>
          </a:bodyPr>
          <a:lstStyle>
            <a:lvl1pPr marL="0" indent="0" algn="ctr">
              <a:buNone/>
              <a:defRPr lang="en-US" sz="2000" dirty="0"/>
            </a:lvl1p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7/15/2024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49C8ABD-000F-7A94-A7B0-9589F4FEFD54}"/>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DC3A554-E5A9-B3CB-913D-45DBFBA79B40}"/>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E3A8DF3-F55A-2494-C55D-8FB94BBC6A49}"/>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9DC86E-6F8A-B036-5CB2-AA8A79837F35}"/>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9E0C03-C633-9356-4E28-678BAB7AE02E}"/>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0C8A4F7-6C4C-719B-298F-3B81223D178B}"/>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E7E5D8B-D6BC-19AE-C0C9-249A5561700F}"/>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5" name="Content Placeholder 3">
            <a:extLst>
              <a:ext uri="{FF2B5EF4-FFF2-40B4-BE49-F238E27FC236}">
                <a16:creationId xmlns:a16="http://schemas.microsoft.com/office/drawing/2014/main" id="{7A6C5266-7ECA-B150-2C0F-8670F43AC82D}"/>
              </a:ext>
            </a:extLst>
          </p:cNvPr>
          <p:cNvSpPr>
            <a:spLocks noGrp="1"/>
          </p:cNvSpPr>
          <p:nvPr>
            <p:ph sz="half" idx="14" hasCustomPrompt="1"/>
          </p:nvPr>
        </p:nvSpPr>
        <p:spPr>
          <a:xfrm>
            <a:off x="838200" y="1987669"/>
            <a:ext cx="6974711" cy="4297679"/>
          </a:xfrm>
        </p:spPr>
        <p:txBody>
          <a:bodyPr>
            <a:normAutofit/>
          </a:bodyPr>
          <a:lstStyle>
            <a:lvl1pPr marL="0" indent="0">
              <a:spcBef>
                <a:spcPts val="1000"/>
              </a:spcBef>
              <a:spcAft>
                <a:spcPts val="0"/>
              </a:spcAft>
              <a:buNone/>
              <a:defRPr sz="1800"/>
            </a:lvl1pPr>
            <a:lvl2pPr>
              <a:spcBef>
                <a:spcPts val="1000"/>
              </a:spcBef>
              <a:spcAft>
                <a:spcPts val="500"/>
              </a:spcAft>
              <a:defRPr sz="1800"/>
            </a:lvl2pPr>
            <a:lvl3pPr>
              <a:spcBef>
                <a:spcPts val="1000"/>
              </a:spcBef>
              <a:spcAft>
                <a:spcPts val="500"/>
              </a:spcAft>
              <a:defRPr sz="1800"/>
            </a:lvl3pPr>
            <a:lvl4pPr>
              <a:spcBef>
                <a:spcPts val="1000"/>
              </a:spcBef>
              <a:spcAft>
                <a:spcPts val="500"/>
              </a:spcAft>
              <a:defRPr sz="1800"/>
            </a:lvl4pPr>
            <a:lvl5pPr>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17085" y="1987670"/>
            <a:ext cx="3436716" cy="4297680"/>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7/15/2024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7588714-FE55-FCEF-78C2-2A4D11ECD7FD}"/>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AF6BF02-4CD8-261B-BE58-05677EB947E9}"/>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AF1F17-7A1F-BCA2-15C0-417928B4E789}"/>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F0ADE0B-D150-E72B-EE9A-E5EFDBC6F01E}"/>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BBCDD5A-A3C4-DF4F-74AD-CAF0F465BDAE}"/>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9430AE4-C878-DFAB-EDA5-36B97176DE7A}"/>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61487B2-0348-2FFC-03FB-6508B6FD36B3}"/>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2125262"/>
            <a:ext cx="10515600" cy="3675944"/>
          </a:xfrm>
        </p:spPr>
        <p:txBody>
          <a:bodyPr>
            <a:normAutofit/>
          </a:bodyPr>
          <a:lstStyle>
            <a:lvl1pPr marL="0" indent="0" algn="ctr">
              <a:buNone/>
              <a:defRPr sz="2000"/>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7/15/2024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1843C0D-8C0B-0B3C-7014-7B7217C008E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7B715CF-E60F-DDAE-369E-BCC2CE4FF958}"/>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2BD8F5F-4228-6BB9-5EA6-55359089824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F721F95-97C0-7151-B9F6-C088CEA1A7F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978AD50A-9C6A-454B-0CAD-EAB518440143}"/>
              </a:ext>
            </a:extLst>
          </p:cNvPr>
          <p:cNvSpPr>
            <a:spLocks noGrp="1"/>
          </p:cNvSpPr>
          <p:nvPr>
            <p:ph type="pic" sz="quarter" idx="10"/>
          </p:nvPr>
        </p:nvSpPr>
        <p:spPr>
          <a:xfrm>
            <a:off x="3810" y="0"/>
            <a:ext cx="7816995" cy="6858000"/>
          </a:xfrm>
          <a:custGeom>
            <a:avLst/>
            <a:gdLst>
              <a:gd name="connsiteX0" fmla="*/ 0 w 7813675"/>
              <a:gd name="connsiteY0" fmla="*/ 0 h 6903720"/>
              <a:gd name="connsiteX1" fmla="*/ 7813675 w 7813675"/>
              <a:gd name="connsiteY1" fmla="*/ 0 h 6903720"/>
              <a:gd name="connsiteX2" fmla="*/ 7813675 w 7813675"/>
              <a:gd name="connsiteY2" fmla="*/ 6903720 h 6903720"/>
              <a:gd name="connsiteX3" fmla="*/ 0 w 7813675"/>
              <a:gd name="connsiteY3" fmla="*/ 6903720 h 6903720"/>
              <a:gd name="connsiteX4" fmla="*/ 0 w 7813675"/>
              <a:gd name="connsiteY4" fmla="*/ 0 h 6903720"/>
              <a:gd name="connsiteX0" fmla="*/ 0 w 7813675"/>
              <a:gd name="connsiteY0" fmla="*/ 0 h 6903720"/>
              <a:gd name="connsiteX1" fmla="*/ 7813675 w 7813675"/>
              <a:gd name="connsiteY1" fmla="*/ 0 h 6903720"/>
              <a:gd name="connsiteX2" fmla="*/ 7813675 w 7813675"/>
              <a:gd name="connsiteY2" fmla="*/ 6903720 h 6903720"/>
              <a:gd name="connsiteX3" fmla="*/ 798854 w 7813675"/>
              <a:gd name="connsiteY3" fmla="*/ 6867163 h 6903720"/>
              <a:gd name="connsiteX4" fmla="*/ 0 w 7813675"/>
              <a:gd name="connsiteY4" fmla="*/ 6903720 h 6903720"/>
              <a:gd name="connsiteX5" fmla="*/ 0 w 7813675"/>
              <a:gd name="connsiteY5" fmla="*/ 0 h 6903720"/>
              <a:gd name="connsiteX0" fmla="*/ 0 w 7813675"/>
              <a:gd name="connsiteY0" fmla="*/ 0 h 6907803"/>
              <a:gd name="connsiteX1" fmla="*/ 7813675 w 7813675"/>
              <a:gd name="connsiteY1" fmla="*/ 0 h 6907803"/>
              <a:gd name="connsiteX2" fmla="*/ 7813675 w 7813675"/>
              <a:gd name="connsiteY2" fmla="*/ 6903720 h 6907803"/>
              <a:gd name="connsiteX3" fmla="*/ 809014 w 7813675"/>
              <a:gd name="connsiteY3" fmla="*/ 6907803 h 6907803"/>
              <a:gd name="connsiteX4" fmla="*/ 0 w 7813675"/>
              <a:gd name="connsiteY4" fmla="*/ 6903720 h 6907803"/>
              <a:gd name="connsiteX5" fmla="*/ 0 w 7813675"/>
              <a:gd name="connsiteY5" fmla="*/ 0 h 6907803"/>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9891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740434 w 7813675"/>
              <a:gd name="connsiteY3" fmla="*/ 6898913 h 6903720"/>
              <a:gd name="connsiteX4" fmla="*/ 0 w 7813675"/>
              <a:gd name="connsiteY4" fmla="*/ 6903720 h 6903720"/>
              <a:gd name="connsiteX5" fmla="*/ 0 w 7813675"/>
              <a:gd name="connsiteY5" fmla="*/ 0 h 6903720"/>
              <a:gd name="connsiteX0" fmla="*/ 0 w 7813675"/>
              <a:gd name="connsiteY0" fmla="*/ 0 h 6907385"/>
              <a:gd name="connsiteX1" fmla="*/ 7813675 w 7813675"/>
              <a:gd name="connsiteY1" fmla="*/ 0 h 6907385"/>
              <a:gd name="connsiteX2" fmla="*/ 7813675 w 7813675"/>
              <a:gd name="connsiteY2" fmla="*/ 6903720 h 6907385"/>
              <a:gd name="connsiteX3" fmla="*/ 6359380 w 7813675"/>
              <a:gd name="connsiteY3" fmla="*/ 6907385 h 6907385"/>
              <a:gd name="connsiteX4" fmla="*/ 740434 w 7813675"/>
              <a:gd name="connsiteY4" fmla="*/ 6898913 h 6907385"/>
              <a:gd name="connsiteX5" fmla="*/ 0 w 7813675"/>
              <a:gd name="connsiteY5" fmla="*/ 6903720 h 6907385"/>
              <a:gd name="connsiteX6" fmla="*/ 0 w 7813675"/>
              <a:gd name="connsiteY6"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3320 w 7816995"/>
              <a:gd name="connsiteY5" fmla="*/ 690372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2899555 w 7816995"/>
              <a:gd name="connsiteY2" fmla="*/ 464820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16995" h="6907385">
                <a:moveTo>
                  <a:pt x="3320" y="0"/>
                </a:moveTo>
                <a:lnTo>
                  <a:pt x="7816995" y="0"/>
                </a:lnTo>
                <a:lnTo>
                  <a:pt x="2899555" y="4648200"/>
                </a:lnTo>
                <a:lnTo>
                  <a:pt x="6362700" y="6907385"/>
                </a:lnTo>
                <a:lnTo>
                  <a:pt x="743754" y="6898913"/>
                </a:lnTo>
                <a:lnTo>
                  <a:pt x="2876060" y="4644390"/>
                </a:lnTo>
                <a:cubicBezTo>
                  <a:pt x="1610033" y="3689302"/>
                  <a:pt x="1117437" y="3324763"/>
                  <a:pt x="0" y="2510645"/>
                </a:cubicBezTo>
                <a:cubicBezTo>
                  <a:pt x="1107" y="1673763"/>
                  <a:pt x="2213" y="836882"/>
                  <a:pt x="3320" y="0"/>
                </a:cubicBezTo>
                <a:close/>
              </a:path>
            </a:pathLst>
          </a:custGeom>
          <a:solidFill>
            <a:schemeClr val="tx2"/>
          </a:solidFill>
          <a:ln w="22225">
            <a:noFill/>
          </a:ln>
        </p:spPr>
        <p:txBody>
          <a:bodyPr lIns="274320" tIns="274320">
            <a:normAutofit/>
          </a:bodyPr>
          <a:lstStyle>
            <a:lvl1pPr marL="0" indent="0">
              <a:buNone/>
              <a:defRPr sz="2000"/>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6080992" y="731562"/>
            <a:ext cx="4902843" cy="3526778"/>
          </a:xfrm>
          <a:noFill/>
        </p:spPr>
        <p:txBody>
          <a:bodyPr anchor="b">
            <a:noAutofit/>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080992" y="4373217"/>
            <a:ext cx="4902843" cy="1753221"/>
          </a:xfrm>
        </p:spPr>
        <p:txBody>
          <a:bodyPr anchor="t" anchorCtr="0">
            <a:normAutofit/>
          </a:bodyPr>
          <a:lstStyle>
            <a:lvl1pPr marL="0" indent="0">
              <a:spcBef>
                <a:spcPts val="1000"/>
              </a:spcBef>
              <a:buNone/>
              <a:defRPr sz="1800">
                <a:solidFill>
                  <a:schemeClr val="tx1"/>
                </a:solidFill>
              </a:defRPr>
            </a:lvl1pPr>
            <a:lvl2pPr>
              <a:spcBef>
                <a:spcPts val="1000"/>
              </a:spcBef>
              <a:defRPr sz="1600">
                <a:solidFill>
                  <a:schemeClr val="tx1"/>
                </a:solidFill>
              </a:defRPr>
            </a:lvl2pPr>
            <a:lvl3pPr>
              <a:spcBef>
                <a:spcPts val="1000"/>
              </a:spcBef>
              <a:defRPr sz="1400">
                <a:solidFill>
                  <a:schemeClr val="tx1"/>
                </a:solidFill>
              </a:defRPr>
            </a:lvl3pPr>
            <a:lvl4pPr>
              <a:spcBef>
                <a:spcPts val="1000"/>
              </a:spcBef>
              <a:defRPr sz="1200">
                <a:solidFill>
                  <a:schemeClr val="tx1"/>
                </a:solidFill>
              </a:defRPr>
            </a:lvl4pPr>
            <a:lvl5pPr>
              <a:spcBef>
                <a:spcPts val="1000"/>
              </a:spcBef>
              <a:defRPr sz="1200">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E1BBEEFE-AE8A-8083-54B6-DBE9BC0E9F10}"/>
              </a:ext>
              <a:ext uri="{C183D7F6-B498-43B3-948B-1728B52AA6E4}">
                <adec:decorative xmlns:adec="http://schemas.microsoft.com/office/drawing/2017/decorative" val="1"/>
              </a:ext>
            </a:extLst>
          </p:cNvPr>
          <p:cNvSpPr/>
          <p:nvPr userDrawn="1"/>
        </p:nvSpPr>
        <p:spPr>
          <a:xfrm>
            <a:off x="-42863" y="0"/>
            <a:ext cx="4658392" cy="6858000"/>
          </a:xfrm>
          <a:custGeom>
            <a:avLst/>
            <a:gdLst>
              <a:gd name="connsiteX0" fmla="*/ 0 w 4658392"/>
              <a:gd name="connsiteY0" fmla="*/ 0 h 6858000"/>
              <a:gd name="connsiteX1" fmla="*/ 4658392 w 4658392"/>
              <a:gd name="connsiteY1" fmla="*/ 0 h 6858000"/>
              <a:gd name="connsiteX2" fmla="*/ 2820797 w 4658392"/>
              <a:gd name="connsiteY2" fmla="*/ 6858000 h 6858000"/>
              <a:gd name="connsiteX3" fmla="*/ 0 w 4658392"/>
              <a:gd name="connsiteY3" fmla="*/ 6858000 h 6858000"/>
              <a:gd name="connsiteX4" fmla="*/ 0 w 465839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8392" h="6858000">
                <a:moveTo>
                  <a:pt x="0" y="0"/>
                </a:moveTo>
                <a:lnTo>
                  <a:pt x="4658392" y="0"/>
                </a:lnTo>
                <a:lnTo>
                  <a:pt x="2820797" y="6858000"/>
                </a:lnTo>
                <a:lnTo>
                  <a:pt x="0" y="6858000"/>
                </a:lnTo>
                <a:lnTo>
                  <a:pt x="0" y="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E64FF31D-04D7-B1F4-53B1-AA4170602E03}"/>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9F040EF-92FF-AEA1-BBA6-A4B739E11945}"/>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CA59A84-C321-FDF9-555F-1FB322EBBC7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509286"/>
            <a:ext cx="3200400" cy="5617193"/>
          </a:xfrm>
        </p:spPr>
        <p:txBody>
          <a:bodyPr>
            <a:noAutofit/>
          </a:body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023412" y="509286"/>
            <a:ext cx="4328932" cy="5617194"/>
          </a:xfrm>
        </p:spPr>
        <p:txBody>
          <a:bodyPr anchor="ctr" anchorCtr="0">
            <a:normAutofit/>
          </a:bodyPr>
          <a:lstStyle>
            <a:lvl1pPr marL="0" indent="0">
              <a:lnSpc>
                <a:spcPct val="150000"/>
              </a:lnSpc>
              <a:spcBef>
                <a:spcPts val="1000"/>
              </a:spcBef>
              <a:buNone/>
              <a:defRPr sz="1800"/>
            </a:lvl1pPr>
            <a:lvl2pPr marL="457200" indent="0">
              <a:lnSpc>
                <a:spcPct val="150000"/>
              </a:lnSpc>
              <a:spcBef>
                <a:spcPts val="1000"/>
              </a:spcBef>
              <a:buNone/>
              <a:defRPr sz="1600"/>
            </a:lvl2pPr>
            <a:lvl3pPr marL="914400" indent="0">
              <a:lnSpc>
                <a:spcPct val="150000"/>
              </a:lnSpc>
              <a:spcBef>
                <a:spcPts val="1000"/>
              </a:spcBef>
              <a:buNone/>
              <a:defRPr sz="1400"/>
            </a:lvl3pPr>
            <a:lvl4pPr marL="1371600" indent="0">
              <a:lnSpc>
                <a:spcPct val="150000"/>
              </a:lnSpc>
              <a:spcBef>
                <a:spcPts val="1000"/>
              </a:spcBef>
              <a:buNone/>
              <a:defRPr sz="1200"/>
            </a:lvl4pPr>
            <a:lvl5pPr marL="1828800" indent="0">
              <a:lnSpc>
                <a:spcPct val="150000"/>
              </a:lnSpc>
              <a:spcBef>
                <a:spcPts val="1000"/>
              </a:spcBef>
              <a:buNone/>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3">
            <a:extLst>
              <a:ext uri="{FF2B5EF4-FFF2-40B4-BE49-F238E27FC236}">
                <a16:creationId xmlns:a16="http://schemas.microsoft.com/office/drawing/2014/main" id="{760CD5A6-A0E4-A658-65B1-0D6C0533166A}"/>
              </a:ext>
            </a:extLst>
          </p:cNvPr>
          <p:cNvSpPr>
            <a:spLocks noGrp="1"/>
          </p:cNvSpPr>
          <p:nvPr>
            <p:ph type="pic" sz="quarter" idx="13"/>
          </p:nvPr>
        </p:nvSpPr>
        <p:spPr>
          <a:xfrm>
            <a:off x="9548813" y="-22860"/>
            <a:ext cx="265176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7/15/2024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6EC6AF9-CC07-5258-9160-8C6391530C61}"/>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5BC6DCCE-3025-75FB-9405-8D51DCD63D67}"/>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516CCC3-736F-49AC-F079-9A090DAA816E}"/>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3BF578A-ADDB-6713-E5AD-0FF27EDC2E5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1524000" y="743671"/>
            <a:ext cx="9144000" cy="3361254"/>
          </a:xfrm>
        </p:spPr>
        <p:txBody>
          <a:bodyPr anchor="b">
            <a:noAutofit/>
          </a:bodyPr>
          <a:lstStyle>
            <a:lvl1pPr algn="ctr">
              <a:defRPr sz="4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7620" y="4766434"/>
            <a:ext cx="12207240" cy="2121408"/>
          </a:xfrm>
        </p:spPr>
        <p:txBody>
          <a:bodyPr>
            <a:no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3CF0EA4-D201-44E7-3558-D05CB4233ECE}"/>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A643EA3-ACAA-539C-A041-266A895A2B1C}"/>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81E18B-2347-8DB6-2A7F-3EAC100A412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215072" y="528320"/>
            <a:ext cx="5028566" cy="3354992"/>
          </a:xfrm>
        </p:spPr>
        <p:txBody>
          <a:bodyPr anchor="b">
            <a:noAutofit/>
          </a:bodyPr>
          <a:lstStyle>
            <a:lvl1pPr algn="l">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215072" y="4027992"/>
            <a:ext cx="5028565" cy="1894972"/>
          </a:xfrm>
        </p:spPr>
        <p:txBody>
          <a:bodyPr>
            <a:noAutofit/>
          </a:bodyPr>
          <a:lstStyle>
            <a:lvl1pPr marL="0" indent="0" algn="l">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7257326" y="-11576"/>
            <a:ext cx="4946249" cy="6903720"/>
          </a:xfrm>
          <a:custGeom>
            <a:avLst/>
            <a:gdLst>
              <a:gd name="connsiteX0" fmla="*/ 0 w 4977139"/>
              <a:gd name="connsiteY0" fmla="*/ 0 h 6858000"/>
              <a:gd name="connsiteX1" fmla="*/ 4977139 w 4977139"/>
              <a:gd name="connsiteY1" fmla="*/ 0 h 6858000"/>
              <a:gd name="connsiteX2" fmla="*/ 4977139 w 4977139"/>
              <a:gd name="connsiteY2" fmla="*/ 6858000 h 6858000"/>
              <a:gd name="connsiteX3" fmla="*/ 0 w 4977139"/>
              <a:gd name="connsiteY3" fmla="*/ 6858000 h 6858000"/>
              <a:gd name="connsiteX4" fmla="*/ 0 w 4977139"/>
              <a:gd name="connsiteY4" fmla="*/ 0 h 6858000"/>
              <a:gd name="connsiteX0" fmla="*/ 0 w 4977139"/>
              <a:gd name="connsiteY0" fmla="*/ 0 h 6892724"/>
              <a:gd name="connsiteX1" fmla="*/ 4977139 w 4977139"/>
              <a:gd name="connsiteY1" fmla="*/ 0 h 6892724"/>
              <a:gd name="connsiteX2" fmla="*/ 4977139 w 4977139"/>
              <a:gd name="connsiteY2" fmla="*/ 6858000 h 6892724"/>
              <a:gd name="connsiteX3" fmla="*/ 1863524 w 4977139"/>
              <a:gd name="connsiteY3" fmla="*/ 6892724 h 6892724"/>
              <a:gd name="connsiteX4" fmla="*/ 0 w 4977139"/>
              <a:gd name="connsiteY4" fmla="*/ 0 h 6892724"/>
              <a:gd name="connsiteX0" fmla="*/ 0 w 4977139"/>
              <a:gd name="connsiteY0" fmla="*/ 0 h 6892724"/>
              <a:gd name="connsiteX1" fmla="*/ 4977139 w 4977139"/>
              <a:gd name="connsiteY1" fmla="*/ 0 h 6892724"/>
              <a:gd name="connsiteX2" fmla="*/ 4977139 w 4977139"/>
              <a:gd name="connsiteY2" fmla="*/ 6892724 h 6892724"/>
              <a:gd name="connsiteX3" fmla="*/ 1863524 w 4977139"/>
              <a:gd name="connsiteY3" fmla="*/ 6892724 h 6892724"/>
              <a:gd name="connsiteX4" fmla="*/ 0 w 4977139"/>
              <a:gd name="connsiteY4" fmla="*/ 0 h 6892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7139" h="6892724">
                <a:moveTo>
                  <a:pt x="0" y="0"/>
                </a:moveTo>
                <a:lnTo>
                  <a:pt x="4977139" y="0"/>
                </a:lnTo>
                <a:lnTo>
                  <a:pt x="4977139" y="6892724"/>
                </a:lnTo>
                <a:lnTo>
                  <a:pt x="1863524" y="6892724"/>
                </a:lnTo>
                <a:lnTo>
                  <a:pt x="0"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1924186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6CBD635-4863-B127-5668-D2C7DA8CDE92}"/>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629720-DD91-8012-686D-AABA439870ED}"/>
              </a:ext>
              <a:ext uri="{C183D7F6-B498-43B3-948B-1728B52AA6E4}">
                <adec:decorative xmlns:adec="http://schemas.microsoft.com/office/drawing/2017/decorative" val="1"/>
              </a:ext>
            </a:extLst>
          </p:cNvPr>
          <p:cNvCxnSpPr>
            <a:cxnSpLocks/>
          </p:cNvCxnSpPr>
          <p:nvPr userDrawn="1"/>
        </p:nvCxnSpPr>
        <p:spPr>
          <a:xfrm flipH="1">
            <a:off x="10911820" y="0"/>
            <a:ext cx="913577" cy="68580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3970117" y="185195"/>
            <a:ext cx="6930838" cy="1505493"/>
          </a:xfrm>
        </p:spPr>
        <p:txBody>
          <a:bodyPr anchor="b" anchorCtr="0">
            <a:no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1FB27827-7491-B1C2-D9C5-975A9FF66EC1}"/>
              </a:ext>
            </a:extLst>
          </p:cNvPr>
          <p:cNvSpPr>
            <a:spLocks noGrp="1"/>
          </p:cNvSpPr>
          <p:nvPr>
            <p:ph type="pic" sz="quarter" idx="10"/>
          </p:nvPr>
        </p:nvSpPr>
        <p:spPr>
          <a:xfrm>
            <a:off x="-18788" y="-22860"/>
            <a:ext cx="329184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11" name="Content Placeholder 3">
            <a:extLst>
              <a:ext uri="{FF2B5EF4-FFF2-40B4-BE49-F238E27FC236}">
                <a16:creationId xmlns:a16="http://schemas.microsoft.com/office/drawing/2014/main" id="{7D4D4555-A25D-09B6-36AF-5977189F2DDE}"/>
              </a:ext>
            </a:extLst>
          </p:cNvPr>
          <p:cNvSpPr>
            <a:spLocks noGrp="1"/>
          </p:cNvSpPr>
          <p:nvPr>
            <p:ph sz="half" idx="2" hasCustomPrompt="1"/>
          </p:nvPr>
        </p:nvSpPr>
        <p:spPr>
          <a:xfrm>
            <a:off x="3970116" y="2022395"/>
            <a:ext cx="6941703" cy="4297680"/>
          </a:xfrm>
        </p:spPr>
        <p:txBody>
          <a:bodyPr>
            <a:normAutofit/>
          </a:bodyPr>
          <a:lstStyle>
            <a:lvl1pPr marL="228600" indent="-228600">
              <a:spcBef>
                <a:spcPts val="1000"/>
              </a:spcBef>
              <a:spcAft>
                <a:spcPts val="1500"/>
              </a:spcAft>
              <a:buFont typeface="Arial" panose="020B0604020202020204" pitchFamily="34" charset="0"/>
              <a:buChar char="•"/>
              <a:defRPr sz="1800"/>
            </a:lvl1pPr>
            <a:lvl2pPr>
              <a:spcBef>
                <a:spcPts val="1000"/>
              </a:spcBef>
              <a:spcAft>
                <a:spcPts val="1500"/>
              </a:spcAft>
              <a:defRPr sz="1800"/>
            </a:lvl2pPr>
            <a:lvl3pPr>
              <a:spcBef>
                <a:spcPts val="1000"/>
              </a:spcBef>
              <a:spcAft>
                <a:spcPts val="1500"/>
              </a:spcAft>
              <a:defRPr sz="1800"/>
            </a:lvl3pPr>
            <a:lvl4pPr>
              <a:spcBef>
                <a:spcPts val="1000"/>
              </a:spcBef>
              <a:spcAft>
                <a:spcPts val="1500"/>
              </a:spcAft>
              <a:defRPr sz="1800"/>
            </a:lvl4pPr>
            <a:lvl5pPr>
              <a:spcBef>
                <a:spcPts val="1000"/>
              </a:spcBef>
              <a:spcAft>
                <a:spcPts val="1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7894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7" name="Freeform 10">
            <a:extLst>
              <a:ext uri="{FF2B5EF4-FFF2-40B4-BE49-F238E27FC236}">
                <a16:creationId xmlns:a16="http://schemas.microsoft.com/office/drawing/2014/main" id="{C4293765-78A6-5206-26C2-E8817B2834F6}"/>
              </a:ext>
              <a:ext uri="{C183D7F6-B498-43B3-948B-1728B52AA6E4}">
                <adec:decorative xmlns:adec="http://schemas.microsoft.com/office/drawing/2017/decorative" val="1"/>
              </a:ext>
            </a:extLst>
          </p:cNvPr>
          <p:cNvSpPr/>
          <p:nvPr userDrawn="1"/>
        </p:nvSpPr>
        <p:spPr>
          <a:xfrm>
            <a:off x="0" y="0"/>
            <a:ext cx="7470792" cy="6858000"/>
          </a:xfrm>
          <a:custGeom>
            <a:avLst/>
            <a:gdLst>
              <a:gd name="connsiteX0" fmla="*/ 0 w 7470792"/>
              <a:gd name="connsiteY0" fmla="*/ 0 h 6858000"/>
              <a:gd name="connsiteX1" fmla="*/ 7470792 w 7470792"/>
              <a:gd name="connsiteY1" fmla="*/ 0 h 6858000"/>
              <a:gd name="connsiteX2" fmla="*/ 5633197 w 7470792"/>
              <a:gd name="connsiteY2" fmla="*/ 6858000 h 6858000"/>
              <a:gd name="connsiteX3" fmla="*/ 0 w 74707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470792" h="6858000">
                <a:moveTo>
                  <a:pt x="0" y="0"/>
                </a:moveTo>
                <a:lnTo>
                  <a:pt x="7470792" y="0"/>
                </a:lnTo>
                <a:lnTo>
                  <a:pt x="5633197" y="6858000"/>
                </a:lnTo>
                <a:lnTo>
                  <a:pt x="0" y="685800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n>
                <a:noFill/>
              </a:ln>
            </a:endParaRPr>
          </a:p>
        </p:txBody>
      </p:sp>
      <p:cxnSp>
        <p:nvCxnSpPr>
          <p:cNvPr id="8" name="Straight Connector 7">
            <a:extLst>
              <a:ext uri="{FF2B5EF4-FFF2-40B4-BE49-F238E27FC236}">
                <a16:creationId xmlns:a16="http://schemas.microsoft.com/office/drawing/2014/main" id="{BB4E351F-7451-86A3-5271-0D00B9EFA662}"/>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A860223-A40E-30ED-6832-0825A930BB67}"/>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B6907E-F17B-783E-D454-DFC62D0977A0}"/>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B12211-7E94-9534-6F2D-2AFD2EBE36F0}"/>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6580245-E985-EC3F-9385-D0F517F0C151}"/>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75A82A3-E3DF-978F-4BD7-10E0F1075B64}"/>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EDC40AE-D1CB-7535-22E2-E6D910FB8229}"/>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685800"/>
            <a:ext cx="9144000" cy="3136738"/>
          </a:xfrm>
        </p:spPr>
        <p:txBody>
          <a:bodyPr anchor="b">
            <a:noAutofit/>
          </a:bodyPr>
          <a:lstStyle>
            <a:lvl1pPr algn="ctr">
              <a:defRPr sz="44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978800"/>
            <a:ext cx="9144000" cy="1965960"/>
          </a:xfrm>
        </p:spPr>
        <p:txBody>
          <a:bodyPr>
            <a:noAutofit/>
          </a:bodyPr>
          <a:lstStyle>
            <a:lvl1pPr marL="0" indent="0" algn="ctr">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9E49FCE-658C-FF5A-6405-3D10F1AC1B06}"/>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903C516-D418-5E3E-1E4E-1DF8464338F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7BF5B15-0E8A-A82C-6E9C-FCF3FBAAD468}"/>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54B33CA-9490-C8E1-FE4F-06367AF2921F}"/>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586824F-3198-FE44-5A4A-70312048DAF9}"/>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58CD71-6E97-B6A9-11B6-867ED408DEE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E9FDAA6-BDE8-D6C3-17CD-F87BFB54F54A}"/>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7" name="Content Placeholder 3">
            <a:extLst>
              <a:ext uri="{FF2B5EF4-FFF2-40B4-BE49-F238E27FC236}">
                <a16:creationId xmlns:a16="http://schemas.microsoft.com/office/drawing/2014/main" id="{42A0738D-E9A9-14B7-4739-62E402B0C2DF}"/>
              </a:ext>
            </a:extLst>
          </p:cNvPr>
          <p:cNvSpPr>
            <a:spLocks noGrp="1"/>
          </p:cNvSpPr>
          <p:nvPr>
            <p:ph sz="half" idx="14" hasCustomPrompt="1"/>
          </p:nvPr>
        </p:nvSpPr>
        <p:spPr>
          <a:xfrm>
            <a:off x="834961" y="2032663"/>
            <a:ext cx="4463005"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A766D4CB-8BCE-C6EE-EF57-A8A819EBD366}"/>
              </a:ext>
            </a:extLst>
          </p:cNvPr>
          <p:cNvSpPr>
            <a:spLocks noGrp="1"/>
          </p:cNvSpPr>
          <p:nvPr>
            <p:ph sz="half" idx="13" hasCustomPrompt="1"/>
          </p:nvPr>
        </p:nvSpPr>
        <p:spPr>
          <a:xfrm>
            <a:off x="6141720" y="2032663"/>
            <a:ext cx="5212080"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7/15/2024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DD9208B-0FD2-A7E3-5202-0F18392AE4F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04010E2-9C6F-C582-1E3A-F5D43D0FFBBC}"/>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3D2B8AF-94DE-C211-EAE7-0971C111BEAD}"/>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247A2AC-F284-077E-9A14-EB7D1DE6274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E91F1F-5151-2442-2B89-CE0AB1178507}"/>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BD82AC-3C5B-819E-E0FF-157D74B840BC}"/>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F299648-2E6E-FA0D-85E4-8884BE34A00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7" name="Content Placeholder 3">
            <a:extLst>
              <a:ext uri="{FF2B5EF4-FFF2-40B4-BE49-F238E27FC236}">
                <a16:creationId xmlns:a16="http://schemas.microsoft.com/office/drawing/2014/main" id="{07BD0263-5D42-E696-F170-1F9CF5FF2A74}"/>
              </a:ext>
            </a:extLst>
          </p:cNvPr>
          <p:cNvSpPr>
            <a:spLocks noGrp="1"/>
          </p:cNvSpPr>
          <p:nvPr>
            <p:ph sz="half" idx="15" hasCustomPrompt="1"/>
          </p:nvPr>
        </p:nvSpPr>
        <p:spPr>
          <a:xfrm>
            <a:off x="838199" y="2078963"/>
            <a:ext cx="3435628" cy="4067492"/>
          </a:xfrm>
        </p:spPr>
        <p:txBody>
          <a:bodyPr>
            <a:normAutofit/>
          </a:bodyPr>
          <a:lstStyle>
            <a:lvl1pPr marL="457200" indent="-457200">
              <a:spcBef>
                <a:spcPts val="1000"/>
              </a:spcBef>
              <a:spcAft>
                <a:spcPts val="500"/>
              </a:spcAft>
              <a:buFont typeface="+mj-lt"/>
              <a:buAutoNum type="arabicPeriod"/>
              <a:defRPr sz="1800"/>
            </a:lvl1pPr>
            <a:lvl2pPr marL="914400" indent="-457200">
              <a:spcBef>
                <a:spcPts val="1000"/>
              </a:spcBef>
              <a:spcAft>
                <a:spcPts val="500"/>
              </a:spcAft>
              <a:buFont typeface="+mj-lt"/>
              <a:buAutoNum type="alphaLcPeriod"/>
              <a:defRPr sz="1800"/>
            </a:lvl2pPr>
            <a:lvl3pPr marL="1371600" indent="-457200">
              <a:spcBef>
                <a:spcPts val="1000"/>
              </a:spcBef>
              <a:spcAft>
                <a:spcPts val="500"/>
              </a:spcAft>
              <a:buFont typeface="+mj-lt"/>
              <a:buAutoNum type="arabicParenR"/>
              <a:defRPr sz="1800"/>
            </a:lvl3pPr>
            <a:lvl4pPr marL="1828800" indent="-457200">
              <a:spcBef>
                <a:spcPts val="1000"/>
              </a:spcBef>
              <a:spcAft>
                <a:spcPts val="500"/>
              </a:spcAft>
              <a:buFont typeface="+mj-lt"/>
              <a:buAutoNum type="alphaLcParenR"/>
              <a:defRPr sz="1800"/>
            </a:lvl4pPr>
            <a:lvl5pPr marL="2228850" indent="-457200">
              <a:spcBef>
                <a:spcPts val="1000"/>
              </a:spcBef>
              <a:spcAft>
                <a:spcPts val="500"/>
              </a:spcAft>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a:extLst>
              <a:ext uri="{FF2B5EF4-FFF2-40B4-BE49-F238E27FC236}">
                <a16:creationId xmlns:a16="http://schemas.microsoft.com/office/drawing/2014/main" id="{1BEE7174-135F-6F9F-11B9-3C3F2F9CDEAA}"/>
              </a:ext>
            </a:extLst>
          </p:cNvPr>
          <p:cNvSpPr>
            <a:spLocks noGrp="1"/>
          </p:cNvSpPr>
          <p:nvPr>
            <p:ph sz="half" idx="14" hasCustomPrompt="1"/>
          </p:nvPr>
        </p:nvSpPr>
        <p:spPr>
          <a:xfrm>
            <a:off x="4965539" y="2087315"/>
            <a:ext cx="6007261" cy="4067492"/>
          </a:xfrm>
        </p:spPr>
        <p:txBody>
          <a:bodyPr>
            <a:normAutofit/>
          </a:bodyPr>
          <a:lstStyle>
            <a:lvl1pPr marL="0" indent="0">
              <a:spcBef>
                <a:spcPts val="1000"/>
              </a:spcBef>
              <a:spcAft>
                <a:spcPts val="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7/15/2024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00B3A65-BB60-F2B4-4CF4-19A7C53F188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F1DB8D5-B954-BFC9-C8D8-F0491CCBE29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507D69F-27D7-2C68-A17D-3F1399C8BE71}"/>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199" y="365125"/>
            <a:ext cx="6645965" cy="1325563"/>
          </a:xfrm>
        </p:spPr>
        <p:txBody>
          <a:bodyPr anchor="b" anchorCtr="0">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1" y="2055813"/>
            <a:ext cx="5781261" cy="4067492"/>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7566991" y="-22860"/>
            <a:ext cx="4625008" cy="6903720"/>
          </a:xfrm>
        </p:spPr>
        <p:txBody>
          <a:bodyPr tIns="274320">
            <a:normAutofit/>
          </a:bodyPr>
          <a:lstStyle>
            <a:lvl1pPr marL="0" indent="0" algn="ctr">
              <a:buNone/>
              <a:defRPr sz="2000"/>
            </a:lvl1pPr>
          </a:lstStyle>
          <a:p>
            <a:r>
              <a:rPr lang="en-US"/>
              <a:t>Click icon to add picture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7/15/2024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45438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7/15/2024</a:t>
            </a:fld>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9" r:id="rId4"/>
    <p:sldLayoutId id="2147483650" r:id="rId5"/>
    <p:sldLayoutId id="2147483649" r:id="rId6"/>
    <p:sldLayoutId id="2147483662" r:id="rId7"/>
    <p:sldLayoutId id="2147483663" r:id="rId8"/>
    <p:sldLayoutId id="2147483652" r:id="rId9"/>
    <p:sldLayoutId id="2147483666" r:id="rId10"/>
    <p:sldLayoutId id="2147483664" r:id="rId11"/>
    <p:sldLayoutId id="2147483665" r:id="rId12"/>
    <p:sldLayoutId id="2147483661" r:id="rId13"/>
  </p:sldLayoutIdLst>
  <p:txStyles>
    <p:titleStyle>
      <a:lvl1pPr algn="l" defTabSz="914400" rtl="0" eaLnBrk="1" latinLnBrk="0" hangingPunct="1">
        <a:lnSpc>
          <a:spcPct val="90000"/>
        </a:lnSpc>
        <a:spcBef>
          <a:spcPct val="0"/>
        </a:spcBef>
        <a:buNone/>
        <a:defRPr sz="4000" i="1" kern="1200" cap="all" baseline="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FEC93CF-2672-7D78-F278-58C5E012E0DF}"/>
              </a:ext>
            </a:extLst>
          </p:cNvPr>
          <p:cNvSpPr>
            <a:spLocks noGrp="1"/>
          </p:cNvSpPr>
          <p:nvPr>
            <p:ph type="ctrTitle"/>
          </p:nvPr>
        </p:nvSpPr>
        <p:spPr>
          <a:xfrm>
            <a:off x="689317" y="-175045"/>
            <a:ext cx="6003698" cy="3945185"/>
          </a:xfrm>
        </p:spPr>
        <p:txBody>
          <a:bodyPr/>
          <a:lstStyle/>
          <a:p>
            <a:r>
              <a:rPr lang="en-IN" b="1" dirty="0"/>
              <a:t>Foreign Direct Investment Analytics</a:t>
            </a:r>
            <a:endParaRPr lang="en-US" b="1" dirty="0"/>
          </a:p>
        </p:txBody>
      </p:sp>
      <p:pic>
        <p:nvPicPr>
          <p:cNvPr id="7" name="Picture Placeholder 6" descr="Looking up view of a city with skyscrapers">
            <a:extLst>
              <a:ext uri="{FF2B5EF4-FFF2-40B4-BE49-F238E27FC236}">
                <a16:creationId xmlns:a16="http://schemas.microsoft.com/office/drawing/2014/main" id="{ED21B7CD-3D69-26B5-8A0B-52A19A6B0A26}"/>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72" r="72"/>
          <a:stretch/>
        </p:blipFill>
        <p:spPr/>
      </p:pic>
    </p:spTree>
    <p:extLst>
      <p:ext uri="{BB962C8B-B14F-4D97-AF65-F5344CB8AC3E}">
        <p14:creationId xmlns:p14="http://schemas.microsoft.com/office/powerpoint/2010/main" val="3078994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xfrm>
            <a:off x="1524000" y="1207905"/>
            <a:ext cx="9144000" cy="3361254"/>
          </a:xfrm>
          <a:noFill/>
        </p:spPr>
        <p:txBody>
          <a:bodyPr anchor="b"/>
          <a:lstStyle/>
          <a:p>
            <a:pPr marL="342900" lvl="0" algn="l" rtl="0">
              <a:spcBef>
                <a:spcPts val="1200"/>
              </a:spcBef>
              <a:spcAft>
                <a:spcPts val="1200"/>
              </a:spcAft>
            </a:pPr>
            <a:r>
              <a:rPr lang="en-US" sz="3200" i="0" dirty="0"/>
              <a:t>Introduction</a:t>
            </a:r>
            <a:br>
              <a:rPr lang="en-US" sz="3200" i="0" dirty="0"/>
            </a:br>
            <a:br>
              <a:rPr lang="en-US" sz="1800" i="0" dirty="0"/>
            </a:br>
            <a:r>
              <a:rPr lang="en-US" sz="1800" i="0" dirty="0"/>
              <a:t>In today's globalized world, foreign direct investment (FDI) plays a critical role in driving economic growth and development. </a:t>
            </a:r>
            <a:br>
              <a:rPr lang="en-US" sz="1800" i="0" dirty="0"/>
            </a:br>
            <a:r>
              <a:rPr lang="en-US" sz="1800" i="0" dirty="0"/>
              <a:t>This presentation delves into the world of FDI analytics, equipping you with the insights to make informed decisions about foreign investment. </a:t>
            </a:r>
            <a:br>
              <a:rPr lang="en-US" sz="1800" i="0" dirty="0"/>
            </a:br>
            <a:r>
              <a:rPr lang="en-US" sz="1800" i="0" dirty="0"/>
              <a:t>We'll explore key trends, identify attractive sectors, and uncover valuable opportunities for both investors and countries seeking FDI.</a:t>
            </a:r>
            <a:br>
              <a:rPr lang="en-US" sz="1800" i="0" dirty="0"/>
            </a:br>
            <a:br>
              <a:rPr lang="en-US" sz="1800" i="0" dirty="0"/>
            </a:br>
            <a:br>
              <a:rPr lang="en-US" sz="1800" i="0" dirty="0"/>
            </a:br>
            <a:br>
              <a:rPr lang="en-US" sz="1800" i="0" dirty="0"/>
            </a:br>
            <a:endParaRPr lang="en-US" sz="1800" i="0" dirty="0"/>
          </a:p>
        </p:txBody>
      </p:sp>
      <p:pic>
        <p:nvPicPr>
          <p:cNvPr id="17" name="Picture Placeholder 16" descr="A city with tall buildings">
            <a:extLst>
              <a:ext uri="{FF2B5EF4-FFF2-40B4-BE49-F238E27FC236}">
                <a16:creationId xmlns:a16="http://schemas.microsoft.com/office/drawing/2014/main" id="{4D6EE8D1-247A-B95F-BD1A-A2D76964CF34}"/>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3" r="13"/>
          <a:stretch/>
        </p:blipFill>
        <p:spPr/>
      </p:pic>
    </p:spTree>
    <p:extLst>
      <p:ext uri="{BB962C8B-B14F-4D97-AF65-F5344CB8AC3E}">
        <p14:creationId xmlns:p14="http://schemas.microsoft.com/office/powerpoint/2010/main" val="821088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1215072" y="528319"/>
            <a:ext cx="6042254" cy="4465711"/>
          </a:xfrm>
          <a:noFill/>
        </p:spPr>
        <p:txBody>
          <a:bodyPr>
            <a:noAutofit/>
          </a:bodyPr>
          <a:lstStyle/>
          <a:p>
            <a:r>
              <a:rPr lang="en-US" sz="2400" b="1" i="0" dirty="0"/>
              <a:t>Details Of Data</a:t>
            </a:r>
            <a:br>
              <a:rPr lang="en-US" sz="1800" i="0" dirty="0"/>
            </a:br>
            <a:br>
              <a:rPr lang="en-US" sz="1800" i="0" dirty="0"/>
            </a:br>
            <a:r>
              <a:rPr lang="en-US" sz="1800" i="0" dirty="0">
                <a:latin typeface="+mn-lt"/>
              </a:rPr>
              <a:t>Investment decisions are often a balancing act between historical data and calculated risks. This project leverages analytics to navigate this uncertainty and identify equilibrium investment opportunities in the Indian FDI landscape. We will analyze FDI data from 2000-01 to 2016-17, uncovering trends across various sectors and years. This data-driven approach will equip us to make informed investment decisions and understand the evolving dynamics of FDI in India.</a:t>
            </a:r>
            <a:endParaRPr lang="en-US" sz="1800" i="0" dirty="0"/>
          </a:p>
        </p:txBody>
      </p:sp>
      <p:pic>
        <p:nvPicPr>
          <p:cNvPr id="43" name="Picture Placeholder 42" descr="A plane flying over a city">
            <a:extLst>
              <a:ext uri="{FF2B5EF4-FFF2-40B4-BE49-F238E27FC236}">
                <a16:creationId xmlns:a16="http://schemas.microsoft.com/office/drawing/2014/main" id="{9100BC91-12A3-DE75-3F38-9C17D39DC5E7}"/>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39" r="39"/>
          <a:stretch/>
        </p:blipFill>
        <p:spPr>
          <a:xfrm>
            <a:off x="7257326" y="-11576"/>
            <a:ext cx="4946249" cy="6903720"/>
          </a:xfrm>
        </p:spPr>
      </p:pic>
    </p:spTree>
    <p:extLst>
      <p:ext uri="{BB962C8B-B14F-4D97-AF65-F5344CB8AC3E}">
        <p14:creationId xmlns:p14="http://schemas.microsoft.com/office/powerpoint/2010/main" val="4242039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7" descr="Looking up view of tall buildings">
            <a:extLst>
              <a:ext uri="{FF2B5EF4-FFF2-40B4-BE49-F238E27FC236}">
                <a16:creationId xmlns:a16="http://schemas.microsoft.com/office/drawing/2014/main" id="{A672B903-78EE-718A-C122-69D512078839}"/>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61" b="61"/>
          <a:stretch/>
        </p:blipFill>
        <p:spPr>
          <a:noFill/>
        </p:spPr>
      </p:pic>
      <p:sp>
        <p:nvSpPr>
          <p:cNvPr id="3" name="Content Placeholder 2">
            <a:extLst>
              <a:ext uri="{FF2B5EF4-FFF2-40B4-BE49-F238E27FC236}">
                <a16:creationId xmlns:a16="http://schemas.microsoft.com/office/drawing/2014/main" id="{A6A33159-D030-2F82-A142-F75940728319}"/>
              </a:ext>
            </a:extLst>
          </p:cNvPr>
          <p:cNvSpPr>
            <a:spLocks noGrp="1"/>
          </p:cNvSpPr>
          <p:nvPr>
            <p:ph sz="half" idx="2"/>
          </p:nvPr>
        </p:nvSpPr>
        <p:spPr>
          <a:xfrm>
            <a:off x="3407409" y="0"/>
            <a:ext cx="8784591" cy="5996518"/>
          </a:xfrm>
          <a:noFill/>
        </p:spPr>
        <p:txBody>
          <a:bodyPr vert="horz" lIns="91440" tIns="45720" rIns="91440" bIns="45720" rtlCol="0" anchor="t">
            <a:normAutofit/>
          </a:bodyPr>
          <a:lstStyle/>
          <a:p>
            <a:pPr marL="0" indent="0">
              <a:buNone/>
            </a:pPr>
            <a:r>
              <a:rPr lang="en-US" sz="2800" b="1" dirty="0">
                <a:solidFill>
                  <a:srgbClr val="00B0F0"/>
                </a:solidFill>
              </a:rPr>
              <a:t>         Unveiling FDI Trends in India: A 	      		Data-Driven Approach</a:t>
            </a:r>
            <a:br>
              <a:rPr lang="en-US" sz="2800" b="1" dirty="0">
                <a:solidFill>
                  <a:srgbClr val="00B0F0"/>
                </a:solidFill>
              </a:rPr>
            </a:br>
            <a:br>
              <a:rPr lang="en-US" sz="2800" b="1" dirty="0"/>
            </a:br>
            <a:r>
              <a:rPr lang="en-IN" sz="2800" dirty="0"/>
              <a:t>This diagram represents the factors involved in making investment decisions. The diamond shape represents the equilibrium point, which is the ideal balance between risk and potential return. Analytics are used to </a:t>
            </a:r>
            <a:r>
              <a:rPr lang="en-IN" sz="2800" dirty="0" err="1"/>
              <a:t>analyzehistorical</a:t>
            </a:r>
            <a:r>
              <a:rPr lang="en-IN" sz="2800" dirty="0"/>
              <a:t> data and assess risk in order to arrive at this equilibrium point and make informed investment decisions</a:t>
            </a:r>
          </a:p>
          <a:p>
            <a:pPr marL="0" indent="0">
              <a:buNone/>
            </a:pPr>
            <a:br>
              <a:rPr lang="en-US" sz="2800" b="1" dirty="0"/>
            </a:br>
            <a:br>
              <a:rPr lang="en-US" sz="2800" b="1" dirty="0"/>
            </a:br>
            <a:endParaRPr lang="en-US" sz="2800" b="1" dirty="0"/>
          </a:p>
        </p:txBody>
      </p:sp>
    </p:spTree>
    <p:extLst>
      <p:ext uri="{BB962C8B-B14F-4D97-AF65-F5344CB8AC3E}">
        <p14:creationId xmlns:p14="http://schemas.microsoft.com/office/powerpoint/2010/main" val="366667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838199" y="365125"/>
            <a:ext cx="6645965" cy="1325563"/>
          </a:xfrm>
          <a:noFill/>
        </p:spPr>
        <p:txBody>
          <a:bodyPr/>
          <a:lstStyle/>
          <a:p>
            <a:r>
              <a:rPr lang="en-US" b="1" i="0" dirty="0">
                <a:solidFill>
                  <a:srgbClr val="FF0000"/>
                </a:solidFill>
              </a:rPr>
              <a:t>Main KPIs</a:t>
            </a:r>
            <a:endParaRPr lang="en-US" b="1" i="0" dirty="0"/>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838201" y="2055813"/>
            <a:ext cx="5781261" cy="4067492"/>
          </a:xfrm>
          <a:noFill/>
        </p:spPr>
        <p:txBody>
          <a:bodyPr vert="horz" lIns="91440" tIns="45720" rIns="91440" bIns="45720" rtlCol="0" anchor="t">
            <a:normAutofit/>
          </a:bodyPr>
          <a:lstStyle/>
          <a:p>
            <a:endParaRPr lang="en-IN" dirty="0"/>
          </a:p>
          <a:p>
            <a:pPr marL="285750" indent="-285750">
              <a:buFont typeface="Wingdings" panose="05000000000000000000" pitchFamily="2" charset="2"/>
              <a:buChar char="§"/>
            </a:pPr>
            <a:r>
              <a:rPr lang="en-IN" b="1" dirty="0"/>
              <a:t>Sector-wise Share In FDI</a:t>
            </a:r>
          </a:p>
          <a:p>
            <a:pPr marL="285750" indent="-285750">
              <a:buFont typeface="Wingdings" panose="05000000000000000000" pitchFamily="2" charset="2"/>
              <a:buChar char="§"/>
            </a:pPr>
            <a:r>
              <a:rPr lang="en-IN" b="1" dirty="0"/>
              <a:t>Year-wise Share of a Sector</a:t>
            </a:r>
          </a:p>
          <a:p>
            <a:pPr marL="285750" indent="-285750">
              <a:buFont typeface="Wingdings" panose="05000000000000000000" pitchFamily="2" charset="2"/>
              <a:buChar char="§"/>
            </a:pPr>
            <a:r>
              <a:rPr lang="en-IN" b="1" dirty="0"/>
              <a:t>Year-wise FDI inflow</a:t>
            </a:r>
          </a:p>
          <a:p>
            <a:pPr marL="285750" indent="-285750">
              <a:buFont typeface="Wingdings" panose="05000000000000000000" pitchFamily="2" charset="2"/>
              <a:buChar char="§"/>
            </a:pPr>
            <a:r>
              <a:rPr lang="en-IN" b="1" dirty="0"/>
              <a:t>FDI ( ₹ Crores)</a:t>
            </a:r>
          </a:p>
          <a:p>
            <a:pPr marL="285750" indent="-285750">
              <a:buFont typeface="Wingdings" panose="05000000000000000000" pitchFamily="2" charset="2"/>
              <a:buChar char="§"/>
            </a:pPr>
            <a:r>
              <a:rPr lang="en-IN" b="1" dirty="0"/>
              <a:t>FDI ($ Millions)</a:t>
            </a:r>
          </a:p>
          <a:p>
            <a:pPr marL="285750" indent="-285750">
              <a:buFont typeface="Wingdings" panose="05000000000000000000" pitchFamily="2" charset="2"/>
              <a:buChar char="§"/>
            </a:pPr>
            <a:endParaRPr lang="en-IN" b="1" dirty="0"/>
          </a:p>
          <a:p>
            <a:endParaRPr lang="en-US" dirty="0"/>
          </a:p>
        </p:txBody>
      </p:sp>
      <p:pic>
        <p:nvPicPr>
          <p:cNvPr id="20" name="Picture Placeholder 19" descr="City lights at night">
            <a:extLst>
              <a:ext uri="{FF2B5EF4-FFF2-40B4-BE49-F238E27FC236}">
                <a16:creationId xmlns:a16="http://schemas.microsoft.com/office/drawing/2014/main" id="{E5D7764F-CE06-1A00-3555-ACAE6ACDFE1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52" b="52"/>
          <a:stretch/>
        </p:blipFill>
        <p:spPr>
          <a:xfrm>
            <a:off x="7566991" y="-22860"/>
            <a:ext cx="4625008" cy="6903720"/>
          </a:xfrm>
        </p:spPr>
      </p:pic>
    </p:spTree>
    <p:extLst>
      <p:ext uri="{BB962C8B-B14F-4D97-AF65-F5344CB8AC3E}">
        <p14:creationId xmlns:p14="http://schemas.microsoft.com/office/powerpoint/2010/main" val="2737241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40CDB9-5709-21A2-CF4B-42E4A33F9CD5}"/>
              </a:ext>
            </a:extLst>
          </p:cNvPr>
          <p:cNvSpPr>
            <a:spLocks noGrp="1"/>
          </p:cNvSpPr>
          <p:nvPr>
            <p:ph type="ctrTitle"/>
          </p:nvPr>
        </p:nvSpPr>
        <p:spPr>
          <a:xfrm>
            <a:off x="1524000" y="685800"/>
            <a:ext cx="9144000" cy="791308"/>
          </a:xfrm>
        </p:spPr>
        <p:txBody>
          <a:bodyPr/>
          <a:lstStyle/>
          <a:p>
            <a:r>
              <a:rPr lang="en-IN" b="1" i="0" dirty="0"/>
              <a:t>My Dashboard </a:t>
            </a:r>
          </a:p>
        </p:txBody>
      </p:sp>
      <p:pic>
        <p:nvPicPr>
          <p:cNvPr id="9" name="Picture 8">
            <a:extLst>
              <a:ext uri="{FF2B5EF4-FFF2-40B4-BE49-F238E27FC236}">
                <a16:creationId xmlns:a16="http://schemas.microsoft.com/office/drawing/2014/main" id="{8DA7BA67-EBB6-F974-0095-DD4ADFAD4394}"/>
              </a:ext>
            </a:extLst>
          </p:cNvPr>
          <p:cNvPicPr>
            <a:picLocks noChangeAspect="1"/>
          </p:cNvPicPr>
          <p:nvPr/>
        </p:nvPicPr>
        <p:blipFill>
          <a:blip r:embed="rId3"/>
          <a:stretch>
            <a:fillRect/>
          </a:stretch>
        </p:blipFill>
        <p:spPr>
          <a:xfrm>
            <a:off x="168813" y="1871004"/>
            <a:ext cx="5156614" cy="4424664"/>
          </a:xfrm>
          <a:prstGeom prst="rect">
            <a:avLst/>
          </a:prstGeom>
        </p:spPr>
      </p:pic>
      <p:pic>
        <p:nvPicPr>
          <p:cNvPr id="11" name="Picture 10">
            <a:extLst>
              <a:ext uri="{FF2B5EF4-FFF2-40B4-BE49-F238E27FC236}">
                <a16:creationId xmlns:a16="http://schemas.microsoft.com/office/drawing/2014/main" id="{DD7CDC38-1B00-4794-6210-C659A6C5CAB6}"/>
              </a:ext>
            </a:extLst>
          </p:cNvPr>
          <p:cNvPicPr>
            <a:picLocks noChangeAspect="1"/>
          </p:cNvPicPr>
          <p:nvPr/>
        </p:nvPicPr>
        <p:blipFill>
          <a:blip r:embed="rId4"/>
          <a:stretch>
            <a:fillRect/>
          </a:stretch>
        </p:blipFill>
        <p:spPr>
          <a:xfrm>
            <a:off x="5586047" y="1975929"/>
            <a:ext cx="5822852" cy="4214813"/>
          </a:xfrm>
          <a:prstGeom prst="rect">
            <a:avLst/>
          </a:prstGeom>
        </p:spPr>
      </p:pic>
    </p:spTree>
    <p:extLst>
      <p:ext uri="{BB962C8B-B14F-4D97-AF65-F5344CB8AC3E}">
        <p14:creationId xmlns:p14="http://schemas.microsoft.com/office/powerpoint/2010/main" val="435195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80463"/>
            <a:ext cx="10515600" cy="1325563"/>
          </a:xfrm>
          <a:noFill/>
        </p:spPr>
        <p:txBody>
          <a:bodyPr/>
          <a:lstStyle/>
          <a:p>
            <a:r>
              <a:rPr lang="en-IN" b="1" i="0" dirty="0"/>
              <a:t>			My Dashboard </a:t>
            </a:r>
            <a:endParaRPr lang="en-US" b="1" i="0" dirty="0"/>
          </a:p>
        </p:txBody>
      </p:sp>
      <p:pic>
        <p:nvPicPr>
          <p:cNvPr id="10" name="Content Placeholder 9">
            <a:extLst>
              <a:ext uri="{FF2B5EF4-FFF2-40B4-BE49-F238E27FC236}">
                <a16:creationId xmlns:a16="http://schemas.microsoft.com/office/drawing/2014/main" id="{BF355242-0BB2-03E2-4FA2-F5F5D2F414FC}"/>
              </a:ext>
            </a:extLst>
          </p:cNvPr>
          <p:cNvPicPr>
            <a:picLocks noGrp="1" noChangeAspect="1"/>
          </p:cNvPicPr>
          <p:nvPr>
            <p:ph sz="half" idx="14"/>
          </p:nvPr>
        </p:nvPicPr>
        <p:blipFill>
          <a:blip r:embed="rId3"/>
          <a:stretch>
            <a:fillRect/>
          </a:stretch>
        </p:blipFill>
        <p:spPr>
          <a:xfrm>
            <a:off x="2370405" y="2527715"/>
            <a:ext cx="7927146" cy="4087208"/>
          </a:xfrm>
        </p:spPr>
      </p:pic>
      <p:pic>
        <p:nvPicPr>
          <p:cNvPr id="12" name="Content Placeholder 11">
            <a:extLst>
              <a:ext uri="{FF2B5EF4-FFF2-40B4-BE49-F238E27FC236}">
                <a16:creationId xmlns:a16="http://schemas.microsoft.com/office/drawing/2014/main" id="{6DCBC576-F1D8-A50D-06CB-9C863619858E}"/>
              </a:ext>
            </a:extLst>
          </p:cNvPr>
          <p:cNvPicPr>
            <a:picLocks noGrp="1" noChangeAspect="1"/>
          </p:cNvPicPr>
          <p:nvPr>
            <p:ph sz="half" idx="13"/>
          </p:nvPr>
        </p:nvPicPr>
        <p:blipFill>
          <a:blip r:embed="rId4"/>
          <a:stretch>
            <a:fillRect/>
          </a:stretch>
        </p:blipFill>
        <p:spPr>
          <a:xfrm>
            <a:off x="2370405" y="1317894"/>
            <a:ext cx="5809957" cy="1209821"/>
          </a:xfrm>
        </p:spPr>
      </p:pic>
    </p:spTree>
    <p:extLst>
      <p:ext uri="{BB962C8B-B14F-4D97-AF65-F5344CB8AC3E}">
        <p14:creationId xmlns:p14="http://schemas.microsoft.com/office/powerpoint/2010/main" val="837402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Placeholder 5" descr="Close-up of a bridge with wires">
            <a:extLst>
              <a:ext uri="{FF2B5EF4-FFF2-40B4-BE49-F238E27FC236}">
                <a16:creationId xmlns:a16="http://schemas.microsoft.com/office/drawing/2014/main" id="{E461669C-A7BA-D639-22CB-B5FBBE698B38}"/>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20" r="20"/>
          <a:stretch/>
        </p:blipFill>
        <p:spPr>
          <a:xfrm>
            <a:off x="3810" y="0"/>
            <a:ext cx="7816995" cy="6858000"/>
          </a:xfrm>
          <a:noFill/>
        </p:spPr>
      </p:pic>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6080992" y="731562"/>
            <a:ext cx="4902843" cy="3526778"/>
          </a:xfrm>
          <a:noFill/>
        </p:spPr>
        <p:txBody>
          <a:bodyPr anchor="b"/>
          <a:lstStyle/>
          <a:p>
            <a:r>
              <a:rPr lang="en-US" sz="5400" b="1" dirty="0"/>
              <a:t>THANK YOU</a:t>
            </a:r>
          </a:p>
        </p:txBody>
      </p:sp>
    </p:spTree>
    <p:extLst>
      <p:ext uri="{BB962C8B-B14F-4D97-AF65-F5344CB8AC3E}">
        <p14:creationId xmlns:p14="http://schemas.microsoft.com/office/powerpoint/2010/main" val="1210802199"/>
      </p:ext>
    </p:extLst>
  </p:cSld>
  <p:clrMapOvr>
    <a:masterClrMapping/>
  </p:clrMapOvr>
</p:sld>
</file>

<file path=ppt/theme/theme1.xml><?xml version="1.0" encoding="utf-8"?>
<a:theme xmlns:a="http://schemas.openxmlformats.org/drawingml/2006/main" name="AngleLinesVTI">
  <a:themeElements>
    <a:clrScheme name="Custom 43">
      <a:dk1>
        <a:srgbClr val="000000"/>
      </a:dk1>
      <a:lt1>
        <a:srgbClr val="FFFFFF"/>
      </a:lt1>
      <a:dk2>
        <a:srgbClr val="EFEBEB"/>
      </a:dk2>
      <a:lt2>
        <a:srgbClr val="E8E8E8"/>
      </a:lt2>
      <a:accent1>
        <a:srgbClr val="001D2E"/>
      </a:accent1>
      <a:accent2>
        <a:srgbClr val="145766"/>
      </a:accent2>
      <a:accent3>
        <a:srgbClr val="B99B9F"/>
      </a:accent3>
      <a:accent4>
        <a:srgbClr val="A47930"/>
      </a:accent4>
      <a:accent5>
        <a:srgbClr val="0C577C"/>
      </a:accent5>
      <a:accent6>
        <a:srgbClr val="CC836D"/>
      </a:accent6>
      <a:hlink>
        <a:srgbClr val="467886"/>
      </a:hlink>
      <a:folHlink>
        <a:srgbClr val="96607D"/>
      </a:folHlink>
    </a:clrScheme>
    <a:fontScheme name="Custom 98">
      <a:majorFont>
        <a:latin typeface="Walbaum Display Light"/>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gle lines design_Win32_SL_V15" id="{7EDC6EF7-8AD3-4A22-B09A-9C2D96F216F8}" vid="{B0E828C9-6219-42BF-B63C-156B68E5CC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20BE78-9FDF-401B-B412-3AA10EC5BEA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0E62E91-3991-445A-ADE0-DB143B39320F}">
  <ds:schemaRefs>
    <ds:schemaRef ds:uri="http://schemas.microsoft.com/sharepoint/v3/contenttype/forms"/>
  </ds:schemaRefs>
</ds:datastoreItem>
</file>

<file path=customXml/itemProps3.xml><?xml version="1.0" encoding="utf-8"?>
<ds:datastoreItem xmlns:ds="http://schemas.openxmlformats.org/officeDocument/2006/customXml" ds:itemID="{1C180A77-4928-484F-9529-F716C85D6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Angle lines design</Template>
  <TotalTime>37</TotalTime>
  <Words>266</Words>
  <Application>Microsoft Office PowerPoint</Application>
  <PresentationFormat>Widescreen</PresentationFormat>
  <Paragraphs>23</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Aptos</vt:lpstr>
      <vt:lpstr>Arial</vt:lpstr>
      <vt:lpstr>Calibri</vt:lpstr>
      <vt:lpstr>Univers Light</vt:lpstr>
      <vt:lpstr>Walbaum Display Light</vt:lpstr>
      <vt:lpstr>Wingdings</vt:lpstr>
      <vt:lpstr>AngleLinesVTI</vt:lpstr>
      <vt:lpstr>Foreign Direct Investment Analytics</vt:lpstr>
      <vt:lpstr>Introduction  In today's globalized world, foreign direct investment (FDI) plays a critical role in driving economic growth and development.  This presentation delves into the world of FDI analytics, equipping you with the insights to make informed decisions about foreign investment.  We'll explore key trends, identify attractive sectors, and uncover valuable opportunities for both investors and countries seeking FDI.    </vt:lpstr>
      <vt:lpstr>Details Of Data  Investment decisions are often a balancing act between historical data and calculated risks. This project leverages analytics to navigate this uncertainty and identify equilibrium investment opportunities in the Indian FDI landscape. We will analyze FDI data from 2000-01 to 2016-17, uncovering trends across various sectors and years. This data-driven approach will equip us to make informed investment decisions and understand the evolving dynamics of FDI in India.</vt:lpstr>
      <vt:lpstr>PowerPoint Presentation</vt:lpstr>
      <vt:lpstr>Main KPIs</vt:lpstr>
      <vt:lpstr>My Dashboard </vt:lpstr>
      <vt:lpstr>   My Dashboard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KATRAGADDA YOCHANA</dc:creator>
  <cp:lastModifiedBy>KATRAGADDA YOCHANA</cp:lastModifiedBy>
  <cp:revision>1</cp:revision>
  <dcterms:created xsi:type="dcterms:W3CDTF">2024-07-14T18:47:41Z</dcterms:created>
  <dcterms:modified xsi:type="dcterms:W3CDTF">2024-07-14T19:24:46Z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