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813593"/>
            <a:ext cx="10255250" cy="1127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537493"/>
            <a:ext cx="4888865" cy="168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0"/>
              </a:spcBef>
            </a:pPr>
            <a:r>
              <a:rPr spc="-185" dirty="0"/>
              <a:t>Digit</a:t>
            </a:r>
            <a:r>
              <a:rPr spc="-75" dirty="0"/>
              <a:t> </a:t>
            </a:r>
            <a:r>
              <a:rPr spc="-229" dirty="0"/>
              <a:t>Recognition</a:t>
            </a:r>
            <a:r>
              <a:rPr spc="-80" dirty="0"/>
              <a:t> </a:t>
            </a:r>
            <a:r>
              <a:rPr spc="-200" dirty="0"/>
              <a:t>using </a:t>
            </a:r>
            <a:r>
              <a:rPr spc="-225" dirty="0"/>
              <a:t>Convolutional</a:t>
            </a:r>
            <a:r>
              <a:rPr spc="-105" dirty="0"/>
              <a:t> </a:t>
            </a:r>
            <a:r>
              <a:rPr spc="-265" dirty="0"/>
              <a:t>Neural </a:t>
            </a:r>
            <a:r>
              <a:rPr spc="-285" dirty="0"/>
              <a:t>Networks</a:t>
            </a:r>
            <a:r>
              <a:rPr spc="-130" dirty="0"/>
              <a:t> </a:t>
            </a:r>
            <a:r>
              <a:rPr spc="-155" dirty="0"/>
              <a:t>in</a:t>
            </a:r>
            <a:r>
              <a:rPr spc="-120" dirty="0"/>
              <a:t> </a:t>
            </a:r>
            <a:r>
              <a:rPr spc="-505" dirty="0"/>
              <a:t>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89943"/>
            <a:ext cx="692023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Introduction</a:t>
            </a:r>
            <a:r>
              <a:rPr spc="-80" dirty="0"/>
              <a:t> </a:t>
            </a:r>
            <a:r>
              <a:rPr spc="-229" dirty="0"/>
              <a:t>to</a:t>
            </a:r>
            <a:r>
              <a:rPr spc="-75" dirty="0"/>
              <a:t> </a:t>
            </a:r>
            <a:r>
              <a:rPr spc="-185" dirty="0"/>
              <a:t>Digit</a:t>
            </a:r>
            <a:r>
              <a:rPr spc="-80" dirty="0"/>
              <a:t> </a:t>
            </a:r>
            <a:r>
              <a:rPr spc="-204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3096069"/>
            <a:ext cx="4499610" cy="1009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45" dirty="0">
                <a:latin typeface="Georgia"/>
                <a:cs typeface="Georgia"/>
              </a:rPr>
              <a:t>What</a:t>
            </a:r>
            <a:r>
              <a:rPr sz="1750" b="1" spc="-40" dirty="0">
                <a:latin typeface="Georgia"/>
                <a:cs typeface="Georgia"/>
              </a:rPr>
              <a:t> </a:t>
            </a:r>
            <a:r>
              <a:rPr sz="1750" b="1" spc="-65" dirty="0">
                <a:latin typeface="Georgia"/>
                <a:cs typeface="Georgia"/>
              </a:rPr>
              <a:t>is</a:t>
            </a:r>
            <a:r>
              <a:rPr sz="1750" b="1" spc="-35" dirty="0">
                <a:latin typeface="Georgia"/>
                <a:cs typeface="Georgia"/>
              </a:rPr>
              <a:t> </a:t>
            </a:r>
            <a:r>
              <a:rPr sz="1750" b="1" spc="-90" dirty="0">
                <a:latin typeface="Georgia"/>
                <a:cs typeface="Georgia"/>
              </a:rPr>
              <a:t>Digit</a:t>
            </a:r>
            <a:r>
              <a:rPr sz="1750" b="1" spc="-40" dirty="0">
                <a:latin typeface="Georgia"/>
                <a:cs typeface="Georgia"/>
              </a:rPr>
              <a:t> </a:t>
            </a:r>
            <a:r>
              <a:rPr sz="1750" b="1" spc="-30" dirty="0">
                <a:latin typeface="Georgia"/>
                <a:cs typeface="Georgia"/>
              </a:rPr>
              <a:t>Recognition?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2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process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automatically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identifying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handwritten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or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printed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digits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from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images.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0930" y="3096069"/>
            <a:ext cx="4683760" cy="1009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20" dirty="0">
                <a:latin typeface="Georgia"/>
                <a:cs typeface="Georgia"/>
              </a:rPr>
              <a:t>Real-</a:t>
            </a:r>
            <a:r>
              <a:rPr sz="1750" b="1" spc="-175" dirty="0">
                <a:latin typeface="Georgia"/>
                <a:cs typeface="Georgia"/>
              </a:rPr>
              <a:t>World</a:t>
            </a:r>
            <a:r>
              <a:rPr sz="1750" b="1" spc="30" dirty="0">
                <a:latin typeface="Georgia"/>
                <a:cs typeface="Georgia"/>
              </a:rPr>
              <a:t> </a:t>
            </a:r>
            <a:r>
              <a:rPr sz="1750" b="1" spc="-45" dirty="0">
                <a:latin typeface="Georgia"/>
                <a:cs typeface="Georgia"/>
              </a:rPr>
              <a:t>Implementations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1270"/>
              </a:spcBef>
            </a:pP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From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bank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check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processing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automated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postal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sorting,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digit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recognition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plays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crucial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role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various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industries.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08818"/>
            <a:ext cx="5488305" cy="168973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0"/>
              </a:spcBef>
            </a:pPr>
            <a:r>
              <a:rPr spc="-260" dirty="0"/>
              <a:t>Importance</a:t>
            </a:r>
            <a:r>
              <a:rPr spc="-114" dirty="0"/>
              <a:t> </a:t>
            </a:r>
            <a:r>
              <a:rPr spc="-225" dirty="0"/>
              <a:t>of</a:t>
            </a:r>
            <a:r>
              <a:rPr spc="-120" dirty="0"/>
              <a:t> </a:t>
            </a:r>
            <a:r>
              <a:rPr spc="-20" dirty="0"/>
              <a:t>Digit </a:t>
            </a:r>
            <a:r>
              <a:rPr spc="-229" dirty="0"/>
              <a:t>Recognition</a:t>
            </a:r>
            <a:r>
              <a:rPr spc="-85" dirty="0"/>
              <a:t> </a:t>
            </a:r>
            <a:r>
              <a:rPr spc="-155" dirty="0"/>
              <a:t>in</a:t>
            </a:r>
            <a:r>
              <a:rPr spc="-70" dirty="0"/>
              <a:t> </a:t>
            </a:r>
            <a:r>
              <a:rPr spc="-245" dirty="0"/>
              <a:t>Real-</a:t>
            </a:r>
            <a:r>
              <a:rPr spc="-375" dirty="0"/>
              <a:t>World </a:t>
            </a:r>
            <a:r>
              <a:rPr spc="-114" dirty="0"/>
              <a:t>Applications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0075" y="2895599"/>
            <a:ext cx="304800" cy="304800"/>
            <a:chOff x="600075" y="2895599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604837" y="29003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55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7" y="281660"/>
                  </a:lnTo>
                  <a:lnTo>
                    <a:pt x="51619" y="295275"/>
                  </a:lnTo>
                  <a:lnTo>
                    <a:pt x="243655" y="295275"/>
                  </a:lnTo>
                  <a:lnTo>
                    <a:pt x="281656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7" y="13614"/>
                  </a:lnTo>
                  <a:lnTo>
                    <a:pt x="247248" y="355"/>
                  </a:lnTo>
                  <a:lnTo>
                    <a:pt x="243655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837" y="29003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59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55" y="0"/>
                  </a:lnTo>
                  <a:lnTo>
                    <a:pt x="247248" y="355"/>
                  </a:lnTo>
                  <a:lnTo>
                    <a:pt x="250809" y="1066"/>
                  </a:lnTo>
                  <a:lnTo>
                    <a:pt x="254367" y="1765"/>
                  </a:lnTo>
                  <a:lnTo>
                    <a:pt x="270723" y="9309"/>
                  </a:lnTo>
                  <a:lnTo>
                    <a:pt x="273739" y="11328"/>
                  </a:lnTo>
                  <a:lnTo>
                    <a:pt x="294213" y="44462"/>
                  </a:lnTo>
                  <a:lnTo>
                    <a:pt x="294923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23" y="247243"/>
                  </a:lnTo>
                  <a:lnTo>
                    <a:pt x="285963" y="270713"/>
                  </a:lnTo>
                  <a:lnTo>
                    <a:pt x="283949" y="273735"/>
                  </a:lnTo>
                  <a:lnTo>
                    <a:pt x="250809" y="294208"/>
                  </a:lnTo>
                  <a:lnTo>
                    <a:pt x="247248" y="294919"/>
                  </a:lnTo>
                  <a:lnTo>
                    <a:pt x="243655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9" y="295275"/>
                  </a:lnTo>
                  <a:lnTo>
                    <a:pt x="48026" y="294919"/>
                  </a:lnTo>
                  <a:lnTo>
                    <a:pt x="44465" y="294208"/>
                  </a:lnTo>
                  <a:lnTo>
                    <a:pt x="40907" y="293509"/>
                  </a:lnTo>
                  <a:lnTo>
                    <a:pt x="9311" y="270713"/>
                  </a:lnTo>
                  <a:lnTo>
                    <a:pt x="7292" y="267703"/>
                  </a:lnTo>
                  <a:lnTo>
                    <a:pt x="5590" y="264528"/>
                  </a:lnTo>
                  <a:lnTo>
                    <a:pt x="4207" y="261175"/>
                  </a:lnTo>
                  <a:lnTo>
                    <a:pt x="2818" y="257822"/>
                  </a:lnTo>
                  <a:lnTo>
                    <a:pt x="1771" y="254368"/>
                  </a:lnTo>
                  <a:lnTo>
                    <a:pt x="1061" y="250812"/>
                  </a:lnTo>
                  <a:lnTo>
                    <a:pt x="351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8862" y="2857944"/>
            <a:ext cx="2404110" cy="1485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Financial</a:t>
            </a:r>
            <a:r>
              <a:rPr sz="1750" b="1" spc="-5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Transactions</a:t>
            </a:r>
            <a:endParaRPr sz="1750">
              <a:latin typeface="Georgia"/>
              <a:cs typeface="Georgia"/>
            </a:endParaRPr>
          </a:p>
          <a:p>
            <a:pPr marL="12700" marR="379095">
              <a:lnSpc>
                <a:spcPct val="132700"/>
              </a:lnSpc>
              <a:spcBef>
                <a:spcPts val="7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Processing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checks,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recognizing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amounts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on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receipts,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automating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banking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systems.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7600" y="2895599"/>
            <a:ext cx="304800" cy="304800"/>
            <a:chOff x="3657600" y="2895599"/>
            <a:chExt cx="304800" cy="304800"/>
          </a:xfrm>
        </p:grpSpPr>
        <p:sp>
          <p:nvSpPr>
            <p:cNvPr id="11" name="object 11"/>
            <p:cNvSpPr/>
            <p:nvPr/>
          </p:nvSpPr>
          <p:spPr>
            <a:xfrm>
              <a:off x="3662362" y="29003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5" y="281660"/>
                  </a:lnTo>
                  <a:lnTo>
                    <a:pt x="51612" y="295275"/>
                  </a:lnTo>
                  <a:lnTo>
                    <a:pt x="243662" y="295275"/>
                  </a:lnTo>
                  <a:lnTo>
                    <a:pt x="281660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9" y="13614"/>
                  </a:lnTo>
                  <a:lnTo>
                    <a:pt x="247243" y="355"/>
                  </a:lnTo>
                  <a:lnTo>
                    <a:pt x="2436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2362" y="290036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62" y="0"/>
                  </a:lnTo>
                  <a:lnTo>
                    <a:pt x="247243" y="355"/>
                  </a:lnTo>
                  <a:lnTo>
                    <a:pt x="250799" y="1066"/>
                  </a:lnTo>
                  <a:lnTo>
                    <a:pt x="254368" y="1765"/>
                  </a:lnTo>
                  <a:lnTo>
                    <a:pt x="257822" y="2819"/>
                  </a:lnTo>
                  <a:lnTo>
                    <a:pt x="261162" y="4203"/>
                  </a:lnTo>
                  <a:lnTo>
                    <a:pt x="264528" y="5588"/>
                  </a:lnTo>
                  <a:lnTo>
                    <a:pt x="291071" y="34099"/>
                  </a:lnTo>
                  <a:lnTo>
                    <a:pt x="294208" y="44462"/>
                  </a:lnTo>
                  <a:lnTo>
                    <a:pt x="294919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19" y="247243"/>
                  </a:lnTo>
                  <a:lnTo>
                    <a:pt x="294208" y="250812"/>
                  </a:lnTo>
                  <a:lnTo>
                    <a:pt x="293509" y="254368"/>
                  </a:lnTo>
                  <a:lnTo>
                    <a:pt x="270725" y="285965"/>
                  </a:lnTo>
                  <a:lnTo>
                    <a:pt x="250799" y="294208"/>
                  </a:lnTo>
                  <a:lnTo>
                    <a:pt x="247243" y="294919"/>
                  </a:lnTo>
                  <a:lnTo>
                    <a:pt x="243662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2" y="295275"/>
                  </a:lnTo>
                  <a:lnTo>
                    <a:pt x="48018" y="294919"/>
                  </a:lnTo>
                  <a:lnTo>
                    <a:pt x="44462" y="294208"/>
                  </a:lnTo>
                  <a:lnTo>
                    <a:pt x="40906" y="293509"/>
                  </a:lnTo>
                  <a:lnTo>
                    <a:pt x="9309" y="270713"/>
                  </a:lnTo>
                  <a:lnTo>
                    <a:pt x="7289" y="267703"/>
                  </a:lnTo>
                  <a:lnTo>
                    <a:pt x="1066" y="250812"/>
                  </a:lnTo>
                  <a:lnTo>
                    <a:pt x="355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116387" y="2857944"/>
            <a:ext cx="2266950" cy="1485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30" dirty="0">
                <a:solidFill>
                  <a:srgbClr val="262424"/>
                </a:solidFill>
                <a:latin typeface="Georgia"/>
                <a:cs typeface="Georgia"/>
              </a:rPr>
              <a:t>Document</a:t>
            </a:r>
            <a:r>
              <a:rPr sz="1750" b="1" spc="-5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95" dirty="0">
                <a:solidFill>
                  <a:srgbClr val="262424"/>
                </a:solidFill>
                <a:latin typeface="Georgia"/>
                <a:cs typeface="Georgia"/>
              </a:rPr>
              <a:t>Processing</a:t>
            </a:r>
            <a:endParaRPr sz="1750">
              <a:latin typeface="Georgia"/>
              <a:cs typeface="Georgia"/>
            </a:endParaRPr>
          </a:p>
          <a:p>
            <a:pPr marL="12700" marR="40005">
              <a:lnSpc>
                <a:spcPct val="132700"/>
              </a:lnSpc>
              <a:spcBef>
                <a:spcPts val="770"/>
              </a:spcBef>
            </a:pP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Automating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entry,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extracting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information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from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invoices,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recognizing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numbers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forms.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743450"/>
            <a:ext cx="304800" cy="304800"/>
            <a:chOff x="600075" y="4743450"/>
            <a:chExt cx="304800" cy="304800"/>
          </a:xfrm>
        </p:grpSpPr>
        <p:sp>
          <p:nvSpPr>
            <p:cNvPr id="15" name="object 15"/>
            <p:cNvSpPr/>
            <p:nvPr/>
          </p:nvSpPr>
          <p:spPr>
            <a:xfrm>
              <a:off x="604837" y="47482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43655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240030"/>
                  </a:lnTo>
                  <a:lnTo>
                    <a:pt x="0" y="243662"/>
                  </a:lnTo>
                  <a:lnTo>
                    <a:pt x="18747" y="281660"/>
                  </a:lnTo>
                  <a:lnTo>
                    <a:pt x="51619" y="295275"/>
                  </a:lnTo>
                  <a:lnTo>
                    <a:pt x="243655" y="295275"/>
                  </a:lnTo>
                  <a:lnTo>
                    <a:pt x="281656" y="276529"/>
                  </a:lnTo>
                  <a:lnTo>
                    <a:pt x="295275" y="243662"/>
                  </a:lnTo>
                  <a:lnTo>
                    <a:pt x="295275" y="51612"/>
                  </a:lnTo>
                  <a:lnTo>
                    <a:pt x="276527" y="13614"/>
                  </a:lnTo>
                  <a:lnTo>
                    <a:pt x="247248" y="355"/>
                  </a:lnTo>
                  <a:lnTo>
                    <a:pt x="243655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837" y="47482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400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40030" y="0"/>
                  </a:lnTo>
                  <a:lnTo>
                    <a:pt x="243655" y="0"/>
                  </a:lnTo>
                  <a:lnTo>
                    <a:pt x="247248" y="355"/>
                  </a:lnTo>
                  <a:lnTo>
                    <a:pt x="250809" y="1066"/>
                  </a:lnTo>
                  <a:lnTo>
                    <a:pt x="254367" y="1765"/>
                  </a:lnTo>
                  <a:lnTo>
                    <a:pt x="270723" y="9309"/>
                  </a:lnTo>
                  <a:lnTo>
                    <a:pt x="273739" y="11328"/>
                  </a:lnTo>
                  <a:lnTo>
                    <a:pt x="294213" y="44462"/>
                  </a:lnTo>
                  <a:lnTo>
                    <a:pt x="294923" y="48018"/>
                  </a:lnTo>
                  <a:lnTo>
                    <a:pt x="295275" y="51612"/>
                  </a:lnTo>
                  <a:lnTo>
                    <a:pt x="295275" y="55245"/>
                  </a:lnTo>
                  <a:lnTo>
                    <a:pt x="295275" y="240030"/>
                  </a:lnTo>
                  <a:lnTo>
                    <a:pt x="295275" y="243662"/>
                  </a:lnTo>
                  <a:lnTo>
                    <a:pt x="294923" y="247243"/>
                  </a:lnTo>
                  <a:lnTo>
                    <a:pt x="285963" y="270713"/>
                  </a:lnTo>
                  <a:lnTo>
                    <a:pt x="283949" y="273735"/>
                  </a:lnTo>
                  <a:lnTo>
                    <a:pt x="250809" y="294208"/>
                  </a:lnTo>
                  <a:lnTo>
                    <a:pt x="247248" y="294919"/>
                  </a:lnTo>
                  <a:lnTo>
                    <a:pt x="243655" y="295275"/>
                  </a:lnTo>
                  <a:lnTo>
                    <a:pt x="240030" y="295275"/>
                  </a:lnTo>
                  <a:lnTo>
                    <a:pt x="55245" y="295275"/>
                  </a:lnTo>
                  <a:lnTo>
                    <a:pt x="51619" y="295275"/>
                  </a:lnTo>
                  <a:lnTo>
                    <a:pt x="48026" y="294919"/>
                  </a:lnTo>
                  <a:lnTo>
                    <a:pt x="44465" y="294208"/>
                  </a:lnTo>
                  <a:lnTo>
                    <a:pt x="40907" y="293509"/>
                  </a:lnTo>
                  <a:lnTo>
                    <a:pt x="9311" y="270713"/>
                  </a:lnTo>
                  <a:lnTo>
                    <a:pt x="7292" y="267703"/>
                  </a:lnTo>
                  <a:lnTo>
                    <a:pt x="5590" y="264528"/>
                  </a:lnTo>
                  <a:lnTo>
                    <a:pt x="4207" y="261175"/>
                  </a:lnTo>
                  <a:lnTo>
                    <a:pt x="2818" y="257822"/>
                  </a:lnTo>
                  <a:lnTo>
                    <a:pt x="1771" y="254368"/>
                  </a:lnTo>
                  <a:lnTo>
                    <a:pt x="1061" y="250812"/>
                  </a:lnTo>
                  <a:lnTo>
                    <a:pt x="351" y="247243"/>
                  </a:lnTo>
                  <a:lnTo>
                    <a:pt x="0" y="243662"/>
                  </a:lnTo>
                  <a:lnTo>
                    <a:pt x="0" y="2400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8862" y="4705794"/>
            <a:ext cx="507301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Image</a:t>
            </a:r>
            <a:r>
              <a:rPr sz="1750" b="1" spc="-1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Analysis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Analyzing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images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medical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diagnoses,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identifying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objects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in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photos,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recognizing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license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plates.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813593"/>
            <a:ext cx="5967730" cy="11277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spc="-285" dirty="0"/>
              <a:t>Dataset:</a:t>
            </a:r>
            <a:r>
              <a:rPr spc="-114" dirty="0"/>
              <a:t> </a:t>
            </a:r>
            <a:r>
              <a:rPr spc="-300" dirty="0"/>
              <a:t>MNIST</a:t>
            </a:r>
            <a:r>
              <a:rPr spc="-120" dirty="0"/>
              <a:t> </a:t>
            </a:r>
            <a:r>
              <a:rPr spc="-275" dirty="0"/>
              <a:t>Handwritten </a:t>
            </a:r>
            <a:r>
              <a:rPr spc="-30" dirty="0"/>
              <a:t>Digits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0075" y="2247899"/>
            <a:ext cx="2886075" cy="1857375"/>
            <a:chOff x="600075" y="2247899"/>
            <a:chExt cx="2886075" cy="1857375"/>
          </a:xfrm>
        </p:grpSpPr>
        <p:sp>
          <p:nvSpPr>
            <p:cNvPr id="7" name="object 7"/>
            <p:cNvSpPr/>
            <p:nvPr/>
          </p:nvSpPr>
          <p:spPr>
            <a:xfrm>
              <a:off x="604837" y="2252662"/>
              <a:ext cx="2876550" cy="1847850"/>
            </a:xfrm>
            <a:custGeom>
              <a:avLst/>
              <a:gdLst/>
              <a:ahLst/>
              <a:cxnLst/>
              <a:rect l="l" t="t" r="r" b="b"/>
              <a:pathLst>
                <a:path w="2876550" h="1847850">
                  <a:moveTo>
                    <a:pt x="28249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792605"/>
                  </a:lnTo>
                  <a:lnTo>
                    <a:pt x="0" y="1796237"/>
                  </a:lnTo>
                  <a:lnTo>
                    <a:pt x="18747" y="1834235"/>
                  </a:lnTo>
                  <a:lnTo>
                    <a:pt x="51619" y="1847850"/>
                  </a:lnTo>
                  <a:lnTo>
                    <a:pt x="2824937" y="1847850"/>
                  </a:lnTo>
                  <a:lnTo>
                    <a:pt x="2862935" y="1829104"/>
                  </a:lnTo>
                  <a:lnTo>
                    <a:pt x="2876550" y="17962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837" y="2252662"/>
              <a:ext cx="2876550" cy="1847850"/>
            </a:xfrm>
            <a:custGeom>
              <a:avLst/>
              <a:gdLst/>
              <a:ahLst/>
              <a:cxnLst/>
              <a:rect l="l" t="t" r="r" b="b"/>
              <a:pathLst>
                <a:path w="2876550" h="1847850">
                  <a:moveTo>
                    <a:pt x="0" y="17926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72346" y="34099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92605"/>
                  </a:lnTo>
                  <a:lnTo>
                    <a:pt x="2876550" y="1796237"/>
                  </a:lnTo>
                  <a:lnTo>
                    <a:pt x="2876194" y="1799818"/>
                  </a:lnTo>
                  <a:lnTo>
                    <a:pt x="2875483" y="1803387"/>
                  </a:lnTo>
                  <a:lnTo>
                    <a:pt x="2874784" y="1806943"/>
                  </a:lnTo>
                  <a:lnTo>
                    <a:pt x="2852000" y="1838540"/>
                  </a:lnTo>
                  <a:lnTo>
                    <a:pt x="2832074" y="1846783"/>
                  </a:lnTo>
                  <a:lnTo>
                    <a:pt x="2828518" y="1847494"/>
                  </a:lnTo>
                  <a:lnTo>
                    <a:pt x="2824937" y="1847850"/>
                  </a:lnTo>
                  <a:lnTo>
                    <a:pt x="2821305" y="1847850"/>
                  </a:lnTo>
                  <a:lnTo>
                    <a:pt x="55245" y="1847850"/>
                  </a:lnTo>
                  <a:lnTo>
                    <a:pt x="51619" y="1847850"/>
                  </a:lnTo>
                  <a:lnTo>
                    <a:pt x="48026" y="1847494"/>
                  </a:lnTo>
                  <a:lnTo>
                    <a:pt x="44465" y="1846783"/>
                  </a:lnTo>
                  <a:lnTo>
                    <a:pt x="40907" y="1846084"/>
                  </a:lnTo>
                  <a:lnTo>
                    <a:pt x="9311" y="1823288"/>
                  </a:lnTo>
                  <a:lnTo>
                    <a:pt x="7292" y="1820278"/>
                  </a:lnTo>
                  <a:lnTo>
                    <a:pt x="5590" y="1817103"/>
                  </a:lnTo>
                  <a:lnTo>
                    <a:pt x="4207" y="1813750"/>
                  </a:lnTo>
                  <a:lnTo>
                    <a:pt x="2818" y="1810397"/>
                  </a:lnTo>
                  <a:lnTo>
                    <a:pt x="1771" y="1806943"/>
                  </a:lnTo>
                  <a:lnTo>
                    <a:pt x="1061" y="1803387"/>
                  </a:lnTo>
                  <a:lnTo>
                    <a:pt x="351" y="1799818"/>
                  </a:lnTo>
                  <a:lnTo>
                    <a:pt x="0" y="1796237"/>
                  </a:lnTo>
                  <a:lnTo>
                    <a:pt x="0" y="179260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8350" y="2391219"/>
            <a:ext cx="1861820" cy="1209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45" dirty="0">
                <a:solidFill>
                  <a:srgbClr val="262424"/>
                </a:solidFill>
                <a:latin typeface="Georgia"/>
                <a:cs typeface="Georgia"/>
              </a:rPr>
              <a:t>MNIST</a:t>
            </a:r>
            <a:r>
              <a:rPr sz="1750" b="1" spc="-2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Database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785"/>
              </a:spcBef>
            </a:pP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widely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used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dataset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containing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images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handwritten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digits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0-9.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7600" y="2247899"/>
            <a:ext cx="2886075" cy="1857375"/>
            <a:chOff x="3657600" y="2247899"/>
            <a:chExt cx="2886075" cy="1857375"/>
          </a:xfrm>
        </p:grpSpPr>
        <p:sp>
          <p:nvSpPr>
            <p:cNvPr id="11" name="object 11"/>
            <p:cNvSpPr/>
            <p:nvPr/>
          </p:nvSpPr>
          <p:spPr>
            <a:xfrm>
              <a:off x="3662362" y="2252662"/>
              <a:ext cx="2876550" cy="1847850"/>
            </a:xfrm>
            <a:custGeom>
              <a:avLst/>
              <a:gdLst/>
              <a:ahLst/>
              <a:cxnLst/>
              <a:rect l="l" t="t" r="r" b="b"/>
              <a:pathLst>
                <a:path w="2876550" h="184785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92605"/>
                  </a:lnTo>
                  <a:lnTo>
                    <a:pt x="0" y="1796237"/>
                  </a:lnTo>
                  <a:lnTo>
                    <a:pt x="18745" y="1834235"/>
                  </a:lnTo>
                  <a:lnTo>
                    <a:pt x="51612" y="1847850"/>
                  </a:lnTo>
                  <a:lnTo>
                    <a:pt x="2824937" y="1847850"/>
                  </a:lnTo>
                  <a:lnTo>
                    <a:pt x="2862935" y="1829104"/>
                  </a:lnTo>
                  <a:lnTo>
                    <a:pt x="2876550" y="17962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2362" y="2252662"/>
              <a:ext cx="2876550" cy="1847850"/>
            </a:xfrm>
            <a:custGeom>
              <a:avLst/>
              <a:gdLst/>
              <a:ahLst/>
              <a:cxnLst/>
              <a:rect l="l" t="t" r="r" b="b"/>
              <a:pathLst>
                <a:path w="2876550" h="1847850">
                  <a:moveTo>
                    <a:pt x="0" y="17926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92605"/>
                  </a:lnTo>
                  <a:lnTo>
                    <a:pt x="2876550" y="1796237"/>
                  </a:lnTo>
                  <a:lnTo>
                    <a:pt x="2876194" y="1799818"/>
                  </a:lnTo>
                  <a:lnTo>
                    <a:pt x="2875483" y="1803387"/>
                  </a:lnTo>
                  <a:lnTo>
                    <a:pt x="2874784" y="1806943"/>
                  </a:lnTo>
                  <a:lnTo>
                    <a:pt x="2860370" y="1831670"/>
                  </a:lnTo>
                  <a:lnTo>
                    <a:pt x="2857804" y="1834235"/>
                  </a:lnTo>
                  <a:lnTo>
                    <a:pt x="2832074" y="1846783"/>
                  </a:lnTo>
                  <a:lnTo>
                    <a:pt x="2828518" y="1847494"/>
                  </a:lnTo>
                  <a:lnTo>
                    <a:pt x="2824937" y="1847850"/>
                  </a:lnTo>
                  <a:lnTo>
                    <a:pt x="2821305" y="1847850"/>
                  </a:lnTo>
                  <a:lnTo>
                    <a:pt x="55245" y="1847850"/>
                  </a:lnTo>
                  <a:lnTo>
                    <a:pt x="51612" y="1847850"/>
                  </a:lnTo>
                  <a:lnTo>
                    <a:pt x="48018" y="1847494"/>
                  </a:lnTo>
                  <a:lnTo>
                    <a:pt x="44462" y="1846783"/>
                  </a:lnTo>
                  <a:lnTo>
                    <a:pt x="40906" y="1846084"/>
                  </a:lnTo>
                  <a:lnTo>
                    <a:pt x="9309" y="1823288"/>
                  </a:lnTo>
                  <a:lnTo>
                    <a:pt x="7289" y="1820278"/>
                  </a:lnTo>
                  <a:lnTo>
                    <a:pt x="1066" y="1803387"/>
                  </a:lnTo>
                  <a:lnTo>
                    <a:pt x="355" y="1799818"/>
                  </a:lnTo>
                  <a:lnTo>
                    <a:pt x="0" y="1796237"/>
                  </a:lnTo>
                  <a:lnTo>
                    <a:pt x="0" y="179260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25875" y="2375446"/>
            <a:ext cx="2480945" cy="151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5010">
              <a:lnSpc>
                <a:spcPct val="107100"/>
              </a:lnSpc>
              <a:spcBef>
                <a:spcPts val="95"/>
              </a:spcBef>
            </a:pP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C0,000</a:t>
            </a:r>
            <a:r>
              <a:rPr sz="1750" b="1" spc="-2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0" dirty="0">
                <a:solidFill>
                  <a:srgbClr val="262424"/>
                </a:solidFill>
                <a:latin typeface="Georgia"/>
                <a:cs typeface="Georgia"/>
              </a:rPr>
              <a:t>Training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Images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dataset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is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split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into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training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test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sets,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allowing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robust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evaluation.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276725"/>
            <a:ext cx="5943600" cy="1295400"/>
            <a:chOff x="600075" y="4276725"/>
            <a:chExt cx="5943600" cy="1295400"/>
          </a:xfrm>
        </p:grpSpPr>
        <p:sp>
          <p:nvSpPr>
            <p:cNvPr id="15" name="object 15"/>
            <p:cNvSpPr/>
            <p:nvPr/>
          </p:nvSpPr>
          <p:spPr>
            <a:xfrm>
              <a:off x="604837" y="4281487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30631"/>
                  </a:lnTo>
                  <a:lnTo>
                    <a:pt x="0" y="1234257"/>
                  </a:lnTo>
                  <a:lnTo>
                    <a:pt x="18747" y="1272258"/>
                  </a:lnTo>
                  <a:lnTo>
                    <a:pt x="51619" y="1285876"/>
                  </a:lnTo>
                  <a:lnTo>
                    <a:pt x="5882462" y="1285876"/>
                  </a:lnTo>
                  <a:lnTo>
                    <a:pt x="5920460" y="1267128"/>
                  </a:lnTo>
                  <a:lnTo>
                    <a:pt x="5934075" y="1234257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837" y="4281487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1"/>
                  </a:lnTo>
                  <a:lnTo>
                    <a:pt x="5934075" y="1234257"/>
                  </a:lnTo>
                  <a:lnTo>
                    <a:pt x="5933719" y="1237848"/>
                  </a:lnTo>
                  <a:lnTo>
                    <a:pt x="5933008" y="1241405"/>
                  </a:lnTo>
                  <a:lnTo>
                    <a:pt x="5932309" y="1244963"/>
                  </a:lnTo>
                  <a:lnTo>
                    <a:pt x="5909525" y="1276564"/>
                  </a:lnTo>
                  <a:lnTo>
                    <a:pt x="5899962" y="1281668"/>
                  </a:lnTo>
                  <a:lnTo>
                    <a:pt x="5896622" y="1283058"/>
                  </a:lnTo>
                  <a:lnTo>
                    <a:pt x="5893168" y="1284104"/>
                  </a:lnTo>
                  <a:lnTo>
                    <a:pt x="5889599" y="1284814"/>
                  </a:lnTo>
                  <a:lnTo>
                    <a:pt x="5886043" y="1285519"/>
                  </a:lnTo>
                  <a:lnTo>
                    <a:pt x="5882462" y="1285876"/>
                  </a:lnTo>
                  <a:lnTo>
                    <a:pt x="5878830" y="1285876"/>
                  </a:lnTo>
                  <a:lnTo>
                    <a:pt x="55245" y="1285876"/>
                  </a:lnTo>
                  <a:lnTo>
                    <a:pt x="51619" y="1285876"/>
                  </a:lnTo>
                  <a:lnTo>
                    <a:pt x="48026" y="1285519"/>
                  </a:lnTo>
                  <a:lnTo>
                    <a:pt x="13618" y="1267128"/>
                  </a:lnTo>
                  <a:lnTo>
                    <a:pt x="9311" y="1261319"/>
                  </a:lnTo>
                  <a:lnTo>
                    <a:pt x="7292" y="1258303"/>
                  </a:lnTo>
                  <a:lnTo>
                    <a:pt x="5590" y="1255123"/>
                  </a:lnTo>
                  <a:lnTo>
                    <a:pt x="4207" y="1251769"/>
                  </a:lnTo>
                  <a:lnTo>
                    <a:pt x="2818" y="1248416"/>
                  </a:lnTo>
                  <a:lnTo>
                    <a:pt x="1771" y="1244963"/>
                  </a:lnTo>
                  <a:lnTo>
                    <a:pt x="1061" y="1241405"/>
                  </a:lnTo>
                  <a:lnTo>
                    <a:pt x="351" y="1237848"/>
                  </a:lnTo>
                  <a:lnTo>
                    <a:pt x="0" y="1234257"/>
                  </a:lnTo>
                  <a:lnTo>
                    <a:pt x="0" y="1230631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8350" y="4420044"/>
            <a:ext cx="499872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80" dirty="0">
                <a:solidFill>
                  <a:srgbClr val="262424"/>
                </a:solidFill>
                <a:latin typeface="Georgia"/>
                <a:cs typeface="Georgia"/>
              </a:rPr>
              <a:t>10,000</a:t>
            </a:r>
            <a:r>
              <a:rPr sz="175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30" dirty="0">
                <a:solidFill>
                  <a:srgbClr val="262424"/>
                </a:solidFill>
                <a:latin typeface="Georgia"/>
                <a:cs typeface="Georgia"/>
              </a:rPr>
              <a:t>Test</a:t>
            </a:r>
            <a:r>
              <a:rPr sz="175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Images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test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set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provides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independent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measure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model's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performance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unseen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data.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" y="0"/>
            <a:ext cx="10727799" cy="21062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048" y="2521812"/>
            <a:ext cx="981392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-204" dirty="0"/>
              <a:t>Convolutional</a:t>
            </a:r>
            <a:r>
              <a:rPr sz="3450" spc="-65" dirty="0"/>
              <a:t> </a:t>
            </a:r>
            <a:r>
              <a:rPr sz="3450" spc="-240" dirty="0"/>
              <a:t>Neural</a:t>
            </a:r>
            <a:r>
              <a:rPr sz="3450" spc="-55" dirty="0"/>
              <a:t> </a:t>
            </a:r>
            <a:r>
              <a:rPr sz="3450" spc="-275" dirty="0"/>
              <a:t>Network</a:t>
            </a:r>
            <a:r>
              <a:rPr sz="3450" spc="-55" dirty="0"/>
              <a:t> </a:t>
            </a:r>
            <a:r>
              <a:rPr sz="3450" spc="-200" dirty="0"/>
              <a:t>Architecture</a:t>
            </a:r>
            <a:r>
              <a:rPr sz="3450" spc="-55" dirty="0"/>
              <a:t> </a:t>
            </a:r>
            <a:r>
              <a:rPr sz="3450" spc="-135" dirty="0"/>
              <a:t>in</a:t>
            </a:r>
            <a:r>
              <a:rPr sz="3450" spc="-50" dirty="0"/>
              <a:t> </a:t>
            </a:r>
            <a:r>
              <a:rPr sz="3450" spc="-465" dirty="0"/>
              <a:t>R</a:t>
            </a:r>
            <a:endParaRPr sz="3450"/>
          </a:p>
        </p:txBody>
      </p:sp>
      <p:sp>
        <p:nvSpPr>
          <p:cNvPr id="4" name="object 4"/>
          <p:cNvSpPr/>
          <p:nvPr/>
        </p:nvSpPr>
        <p:spPr>
          <a:xfrm>
            <a:off x="613150" y="3402753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46021" y="246895"/>
                </a:moveTo>
                <a:lnTo>
                  <a:pt x="45687" y="246895"/>
                </a:lnTo>
                <a:lnTo>
                  <a:pt x="12120" y="261960"/>
                </a:lnTo>
                <a:lnTo>
                  <a:pt x="4777" y="265330"/>
                </a:lnTo>
                <a:lnTo>
                  <a:pt x="0" y="272719"/>
                </a:lnTo>
                <a:lnTo>
                  <a:pt x="48" y="289095"/>
                </a:lnTo>
                <a:lnTo>
                  <a:pt x="4992" y="296484"/>
                </a:lnTo>
                <a:lnTo>
                  <a:pt x="176251" y="373269"/>
                </a:lnTo>
                <a:lnTo>
                  <a:pt x="181736" y="374443"/>
                </a:lnTo>
                <a:lnTo>
                  <a:pt x="192707" y="374443"/>
                </a:lnTo>
                <a:lnTo>
                  <a:pt x="198117" y="373269"/>
                </a:lnTo>
                <a:lnTo>
                  <a:pt x="247822" y="351040"/>
                </a:lnTo>
                <a:lnTo>
                  <a:pt x="185027" y="351040"/>
                </a:lnTo>
                <a:lnTo>
                  <a:pt x="183217" y="350603"/>
                </a:lnTo>
                <a:lnTo>
                  <a:pt x="183082" y="350603"/>
                </a:lnTo>
                <a:lnTo>
                  <a:pt x="180858" y="349655"/>
                </a:lnTo>
                <a:lnTo>
                  <a:pt x="27278" y="280832"/>
                </a:lnTo>
                <a:lnTo>
                  <a:pt x="74282" y="259701"/>
                </a:lnTo>
                <a:lnTo>
                  <a:pt x="74616" y="259701"/>
                </a:lnTo>
                <a:lnTo>
                  <a:pt x="46021" y="246895"/>
                </a:lnTo>
                <a:close/>
              </a:path>
              <a:path w="374650" h="374650">
                <a:moveTo>
                  <a:pt x="328734" y="246895"/>
                </a:moveTo>
                <a:lnTo>
                  <a:pt x="300139" y="259701"/>
                </a:lnTo>
                <a:lnTo>
                  <a:pt x="347311" y="280832"/>
                </a:lnTo>
                <a:lnTo>
                  <a:pt x="193730" y="349655"/>
                </a:lnTo>
                <a:lnTo>
                  <a:pt x="191682" y="350603"/>
                </a:lnTo>
                <a:lnTo>
                  <a:pt x="189561" y="351040"/>
                </a:lnTo>
                <a:lnTo>
                  <a:pt x="247822" y="351040"/>
                </a:lnTo>
                <a:lnTo>
                  <a:pt x="369762" y="296484"/>
                </a:lnTo>
                <a:lnTo>
                  <a:pt x="374589" y="289095"/>
                </a:lnTo>
                <a:lnTo>
                  <a:pt x="374589" y="272719"/>
                </a:lnTo>
                <a:lnTo>
                  <a:pt x="369762" y="265330"/>
                </a:lnTo>
                <a:lnTo>
                  <a:pt x="328734" y="246895"/>
                </a:lnTo>
                <a:close/>
              </a:path>
              <a:path w="374650" h="374650">
                <a:moveTo>
                  <a:pt x="46021" y="153284"/>
                </a:moveTo>
                <a:lnTo>
                  <a:pt x="45687" y="153284"/>
                </a:lnTo>
                <a:lnTo>
                  <a:pt x="12120" y="168349"/>
                </a:lnTo>
                <a:lnTo>
                  <a:pt x="4777" y="171719"/>
                </a:lnTo>
                <a:lnTo>
                  <a:pt x="0" y="179108"/>
                </a:lnTo>
                <a:lnTo>
                  <a:pt x="48" y="195484"/>
                </a:lnTo>
                <a:lnTo>
                  <a:pt x="4992" y="202873"/>
                </a:lnTo>
                <a:lnTo>
                  <a:pt x="176251" y="279659"/>
                </a:lnTo>
                <a:lnTo>
                  <a:pt x="181736" y="280832"/>
                </a:lnTo>
                <a:lnTo>
                  <a:pt x="192707" y="280832"/>
                </a:lnTo>
                <a:lnTo>
                  <a:pt x="198117" y="279659"/>
                </a:lnTo>
                <a:lnTo>
                  <a:pt x="247822" y="257429"/>
                </a:lnTo>
                <a:lnTo>
                  <a:pt x="185027" y="257429"/>
                </a:lnTo>
                <a:lnTo>
                  <a:pt x="183217" y="256992"/>
                </a:lnTo>
                <a:lnTo>
                  <a:pt x="183082" y="256992"/>
                </a:lnTo>
                <a:lnTo>
                  <a:pt x="180858" y="256044"/>
                </a:lnTo>
                <a:lnTo>
                  <a:pt x="27278" y="187221"/>
                </a:lnTo>
                <a:lnTo>
                  <a:pt x="74282" y="166090"/>
                </a:lnTo>
                <a:lnTo>
                  <a:pt x="74616" y="166090"/>
                </a:lnTo>
                <a:lnTo>
                  <a:pt x="46021" y="153284"/>
                </a:lnTo>
                <a:close/>
              </a:path>
              <a:path w="374650" h="374650">
                <a:moveTo>
                  <a:pt x="328734" y="153284"/>
                </a:moveTo>
                <a:lnTo>
                  <a:pt x="300139" y="166090"/>
                </a:lnTo>
                <a:lnTo>
                  <a:pt x="347311" y="187221"/>
                </a:lnTo>
                <a:lnTo>
                  <a:pt x="193730" y="256044"/>
                </a:lnTo>
                <a:lnTo>
                  <a:pt x="191682" y="256992"/>
                </a:lnTo>
                <a:lnTo>
                  <a:pt x="189561" y="257429"/>
                </a:lnTo>
                <a:lnTo>
                  <a:pt x="247822" y="257429"/>
                </a:lnTo>
                <a:lnTo>
                  <a:pt x="369762" y="202873"/>
                </a:lnTo>
                <a:lnTo>
                  <a:pt x="374589" y="195484"/>
                </a:lnTo>
                <a:lnTo>
                  <a:pt x="374589" y="179108"/>
                </a:lnTo>
                <a:lnTo>
                  <a:pt x="369762" y="171719"/>
                </a:lnTo>
                <a:lnTo>
                  <a:pt x="328734" y="153284"/>
                </a:lnTo>
                <a:close/>
              </a:path>
              <a:path w="374650" h="374650">
                <a:moveTo>
                  <a:pt x="192707" y="0"/>
                </a:moveTo>
                <a:lnTo>
                  <a:pt x="181736" y="0"/>
                </a:lnTo>
                <a:lnTo>
                  <a:pt x="176251" y="1173"/>
                </a:lnTo>
                <a:lnTo>
                  <a:pt x="12120" y="74738"/>
                </a:lnTo>
                <a:lnTo>
                  <a:pt x="4777" y="78108"/>
                </a:lnTo>
                <a:lnTo>
                  <a:pt x="0" y="85497"/>
                </a:lnTo>
                <a:lnTo>
                  <a:pt x="48" y="101873"/>
                </a:lnTo>
                <a:lnTo>
                  <a:pt x="4992" y="109262"/>
                </a:lnTo>
                <a:lnTo>
                  <a:pt x="176251" y="186048"/>
                </a:lnTo>
                <a:lnTo>
                  <a:pt x="181736" y="187221"/>
                </a:lnTo>
                <a:lnTo>
                  <a:pt x="192707" y="187221"/>
                </a:lnTo>
                <a:lnTo>
                  <a:pt x="198117" y="186048"/>
                </a:lnTo>
                <a:lnTo>
                  <a:pt x="247778" y="163818"/>
                </a:lnTo>
                <a:lnTo>
                  <a:pt x="185027" y="163818"/>
                </a:lnTo>
                <a:lnTo>
                  <a:pt x="183217" y="163382"/>
                </a:lnTo>
                <a:lnTo>
                  <a:pt x="183082" y="163382"/>
                </a:lnTo>
                <a:lnTo>
                  <a:pt x="180858" y="162433"/>
                </a:lnTo>
                <a:lnTo>
                  <a:pt x="27278" y="93610"/>
                </a:lnTo>
                <a:lnTo>
                  <a:pt x="180786" y="24788"/>
                </a:lnTo>
                <a:lnTo>
                  <a:pt x="182833" y="23839"/>
                </a:lnTo>
                <a:lnTo>
                  <a:pt x="185027" y="23402"/>
                </a:lnTo>
                <a:lnTo>
                  <a:pt x="247692" y="23402"/>
                </a:lnTo>
                <a:lnTo>
                  <a:pt x="198191" y="1173"/>
                </a:lnTo>
                <a:lnTo>
                  <a:pt x="192707" y="0"/>
                </a:lnTo>
                <a:close/>
              </a:path>
              <a:path w="374650" h="374650">
                <a:moveTo>
                  <a:pt x="247692" y="23402"/>
                </a:moveTo>
                <a:lnTo>
                  <a:pt x="189415" y="23402"/>
                </a:lnTo>
                <a:lnTo>
                  <a:pt x="191610" y="23839"/>
                </a:lnTo>
                <a:lnTo>
                  <a:pt x="347311" y="93610"/>
                </a:lnTo>
                <a:lnTo>
                  <a:pt x="193730" y="162433"/>
                </a:lnTo>
                <a:lnTo>
                  <a:pt x="191682" y="163382"/>
                </a:lnTo>
                <a:lnTo>
                  <a:pt x="189561" y="163818"/>
                </a:lnTo>
                <a:lnTo>
                  <a:pt x="247778" y="163818"/>
                </a:lnTo>
                <a:lnTo>
                  <a:pt x="369616" y="109262"/>
                </a:lnTo>
                <a:lnTo>
                  <a:pt x="374443" y="101873"/>
                </a:lnTo>
                <a:lnTo>
                  <a:pt x="374443" y="85497"/>
                </a:lnTo>
                <a:lnTo>
                  <a:pt x="369616" y="78108"/>
                </a:lnTo>
                <a:lnTo>
                  <a:pt x="247692" y="23402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048" y="3931872"/>
            <a:ext cx="2174240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Convolutional</a:t>
            </a:r>
            <a:r>
              <a:rPr sz="175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Layers</a:t>
            </a:r>
            <a:endParaRPr sz="1750">
              <a:latin typeface="Georgia"/>
              <a:cs typeface="Georgia"/>
            </a:endParaRPr>
          </a:p>
          <a:p>
            <a:pPr marL="12700" marR="108585">
              <a:lnSpc>
                <a:spcPct val="137000"/>
              </a:lnSpc>
              <a:spcBef>
                <a:spcPts val="645"/>
              </a:spcBef>
            </a:pP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Extract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62424"/>
                </a:solidFill>
                <a:latin typeface="Verdana"/>
                <a:cs typeface="Verdana"/>
              </a:rPr>
              <a:t>features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by convolving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filters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input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image.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64045" y="3379350"/>
            <a:ext cx="421640" cy="421640"/>
          </a:xfrm>
          <a:custGeom>
            <a:avLst/>
            <a:gdLst/>
            <a:ahLst/>
            <a:cxnLst/>
            <a:rect l="l" t="t" r="r" b="b"/>
            <a:pathLst>
              <a:path w="421639" h="421639">
                <a:moveTo>
                  <a:pt x="210624" y="0"/>
                </a:moveTo>
                <a:lnTo>
                  <a:pt x="162325" y="5561"/>
                </a:lnTo>
                <a:lnTo>
                  <a:pt x="117990" y="21405"/>
                </a:lnTo>
                <a:lnTo>
                  <a:pt x="78883" y="46267"/>
                </a:lnTo>
                <a:lnTo>
                  <a:pt x="46267" y="78883"/>
                </a:lnTo>
                <a:lnTo>
                  <a:pt x="21405" y="117990"/>
                </a:lnTo>
                <a:lnTo>
                  <a:pt x="5561" y="162325"/>
                </a:lnTo>
                <a:lnTo>
                  <a:pt x="0" y="210624"/>
                </a:lnTo>
                <a:lnTo>
                  <a:pt x="5561" y="258923"/>
                </a:lnTo>
                <a:lnTo>
                  <a:pt x="21405" y="303258"/>
                </a:lnTo>
                <a:lnTo>
                  <a:pt x="46267" y="342365"/>
                </a:lnTo>
                <a:lnTo>
                  <a:pt x="78883" y="374981"/>
                </a:lnTo>
                <a:lnTo>
                  <a:pt x="117990" y="399843"/>
                </a:lnTo>
                <a:lnTo>
                  <a:pt x="162325" y="415686"/>
                </a:lnTo>
                <a:lnTo>
                  <a:pt x="210624" y="421248"/>
                </a:lnTo>
                <a:lnTo>
                  <a:pt x="217863" y="421248"/>
                </a:lnTo>
                <a:lnTo>
                  <a:pt x="223792" y="415319"/>
                </a:lnTo>
                <a:lnTo>
                  <a:pt x="223792" y="400841"/>
                </a:lnTo>
                <a:lnTo>
                  <a:pt x="217863" y="394925"/>
                </a:lnTo>
                <a:lnTo>
                  <a:pt x="210624" y="394925"/>
                </a:lnTo>
                <a:lnTo>
                  <a:pt x="161634" y="388340"/>
                </a:lnTo>
                <a:lnTo>
                  <a:pt x="117609" y="369759"/>
                </a:lnTo>
                <a:lnTo>
                  <a:pt x="80308" y="340939"/>
                </a:lnTo>
                <a:lnTo>
                  <a:pt x="51488" y="303638"/>
                </a:lnTo>
                <a:lnTo>
                  <a:pt x="32907" y="259614"/>
                </a:lnTo>
                <a:lnTo>
                  <a:pt x="26323" y="210624"/>
                </a:lnTo>
                <a:lnTo>
                  <a:pt x="32781" y="162570"/>
                </a:lnTo>
                <a:lnTo>
                  <a:pt x="51488" y="117609"/>
                </a:lnTo>
                <a:lnTo>
                  <a:pt x="80308" y="80308"/>
                </a:lnTo>
                <a:lnTo>
                  <a:pt x="117609" y="51488"/>
                </a:lnTo>
                <a:lnTo>
                  <a:pt x="161634" y="32907"/>
                </a:lnTo>
                <a:lnTo>
                  <a:pt x="210624" y="26323"/>
                </a:lnTo>
                <a:lnTo>
                  <a:pt x="310993" y="26323"/>
                </a:lnTo>
                <a:lnTo>
                  <a:pt x="303258" y="21405"/>
                </a:lnTo>
                <a:lnTo>
                  <a:pt x="258923" y="5561"/>
                </a:lnTo>
                <a:lnTo>
                  <a:pt x="210624" y="0"/>
                </a:lnTo>
                <a:close/>
              </a:path>
              <a:path w="421639" h="421639">
                <a:moveTo>
                  <a:pt x="315942" y="305158"/>
                </a:moveTo>
                <a:lnTo>
                  <a:pt x="289606" y="305158"/>
                </a:lnTo>
                <a:lnTo>
                  <a:pt x="289606" y="415319"/>
                </a:lnTo>
                <a:lnTo>
                  <a:pt x="295535" y="421248"/>
                </a:lnTo>
                <a:lnTo>
                  <a:pt x="310014" y="421248"/>
                </a:lnTo>
                <a:lnTo>
                  <a:pt x="315942" y="415319"/>
                </a:lnTo>
                <a:lnTo>
                  <a:pt x="315942" y="305158"/>
                </a:lnTo>
                <a:close/>
              </a:path>
              <a:path w="421639" h="421639">
                <a:moveTo>
                  <a:pt x="263283" y="326714"/>
                </a:moveTo>
                <a:lnTo>
                  <a:pt x="236947" y="326714"/>
                </a:lnTo>
                <a:lnTo>
                  <a:pt x="236947" y="388996"/>
                </a:lnTo>
                <a:lnTo>
                  <a:pt x="242876" y="394925"/>
                </a:lnTo>
                <a:lnTo>
                  <a:pt x="257354" y="394925"/>
                </a:lnTo>
                <a:lnTo>
                  <a:pt x="263283" y="388996"/>
                </a:lnTo>
                <a:lnTo>
                  <a:pt x="263283" y="326714"/>
                </a:lnTo>
                <a:close/>
              </a:path>
              <a:path w="421639" h="421639">
                <a:moveTo>
                  <a:pt x="310993" y="26323"/>
                </a:moveTo>
                <a:lnTo>
                  <a:pt x="210624" y="26323"/>
                </a:lnTo>
                <a:lnTo>
                  <a:pt x="259614" y="32907"/>
                </a:lnTo>
                <a:lnTo>
                  <a:pt x="303638" y="51488"/>
                </a:lnTo>
                <a:lnTo>
                  <a:pt x="340939" y="80308"/>
                </a:lnTo>
                <a:lnTo>
                  <a:pt x="369759" y="117609"/>
                </a:lnTo>
                <a:lnTo>
                  <a:pt x="388340" y="161634"/>
                </a:lnTo>
                <a:lnTo>
                  <a:pt x="394925" y="210624"/>
                </a:lnTo>
                <a:lnTo>
                  <a:pt x="391692" y="245160"/>
                </a:lnTo>
                <a:lnTo>
                  <a:pt x="382397" y="277534"/>
                </a:lnTo>
                <a:lnTo>
                  <a:pt x="367638" y="307160"/>
                </a:lnTo>
                <a:lnTo>
                  <a:pt x="348020" y="333454"/>
                </a:lnTo>
                <a:lnTo>
                  <a:pt x="343177" y="338896"/>
                </a:lnTo>
                <a:lnTo>
                  <a:pt x="343664" y="347196"/>
                </a:lnTo>
                <a:lnTo>
                  <a:pt x="354522" y="356906"/>
                </a:lnTo>
                <a:lnTo>
                  <a:pt x="362835" y="356407"/>
                </a:lnTo>
                <a:lnTo>
                  <a:pt x="367690" y="350990"/>
                </a:lnTo>
                <a:lnTo>
                  <a:pt x="390081" y="320956"/>
                </a:lnTo>
                <a:lnTo>
                  <a:pt x="406934" y="287098"/>
                </a:lnTo>
                <a:lnTo>
                  <a:pt x="417554" y="250094"/>
                </a:lnTo>
                <a:lnTo>
                  <a:pt x="421248" y="210624"/>
                </a:lnTo>
                <a:lnTo>
                  <a:pt x="415714" y="162570"/>
                </a:lnTo>
                <a:lnTo>
                  <a:pt x="415686" y="162325"/>
                </a:lnTo>
                <a:lnTo>
                  <a:pt x="399843" y="117990"/>
                </a:lnTo>
                <a:lnTo>
                  <a:pt x="374981" y="78883"/>
                </a:lnTo>
                <a:lnTo>
                  <a:pt x="342365" y="46267"/>
                </a:lnTo>
                <a:lnTo>
                  <a:pt x="310993" y="26323"/>
                </a:lnTo>
                <a:close/>
              </a:path>
              <a:path w="421639" h="421639">
                <a:moveTo>
                  <a:pt x="102759" y="248468"/>
                </a:moveTo>
                <a:lnTo>
                  <a:pt x="91401" y="257517"/>
                </a:lnTo>
                <a:lnTo>
                  <a:pt x="90502" y="265829"/>
                </a:lnTo>
                <a:lnTo>
                  <a:pt x="95033" y="271508"/>
                </a:lnTo>
                <a:lnTo>
                  <a:pt x="114605" y="292102"/>
                </a:lnTo>
                <a:lnTo>
                  <a:pt x="140392" y="310610"/>
                </a:lnTo>
                <a:lnTo>
                  <a:pt x="172397" y="323964"/>
                </a:lnTo>
                <a:lnTo>
                  <a:pt x="210624" y="329098"/>
                </a:lnTo>
                <a:lnTo>
                  <a:pt x="217456" y="328945"/>
                </a:lnTo>
                <a:lnTo>
                  <a:pt x="224127" y="328491"/>
                </a:lnTo>
                <a:lnTo>
                  <a:pt x="230628" y="327744"/>
                </a:lnTo>
                <a:lnTo>
                  <a:pt x="236947" y="326714"/>
                </a:lnTo>
                <a:lnTo>
                  <a:pt x="263283" y="326714"/>
                </a:lnTo>
                <a:lnTo>
                  <a:pt x="263283" y="319063"/>
                </a:lnTo>
                <a:lnTo>
                  <a:pt x="270334" y="316009"/>
                </a:lnTo>
                <a:lnTo>
                  <a:pt x="277063" y="312663"/>
                </a:lnTo>
                <a:lnTo>
                  <a:pt x="283482" y="309040"/>
                </a:lnTo>
                <a:lnTo>
                  <a:pt x="289606" y="305158"/>
                </a:lnTo>
                <a:lnTo>
                  <a:pt x="315942" y="305158"/>
                </a:lnTo>
                <a:lnTo>
                  <a:pt x="315942" y="302774"/>
                </a:lnTo>
                <a:lnTo>
                  <a:pt x="210624" y="302774"/>
                </a:lnTo>
                <a:lnTo>
                  <a:pt x="179599" y="298615"/>
                </a:lnTo>
                <a:lnTo>
                  <a:pt x="153418" y="287705"/>
                </a:lnTo>
                <a:lnTo>
                  <a:pt x="132082" y="272397"/>
                </a:lnTo>
                <a:lnTo>
                  <a:pt x="115590" y="255045"/>
                </a:lnTo>
                <a:lnTo>
                  <a:pt x="111072" y="249379"/>
                </a:lnTo>
                <a:lnTo>
                  <a:pt x="102759" y="248468"/>
                </a:lnTo>
                <a:close/>
              </a:path>
              <a:path w="421639" h="421639">
                <a:moveTo>
                  <a:pt x="318488" y="248468"/>
                </a:moveTo>
                <a:lnTo>
                  <a:pt x="310176" y="249379"/>
                </a:lnTo>
                <a:lnTo>
                  <a:pt x="305658" y="255045"/>
                </a:lnTo>
                <a:lnTo>
                  <a:pt x="289166" y="272397"/>
                </a:lnTo>
                <a:lnTo>
                  <a:pt x="267829" y="287705"/>
                </a:lnTo>
                <a:lnTo>
                  <a:pt x="241649" y="298615"/>
                </a:lnTo>
                <a:lnTo>
                  <a:pt x="210624" y="302774"/>
                </a:lnTo>
                <a:lnTo>
                  <a:pt x="315942" y="302774"/>
                </a:lnTo>
                <a:lnTo>
                  <a:pt x="315942" y="283191"/>
                </a:lnTo>
                <a:lnTo>
                  <a:pt x="319724" y="279322"/>
                </a:lnTo>
                <a:lnTo>
                  <a:pt x="323094" y="275378"/>
                </a:lnTo>
                <a:lnTo>
                  <a:pt x="326214" y="271508"/>
                </a:lnTo>
                <a:lnTo>
                  <a:pt x="330745" y="265829"/>
                </a:lnTo>
                <a:lnTo>
                  <a:pt x="329847" y="257517"/>
                </a:lnTo>
                <a:lnTo>
                  <a:pt x="318488" y="248468"/>
                </a:lnTo>
                <a:close/>
              </a:path>
              <a:path w="421639" h="421639">
                <a:moveTo>
                  <a:pt x="165204" y="118473"/>
                </a:moveTo>
                <a:lnTo>
                  <a:pt x="157965" y="118473"/>
                </a:lnTo>
                <a:lnTo>
                  <a:pt x="143971" y="119942"/>
                </a:lnTo>
                <a:lnTo>
                  <a:pt x="105315" y="144630"/>
                </a:lnTo>
                <a:lnTo>
                  <a:pt x="90502" y="173854"/>
                </a:lnTo>
                <a:lnTo>
                  <a:pt x="94247" y="181330"/>
                </a:lnTo>
                <a:lnTo>
                  <a:pt x="94434" y="181330"/>
                </a:lnTo>
                <a:lnTo>
                  <a:pt x="108251" y="185936"/>
                </a:lnTo>
                <a:lnTo>
                  <a:pt x="107877" y="185936"/>
                </a:lnTo>
                <a:lnTo>
                  <a:pt x="115253" y="182241"/>
                </a:lnTo>
                <a:lnTo>
                  <a:pt x="115399" y="182241"/>
                </a:lnTo>
                <a:lnTo>
                  <a:pt x="117712" y="175326"/>
                </a:lnTo>
                <a:lnTo>
                  <a:pt x="119269" y="170558"/>
                </a:lnTo>
                <a:lnTo>
                  <a:pt x="123491" y="162570"/>
                </a:lnTo>
                <a:lnTo>
                  <a:pt x="130307" y="156001"/>
                </a:lnTo>
                <a:lnTo>
                  <a:pt x="130483" y="156001"/>
                </a:lnTo>
                <a:lnTo>
                  <a:pt x="135975" y="151539"/>
                </a:lnTo>
                <a:lnTo>
                  <a:pt x="142347" y="147995"/>
                </a:lnTo>
                <a:lnTo>
                  <a:pt x="149660" y="145654"/>
                </a:lnTo>
                <a:lnTo>
                  <a:pt x="157965" y="144809"/>
                </a:lnTo>
                <a:lnTo>
                  <a:pt x="165204" y="144809"/>
                </a:lnTo>
                <a:lnTo>
                  <a:pt x="171133" y="138881"/>
                </a:lnTo>
                <a:lnTo>
                  <a:pt x="171133" y="124402"/>
                </a:lnTo>
                <a:lnTo>
                  <a:pt x="165204" y="118473"/>
                </a:lnTo>
                <a:close/>
              </a:path>
              <a:path w="421639" h="421639">
                <a:moveTo>
                  <a:pt x="263283" y="118473"/>
                </a:moveTo>
                <a:lnTo>
                  <a:pt x="256044" y="118473"/>
                </a:lnTo>
                <a:lnTo>
                  <a:pt x="250115" y="124402"/>
                </a:lnTo>
                <a:lnTo>
                  <a:pt x="250115" y="138881"/>
                </a:lnTo>
                <a:lnTo>
                  <a:pt x="256044" y="144809"/>
                </a:lnTo>
                <a:lnTo>
                  <a:pt x="263283" y="144809"/>
                </a:lnTo>
                <a:lnTo>
                  <a:pt x="271588" y="145654"/>
                </a:lnTo>
                <a:lnTo>
                  <a:pt x="301863" y="170558"/>
                </a:lnTo>
                <a:lnTo>
                  <a:pt x="305732" y="182241"/>
                </a:lnTo>
                <a:lnTo>
                  <a:pt x="313221" y="185936"/>
                </a:lnTo>
                <a:lnTo>
                  <a:pt x="326876" y="181330"/>
                </a:lnTo>
                <a:lnTo>
                  <a:pt x="330670" y="173854"/>
                </a:lnTo>
                <a:lnTo>
                  <a:pt x="328361" y="167014"/>
                </a:lnTo>
                <a:lnTo>
                  <a:pt x="300012" y="129821"/>
                </a:lnTo>
                <a:lnTo>
                  <a:pt x="277272" y="119942"/>
                </a:lnTo>
                <a:lnTo>
                  <a:pt x="263283" y="118473"/>
                </a:lnTo>
                <a:close/>
              </a:path>
              <a:path w="421639" h="421639">
                <a:moveTo>
                  <a:pt x="130483" y="156001"/>
                </a:moveTo>
                <a:lnTo>
                  <a:pt x="130307" y="156001"/>
                </a:lnTo>
                <a:lnTo>
                  <a:pt x="129360" y="156913"/>
                </a:lnTo>
                <a:lnTo>
                  <a:pt x="130483" y="156001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53691" y="3931872"/>
            <a:ext cx="2216150" cy="1459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30" dirty="0">
                <a:solidFill>
                  <a:srgbClr val="262424"/>
                </a:solidFill>
                <a:latin typeface="Georgia"/>
                <a:cs typeface="Georgia"/>
              </a:rPr>
              <a:t>Pooling</a:t>
            </a:r>
            <a:r>
              <a:rPr sz="1750" b="1" spc="-5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Layers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7000"/>
              </a:lnSpc>
              <a:spcBef>
                <a:spcPts val="645"/>
              </a:spcBef>
            </a:pP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Downsample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feature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maps,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reducing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number </a:t>
            </a:r>
            <a:r>
              <a:rPr sz="130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parameters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preventing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overfitting.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4027" y="3379350"/>
            <a:ext cx="368935" cy="421640"/>
          </a:xfrm>
          <a:custGeom>
            <a:avLst/>
            <a:gdLst/>
            <a:ahLst/>
            <a:cxnLst/>
            <a:rect l="l" t="t" r="r" b="b"/>
            <a:pathLst>
              <a:path w="368935" h="421639">
                <a:moveTo>
                  <a:pt x="191215" y="0"/>
                </a:moveTo>
                <a:lnTo>
                  <a:pt x="177386" y="0"/>
                </a:lnTo>
                <a:lnTo>
                  <a:pt x="170533" y="673"/>
                </a:lnTo>
                <a:lnTo>
                  <a:pt x="131541" y="13904"/>
                </a:lnTo>
                <a:lnTo>
                  <a:pt x="100575" y="41051"/>
                </a:lnTo>
                <a:lnTo>
                  <a:pt x="82365" y="77984"/>
                </a:lnTo>
                <a:lnTo>
                  <a:pt x="78995" y="98403"/>
                </a:lnTo>
                <a:lnTo>
                  <a:pt x="78995" y="112220"/>
                </a:lnTo>
                <a:lnTo>
                  <a:pt x="89654" y="151998"/>
                </a:lnTo>
                <a:lnTo>
                  <a:pt x="114716" y="184662"/>
                </a:lnTo>
                <a:lnTo>
                  <a:pt x="150388" y="205257"/>
                </a:lnTo>
                <a:lnTo>
                  <a:pt x="177386" y="210624"/>
                </a:lnTo>
                <a:lnTo>
                  <a:pt x="191215" y="210624"/>
                </a:lnTo>
                <a:lnTo>
                  <a:pt x="230994" y="199965"/>
                </a:lnTo>
                <a:lnTo>
                  <a:pt x="254246" y="184300"/>
                </a:lnTo>
                <a:lnTo>
                  <a:pt x="179108" y="184300"/>
                </a:lnTo>
                <a:lnTo>
                  <a:pt x="173978" y="183789"/>
                </a:lnTo>
                <a:lnTo>
                  <a:pt x="136110" y="168100"/>
                </a:lnTo>
                <a:lnTo>
                  <a:pt x="109349" y="130743"/>
                </a:lnTo>
                <a:lnTo>
                  <a:pt x="105318" y="110498"/>
                </a:lnTo>
                <a:lnTo>
                  <a:pt x="105318" y="100126"/>
                </a:lnTo>
                <a:lnTo>
                  <a:pt x="121506" y="57115"/>
                </a:lnTo>
                <a:lnTo>
                  <a:pt x="158863" y="30354"/>
                </a:lnTo>
                <a:lnTo>
                  <a:pt x="179108" y="26323"/>
                </a:lnTo>
                <a:lnTo>
                  <a:pt x="254246" y="26323"/>
                </a:lnTo>
                <a:lnTo>
                  <a:pt x="253885" y="25961"/>
                </a:lnTo>
                <a:lnTo>
                  <a:pt x="218213" y="5367"/>
                </a:lnTo>
                <a:lnTo>
                  <a:pt x="198067" y="673"/>
                </a:lnTo>
                <a:lnTo>
                  <a:pt x="191215" y="0"/>
                </a:lnTo>
                <a:close/>
              </a:path>
              <a:path w="368935" h="421639">
                <a:moveTo>
                  <a:pt x="254246" y="26323"/>
                </a:moveTo>
                <a:lnTo>
                  <a:pt x="189493" y="26323"/>
                </a:lnTo>
                <a:lnTo>
                  <a:pt x="194623" y="26835"/>
                </a:lnTo>
                <a:lnTo>
                  <a:pt x="204795" y="28857"/>
                </a:lnTo>
                <a:lnTo>
                  <a:pt x="243812" y="53133"/>
                </a:lnTo>
                <a:lnTo>
                  <a:pt x="262784" y="94996"/>
                </a:lnTo>
                <a:lnTo>
                  <a:pt x="263283" y="100126"/>
                </a:lnTo>
                <a:lnTo>
                  <a:pt x="263283" y="110498"/>
                </a:lnTo>
                <a:lnTo>
                  <a:pt x="247095" y="153509"/>
                </a:lnTo>
                <a:lnTo>
                  <a:pt x="209738" y="180269"/>
                </a:lnTo>
                <a:lnTo>
                  <a:pt x="189493" y="184300"/>
                </a:lnTo>
                <a:lnTo>
                  <a:pt x="254246" y="184300"/>
                </a:lnTo>
                <a:lnTo>
                  <a:pt x="278947" y="151998"/>
                </a:lnTo>
                <a:lnTo>
                  <a:pt x="289619" y="112220"/>
                </a:lnTo>
                <a:lnTo>
                  <a:pt x="289619" y="98403"/>
                </a:lnTo>
                <a:lnTo>
                  <a:pt x="278947" y="58625"/>
                </a:lnTo>
                <a:lnTo>
                  <a:pt x="263657" y="35734"/>
                </a:lnTo>
                <a:lnTo>
                  <a:pt x="254246" y="26323"/>
                </a:lnTo>
                <a:close/>
              </a:path>
              <a:path w="368935" h="421639">
                <a:moveTo>
                  <a:pt x="221907" y="250115"/>
                </a:moveTo>
                <a:lnTo>
                  <a:pt x="146706" y="250115"/>
                </a:lnTo>
                <a:lnTo>
                  <a:pt x="100329" y="257591"/>
                </a:lnTo>
                <a:lnTo>
                  <a:pt x="60055" y="278411"/>
                </a:lnTo>
                <a:lnTo>
                  <a:pt x="28300" y="310163"/>
                </a:lnTo>
                <a:lnTo>
                  <a:pt x="7477" y="350433"/>
                </a:lnTo>
                <a:lnTo>
                  <a:pt x="0" y="396809"/>
                </a:lnTo>
                <a:lnTo>
                  <a:pt x="1921" y="406320"/>
                </a:lnTo>
                <a:lnTo>
                  <a:pt x="7159" y="414088"/>
                </a:lnTo>
                <a:lnTo>
                  <a:pt x="14927" y="419327"/>
                </a:lnTo>
                <a:lnTo>
                  <a:pt x="24438" y="421248"/>
                </a:lnTo>
                <a:lnTo>
                  <a:pt x="344163" y="421248"/>
                </a:lnTo>
                <a:lnTo>
                  <a:pt x="353673" y="419327"/>
                </a:lnTo>
                <a:lnTo>
                  <a:pt x="361442" y="414088"/>
                </a:lnTo>
                <a:lnTo>
                  <a:pt x="366680" y="406320"/>
                </a:lnTo>
                <a:lnTo>
                  <a:pt x="368601" y="396809"/>
                </a:lnTo>
                <a:lnTo>
                  <a:pt x="368298" y="394925"/>
                </a:lnTo>
                <a:lnTo>
                  <a:pt x="26335" y="394925"/>
                </a:lnTo>
                <a:lnTo>
                  <a:pt x="36334" y="348746"/>
                </a:lnTo>
                <a:lnTo>
                  <a:pt x="62234" y="311090"/>
                </a:lnTo>
                <a:lnTo>
                  <a:pt x="100277" y="285730"/>
                </a:lnTo>
                <a:lnTo>
                  <a:pt x="146706" y="276438"/>
                </a:lnTo>
                <a:lnTo>
                  <a:pt x="304732" y="276438"/>
                </a:lnTo>
                <a:lnTo>
                  <a:pt x="268279" y="257591"/>
                </a:lnTo>
                <a:lnTo>
                  <a:pt x="221907" y="250115"/>
                </a:lnTo>
                <a:close/>
              </a:path>
              <a:path w="368935" h="421639">
                <a:moveTo>
                  <a:pt x="304732" y="276438"/>
                </a:moveTo>
                <a:lnTo>
                  <a:pt x="221907" y="276438"/>
                </a:lnTo>
                <a:lnTo>
                  <a:pt x="268377" y="285730"/>
                </a:lnTo>
                <a:lnTo>
                  <a:pt x="306430" y="311090"/>
                </a:lnTo>
                <a:lnTo>
                  <a:pt x="332311" y="348746"/>
                </a:lnTo>
                <a:lnTo>
                  <a:pt x="342266" y="394925"/>
                </a:lnTo>
                <a:lnTo>
                  <a:pt x="368298" y="394925"/>
                </a:lnTo>
                <a:lnTo>
                  <a:pt x="361124" y="350433"/>
                </a:lnTo>
                <a:lnTo>
                  <a:pt x="340302" y="310163"/>
                </a:lnTo>
                <a:lnTo>
                  <a:pt x="308548" y="278411"/>
                </a:lnTo>
                <a:lnTo>
                  <a:pt x="304732" y="276438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30323" y="3931872"/>
            <a:ext cx="2186305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5" dirty="0">
                <a:solidFill>
                  <a:srgbClr val="262424"/>
                </a:solidFill>
                <a:latin typeface="Georgia"/>
                <a:cs typeface="Georgia"/>
              </a:rPr>
              <a:t>Activation</a:t>
            </a:r>
            <a:r>
              <a:rPr sz="1750" b="1" spc="-5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70" dirty="0">
                <a:solidFill>
                  <a:srgbClr val="262424"/>
                </a:solidFill>
                <a:latin typeface="Georgia"/>
                <a:cs typeface="Georgia"/>
              </a:rPr>
              <a:t>Functions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7000"/>
              </a:lnSpc>
              <a:spcBef>
                <a:spcPts val="645"/>
              </a:spcBef>
            </a:pP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Introduce</a:t>
            </a:r>
            <a:r>
              <a:rPr sz="1300" spc="-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non-linearity</a:t>
            </a:r>
            <a:r>
              <a:rPr sz="1300" spc="-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62424"/>
                </a:solidFill>
                <a:latin typeface="Verdana"/>
                <a:cs typeface="Verdana"/>
              </a:rPr>
              <a:t>into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network,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allowing</a:t>
            </a:r>
            <a:r>
              <a:rPr sz="13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learn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complex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patterns.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22001" y="3423285"/>
            <a:ext cx="421640" cy="335280"/>
          </a:xfrm>
          <a:custGeom>
            <a:avLst/>
            <a:gdLst/>
            <a:ahLst/>
            <a:cxnLst/>
            <a:rect l="l" t="t" r="r" b="b"/>
            <a:pathLst>
              <a:path w="421640" h="335279">
                <a:moveTo>
                  <a:pt x="210627" y="0"/>
                </a:moveTo>
                <a:lnTo>
                  <a:pt x="25799" y="75125"/>
                </a:lnTo>
                <a:lnTo>
                  <a:pt x="0" y="113968"/>
                </a:lnTo>
                <a:lnTo>
                  <a:pt x="0" y="330446"/>
                </a:lnTo>
                <a:lnTo>
                  <a:pt x="4742" y="335189"/>
                </a:lnTo>
                <a:lnTo>
                  <a:pt x="16325" y="335189"/>
                </a:lnTo>
                <a:lnTo>
                  <a:pt x="21068" y="330446"/>
                </a:lnTo>
                <a:lnTo>
                  <a:pt x="21068" y="105480"/>
                </a:lnTo>
                <a:lnTo>
                  <a:pt x="26123" y="97842"/>
                </a:lnTo>
                <a:lnTo>
                  <a:pt x="209176" y="20769"/>
                </a:lnTo>
                <a:lnTo>
                  <a:pt x="266379" y="20769"/>
                </a:lnTo>
                <a:lnTo>
                  <a:pt x="222931" y="2471"/>
                </a:lnTo>
                <a:lnTo>
                  <a:pt x="216862" y="617"/>
                </a:lnTo>
                <a:lnTo>
                  <a:pt x="210627" y="0"/>
                </a:lnTo>
                <a:close/>
              </a:path>
              <a:path w="421640" h="335279">
                <a:moveTo>
                  <a:pt x="336998" y="124564"/>
                </a:moveTo>
                <a:lnTo>
                  <a:pt x="84249" y="124564"/>
                </a:lnTo>
                <a:lnTo>
                  <a:pt x="76041" y="126217"/>
                </a:lnTo>
                <a:lnTo>
                  <a:pt x="69350" y="130725"/>
                </a:lnTo>
                <a:lnTo>
                  <a:pt x="64844" y="137418"/>
                </a:lnTo>
                <a:lnTo>
                  <a:pt x="63193" y="145620"/>
                </a:lnTo>
                <a:lnTo>
                  <a:pt x="63193" y="330446"/>
                </a:lnTo>
                <a:lnTo>
                  <a:pt x="67924" y="335189"/>
                </a:lnTo>
                <a:lnTo>
                  <a:pt x="79506" y="335189"/>
                </a:lnTo>
                <a:lnTo>
                  <a:pt x="84249" y="330446"/>
                </a:lnTo>
                <a:lnTo>
                  <a:pt x="84249" y="145620"/>
                </a:lnTo>
                <a:lnTo>
                  <a:pt x="358067" y="145620"/>
                </a:lnTo>
                <a:lnTo>
                  <a:pt x="356413" y="137418"/>
                </a:lnTo>
                <a:lnTo>
                  <a:pt x="351900" y="130725"/>
                </a:lnTo>
                <a:lnTo>
                  <a:pt x="345203" y="126217"/>
                </a:lnTo>
                <a:lnTo>
                  <a:pt x="336998" y="124564"/>
                </a:lnTo>
                <a:close/>
              </a:path>
              <a:path w="421640" h="335279">
                <a:moveTo>
                  <a:pt x="200089" y="166689"/>
                </a:moveTo>
                <a:lnTo>
                  <a:pt x="136908" y="166689"/>
                </a:lnTo>
                <a:lnTo>
                  <a:pt x="124611" y="169173"/>
                </a:lnTo>
                <a:lnTo>
                  <a:pt x="114570" y="175946"/>
                </a:lnTo>
                <a:lnTo>
                  <a:pt x="107800" y="185988"/>
                </a:lnTo>
                <a:lnTo>
                  <a:pt x="105318" y="198280"/>
                </a:lnTo>
                <a:lnTo>
                  <a:pt x="105318" y="303598"/>
                </a:lnTo>
                <a:lnTo>
                  <a:pt x="107800" y="315890"/>
                </a:lnTo>
                <a:lnTo>
                  <a:pt x="114570" y="325932"/>
                </a:lnTo>
                <a:lnTo>
                  <a:pt x="124611" y="332705"/>
                </a:lnTo>
                <a:lnTo>
                  <a:pt x="136908" y="335189"/>
                </a:lnTo>
                <a:lnTo>
                  <a:pt x="284339" y="335189"/>
                </a:lnTo>
                <a:lnTo>
                  <a:pt x="296639" y="332705"/>
                </a:lnTo>
                <a:lnTo>
                  <a:pt x="306684" y="325932"/>
                </a:lnTo>
                <a:lnTo>
                  <a:pt x="313458" y="315890"/>
                </a:lnTo>
                <a:lnTo>
                  <a:pt x="313816" y="314120"/>
                </a:lnTo>
                <a:lnTo>
                  <a:pt x="131117" y="314120"/>
                </a:lnTo>
                <a:lnTo>
                  <a:pt x="126374" y="309389"/>
                </a:lnTo>
                <a:lnTo>
                  <a:pt x="126374" y="261473"/>
                </a:lnTo>
                <a:lnTo>
                  <a:pt x="313816" y="261473"/>
                </a:lnTo>
                <a:lnTo>
                  <a:pt x="313458" y="259703"/>
                </a:lnTo>
                <a:lnTo>
                  <a:pt x="306684" y="249661"/>
                </a:lnTo>
                <a:lnTo>
                  <a:pt x="296639" y="242889"/>
                </a:lnTo>
                <a:lnTo>
                  <a:pt x="284339" y="240405"/>
                </a:lnTo>
                <a:lnTo>
                  <a:pt x="126374" y="240405"/>
                </a:lnTo>
                <a:lnTo>
                  <a:pt x="126374" y="192488"/>
                </a:lnTo>
                <a:lnTo>
                  <a:pt x="131117" y="187745"/>
                </a:lnTo>
                <a:lnTo>
                  <a:pt x="229564" y="187745"/>
                </a:lnTo>
                <a:lnTo>
                  <a:pt x="229208" y="185988"/>
                </a:lnTo>
                <a:lnTo>
                  <a:pt x="222434" y="175946"/>
                </a:lnTo>
                <a:lnTo>
                  <a:pt x="212389" y="169173"/>
                </a:lnTo>
                <a:lnTo>
                  <a:pt x="200089" y="166689"/>
                </a:lnTo>
                <a:close/>
              </a:path>
              <a:path w="421640" h="335279">
                <a:moveTo>
                  <a:pt x="358067" y="145620"/>
                </a:moveTo>
                <a:lnTo>
                  <a:pt x="336998" y="145620"/>
                </a:lnTo>
                <a:lnTo>
                  <a:pt x="336998" y="330446"/>
                </a:lnTo>
                <a:lnTo>
                  <a:pt x="341741" y="335189"/>
                </a:lnTo>
                <a:lnTo>
                  <a:pt x="353324" y="335189"/>
                </a:lnTo>
                <a:lnTo>
                  <a:pt x="358067" y="330446"/>
                </a:lnTo>
                <a:lnTo>
                  <a:pt x="358067" y="145620"/>
                </a:lnTo>
                <a:close/>
              </a:path>
              <a:path w="421640" h="335279">
                <a:moveTo>
                  <a:pt x="266379" y="20769"/>
                </a:moveTo>
                <a:lnTo>
                  <a:pt x="212072" y="20769"/>
                </a:lnTo>
                <a:lnTo>
                  <a:pt x="395112" y="97842"/>
                </a:lnTo>
                <a:lnTo>
                  <a:pt x="400192" y="105480"/>
                </a:lnTo>
                <a:lnTo>
                  <a:pt x="400192" y="330446"/>
                </a:lnTo>
                <a:lnTo>
                  <a:pt x="404922" y="335189"/>
                </a:lnTo>
                <a:lnTo>
                  <a:pt x="416505" y="335189"/>
                </a:lnTo>
                <a:lnTo>
                  <a:pt x="421248" y="330446"/>
                </a:lnTo>
                <a:lnTo>
                  <a:pt x="421248" y="113968"/>
                </a:lnTo>
                <a:lnTo>
                  <a:pt x="419409" y="101659"/>
                </a:lnTo>
                <a:lnTo>
                  <a:pt x="414195" y="90648"/>
                </a:lnTo>
                <a:lnTo>
                  <a:pt x="406057" y="81586"/>
                </a:lnTo>
                <a:lnTo>
                  <a:pt x="395449" y="75125"/>
                </a:lnTo>
                <a:lnTo>
                  <a:pt x="266379" y="20769"/>
                </a:lnTo>
                <a:close/>
              </a:path>
              <a:path w="421640" h="335279">
                <a:moveTo>
                  <a:pt x="231693" y="261473"/>
                </a:moveTo>
                <a:lnTo>
                  <a:pt x="210624" y="261473"/>
                </a:lnTo>
                <a:lnTo>
                  <a:pt x="210624" y="314120"/>
                </a:lnTo>
                <a:lnTo>
                  <a:pt x="231693" y="314120"/>
                </a:lnTo>
                <a:lnTo>
                  <a:pt x="231693" y="261473"/>
                </a:lnTo>
                <a:close/>
              </a:path>
              <a:path w="421640" h="335279">
                <a:moveTo>
                  <a:pt x="313816" y="261473"/>
                </a:moveTo>
                <a:lnTo>
                  <a:pt x="290131" y="261473"/>
                </a:lnTo>
                <a:lnTo>
                  <a:pt x="294874" y="266204"/>
                </a:lnTo>
                <a:lnTo>
                  <a:pt x="294874" y="309389"/>
                </a:lnTo>
                <a:lnTo>
                  <a:pt x="290131" y="314120"/>
                </a:lnTo>
                <a:lnTo>
                  <a:pt x="313816" y="314120"/>
                </a:lnTo>
                <a:lnTo>
                  <a:pt x="315942" y="303598"/>
                </a:lnTo>
                <a:lnTo>
                  <a:pt x="315942" y="271995"/>
                </a:lnTo>
                <a:lnTo>
                  <a:pt x="313816" y="261473"/>
                </a:lnTo>
                <a:close/>
              </a:path>
              <a:path w="421640" h="335279">
                <a:moveTo>
                  <a:pt x="229564" y="187745"/>
                </a:moveTo>
                <a:lnTo>
                  <a:pt x="205881" y="187745"/>
                </a:lnTo>
                <a:lnTo>
                  <a:pt x="210624" y="192488"/>
                </a:lnTo>
                <a:lnTo>
                  <a:pt x="210624" y="240405"/>
                </a:lnTo>
                <a:lnTo>
                  <a:pt x="231693" y="240405"/>
                </a:lnTo>
                <a:lnTo>
                  <a:pt x="231693" y="198280"/>
                </a:lnTo>
                <a:lnTo>
                  <a:pt x="229564" y="187745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06967" y="3916370"/>
            <a:ext cx="2336165" cy="2018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9290">
              <a:lnSpc>
                <a:spcPct val="105300"/>
              </a:lnSpc>
              <a:spcBef>
                <a:spcPts val="100"/>
              </a:spcBef>
            </a:pP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Fully</a:t>
            </a:r>
            <a:r>
              <a:rPr sz="1750" b="1" spc="-7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14" dirty="0">
                <a:solidFill>
                  <a:srgbClr val="262424"/>
                </a:solidFill>
                <a:latin typeface="Georgia"/>
                <a:cs typeface="Georgia"/>
              </a:rPr>
              <a:t>Connected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Layers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5800"/>
              </a:lnSpc>
              <a:spcBef>
                <a:spcPts val="665"/>
              </a:spcBef>
            </a:pP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Connect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all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62424"/>
                </a:solidFill>
                <a:latin typeface="Verdana"/>
                <a:cs typeface="Verdana"/>
              </a:rPr>
              <a:t>neurons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from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previous</a:t>
            </a:r>
            <a:r>
              <a:rPr sz="13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layer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all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neurons </a:t>
            </a:r>
            <a:r>
              <a:rPr sz="1300" spc="-4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62424"/>
                </a:solidFill>
                <a:latin typeface="Verdana"/>
                <a:cs typeface="Verdana"/>
              </a:rPr>
              <a:t>current</a:t>
            </a:r>
            <a:r>
              <a:rPr sz="13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62424"/>
                </a:solidFill>
                <a:latin typeface="Verdana"/>
                <a:cs typeface="Verdana"/>
              </a:rPr>
              <a:t>layer,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allowing </a:t>
            </a:r>
            <a:r>
              <a:rPr sz="1300" spc="-30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global</a:t>
            </a:r>
            <a:r>
              <a:rPr sz="130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Verdana"/>
                <a:cs typeface="Verdana"/>
              </a:rPr>
              <a:t>understanding</a:t>
            </a:r>
            <a:r>
              <a:rPr sz="13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sz="1300" spc="-10" dirty="0">
                <a:solidFill>
                  <a:srgbClr val="262424"/>
                </a:solidFill>
                <a:latin typeface="Verdana"/>
                <a:cs typeface="Verdana"/>
              </a:rPr>
              <a:t>features.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679"/>
            <a:ext cx="4286250" cy="6198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298950" marR="5080">
              <a:lnSpc>
                <a:spcPts val="4430"/>
              </a:lnSpc>
              <a:spcBef>
                <a:spcPts val="15"/>
              </a:spcBef>
            </a:pPr>
            <a:r>
              <a:rPr spc="-254" dirty="0"/>
              <a:t>Model</a:t>
            </a:r>
            <a:r>
              <a:rPr spc="-100" dirty="0"/>
              <a:t> </a:t>
            </a:r>
            <a:r>
              <a:rPr spc="-229" dirty="0"/>
              <a:t>Training</a:t>
            </a:r>
            <a:r>
              <a:rPr spc="-85" dirty="0"/>
              <a:t> </a:t>
            </a:r>
            <a:r>
              <a:rPr spc="-280" dirty="0"/>
              <a:t>and </a:t>
            </a:r>
            <a:r>
              <a:rPr spc="-135" dirty="0"/>
              <a:t>Optimization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50625" y="2266949"/>
            <a:ext cx="971550" cy="3286125"/>
            <a:chOff x="4950625" y="2266949"/>
            <a:chExt cx="971550" cy="3286125"/>
          </a:xfrm>
        </p:grpSpPr>
        <p:sp>
          <p:nvSpPr>
            <p:cNvPr id="5" name="object 5"/>
            <p:cNvSpPr/>
            <p:nvPr/>
          </p:nvSpPr>
          <p:spPr>
            <a:xfrm>
              <a:off x="5133975" y="2266949"/>
              <a:ext cx="788670" cy="3286760"/>
            </a:xfrm>
            <a:custGeom>
              <a:avLst/>
              <a:gdLst/>
              <a:ahLst/>
              <a:cxnLst/>
              <a:rect l="l" t="t" r="r" b="b"/>
              <a:pathLst>
                <a:path w="788670" h="328676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276612"/>
                  </a:lnTo>
                  <a:lnTo>
                    <a:pt x="0" y="3279241"/>
                  </a:lnTo>
                  <a:lnTo>
                    <a:pt x="927" y="3281476"/>
                  </a:lnTo>
                  <a:lnTo>
                    <a:pt x="4648" y="3285198"/>
                  </a:lnTo>
                  <a:lnTo>
                    <a:pt x="6896" y="3286137"/>
                  </a:lnTo>
                  <a:lnTo>
                    <a:pt x="12153" y="3286137"/>
                  </a:lnTo>
                  <a:lnTo>
                    <a:pt x="14401" y="3285198"/>
                  </a:lnTo>
                  <a:lnTo>
                    <a:pt x="18122" y="3281476"/>
                  </a:lnTo>
                  <a:lnTo>
                    <a:pt x="19050" y="3279241"/>
                  </a:lnTo>
                  <a:lnTo>
                    <a:pt x="19050" y="6896"/>
                  </a:lnTo>
                  <a:close/>
                </a:path>
                <a:path w="788670" h="3286760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402"/>
                  </a:lnTo>
                  <a:lnTo>
                    <a:pt x="189039" y="376123"/>
                  </a:lnTo>
                  <a:lnTo>
                    <a:pt x="188125" y="378371"/>
                  </a:lnTo>
                  <a:lnTo>
                    <a:pt x="188125" y="381000"/>
                  </a:lnTo>
                  <a:lnTo>
                    <a:pt x="188125" y="383628"/>
                  </a:lnTo>
                  <a:lnTo>
                    <a:pt x="189039" y="385876"/>
                  </a:lnTo>
                  <a:lnTo>
                    <a:pt x="192773" y="389597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597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387" y="24622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25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5387" y="24622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25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25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72900" y="2441416"/>
            <a:ext cx="1409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65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69" y="2374264"/>
            <a:ext cx="473646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was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trained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using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MNIST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dataset,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optimizing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its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parameters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achieve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highest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accuracy.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0625" y="3524250"/>
            <a:ext cx="971550" cy="381000"/>
            <a:chOff x="4950625" y="3524250"/>
            <a:chExt cx="971550" cy="381000"/>
          </a:xfrm>
        </p:grpSpPr>
        <p:sp>
          <p:nvSpPr>
            <p:cNvPr id="11" name="object 11"/>
            <p:cNvSpPr/>
            <p:nvPr/>
          </p:nvSpPr>
          <p:spPr>
            <a:xfrm>
              <a:off x="5322100" y="37052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5387" y="3529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5387" y="35290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22" y="330568"/>
                  </a:lnTo>
                  <a:lnTo>
                    <a:pt x="378180" y="334022"/>
                  </a:lnTo>
                  <a:lnTo>
                    <a:pt x="376783" y="337375"/>
                  </a:lnTo>
                  <a:lnTo>
                    <a:pt x="375399" y="340728"/>
                  </a:lnTo>
                  <a:lnTo>
                    <a:pt x="373697" y="343903"/>
                  </a:lnTo>
                  <a:lnTo>
                    <a:pt x="371678" y="346913"/>
                  </a:lnTo>
                  <a:lnTo>
                    <a:pt x="369671" y="34993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15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06" y="334022"/>
                  </a:lnTo>
                  <a:lnTo>
                    <a:pt x="1765" y="330568"/>
                  </a:lnTo>
                  <a:lnTo>
                    <a:pt x="1054" y="327012"/>
                  </a:lnTo>
                  <a:lnTo>
                    <a:pt x="342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54155" y="3508216"/>
            <a:ext cx="1790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6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3781" y="3431540"/>
            <a:ext cx="465582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Gradient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descent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algorithms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were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employed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to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adjust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weights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biases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network,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minimizing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error.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0625" y="4581525"/>
            <a:ext cx="971550" cy="390525"/>
            <a:chOff x="4950625" y="4581525"/>
            <a:chExt cx="971550" cy="390525"/>
          </a:xfrm>
        </p:grpSpPr>
        <p:sp>
          <p:nvSpPr>
            <p:cNvPr id="17" name="object 17"/>
            <p:cNvSpPr/>
            <p:nvPr/>
          </p:nvSpPr>
          <p:spPr>
            <a:xfrm>
              <a:off x="5322100" y="476250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5387" y="4586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387" y="4586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18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59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59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900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38"/>
                  </a:lnTo>
                  <a:lnTo>
                    <a:pt x="369671" y="359460"/>
                  </a:lnTo>
                  <a:lnTo>
                    <a:pt x="367372" y="362254"/>
                  </a:lnTo>
                  <a:lnTo>
                    <a:pt x="364807" y="364820"/>
                  </a:lnTo>
                  <a:lnTo>
                    <a:pt x="362242" y="367385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900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37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54307" y="4565491"/>
            <a:ext cx="17843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spc="-65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3780" y="4498340"/>
            <a:ext cx="444944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Regularization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techniques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were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used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prevent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overfitting,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ensuring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generalizes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well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to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new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data.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756443"/>
            <a:ext cx="503491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10" dirty="0"/>
              <a:t>Achieving</a:t>
            </a:r>
            <a:r>
              <a:rPr spc="-80" dirty="0"/>
              <a:t> </a:t>
            </a:r>
            <a:r>
              <a:rPr spc="-360" dirty="0"/>
              <a:t>85%</a:t>
            </a:r>
            <a:r>
              <a:rPr spc="-85" dirty="0"/>
              <a:t> </a:t>
            </a:r>
            <a:r>
              <a:rPr spc="-200" dirty="0"/>
              <a:t>Accuracy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9177" y="1709102"/>
            <a:ext cx="1699260" cy="1286510"/>
            <a:chOff x="2309177" y="1709102"/>
            <a:chExt cx="1699260" cy="1286510"/>
          </a:xfrm>
        </p:grpSpPr>
        <p:sp>
          <p:nvSpPr>
            <p:cNvPr id="4" name="object 4"/>
            <p:cNvSpPr/>
            <p:nvPr/>
          </p:nvSpPr>
          <p:spPr>
            <a:xfrm>
              <a:off x="2314574" y="1714499"/>
              <a:ext cx="1688464" cy="1275715"/>
            </a:xfrm>
            <a:custGeom>
              <a:avLst/>
              <a:gdLst/>
              <a:ahLst/>
              <a:cxnLst/>
              <a:rect l="l" t="t" r="r" b="b"/>
              <a:pathLst>
                <a:path w="1688464" h="1275714">
                  <a:moveTo>
                    <a:pt x="843927" y="0"/>
                  </a:moveTo>
                  <a:lnTo>
                    <a:pt x="0" y="1275600"/>
                  </a:lnTo>
                  <a:lnTo>
                    <a:pt x="1687855" y="1275600"/>
                  </a:lnTo>
                  <a:lnTo>
                    <a:pt x="84392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4574" y="1714499"/>
              <a:ext cx="1688464" cy="1275715"/>
            </a:xfrm>
            <a:custGeom>
              <a:avLst/>
              <a:gdLst/>
              <a:ahLst/>
              <a:cxnLst/>
              <a:rect l="l" t="t" r="r" b="b"/>
              <a:pathLst>
                <a:path w="1688464" h="1275714">
                  <a:moveTo>
                    <a:pt x="843927" y="0"/>
                  </a:moveTo>
                  <a:lnTo>
                    <a:pt x="1687855" y="1275600"/>
                  </a:lnTo>
                  <a:lnTo>
                    <a:pt x="0" y="1275600"/>
                  </a:lnTo>
                  <a:lnTo>
                    <a:pt x="843927" y="0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98698" y="2344737"/>
            <a:ext cx="1174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0130" y="2172144"/>
            <a:ext cx="97472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95" dirty="0">
                <a:solidFill>
                  <a:srgbClr val="262424"/>
                </a:solidFill>
                <a:latin typeface="Georgia"/>
                <a:cs typeface="Georgia"/>
              </a:rPr>
              <a:t>Accuracy</a:t>
            </a:r>
            <a:endParaRPr sz="175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61452" y="3005137"/>
            <a:ext cx="9330690" cy="1314450"/>
            <a:chOff x="1461452" y="3005137"/>
            <a:chExt cx="9330690" cy="1314450"/>
          </a:xfrm>
        </p:grpSpPr>
        <p:sp>
          <p:nvSpPr>
            <p:cNvPr id="9" name="object 9"/>
            <p:cNvSpPr/>
            <p:nvPr/>
          </p:nvSpPr>
          <p:spPr>
            <a:xfrm>
              <a:off x="4048125" y="300513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6850" y="3038474"/>
              <a:ext cx="3376295" cy="1275715"/>
            </a:xfrm>
            <a:custGeom>
              <a:avLst/>
              <a:gdLst/>
              <a:ahLst/>
              <a:cxnLst/>
              <a:rect l="l" t="t" r="r" b="b"/>
              <a:pathLst>
                <a:path w="3376295" h="1275714">
                  <a:moveTo>
                    <a:pt x="2540317" y="0"/>
                  </a:moveTo>
                  <a:lnTo>
                    <a:pt x="835406" y="0"/>
                  </a:lnTo>
                  <a:lnTo>
                    <a:pt x="0" y="1275600"/>
                  </a:lnTo>
                  <a:lnTo>
                    <a:pt x="3375723" y="1275600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850" y="3038474"/>
              <a:ext cx="3376295" cy="1275715"/>
            </a:xfrm>
            <a:custGeom>
              <a:avLst/>
              <a:gdLst/>
              <a:ahLst/>
              <a:cxnLst/>
              <a:rect l="l" t="t" r="r" b="b"/>
              <a:pathLst>
                <a:path w="3376295" h="1275714">
                  <a:moveTo>
                    <a:pt x="835406" y="0"/>
                  </a:moveTo>
                  <a:lnTo>
                    <a:pt x="2540317" y="0"/>
                  </a:lnTo>
                  <a:lnTo>
                    <a:pt x="3375723" y="1275600"/>
                  </a:lnTo>
                  <a:lnTo>
                    <a:pt x="0" y="1275600"/>
                  </a:lnTo>
                  <a:lnTo>
                    <a:pt x="835406" y="0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83814" y="3506787"/>
            <a:ext cx="147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3990" y="3172269"/>
            <a:ext cx="555561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25" dirty="0">
                <a:solidFill>
                  <a:srgbClr val="262424"/>
                </a:solidFill>
                <a:latin typeface="Georgia"/>
                <a:cs typeface="Georgia"/>
              </a:rPr>
              <a:t>85%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achieved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impressive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85%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accuracy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MNIST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test set.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3292" y="4329112"/>
            <a:ext cx="10159365" cy="1304925"/>
            <a:chOff x="623292" y="4329112"/>
            <a:chExt cx="10159365" cy="1304925"/>
          </a:xfrm>
        </p:grpSpPr>
        <p:sp>
          <p:nvSpPr>
            <p:cNvPr id="15" name="object 15"/>
            <p:cNvSpPr/>
            <p:nvPr/>
          </p:nvSpPr>
          <p:spPr>
            <a:xfrm>
              <a:off x="4886325" y="432911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50" y="4352925"/>
              <a:ext cx="5064125" cy="1275715"/>
            </a:xfrm>
            <a:custGeom>
              <a:avLst/>
              <a:gdLst/>
              <a:ahLst/>
              <a:cxnLst/>
              <a:rect l="l" t="t" r="r" b="b"/>
              <a:pathLst>
                <a:path w="5064125" h="1275714">
                  <a:moveTo>
                    <a:pt x="4236821" y="0"/>
                  </a:moveTo>
                  <a:lnTo>
                    <a:pt x="826909" y="0"/>
                  </a:lnTo>
                  <a:lnTo>
                    <a:pt x="0" y="1275607"/>
                  </a:lnTo>
                  <a:lnTo>
                    <a:pt x="5063731" y="1275607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650" y="4352925"/>
              <a:ext cx="5064125" cy="1275715"/>
            </a:xfrm>
            <a:custGeom>
              <a:avLst/>
              <a:gdLst/>
              <a:ahLst/>
              <a:cxnLst/>
              <a:rect l="l" t="t" r="r" b="b"/>
              <a:pathLst>
                <a:path w="5064125" h="1275714">
                  <a:moveTo>
                    <a:pt x="826909" y="0"/>
                  </a:moveTo>
                  <a:lnTo>
                    <a:pt x="4236821" y="0"/>
                  </a:lnTo>
                  <a:lnTo>
                    <a:pt x="5063731" y="1275607"/>
                  </a:lnTo>
                  <a:lnTo>
                    <a:pt x="0" y="1275607"/>
                  </a:lnTo>
                  <a:lnTo>
                    <a:pt x="826909" y="0"/>
                  </a:lnTo>
                  <a:close/>
                </a:path>
              </a:pathLst>
            </a:custGeom>
            <a:ln w="1071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83814" y="4821237"/>
            <a:ext cx="147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994" y="4486719"/>
            <a:ext cx="4613910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45" dirty="0">
                <a:solidFill>
                  <a:srgbClr val="262424"/>
                </a:solidFill>
                <a:latin typeface="Georgia"/>
                <a:cs typeface="Georgia"/>
              </a:rPr>
              <a:t>Performance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model demonstrated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robust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performance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unseen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digits,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Verdana"/>
                <a:cs typeface="Verdana"/>
              </a:rPr>
              <a:t>showcasing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its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ability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generalize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well.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Conclusion:</a:t>
            </a:r>
            <a:r>
              <a:rPr spc="-95" dirty="0"/>
              <a:t> </a:t>
            </a:r>
            <a:r>
              <a:rPr spc="-215" dirty="0"/>
              <a:t>The</a:t>
            </a:r>
            <a:r>
              <a:rPr spc="-100" dirty="0"/>
              <a:t> </a:t>
            </a:r>
            <a:r>
              <a:rPr spc="-285" dirty="0"/>
              <a:t>Future</a:t>
            </a:r>
            <a:r>
              <a:rPr spc="-95" dirty="0"/>
              <a:t> </a:t>
            </a:r>
            <a:r>
              <a:rPr spc="-225" dirty="0"/>
              <a:t>of</a:t>
            </a:r>
            <a:r>
              <a:rPr spc="-95" dirty="0"/>
              <a:t> </a:t>
            </a:r>
            <a:r>
              <a:rPr spc="-185" dirty="0"/>
              <a:t>Digit</a:t>
            </a:r>
            <a:r>
              <a:rPr spc="-100" dirty="0"/>
              <a:t> </a:t>
            </a:r>
            <a:r>
              <a:rPr spc="-200" dirty="0"/>
              <a:t>Recognition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2000249"/>
            <a:ext cx="1704975" cy="619125"/>
            <a:chOff x="600075" y="2000249"/>
            <a:chExt cx="1704975" cy="619125"/>
          </a:xfrm>
        </p:grpSpPr>
        <p:sp>
          <p:nvSpPr>
            <p:cNvPr id="4" name="object 4"/>
            <p:cNvSpPr/>
            <p:nvPr/>
          </p:nvSpPr>
          <p:spPr>
            <a:xfrm>
              <a:off x="604837" y="2005012"/>
              <a:ext cx="1695450" cy="609600"/>
            </a:xfrm>
            <a:custGeom>
              <a:avLst/>
              <a:gdLst/>
              <a:ahLst/>
              <a:cxnLst/>
              <a:rect l="l" t="t" r="r" b="b"/>
              <a:pathLst>
                <a:path w="1695450" h="609600">
                  <a:moveTo>
                    <a:pt x="164383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554355"/>
                  </a:lnTo>
                  <a:lnTo>
                    <a:pt x="0" y="557987"/>
                  </a:lnTo>
                  <a:lnTo>
                    <a:pt x="18747" y="595985"/>
                  </a:lnTo>
                  <a:lnTo>
                    <a:pt x="51619" y="609600"/>
                  </a:lnTo>
                  <a:lnTo>
                    <a:pt x="1643837" y="609600"/>
                  </a:lnTo>
                  <a:lnTo>
                    <a:pt x="1681835" y="590854"/>
                  </a:lnTo>
                  <a:lnTo>
                    <a:pt x="1695450" y="557987"/>
                  </a:lnTo>
                  <a:lnTo>
                    <a:pt x="1695450" y="51612"/>
                  </a:lnTo>
                  <a:lnTo>
                    <a:pt x="1676704" y="13614"/>
                  </a:lnTo>
                  <a:lnTo>
                    <a:pt x="1647418" y="355"/>
                  </a:lnTo>
                  <a:lnTo>
                    <a:pt x="164383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2005012"/>
              <a:ext cx="1695450" cy="609600"/>
            </a:xfrm>
            <a:custGeom>
              <a:avLst/>
              <a:gdLst/>
              <a:ahLst/>
              <a:cxnLst/>
              <a:rect l="l" t="t" r="r" b="b"/>
              <a:pathLst>
                <a:path w="1695450" h="609600">
                  <a:moveTo>
                    <a:pt x="0" y="5543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1640205" y="0"/>
                  </a:lnTo>
                  <a:lnTo>
                    <a:pt x="1643837" y="0"/>
                  </a:lnTo>
                  <a:lnTo>
                    <a:pt x="1647418" y="355"/>
                  </a:lnTo>
                  <a:lnTo>
                    <a:pt x="1650974" y="1066"/>
                  </a:lnTo>
                  <a:lnTo>
                    <a:pt x="1654543" y="1765"/>
                  </a:lnTo>
                  <a:lnTo>
                    <a:pt x="1657997" y="2819"/>
                  </a:lnTo>
                  <a:lnTo>
                    <a:pt x="1661337" y="4203"/>
                  </a:lnTo>
                  <a:lnTo>
                    <a:pt x="1664703" y="5588"/>
                  </a:lnTo>
                  <a:lnTo>
                    <a:pt x="1679270" y="16179"/>
                  </a:lnTo>
                  <a:lnTo>
                    <a:pt x="1681835" y="18745"/>
                  </a:lnTo>
                  <a:lnTo>
                    <a:pt x="1694383" y="44462"/>
                  </a:lnTo>
                  <a:lnTo>
                    <a:pt x="1695094" y="48018"/>
                  </a:lnTo>
                  <a:lnTo>
                    <a:pt x="1695450" y="51612"/>
                  </a:lnTo>
                  <a:lnTo>
                    <a:pt x="1695450" y="55245"/>
                  </a:lnTo>
                  <a:lnTo>
                    <a:pt x="1695450" y="554355"/>
                  </a:lnTo>
                  <a:lnTo>
                    <a:pt x="1695450" y="557987"/>
                  </a:lnTo>
                  <a:lnTo>
                    <a:pt x="1695094" y="561568"/>
                  </a:lnTo>
                  <a:lnTo>
                    <a:pt x="1694383" y="565137"/>
                  </a:lnTo>
                  <a:lnTo>
                    <a:pt x="1693684" y="568693"/>
                  </a:lnTo>
                  <a:lnTo>
                    <a:pt x="1679270" y="593420"/>
                  </a:lnTo>
                  <a:lnTo>
                    <a:pt x="1676704" y="595985"/>
                  </a:lnTo>
                  <a:lnTo>
                    <a:pt x="1650974" y="608533"/>
                  </a:lnTo>
                  <a:lnTo>
                    <a:pt x="1647418" y="609244"/>
                  </a:lnTo>
                  <a:lnTo>
                    <a:pt x="1643837" y="609600"/>
                  </a:lnTo>
                  <a:lnTo>
                    <a:pt x="1640205" y="609600"/>
                  </a:lnTo>
                  <a:lnTo>
                    <a:pt x="55245" y="609600"/>
                  </a:lnTo>
                  <a:lnTo>
                    <a:pt x="51619" y="609600"/>
                  </a:lnTo>
                  <a:lnTo>
                    <a:pt x="48026" y="609244"/>
                  </a:lnTo>
                  <a:lnTo>
                    <a:pt x="44465" y="608533"/>
                  </a:lnTo>
                  <a:lnTo>
                    <a:pt x="40907" y="607834"/>
                  </a:lnTo>
                  <a:lnTo>
                    <a:pt x="9311" y="585038"/>
                  </a:lnTo>
                  <a:lnTo>
                    <a:pt x="7292" y="582028"/>
                  </a:lnTo>
                  <a:lnTo>
                    <a:pt x="5590" y="578853"/>
                  </a:lnTo>
                  <a:lnTo>
                    <a:pt x="4207" y="575500"/>
                  </a:lnTo>
                  <a:lnTo>
                    <a:pt x="2818" y="572147"/>
                  </a:lnTo>
                  <a:lnTo>
                    <a:pt x="1771" y="568693"/>
                  </a:lnTo>
                  <a:lnTo>
                    <a:pt x="1061" y="565137"/>
                  </a:lnTo>
                  <a:lnTo>
                    <a:pt x="351" y="561568"/>
                  </a:lnTo>
                  <a:lnTo>
                    <a:pt x="0" y="557987"/>
                  </a:lnTo>
                  <a:lnTo>
                    <a:pt x="0" y="55435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8350" y="2144712"/>
            <a:ext cx="1174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3800" y="2134044"/>
            <a:ext cx="230314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90" dirty="0">
                <a:solidFill>
                  <a:srgbClr val="262424"/>
                </a:solidFill>
                <a:latin typeface="Georgia"/>
                <a:cs typeface="Georgia"/>
              </a:rPr>
              <a:t>Digit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Recognition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70" dirty="0">
                <a:solidFill>
                  <a:srgbClr val="262424"/>
                </a:solidFill>
                <a:latin typeface="Georgia"/>
                <a:cs typeface="Georgia"/>
              </a:rPr>
              <a:t>in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50" dirty="0">
                <a:solidFill>
                  <a:srgbClr val="262424"/>
                </a:solidFill>
                <a:latin typeface="Georgia"/>
                <a:cs typeface="Georgia"/>
              </a:rPr>
              <a:t>R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0775" y="2614612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B1D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0075" y="2705099"/>
            <a:ext cx="3409950" cy="1276350"/>
            <a:chOff x="600075" y="2705099"/>
            <a:chExt cx="3409950" cy="1276350"/>
          </a:xfrm>
        </p:grpSpPr>
        <p:sp>
          <p:nvSpPr>
            <p:cNvPr id="10" name="object 10"/>
            <p:cNvSpPr/>
            <p:nvPr/>
          </p:nvSpPr>
          <p:spPr>
            <a:xfrm>
              <a:off x="604837" y="2709862"/>
              <a:ext cx="3400425" cy="1266825"/>
            </a:xfrm>
            <a:custGeom>
              <a:avLst/>
              <a:gdLst/>
              <a:ahLst/>
              <a:cxnLst/>
              <a:rect l="l" t="t" r="r" b="b"/>
              <a:pathLst>
                <a:path w="3400425" h="1266825">
                  <a:moveTo>
                    <a:pt x="334881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11580"/>
                  </a:lnTo>
                  <a:lnTo>
                    <a:pt x="0" y="1215212"/>
                  </a:lnTo>
                  <a:lnTo>
                    <a:pt x="18747" y="1253210"/>
                  </a:lnTo>
                  <a:lnTo>
                    <a:pt x="51619" y="1266825"/>
                  </a:lnTo>
                  <a:lnTo>
                    <a:pt x="3348812" y="1266825"/>
                  </a:lnTo>
                  <a:lnTo>
                    <a:pt x="3386810" y="1248079"/>
                  </a:lnTo>
                  <a:lnTo>
                    <a:pt x="3400425" y="1215212"/>
                  </a:lnTo>
                  <a:lnTo>
                    <a:pt x="3400425" y="51612"/>
                  </a:lnTo>
                  <a:lnTo>
                    <a:pt x="3381679" y="13614"/>
                  </a:lnTo>
                  <a:lnTo>
                    <a:pt x="3352393" y="355"/>
                  </a:lnTo>
                  <a:lnTo>
                    <a:pt x="334881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837" y="2709862"/>
              <a:ext cx="3400425" cy="1266825"/>
            </a:xfrm>
            <a:custGeom>
              <a:avLst/>
              <a:gdLst/>
              <a:ahLst/>
              <a:cxnLst/>
              <a:rect l="l" t="t" r="r" b="b"/>
              <a:pathLst>
                <a:path w="3400425" h="1266825">
                  <a:moveTo>
                    <a:pt x="0" y="12115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345180" y="0"/>
                  </a:lnTo>
                  <a:lnTo>
                    <a:pt x="3348812" y="0"/>
                  </a:lnTo>
                  <a:lnTo>
                    <a:pt x="3352393" y="355"/>
                  </a:lnTo>
                  <a:lnTo>
                    <a:pt x="3355949" y="1066"/>
                  </a:lnTo>
                  <a:lnTo>
                    <a:pt x="3359518" y="1765"/>
                  </a:lnTo>
                  <a:lnTo>
                    <a:pt x="3362972" y="2819"/>
                  </a:lnTo>
                  <a:lnTo>
                    <a:pt x="3366312" y="4203"/>
                  </a:lnTo>
                  <a:lnTo>
                    <a:pt x="3369678" y="5588"/>
                  </a:lnTo>
                  <a:lnTo>
                    <a:pt x="3396221" y="34099"/>
                  </a:lnTo>
                  <a:lnTo>
                    <a:pt x="3399358" y="44462"/>
                  </a:lnTo>
                  <a:lnTo>
                    <a:pt x="3400069" y="48018"/>
                  </a:lnTo>
                  <a:lnTo>
                    <a:pt x="3400425" y="51612"/>
                  </a:lnTo>
                  <a:lnTo>
                    <a:pt x="3400425" y="55245"/>
                  </a:lnTo>
                  <a:lnTo>
                    <a:pt x="3400425" y="1211580"/>
                  </a:lnTo>
                  <a:lnTo>
                    <a:pt x="3400425" y="1215212"/>
                  </a:lnTo>
                  <a:lnTo>
                    <a:pt x="3400069" y="1218793"/>
                  </a:lnTo>
                  <a:lnTo>
                    <a:pt x="3399358" y="1222362"/>
                  </a:lnTo>
                  <a:lnTo>
                    <a:pt x="3398659" y="1225918"/>
                  </a:lnTo>
                  <a:lnTo>
                    <a:pt x="3375875" y="1257515"/>
                  </a:lnTo>
                  <a:lnTo>
                    <a:pt x="3355949" y="1265758"/>
                  </a:lnTo>
                  <a:lnTo>
                    <a:pt x="3352393" y="1266469"/>
                  </a:lnTo>
                  <a:lnTo>
                    <a:pt x="3348812" y="1266825"/>
                  </a:lnTo>
                  <a:lnTo>
                    <a:pt x="3345180" y="1266825"/>
                  </a:lnTo>
                  <a:lnTo>
                    <a:pt x="55245" y="1266825"/>
                  </a:lnTo>
                  <a:lnTo>
                    <a:pt x="51619" y="1266825"/>
                  </a:lnTo>
                  <a:lnTo>
                    <a:pt x="48026" y="1266469"/>
                  </a:lnTo>
                  <a:lnTo>
                    <a:pt x="44465" y="1265758"/>
                  </a:lnTo>
                  <a:lnTo>
                    <a:pt x="40907" y="1265059"/>
                  </a:lnTo>
                  <a:lnTo>
                    <a:pt x="9311" y="1242263"/>
                  </a:lnTo>
                  <a:lnTo>
                    <a:pt x="7292" y="1239253"/>
                  </a:lnTo>
                  <a:lnTo>
                    <a:pt x="5590" y="1236078"/>
                  </a:lnTo>
                  <a:lnTo>
                    <a:pt x="4207" y="1232725"/>
                  </a:lnTo>
                  <a:lnTo>
                    <a:pt x="2818" y="1229372"/>
                  </a:lnTo>
                  <a:lnTo>
                    <a:pt x="1771" y="1225918"/>
                  </a:lnTo>
                  <a:lnTo>
                    <a:pt x="1061" y="1222362"/>
                  </a:lnTo>
                  <a:lnTo>
                    <a:pt x="351" y="1218793"/>
                  </a:lnTo>
                  <a:lnTo>
                    <a:pt x="0" y="1215212"/>
                  </a:lnTo>
                  <a:lnTo>
                    <a:pt x="0" y="121158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8350" y="3173412"/>
            <a:ext cx="147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8775" y="2838894"/>
            <a:ext cx="6443980" cy="942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20" dirty="0">
                <a:solidFill>
                  <a:srgbClr val="262424"/>
                </a:solidFill>
                <a:latin typeface="Georgia"/>
                <a:cs typeface="Georgia"/>
              </a:rPr>
              <a:t>Real-</a:t>
            </a:r>
            <a:r>
              <a:rPr sz="1750" b="1" spc="-175" dirty="0">
                <a:solidFill>
                  <a:srgbClr val="262424"/>
                </a:solidFill>
                <a:latin typeface="Georgia"/>
                <a:cs typeface="Georgia"/>
              </a:rPr>
              <a:t>World</a:t>
            </a:r>
            <a:r>
              <a:rPr sz="1750" b="1" spc="3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Impact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745"/>
              </a:spcBef>
            </a:pP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Digit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recognition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has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potential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 revolutionize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industries,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making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processes 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more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efficient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automated.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5750" y="397668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B1D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0075" y="4067175"/>
            <a:ext cx="5114925" cy="1276350"/>
            <a:chOff x="600075" y="4067175"/>
            <a:chExt cx="5114925" cy="1276350"/>
          </a:xfrm>
        </p:grpSpPr>
        <p:sp>
          <p:nvSpPr>
            <p:cNvPr id="16" name="object 16"/>
            <p:cNvSpPr/>
            <p:nvPr/>
          </p:nvSpPr>
          <p:spPr>
            <a:xfrm>
              <a:off x="604837" y="4071937"/>
              <a:ext cx="5105400" cy="1266825"/>
            </a:xfrm>
            <a:custGeom>
              <a:avLst/>
              <a:gdLst/>
              <a:ahLst/>
              <a:cxnLst/>
              <a:rect l="l" t="t" r="r" b="b"/>
              <a:pathLst>
                <a:path w="5105400" h="1266825">
                  <a:moveTo>
                    <a:pt x="5053787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211581"/>
                  </a:lnTo>
                  <a:lnTo>
                    <a:pt x="0" y="1215207"/>
                  </a:lnTo>
                  <a:lnTo>
                    <a:pt x="18747" y="1253208"/>
                  </a:lnTo>
                  <a:lnTo>
                    <a:pt x="51619" y="1266826"/>
                  </a:lnTo>
                  <a:lnTo>
                    <a:pt x="5053787" y="1266826"/>
                  </a:lnTo>
                  <a:lnTo>
                    <a:pt x="5091785" y="1248078"/>
                  </a:lnTo>
                  <a:lnTo>
                    <a:pt x="5105400" y="1215207"/>
                  </a:lnTo>
                  <a:lnTo>
                    <a:pt x="5105400" y="51612"/>
                  </a:lnTo>
                  <a:lnTo>
                    <a:pt x="5086654" y="13614"/>
                  </a:lnTo>
                  <a:lnTo>
                    <a:pt x="5057368" y="355"/>
                  </a:lnTo>
                  <a:lnTo>
                    <a:pt x="505378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071937"/>
              <a:ext cx="5105400" cy="1266825"/>
            </a:xfrm>
            <a:custGeom>
              <a:avLst/>
              <a:gdLst/>
              <a:ahLst/>
              <a:cxnLst/>
              <a:rect l="l" t="t" r="r" b="b"/>
              <a:pathLst>
                <a:path w="5105400" h="1266825">
                  <a:moveTo>
                    <a:pt x="0" y="121158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050155" y="0"/>
                  </a:lnTo>
                  <a:lnTo>
                    <a:pt x="5053787" y="0"/>
                  </a:lnTo>
                  <a:lnTo>
                    <a:pt x="5057368" y="355"/>
                  </a:lnTo>
                  <a:lnTo>
                    <a:pt x="5060924" y="1066"/>
                  </a:lnTo>
                  <a:lnTo>
                    <a:pt x="5064493" y="1765"/>
                  </a:lnTo>
                  <a:lnTo>
                    <a:pt x="5096090" y="24549"/>
                  </a:lnTo>
                  <a:lnTo>
                    <a:pt x="5104333" y="44462"/>
                  </a:lnTo>
                  <a:lnTo>
                    <a:pt x="5105044" y="48018"/>
                  </a:lnTo>
                  <a:lnTo>
                    <a:pt x="5105400" y="51612"/>
                  </a:lnTo>
                  <a:lnTo>
                    <a:pt x="5105400" y="55245"/>
                  </a:lnTo>
                  <a:lnTo>
                    <a:pt x="5105400" y="1211581"/>
                  </a:lnTo>
                  <a:lnTo>
                    <a:pt x="5105400" y="1215207"/>
                  </a:lnTo>
                  <a:lnTo>
                    <a:pt x="5105044" y="1218798"/>
                  </a:lnTo>
                  <a:lnTo>
                    <a:pt x="5104333" y="1222355"/>
                  </a:lnTo>
                  <a:lnTo>
                    <a:pt x="5103634" y="1225913"/>
                  </a:lnTo>
                  <a:lnTo>
                    <a:pt x="5080850" y="1257514"/>
                  </a:lnTo>
                  <a:lnTo>
                    <a:pt x="5071287" y="1262618"/>
                  </a:lnTo>
                  <a:lnTo>
                    <a:pt x="5067947" y="1264008"/>
                  </a:lnTo>
                  <a:lnTo>
                    <a:pt x="5064493" y="1265054"/>
                  </a:lnTo>
                  <a:lnTo>
                    <a:pt x="5060924" y="1265764"/>
                  </a:lnTo>
                  <a:lnTo>
                    <a:pt x="5057368" y="1266469"/>
                  </a:lnTo>
                  <a:lnTo>
                    <a:pt x="5053787" y="1266826"/>
                  </a:lnTo>
                  <a:lnTo>
                    <a:pt x="5050155" y="1266826"/>
                  </a:lnTo>
                  <a:lnTo>
                    <a:pt x="55245" y="1266826"/>
                  </a:lnTo>
                  <a:lnTo>
                    <a:pt x="51619" y="1266826"/>
                  </a:lnTo>
                  <a:lnTo>
                    <a:pt x="48026" y="1266469"/>
                  </a:lnTo>
                  <a:lnTo>
                    <a:pt x="13618" y="1248078"/>
                  </a:lnTo>
                  <a:lnTo>
                    <a:pt x="9311" y="1242269"/>
                  </a:lnTo>
                  <a:lnTo>
                    <a:pt x="7292" y="1239253"/>
                  </a:lnTo>
                  <a:lnTo>
                    <a:pt x="5590" y="1236073"/>
                  </a:lnTo>
                  <a:lnTo>
                    <a:pt x="4207" y="1232719"/>
                  </a:lnTo>
                  <a:lnTo>
                    <a:pt x="2818" y="1229366"/>
                  </a:lnTo>
                  <a:lnTo>
                    <a:pt x="1771" y="1225913"/>
                  </a:lnTo>
                  <a:lnTo>
                    <a:pt x="1061" y="1222355"/>
                  </a:lnTo>
                  <a:lnTo>
                    <a:pt x="351" y="1218798"/>
                  </a:lnTo>
                  <a:lnTo>
                    <a:pt x="0" y="1215207"/>
                  </a:lnTo>
                  <a:lnTo>
                    <a:pt x="0" y="1211581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8350" y="4535487"/>
            <a:ext cx="147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3750" y="4200969"/>
            <a:ext cx="4477385" cy="932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b="1" spc="-140" dirty="0">
                <a:solidFill>
                  <a:srgbClr val="262424"/>
                </a:solidFill>
                <a:latin typeface="Georgia"/>
                <a:cs typeface="Georgia"/>
              </a:rPr>
              <a:t>Future</a:t>
            </a:r>
            <a:r>
              <a:rPr sz="175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Directions</a:t>
            </a:r>
            <a:endParaRPr sz="175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  <a:spcBef>
                <a:spcPts val="819"/>
              </a:spcBef>
            </a:pP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Further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research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development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CNNs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can</a:t>
            </a: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lead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even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higher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accuracy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broader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applications.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389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Georgia</vt:lpstr>
      <vt:lpstr>Verdana</vt:lpstr>
      <vt:lpstr>Office Theme</vt:lpstr>
      <vt:lpstr>PowerPoint Presentation</vt:lpstr>
      <vt:lpstr>Introduction to Digit Recognition</vt:lpstr>
      <vt:lpstr>Importance of Digit Recognition in Real-World Applications</vt:lpstr>
      <vt:lpstr>Dataset: MNIST Handwritten Digits</vt:lpstr>
      <vt:lpstr>Convolutional Neural Network Architecture in R</vt:lpstr>
      <vt:lpstr>Model Training and Optimization</vt:lpstr>
      <vt:lpstr>Achieving 85% Accuracy</vt:lpstr>
      <vt:lpstr>Conclusion: The Future of Digit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Lokesh J</dc:creator>
  <cp:lastModifiedBy>Lokesh J</cp:lastModifiedBy>
  <cp:revision>2</cp:revision>
  <dcterms:created xsi:type="dcterms:W3CDTF">2024-12-26T11:26:17Z</dcterms:created>
  <dcterms:modified xsi:type="dcterms:W3CDTF">2024-12-26T11:28:09Z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2024-12-26T00:00:00Z</vt:filetime>
  </property>
  <property fmtid="{D5CDD505-2E9C-101B-9397-08002B2CF9AE}" pid="5" name="Producer">
    <vt:lpwstr>GPL Ghostscript 10.02.0</vt:lpwstr>
  </property>
</Properties>
</file>