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90" r:id="rId3"/>
    <p:sldId id="277" r:id="rId4"/>
    <p:sldId id="270" r:id="rId5"/>
    <p:sldId id="259" r:id="rId6"/>
    <p:sldId id="279" r:id="rId7"/>
    <p:sldId id="260" r:id="rId8"/>
    <p:sldId id="258" r:id="rId9"/>
    <p:sldId id="280" r:id="rId10"/>
    <p:sldId id="261" r:id="rId11"/>
    <p:sldId id="257" r:id="rId12"/>
    <p:sldId id="276" r:id="rId13"/>
    <p:sldId id="263" r:id="rId14"/>
    <p:sldId id="281" r:id="rId15"/>
    <p:sldId id="273" r:id="rId16"/>
    <p:sldId id="282" r:id="rId17"/>
    <p:sldId id="275" r:id="rId18"/>
    <p:sldId id="283" r:id="rId19"/>
    <p:sldId id="274" r:id="rId20"/>
    <p:sldId id="262" r:id="rId21"/>
    <p:sldId id="285" r:id="rId22"/>
    <p:sldId id="264" r:id="rId23"/>
    <p:sldId id="284" r:id="rId24"/>
    <p:sldId id="286" r:id="rId25"/>
    <p:sldId id="287" r:id="rId26"/>
    <p:sldId id="278" r:id="rId27"/>
    <p:sldId id="265" r:id="rId28"/>
    <p:sldId id="288" r:id="rId29"/>
    <p:sldId id="289" r:id="rId30"/>
    <p:sldId id="2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5627" autoAdjust="0"/>
  </p:normalViewPr>
  <p:slideViewPr>
    <p:cSldViewPr>
      <p:cViewPr varScale="1">
        <p:scale>
          <a:sx n="54" d="100"/>
          <a:sy n="54" d="100"/>
        </p:scale>
        <p:origin x="120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CBC6A-F0A9-4BFF-A238-18A9AF8A8FE6}" type="datetimeFigureOut">
              <a:rPr lang="en-US" smtClean="0"/>
              <a:pPr/>
              <a:t>12/10/2021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695686-8F39-4BF6-9ABF-CC0B1DD79D7E}" type="slidenum">
              <a:rPr lang="en-US" smtClean="0"/>
              <a:pPr/>
              <a:t>‹#›</a:t>
            </a:fld>
            <a:endParaRPr lang="en-US"/>
          </a:p>
        </p:txBody>
      </p:sp>
    </p:spTree>
    <p:extLst>
      <p:ext uri="{BB962C8B-B14F-4D97-AF65-F5344CB8AC3E}">
        <p14:creationId xmlns:p14="http://schemas.microsoft.com/office/powerpoint/2010/main" val="36495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4D695686-8F39-4BF6-9ABF-CC0B1DD79D7E}"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Examples of </a:t>
            </a:r>
            <a:r>
              <a:rPr lang="en-US" sz="1200" b="1" i="0" kern="1200" dirty="0" err="1">
                <a:solidFill>
                  <a:schemeClr val="tx1"/>
                </a:solidFill>
                <a:effectLst/>
                <a:latin typeface="+mn-lt"/>
                <a:ea typeface="+mn-ea"/>
                <a:cs typeface="+mn-cs"/>
              </a:rPr>
              <a:t>PaaS</a:t>
            </a:r>
            <a:r>
              <a:rPr lang="en-US" sz="1200" b="1" i="0" kern="1200" dirty="0">
                <a:solidFill>
                  <a:schemeClr val="tx1"/>
                </a:solidFill>
                <a:effectLst/>
                <a:latin typeface="+mn-lt"/>
                <a:ea typeface="+mn-ea"/>
                <a:cs typeface="+mn-cs"/>
              </a:rPr>
              <a:t> services</a:t>
            </a:r>
            <a:r>
              <a:rPr lang="en-US" sz="1200" b="0" i="0" kern="1200" dirty="0">
                <a:solidFill>
                  <a:schemeClr val="tx1"/>
                </a:solidFill>
                <a:effectLst/>
                <a:latin typeface="+mn-lt"/>
                <a:ea typeface="+mn-ea"/>
                <a:cs typeface="+mn-cs"/>
              </a:rPr>
              <a:t>: Google App Engine(GAE) from Google Cloud, Elastic Beanstalk from Amazon Web Services etc.</a:t>
            </a:r>
          </a:p>
          <a:p>
            <a:endParaRPr lang="en-US" sz="1200" b="0" i="0" kern="1200" dirty="0">
              <a:solidFill>
                <a:schemeClr val="tx1"/>
              </a:solidFill>
              <a:effectLst/>
              <a:latin typeface="+mn-lt"/>
              <a:ea typeface="+mn-ea"/>
              <a:cs typeface="+mn-cs"/>
            </a:endParaRPr>
          </a:p>
          <a:p>
            <a:r>
              <a:rPr lang="en-US" b="1" dirty="0"/>
              <a:t>Major </a:t>
            </a:r>
            <a:r>
              <a:rPr lang="en-US" b="1" dirty="0" err="1"/>
              <a:t>PaaS</a:t>
            </a:r>
            <a:r>
              <a:rPr lang="en-US" b="1" dirty="0"/>
              <a:t> service providers: </a:t>
            </a:r>
          </a:p>
          <a:p>
            <a:endParaRPr lang="en-US" b="1" dirty="0"/>
          </a:p>
          <a:p>
            <a:r>
              <a:rPr lang="en-US" dirty="0"/>
              <a:t>App Cloud from Salesforce.com Inc.</a:t>
            </a:r>
          </a:p>
          <a:p>
            <a:endParaRPr lang="en-US" dirty="0"/>
          </a:p>
          <a:p>
            <a:r>
              <a:rPr lang="en-US" dirty="0"/>
              <a:t>Google App Engine(GAE) from Google Cloud Platform</a:t>
            </a:r>
          </a:p>
          <a:p>
            <a:endParaRPr lang="en-US" dirty="0"/>
          </a:p>
          <a:p>
            <a:r>
              <a:rPr lang="en-US" dirty="0" err="1"/>
              <a:t>Mendix</a:t>
            </a:r>
            <a:r>
              <a:rPr lang="en-US" dirty="0"/>
              <a:t> application platform from </a:t>
            </a:r>
            <a:r>
              <a:rPr lang="en-US" dirty="0" err="1"/>
              <a:t>Mendix</a:t>
            </a:r>
            <a:endParaRPr lang="en-US" dirty="0"/>
          </a:p>
          <a:p>
            <a:endParaRPr lang="en-US" dirty="0"/>
          </a:p>
          <a:p>
            <a:r>
              <a:rPr lang="en-US" dirty="0" err="1"/>
              <a:t>OpenShift</a:t>
            </a:r>
            <a:r>
              <a:rPr lang="en-US" dirty="0"/>
              <a:t> from Red Hat Inc.</a:t>
            </a:r>
          </a:p>
          <a:p>
            <a:endParaRPr lang="en-US" dirty="0"/>
          </a:p>
          <a:p>
            <a:r>
              <a:rPr lang="en-US" dirty="0"/>
              <a:t>Oracle cloud platform from Oracle</a:t>
            </a:r>
          </a:p>
          <a:p>
            <a:endParaRPr lang="en-US" dirty="0"/>
          </a:p>
          <a:p>
            <a:r>
              <a:rPr lang="en-US" dirty="0" err="1"/>
              <a:t>OutSystems</a:t>
            </a:r>
            <a:r>
              <a:rPr lang="en-US" dirty="0"/>
              <a:t> platform from </a:t>
            </a:r>
            <a:r>
              <a:rPr lang="en-US" dirty="0" err="1"/>
              <a:t>Outsystems</a:t>
            </a:r>
            <a:endParaRPr lang="en-US"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Examples of </a:t>
            </a:r>
            <a:r>
              <a:rPr lang="en-IN" sz="1200" b="1" i="0" kern="1200" dirty="0" err="1">
                <a:solidFill>
                  <a:schemeClr val="tx1"/>
                </a:solidFill>
                <a:effectLst/>
                <a:latin typeface="+mn-lt"/>
                <a:ea typeface="+mn-ea"/>
                <a:cs typeface="+mn-cs"/>
              </a:rPr>
              <a:t>SaaS</a:t>
            </a:r>
            <a:r>
              <a:rPr lang="en-IN" sz="1200" b="1" i="0" kern="1200" dirty="0">
                <a:solidFill>
                  <a:schemeClr val="tx1"/>
                </a:solidFill>
                <a:effectLst/>
                <a:latin typeface="+mn-lt"/>
                <a:ea typeface="+mn-ea"/>
                <a:cs typeface="+mn-cs"/>
              </a:rPr>
              <a:t> products</a:t>
            </a:r>
            <a:r>
              <a:rPr lang="en-IN" sz="1200" b="0" i="0" kern="1200" dirty="0">
                <a:solidFill>
                  <a:schemeClr val="tx1"/>
                </a:solidFill>
                <a:effectLst/>
                <a:latin typeface="+mn-lt"/>
                <a:ea typeface="+mn-ea"/>
                <a:cs typeface="+mn-cs"/>
              </a:rPr>
              <a:t>: Microsoft Office 356 suite, </a:t>
            </a:r>
            <a:r>
              <a:rPr lang="en-IN" sz="1200" b="0" i="0" kern="1200" dirty="0" err="1">
                <a:solidFill>
                  <a:schemeClr val="tx1"/>
                </a:solidFill>
                <a:effectLst/>
                <a:latin typeface="+mn-lt"/>
                <a:ea typeface="+mn-ea"/>
                <a:cs typeface="+mn-cs"/>
              </a:rPr>
              <a:t>SalesForce</a:t>
            </a:r>
            <a:r>
              <a:rPr lang="en-IN" sz="1200" b="0" i="0" kern="1200" dirty="0">
                <a:solidFill>
                  <a:schemeClr val="tx1"/>
                </a:solidFill>
                <a:effectLst/>
                <a:latin typeface="+mn-lt"/>
                <a:ea typeface="+mn-ea"/>
                <a:cs typeface="+mn-cs"/>
              </a:rPr>
              <a:t> CRM solution etc.</a:t>
            </a:r>
          </a:p>
          <a:p>
            <a:endParaRPr lang="en-I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Major </a:t>
            </a:r>
            <a:r>
              <a:rPr lang="en-US" sz="1200" b="1" i="0" kern="1200" dirty="0" err="1">
                <a:solidFill>
                  <a:schemeClr val="tx1"/>
                </a:solidFill>
                <a:effectLst/>
                <a:latin typeface="+mn-lt"/>
                <a:ea typeface="+mn-ea"/>
                <a:cs typeface="+mn-cs"/>
              </a:rPr>
              <a:t>SaaS</a:t>
            </a:r>
            <a:r>
              <a:rPr lang="en-US" sz="1200" b="1" i="0" kern="1200" dirty="0">
                <a:solidFill>
                  <a:schemeClr val="tx1"/>
                </a:solidFill>
                <a:effectLst/>
                <a:latin typeface="+mn-lt"/>
                <a:ea typeface="+mn-ea"/>
                <a:cs typeface="+mn-cs"/>
              </a:rPr>
              <a:t> products and providers</a:t>
            </a:r>
          </a:p>
          <a:p>
            <a:endParaRPr lang="en-IN" sz="1200" b="0" i="0" kern="1200" dirty="0">
              <a:solidFill>
                <a:schemeClr val="tx1"/>
              </a:solidFill>
              <a:effectLst/>
              <a:latin typeface="+mn-lt"/>
              <a:ea typeface="+mn-ea"/>
              <a:cs typeface="+mn-cs"/>
            </a:endParaRPr>
          </a:p>
          <a:p>
            <a:r>
              <a:rPr lang="en-IN" dirty="0"/>
              <a:t>Office 365 from Microsoft Corporation</a:t>
            </a:r>
          </a:p>
          <a:p>
            <a:endParaRPr lang="en-IN" dirty="0"/>
          </a:p>
          <a:p>
            <a:r>
              <a:rPr lang="en-IN" dirty="0"/>
              <a:t>Adobe Creative Cloud from Adobe Systems</a:t>
            </a:r>
          </a:p>
          <a:p>
            <a:endParaRPr lang="en-IN" dirty="0"/>
          </a:p>
          <a:p>
            <a:r>
              <a:rPr lang="en-IN" dirty="0"/>
              <a:t>JIRA from </a:t>
            </a:r>
            <a:r>
              <a:rPr lang="en-IN" dirty="0" err="1"/>
              <a:t>Atlassian</a:t>
            </a:r>
            <a:endParaRPr lang="en-IN" dirty="0"/>
          </a:p>
          <a:p>
            <a:endParaRPr lang="en-IN" dirty="0"/>
          </a:p>
          <a:p>
            <a:r>
              <a:rPr lang="en-IN" dirty="0" err="1"/>
              <a:t>GSuits</a:t>
            </a:r>
            <a:r>
              <a:rPr lang="en-IN" dirty="0"/>
              <a:t> from Google</a:t>
            </a:r>
          </a:p>
          <a:p>
            <a:endParaRPr lang="en-IN" dirty="0"/>
          </a:p>
          <a:p>
            <a:r>
              <a:rPr lang="en-IN" dirty="0" err="1"/>
              <a:t>ServiceNow</a:t>
            </a:r>
            <a:r>
              <a:rPr lang="en-IN" dirty="0"/>
              <a:t> from </a:t>
            </a:r>
            <a:r>
              <a:rPr lang="en-IN" dirty="0" err="1"/>
              <a:t>ServiceNow</a:t>
            </a:r>
            <a:r>
              <a:rPr lang="en-IN" dirty="0"/>
              <a:t> Inc.</a:t>
            </a:r>
          </a:p>
          <a:p>
            <a:endParaRPr lang="en-IN" dirty="0"/>
          </a:p>
          <a:p>
            <a:r>
              <a:rPr lang="en-IN" dirty="0"/>
              <a:t>Box</a:t>
            </a:r>
          </a:p>
          <a:p>
            <a:endParaRPr lang="en-IN" dirty="0"/>
          </a:p>
          <a:p>
            <a:r>
              <a:rPr lang="en-IN" dirty="0"/>
              <a:t>Slack by Slack Technologies</a:t>
            </a:r>
          </a:p>
          <a:p>
            <a:endParaRPr lang="en-IN" dirty="0"/>
          </a:p>
          <a:p>
            <a:r>
              <a:rPr lang="en-IN" dirty="0" err="1"/>
              <a:t>Zendesk</a:t>
            </a:r>
            <a:r>
              <a:rPr lang="en-IN" dirty="0"/>
              <a:t> by </a:t>
            </a:r>
            <a:r>
              <a:rPr lang="en-IN" dirty="0" err="1"/>
              <a:t>Zendesk</a:t>
            </a:r>
            <a:r>
              <a:rPr lang="en-IN" dirty="0"/>
              <a:t> Inc.</a:t>
            </a:r>
          </a:p>
        </p:txBody>
      </p:sp>
      <p:sp>
        <p:nvSpPr>
          <p:cNvPr id="4" name="Slide Number Placeholder 3"/>
          <p:cNvSpPr>
            <a:spLocks noGrp="1"/>
          </p:cNvSpPr>
          <p:nvPr>
            <p:ph type="sldNum" sz="quarter" idx="10"/>
          </p:nvPr>
        </p:nvSpPr>
        <p:spPr/>
        <p:txBody>
          <a:bodyPr/>
          <a:lstStyle/>
          <a:p>
            <a:fld id="{4D695686-8F39-4BF6-9ABF-CC0B1DD79D7E}" type="slidenum">
              <a:rPr lang="en-US" smtClean="0"/>
              <a:pPr/>
              <a:t>19</a:t>
            </a:fld>
            <a:endParaRPr lang="en-US"/>
          </a:p>
        </p:txBody>
      </p:sp>
    </p:spTree>
    <p:extLst>
      <p:ext uri="{BB962C8B-B14F-4D97-AF65-F5344CB8AC3E}">
        <p14:creationId xmlns:p14="http://schemas.microsoft.com/office/powerpoint/2010/main" val="2638129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Based on the level of control required on various levels of cloud environment, organizations chooses appropriate cloud service models.</a:t>
            </a:r>
          </a:p>
          <a:p>
            <a:r>
              <a:rPr lang="en-US" sz="1200" b="0" i="0" kern="1200" dirty="0">
                <a:solidFill>
                  <a:schemeClr val="tx1"/>
                </a:solidFill>
                <a:effectLst/>
                <a:latin typeface="+mn-lt"/>
                <a:ea typeface="+mn-ea"/>
                <a:cs typeface="+mn-cs"/>
              </a:rPr>
              <a:t>The responsibilities managed by CSP and users for each service models, are indicated below. </a:t>
            </a:r>
          </a:p>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20</a:t>
            </a:fld>
            <a:endParaRPr lang="en-US"/>
          </a:p>
        </p:txBody>
      </p:sp>
    </p:spTree>
    <p:extLst>
      <p:ext uri="{BB962C8B-B14F-4D97-AF65-F5344CB8AC3E}">
        <p14:creationId xmlns:p14="http://schemas.microsoft.com/office/powerpoint/2010/main" val="31866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22</a:t>
            </a:fld>
            <a:endParaRPr lang="en-US"/>
          </a:p>
        </p:txBody>
      </p:sp>
    </p:spTree>
    <p:extLst>
      <p:ext uri="{BB962C8B-B14F-4D97-AF65-F5344CB8AC3E}">
        <p14:creationId xmlns:p14="http://schemas.microsoft.com/office/powerpoint/2010/main" val="275105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will now explore the capabilities of top three CSPs (Amazon, Microsoft and Google) by comparing their most widely used services and features.</a:t>
            </a:r>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27</a:t>
            </a:fld>
            <a:endParaRPr lang="en-US"/>
          </a:p>
        </p:txBody>
      </p:sp>
    </p:spTree>
    <p:extLst>
      <p:ext uri="{BB962C8B-B14F-4D97-AF65-F5344CB8AC3E}">
        <p14:creationId xmlns:p14="http://schemas.microsoft.com/office/powerpoint/2010/main" val="139671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30</a:t>
            </a:fld>
            <a:endParaRPr lang="en-US"/>
          </a:p>
        </p:txBody>
      </p:sp>
    </p:spTree>
    <p:extLst>
      <p:ext uri="{BB962C8B-B14F-4D97-AF65-F5344CB8AC3E}">
        <p14:creationId xmlns:p14="http://schemas.microsoft.com/office/powerpoint/2010/main" val="356400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5</a:t>
            </a:fld>
            <a:endParaRPr lang="en-US"/>
          </a:p>
        </p:txBody>
      </p:sp>
    </p:spTree>
    <p:extLst>
      <p:ext uri="{BB962C8B-B14F-4D97-AF65-F5344CB8AC3E}">
        <p14:creationId xmlns:p14="http://schemas.microsoft.com/office/powerpoint/2010/main" val="224463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Cloud computing require very less initial capital investment and you pay only for capacity used.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resources can be accessed through internet from anywhere, anytime. </a:t>
            </a:r>
            <a:endParaRPr lang="en-US"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Cost of Ownership (</a:t>
            </a:r>
            <a:r>
              <a:rPr lang="en-US" dirty="0" err="1"/>
              <a:t>CoW</a:t>
            </a:r>
            <a:r>
              <a:rPr lang="en-US" dirty="0"/>
              <a:t>) associated with their IT infrastructure</a:t>
            </a:r>
          </a:p>
          <a:p>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8</a:t>
            </a:fld>
            <a:endParaRPr lang="en-US"/>
          </a:p>
        </p:txBody>
      </p:sp>
    </p:spTree>
    <p:extLst>
      <p:ext uri="{BB962C8B-B14F-4D97-AF65-F5344CB8AC3E}">
        <p14:creationId xmlns:p14="http://schemas.microsoft.com/office/powerpoint/2010/main" val="119943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is a  delivery of computing resources - servers, storage, network etc. over internet and can be accessed from anywhere, anytime.</a:t>
            </a:r>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10</a:t>
            </a:fld>
            <a:endParaRPr lang="en-US"/>
          </a:p>
        </p:txBody>
      </p:sp>
    </p:spTree>
    <p:extLst>
      <p:ext uri="{BB962C8B-B14F-4D97-AF65-F5344CB8AC3E}">
        <p14:creationId xmlns:p14="http://schemas.microsoft.com/office/powerpoint/2010/main" val="184938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Electricity is made available to you with much greater efficiency that you could generate on your own. You will not know details such as source of electricity, the mode of power generation, fuel type in the power plant etc. You simply connect appliances to power sockets and consume electricity.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available to you on-demand and you pay for what you use.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Cloud computing</a:t>
            </a:r>
            <a:r>
              <a:rPr lang="en-US" sz="1200" b="0" i="0" kern="1200" dirty="0">
                <a:solidFill>
                  <a:schemeClr val="tx1"/>
                </a:solidFill>
                <a:effectLst/>
                <a:latin typeface="+mn-lt"/>
                <a:ea typeface="+mn-ea"/>
                <a:cs typeface="+mn-cs"/>
              </a:rPr>
              <a:t> is a similar utility model. </a:t>
            </a:r>
          </a:p>
          <a:p>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Here, compute, storage, network resources provisioned by third parties, can be accessed on-demand over internet. In cloud computing, you pay only for what you consume.</a:t>
            </a:r>
          </a:p>
        </p:txBody>
      </p:sp>
      <p:sp>
        <p:nvSpPr>
          <p:cNvPr id="4" name="Slide Number Placeholder 3"/>
          <p:cNvSpPr>
            <a:spLocks noGrp="1"/>
          </p:cNvSpPr>
          <p:nvPr>
            <p:ph type="sldNum" sz="quarter" idx="10"/>
          </p:nvPr>
        </p:nvSpPr>
        <p:spPr/>
        <p:txBody>
          <a:bodyPr/>
          <a:lstStyle/>
          <a:p>
            <a:fld id="{4D695686-8F39-4BF6-9ABF-CC0B1DD79D7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https://www.youtube.com/watch?v=tAUuY0Yld0E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IN" dirty="0"/>
              <a:t>Location independent resource pooling-  </a:t>
            </a:r>
            <a:r>
              <a:rPr lang="en-IN" dirty="0" err="1"/>
              <a:t>CPU,memory,storage</a:t>
            </a:r>
            <a:endParaRPr lang="en-I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IN" dirty="0"/>
              <a:t>Measured service – utilization of cloud resource </a:t>
            </a:r>
            <a:endParaRPr lang="en-US"/>
          </a:p>
          <a:p>
            <a:endParaRPr lang="en-US"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Based on the type of services delivered, there are three basic delivery models of cloud computing</a:t>
            </a:r>
            <a:endParaRPr lang="en-IN" dirty="0"/>
          </a:p>
        </p:txBody>
      </p:sp>
      <p:sp>
        <p:nvSpPr>
          <p:cNvPr id="4" name="Slide Number Placeholder 3"/>
          <p:cNvSpPr>
            <a:spLocks noGrp="1"/>
          </p:cNvSpPr>
          <p:nvPr>
            <p:ph type="sldNum" sz="quarter" idx="10"/>
          </p:nvPr>
        </p:nvSpPr>
        <p:spPr/>
        <p:txBody>
          <a:bodyPr/>
          <a:lstStyle/>
          <a:p>
            <a:fld id="{4D695686-8F39-4BF6-9ABF-CC0B1DD79D7E}" type="slidenum">
              <a:rPr lang="en-US" smtClean="0"/>
              <a:pPr/>
              <a:t>13</a:t>
            </a:fld>
            <a:endParaRPr lang="en-US"/>
          </a:p>
        </p:txBody>
      </p:sp>
    </p:spTree>
    <p:extLst>
      <p:ext uri="{BB962C8B-B14F-4D97-AF65-F5344CB8AC3E}">
        <p14:creationId xmlns:p14="http://schemas.microsoft.com/office/powerpoint/2010/main" val="58301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Examples of </a:t>
            </a:r>
            <a:r>
              <a:rPr lang="en-US" b="1" dirty="0" err="1"/>
              <a:t>IaaS</a:t>
            </a:r>
            <a:r>
              <a:rPr lang="en-US" b="1" dirty="0"/>
              <a:t> services: </a:t>
            </a:r>
            <a:r>
              <a:rPr lang="en-US" dirty="0"/>
              <a:t>Elastic Compute Cloud (EC2) service from Amazon Web Services, Google Compute Engine (GCE) from Google cloud etc.</a:t>
            </a:r>
          </a:p>
          <a:p>
            <a:endParaRPr lang="en-US" dirty="0"/>
          </a:p>
          <a:p>
            <a:r>
              <a:rPr lang="en-US" b="1" dirty="0"/>
              <a:t>Major </a:t>
            </a:r>
            <a:r>
              <a:rPr lang="en-US" b="1" dirty="0" err="1"/>
              <a:t>IaaS</a:t>
            </a:r>
            <a:r>
              <a:rPr lang="en-US" b="1" dirty="0"/>
              <a:t> services and providers:</a:t>
            </a:r>
          </a:p>
          <a:p>
            <a:endParaRPr lang="en-US" b="1" dirty="0"/>
          </a:p>
          <a:p>
            <a:r>
              <a:rPr lang="en-US" dirty="0"/>
              <a:t>Elastic Compute Cloud (EC2) from Amazon Web Services (AWS)</a:t>
            </a:r>
          </a:p>
          <a:p>
            <a:endParaRPr lang="en-US" dirty="0"/>
          </a:p>
          <a:p>
            <a:r>
              <a:rPr lang="en-US" dirty="0"/>
              <a:t>Virtual machines from Microsoft Azure</a:t>
            </a:r>
          </a:p>
          <a:p>
            <a:endParaRPr lang="en-US" dirty="0"/>
          </a:p>
          <a:p>
            <a:r>
              <a:rPr lang="en-US" dirty="0"/>
              <a:t>Google Compute Engine (GCE) from Google Cloud Platform</a:t>
            </a:r>
          </a:p>
          <a:p>
            <a:endParaRPr lang="en-US" dirty="0"/>
          </a:p>
          <a:p>
            <a:r>
              <a:rPr lang="en-US" dirty="0"/>
              <a:t>Virtual Server from IBM Cloud</a:t>
            </a:r>
          </a:p>
          <a:p>
            <a:endParaRPr lang="en-US" dirty="0"/>
          </a:p>
          <a:p>
            <a:r>
              <a:rPr lang="en-US" dirty="0"/>
              <a:t>Compute service from Oracle</a:t>
            </a:r>
          </a:p>
          <a:p>
            <a:endParaRPr lang="en-US" dirty="0"/>
          </a:p>
          <a:p>
            <a:r>
              <a:rPr lang="en-US" dirty="0"/>
              <a:t>Elastic Compute Service(ECS) from </a:t>
            </a:r>
            <a:r>
              <a:rPr lang="en-US" dirty="0" err="1"/>
              <a:t>Alibaba</a:t>
            </a:r>
            <a:r>
              <a:rPr lang="en-US" dirty="0"/>
              <a:t> Cloud</a:t>
            </a:r>
          </a:p>
        </p:txBody>
      </p:sp>
      <p:sp>
        <p:nvSpPr>
          <p:cNvPr id="4" name="Slide Number Placeholder 3"/>
          <p:cNvSpPr>
            <a:spLocks noGrp="1"/>
          </p:cNvSpPr>
          <p:nvPr>
            <p:ph type="sldNum" sz="quarter" idx="10"/>
          </p:nvPr>
        </p:nvSpPr>
        <p:spPr/>
        <p:txBody>
          <a:bodyPr/>
          <a:lstStyle/>
          <a:p>
            <a:fld id="{4D695686-8F39-4BF6-9ABF-CC0B1DD79D7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1B190-22E9-400A-BB91-81314DDC6E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8E7A151-A963-4EF6-B47D-AFE1D5927EF3}"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6C1B190-22E9-400A-BB91-81314DDC6EF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E7A151-A963-4EF6-B47D-AFE1D5927EF3}" type="datetimeFigureOut">
              <a:rPr lang="en-US" smtClean="0"/>
              <a:pPr/>
              <a:t>12/10/2021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C1B190-22E9-400A-BB91-81314DDC6EF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848" y="2743200"/>
            <a:ext cx="8305800" cy="1828800"/>
          </a:xfrm>
        </p:spPr>
        <p:txBody>
          <a:bodyPr>
            <a:normAutofit/>
          </a:bodyPr>
          <a:lstStyle/>
          <a:p>
            <a:pPr algn="ctr"/>
            <a:r>
              <a:rPr lang="en-US" dirty="0"/>
              <a:t>Cloud Computing &amp; DevOps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What is cloud computing ?</a:t>
            </a:r>
          </a:p>
        </p:txBody>
      </p:sp>
      <p:sp>
        <p:nvSpPr>
          <p:cNvPr id="6" name="Content Placeholder 5">
            <a:extLst>
              <a:ext uri="{FF2B5EF4-FFF2-40B4-BE49-F238E27FC236}">
                <a16:creationId xmlns:a16="http://schemas.microsoft.com/office/drawing/2014/main" id="{46358BCA-60A6-4412-8B16-0C85D72C671B}"/>
              </a:ext>
            </a:extLst>
          </p:cNvPr>
          <p:cNvSpPr>
            <a:spLocks noGrp="1"/>
          </p:cNvSpPr>
          <p:nvPr>
            <p:ph idx="1"/>
          </p:nvPr>
        </p:nvSpPr>
        <p:spPr/>
        <p:txBody>
          <a:bodyPr/>
          <a:lstStyle/>
          <a:p>
            <a:endParaRPr lang="en-IN"/>
          </a:p>
        </p:txBody>
      </p:sp>
      <p:pic>
        <p:nvPicPr>
          <p:cNvPr id="8" name="Picture 4">
            <a:extLst>
              <a:ext uri="{FF2B5EF4-FFF2-40B4-BE49-F238E27FC236}">
                <a16:creationId xmlns:a16="http://schemas.microsoft.com/office/drawing/2014/main" id="{6B49D409-8FDD-46B1-AED1-B1F0C4C3133E}"/>
              </a:ext>
            </a:extLst>
          </p:cNvPr>
          <p:cNvPicPr>
            <a:picLocks noChangeAspect="1" noChangeArrowheads="1"/>
          </p:cNvPicPr>
          <p:nvPr/>
        </p:nvPicPr>
        <p:blipFill>
          <a:blip r:embed="rId3"/>
          <a:srcRect/>
          <a:stretch>
            <a:fillRect/>
          </a:stretch>
        </p:blipFill>
        <p:spPr bwMode="auto">
          <a:xfrm>
            <a:off x="457200" y="1957892"/>
            <a:ext cx="8229600" cy="4604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3" name="Content Placeholder 2"/>
          <p:cNvSpPr>
            <a:spLocks noGrp="1"/>
          </p:cNvSpPr>
          <p:nvPr>
            <p:ph idx="1"/>
          </p:nvPr>
        </p:nvSpPr>
        <p:spPr/>
        <p:txBody>
          <a:bodyPr>
            <a:normAutofit/>
          </a:bodyPr>
          <a:lstStyle/>
          <a:p>
            <a:r>
              <a:rPr lang="en-US" dirty="0"/>
              <a:t>Electricity - A Utility Model</a:t>
            </a:r>
          </a:p>
          <a:p>
            <a:pPr lvl="1">
              <a:buNone/>
            </a:pPr>
            <a:endParaRPr lang="en-US" dirty="0"/>
          </a:p>
        </p:txBody>
      </p:sp>
      <p:pic>
        <p:nvPicPr>
          <p:cNvPr id="1026" name="Picture 2" descr="E:\AWS&amp;DevOps\AWS\Migration &amp; SnowBall\PowerPl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666999"/>
            <a:ext cx="7391400" cy="3886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rmAutofit fontScale="90000"/>
          </a:bodyPr>
          <a:lstStyle/>
          <a:p>
            <a:r>
              <a:rPr lang="en-US" dirty="0"/>
              <a:t>Essential characteristics of cloud computing</a:t>
            </a:r>
          </a:p>
        </p:txBody>
      </p:sp>
      <p:sp>
        <p:nvSpPr>
          <p:cNvPr id="3" name="Content Placeholder 2"/>
          <p:cNvSpPr>
            <a:spLocks noGrp="1"/>
          </p:cNvSpPr>
          <p:nvPr>
            <p:ph idx="1"/>
          </p:nvPr>
        </p:nvSpPr>
        <p:spPr/>
        <p:txBody>
          <a:bodyPr>
            <a:normAutofit/>
          </a:bodyPr>
          <a:lstStyle/>
          <a:p>
            <a:pPr>
              <a:buNone/>
            </a:pPr>
            <a:endParaRPr lang="en-US" dirty="0"/>
          </a:p>
          <a:p>
            <a:r>
              <a:rPr lang="en-IN" dirty="0"/>
              <a:t>On-demand self service</a:t>
            </a:r>
          </a:p>
          <a:p>
            <a:r>
              <a:rPr lang="en-US" dirty="0"/>
              <a:t>Any time anywhere network access</a:t>
            </a:r>
          </a:p>
          <a:p>
            <a:r>
              <a:rPr lang="en-IN" dirty="0"/>
              <a:t>Rapid elasticity</a:t>
            </a:r>
          </a:p>
          <a:p>
            <a:r>
              <a:rPr lang="en-IN" dirty="0"/>
              <a:t>Location independent resource pooling</a:t>
            </a:r>
          </a:p>
          <a:p>
            <a:r>
              <a:rPr lang="en-IN"/>
              <a:t>Measured service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Service Models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113513"/>
            <a:ext cx="6476999" cy="398584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439E-2F1E-4009-A583-87B11826B4A7}"/>
              </a:ext>
            </a:extLst>
          </p:cNvPr>
          <p:cNvSpPr>
            <a:spLocks noGrp="1"/>
          </p:cNvSpPr>
          <p:nvPr>
            <p:ph type="title"/>
          </p:nvPr>
        </p:nvSpPr>
        <p:spPr/>
        <p:txBody>
          <a:bodyPr>
            <a:normAutofit/>
          </a:bodyPr>
          <a:lstStyle/>
          <a:p>
            <a:r>
              <a:rPr lang="en-IN" sz="4000" dirty="0"/>
              <a:t>Infrastructure as a Service (IaaS) </a:t>
            </a:r>
          </a:p>
        </p:txBody>
      </p:sp>
      <p:pic>
        <p:nvPicPr>
          <p:cNvPr id="6" name="Picture 13">
            <a:extLst>
              <a:ext uri="{FF2B5EF4-FFF2-40B4-BE49-F238E27FC236}">
                <a16:creationId xmlns:a16="http://schemas.microsoft.com/office/drawing/2014/main" id="{85FBD498-B6BB-4631-8175-5620611B5EBE}"/>
              </a:ext>
            </a:extLst>
          </p:cNvPr>
          <p:cNvPicPr>
            <a:picLocks noGrp="1" noChangeAspect="1" noChangeArrowheads="1"/>
          </p:cNvPicPr>
          <p:nvPr>
            <p:ph idx="1"/>
          </p:nvPr>
        </p:nvPicPr>
        <p:blipFill>
          <a:blip r:embed="rId2"/>
          <a:srcRect/>
          <a:stretch>
            <a:fillRect/>
          </a:stretch>
        </p:blipFill>
        <p:spPr bwMode="auto">
          <a:xfrm>
            <a:off x="657225" y="2348706"/>
            <a:ext cx="7829550" cy="3805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413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Infrastructure as a Service (</a:t>
            </a:r>
            <a:r>
              <a:rPr lang="en-IN" sz="4800" dirty="0" err="1"/>
              <a:t>IaaS</a:t>
            </a:r>
            <a:r>
              <a:rPr lang="en-IN" sz="4800" dirty="0"/>
              <a:t>) </a:t>
            </a:r>
            <a:endParaRPr lang="en-US" sz="4800" dirty="0"/>
          </a:p>
        </p:txBody>
      </p:sp>
      <p:sp>
        <p:nvSpPr>
          <p:cNvPr id="3" name="Content Placeholder 2"/>
          <p:cNvSpPr>
            <a:spLocks noGrp="1"/>
          </p:cNvSpPr>
          <p:nvPr>
            <p:ph idx="1"/>
          </p:nvPr>
        </p:nvSpPr>
        <p:spPr/>
        <p:txBody>
          <a:bodyPr/>
          <a:lstStyle/>
          <a:p>
            <a:r>
              <a:rPr lang="en-US" dirty="0"/>
              <a:t>In </a:t>
            </a:r>
            <a:r>
              <a:rPr lang="en-US" dirty="0" err="1"/>
              <a:t>IaaS</a:t>
            </a:r>
            <a:r>
              <a:rPr lang="en-US" dirty="0"/>
              <a:t> service model, the cloud consumer:</a:t>
            </a:r>
          </a:p>
          <a:p>
            <a:pPr lvl="1"/>
            <a:r>
              <a:rPr lang="en-US" dirty="0"/>
              <a:t>Get processing, storage, networks, and other fundamental computing resources</a:t>
            </a:r>
          </a:p>
          <a:p>
            <a:pPr lvl="1"/>
            <a:r>
              <a:rPr lang="en-US" dirty="0"/>
              <a:t>Does not manage or control the underlying cloud infrastructure</a:t>
            </a:r>
          </a:p>
          <a:p>
            <a:pPr lvl="1"/>
            <a:r>
              <a:rPr lang="en-US" dirty="0"/>
              <a:t>Has  control over operating systems, storage, deployed applications and limited control of certain networking components, such as host firewalls</a:t>
            </a:r>
            <a:endParaRPr lang="en-IN" dirty="0"/>
          </a:p>
          <a:p>
            <a:pPr marL="393192" lvl="1"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6DB7-7841-4A17-8AD3-C697B782C0BB}"/>
              </a:ext>
            </a:extLst>
          </p:cNvPr>
          <p:cNvSpPr>
            <a:spLocks noGrp="1"/>
          </p:cNvSpPr>
          <p:nvPr>
            <p:ph type="title"/>
          </p:nvPr>
        </p:nvSpPr>
        <p:spPr/>
        <p:txBody>
          <a:bodyPr/>
          <a:lstStyle/>
          <a:p>
            <a:r>
              <a:rPr lang="en-IN" dirty="0"/>
              <a:t>Platform as a Service (PaaS)</a:t>
            </a:r>
          </a:p>
        </p:txBody>
      </p:sp>
      <p:pic>
        <p:nvPicPr>
          <p:cNvPr id="4" name="Picture 11">
            <a:extLst>
              <a:ext uri="{FF2B5EF4-FFF2-40B4-BE49-F238E27FC236}">
                <a16:creationId xmlns:a16="http://schemas.microsoft.com/office/drawing/2014/main" id="{D5B4C009-EE6A-47E7-8060-8F61E6FC1F43}"/>
              </a:ext>
            </a:extLst>
          </p:cNvPr>
          <p:cNvPicPr>
            <a:picLocks noGrp="1" noChangeAspect="1" noChangeArrowheads="1"/>
          </p:cNvPicPr>
          <p:nvPr>
            <p:ph idx="1"/>
          </p:nvPr>
        </p:nvPicPr>
        <p:blipFill>
          <a:blip r:embed="rId2"/>
          <a:srcRect/>
          <a:stretch>
            <a:fillRect/>
          </a:stretch>
        </p:blipFill>
        <p:spPr bwMode="auto">
          <a:xfrm>
            <a:off x="514350" y="2291556"/>
            <a:ext cx="8115300" cy="3676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247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Platform as a Service (</a:t>
            </a:r>
            <a:r>
              <a:rPr lang="en-IN" dirty="0" err="1"/>
              <a:t>PaaS</a:t>
            </a:r>
            <a:r>
              <a:rPr lang="en-IN" dirty="0"/>
              <a:t>)</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In </a:t>
            </a:r>
            <a:r>
              <a:rPr lang="en-US" dirty="0" err="1"/>
              <a:t>PaaS</a:t>
            </a:r>
            <a:r>
              <a:rPr lang="en-US" dirty="0"/>
              <a:t> model, the consumer: </a:t>
            </a:r>
            <a:endParaRPr lang="en-IN" dirty="0"/>
          </a:p>
          <a:p>
            <a:r>
              <a:rPr lang="en-US" dirty="0"/>
              <a:t>Deploys consumer-created or acquired applications onto the cloud infrastructure</a:t>
            </a:r>
          </a:p>
          <a:p>
            <a:r>
              <a:rPr lang="en-US" dirty="0"/>
              <a:t>Uses run time environments, platforms and tools provided by the service provider</a:t>
            </a:r>
          </a:p>
          <a:p>
            <a:r>
              <a:rPr lang="en-US" dirty="0"/>
              <a:t>Does not manage or control the underlying cloud infrastructure such as network, servers, operating systems, storage etc.</a:t>
            </a:r>
          </a:p>
          <a:p>
            <a:r>
              <a:rPr lang="en-US" dirty="0"/>
              <a:t>Has control over the deployed applications and possibly application hosting environment configurations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ACF2-E36B-46DF-9C55-E2D4133B06EE}"/>
              </a:ext>
            </a:extLst>
          </p:cNvPr>
          <p:cNvSpPr>
            <a:spLocks noGrp="1"/>
          </p:cNvSpPr>
          <p:nvPr>
            <p:ph type="title"/>
          </p:nvPr>
        </p:nvSpPr>
        <p:spPr/>
        <p:txBody>
          <a:bodyPr>
            <a:normAutofit/>
          </a:bodyPr>
          <a:lstStyle/>
          <a:p>
            <a:r>
              <a:rPr lang="en-US" sz="4400" dirty="0"/>
              <a:t>Software as a Service (SaaS)</a:t>
            </a:r>
            <a:endParaRPr lang="en-IN" sz="4400" dirty="0"/>
          </a:p>
        </p:txBody>
      </p:sp>
      <p:pic>
        <p:nvPicPr>
          <p:cNvPr id="4" name="Picture 10">
            <a:extLst>
              <a:ext uri="{FF2B5EF4-FFF2-40B4-BE49-F238E27FC236}">
                <a16:creationId xmlns:a16="http://schemas.microsoft.com/office/drawing/2014/main" id="{3D5AFDC8-5658-40BF-9556-1681A4D60415}"/>
              </a:ext>
            </a:extLst>
          </p:cNvPr>
          <p:cNvPicPr>
            <a:picLocks noGrp="1" noChangeAspect="1" noChangeArrowheads="1"/>
          </p:cNvPicPr>
          <p:nvPr>
            <p:ph idx="1"/>
          </p:nvPr>
        </p:nvPicPr>
        <p:blipFill>
          <a:blip r:embed="rId2"/>
          <a:srcRect/>
          <a:stretch>
            <a:fillRect/>
          </a:stretch>
        </p:blipFill>
        <p:spPr bwMode="auto">
          <a:xfrm>
            <a:off x="547687" y="2282031"/>
            <a:ext cx="8048625" cy="3695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89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as a Service (</a:t>
            </a:r>
            <a:r>
              <a:rPr lang="en-US" dirty="0" err="1"/>
              <a:t>SaaS</a:t>
            </a:r>
            <a:r>
              <a:rPr lang="en-US"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a:t>
            </a:r>
            <a:r>
              <a:rPr lang="en-US" dirty="0" err="1"/>
              <a:t>SaaS</a:t>
            </a:r>
            <a:r>
              <a:rPr lang="en-US" dirty="0"/>
              <a:t> model, the consumer:</a:t>
            </a:r>
          </a:p>
          <a:p>
            <a:pPr marL="0" indent="0">
              <a:buNone/>
            </a:pPr>
            <a:endParaRPr lang="en-US" dirty="0"/>
          </a:p>
          <a:p>
            <a:r>
              <a:rPr lang="en-US" dirty="0"/>
              <a:t>Uses the provider’s software applications running on a cloud infrastructure</a:t>
            </a:r>
          </a:p>
          <a:p>
            <a:endParaRPr lang="en-US" dirty="0"/>
          </a:p>
          <a:p>
            <a:r>
              <a:rPr lang="en-US" dirty="0"/>
              <a:t>Access software application from various client devices through a thin client interface such as a Web browser or a program interface</a:t>
            </a:r>
          </a:p>
          <a:p>
            <a:pPr marL="0" indent="0">
              <a:buNone/>
            </a:pPr>
            <a:endParaRPr lang="en-US" dirty="0"/>
          </a:p>
          <a:p>
            <a:r>
              <a:rPr lang="en-US" dirty="0"/>
              <a:t>Does not manage or control the underlying cloud infrastructure or individual application capabilities except a very limited user-specific application configuration settings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E8C0-767A-4254-AABD-DA0E5A56956E}"/>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340448E1-F18B-4709-87F2-33B95C256519}"/>
              </a:ext>
            </a:extLst>
          </p:cNvPr>
          <p:cNvSpPr>
            <a:spLocks noGrp="1"/>
          </p:cNvSpPr>
          <p:nvPr>
            <p:ph idx="1"/>
          </p:nvPr>
        </p:nvSpPr>
        <p:spPr/>
        <p:txBody>
          <a:bodyPr/>
          <a:lstStyle/>
          <a:p>
            <a:r>
              <a:rPr lang="en-US" sz="3200" dirty="0"/>
              <a:t>Introduction about DevOps</a:t>
            </a:r>
          </a:p>
          <a:p>
            <a:r>
              <a:rPr lang="en-US" sz="3200" dirty="0"/>
              <a:t>Cloud Computing(AWS)</a:t>
            </a:r>
          </a:p>
          <a:p>
            <a:r>
              <a:rPr lang="en-US" sz="3200" dirty="0"/>
              <a:t>Version Control Introduction</a:t>
            </a:r>
          </a:p>
          <a:p>
            <a:r>
              <a:rPr lang="en-US" sz="3200" dirty="0"/>
              <a:t>Continuous Integration</a:t>
            </a:r>
          </a:p>
          <a:p>
            <a:r>
              <a:rPr lang="en-US" sz="3200" dirty="0"/>
              <a:t>Continuous Deployment </a:t>
            </a:r>
          </a:p>
          <a:p>
            <a:endParaRPr lang="en-IN" dirty="0"/>
          </a:p>
        </p:txBody>
      </p:sp>
    </p:spTree>
    <p:extLst>
      <p:ext uri="{BB962C8B-B14F-4D97-AF65-F5344CB8AC3E}">
        <p14:creationId xmlns:p14="http://schemas.microsoft.com/office/powerpoint/2010/main" val="3282065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4" y="704088"/>
            <a:ext cx="7934325" cy="1143000"/>
          </a:xfrm>
        </p:spPr>
        <p:txBody>
          <a:bodyPr>
            <a:normAutofit/>
          </a:bodyPr>
          <a:lstStyle/>
          <a:p>
            <a:r>
              <a:rPr lang="en-US" sz="3600" dirty="0"/>
              <a:t>Service Models: Component Management</a:t>
            </a:r>
          </a:p>
        </p:txBody>
      </p:sp>
      <p:pic>
        <p:nvPicPr>
          <p:cNvPr id="6" name="Picture 14">
            <a:extLst>
              <a:ext uri="{FF2B5EF4-FFF2-40B4-BE49-F238E27FC236}">
                <a16:creationId xmlns:a16="http://schemas.microsoft.com/office/drawing/2014/main" id="{066B17EB-8901-419C-87A0-06E486FAA057}"/>
              </a:ext>
            </a:extLst>
          </p:cNvPr>
          <p:cNvPicPr>
            <a:picLocks noGrp="1" noChangeAspect="1" noChangeArrowheads="1"/>
          </p:cNvPicPr>
          <p:nvPr>
            <p:ph idx="1"/>
          </p:nvPr>
        </p:nvPicPr>
        <p:blipFill>
          <a:blip r:embed="rId3"/>
          <a:srcRect/>
          <a:stretch>
            <a:fillRect/>
          </a:stretch>
        </p:blipFill>
        <p:spPr bwMode="auto">
          <a:xfrm>
            <a:off x="752475" y="2124869"/>
            <a:ext cx="7639050" cy="40290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C30F-DE3D-4778-A08A-441ACB8EFC1A}"/>
              </a:ext>
            </a:extLst>
          </p:cNvPr>
          <p:cNvSpPr>
            <a:spLocks noGrp="1"/>
          </p:cNvSpPr>
          <p:nvPr>
            <p:ph type="title"/>
          </p:nvPr>
        </p:nvSpPr>
        <p:spPr>
          <a:xfrm>
            <a:off x="795336" y="704088"/>
            <a:ext cx="7891463" cy="1143000"/>
          </a:xfrm>
        </p:spPr>
        <p:txBody>
          <a:bodyPr>
            <a:normAutofit/>
          </a:bodyPr>
          <a:lstStyle/>
          <a:p>
            <a:r>
              <a:rPr lang="en-IN" sz="4000" dirty="0"/>
              <a:t>Cloud Deployment Models</a:t>
            </a:r>
          </a:p>
        </p:txBody>
      </p:sp>
      <p:pic>
        <p:nvPicPr>
          <p:cNvPr id="4" name="Picture 5">
            <a:extLst>
              <a:ext uri="{FF2B5EF4-FFF2-40B4-BE49-F238E27FC236}">
                <a16:creationId xmlns:a16="http://schemas.microsoft.com/office/drawing/2014/main" id="{FDB3CD91-C837-46AB-8C59-B5A1D12CF393}"/>
              </a:ext>
            </a:extLst>
          </p:cNvPr>
          <p:cNvPicPr>
            <a:picLocks noGrp="1" noChangeAspect="1" noChangeArrowheads="1"/>
          </p:cNvPicPr>
          <p:nvPr>
            <p:ph idx="1"/>
          </p:nvPr>
        </p:nvPicPr>
        <p:blipFill>
          <a:blip r:embed="rId2"/>
          <a:srcRect/>
          <a:stretch>
            <a:fillRect/>
          </a:stretch>
        </p:blipFill>
        <p:spPr bwMode="auto">
          <a:xfrm>
            <a:off x="795337" y="2162969"/>
            <a:ext cx="7553325" cy="3933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9140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Cloud Deployment Models</a:t>
            </a:r>
            <a:endParaRPr lang="en-US" sz="3600" dirty="0"/>
          </a:p>
        </p:txBody>
      </p:sp>
      <p:sp>
        <p:nvSpPr>
          <p:cNvPr id="3" name="Content Placeholder 2"/>
          <p:cNvSpPr>
            <a:spLocks noGrp="1"/>
          </p:cNvSpPr>
          <p:nvPr>
            <p:ph idx="1"/>
          </p:nvPr>
        </p:nvSpPr>
        <p:spPr/>
        <p:txBody>
          <a:bodyPr>
            <a:normAutofit fontScale="92500" lnSpcReduction="20000"/>
          </a:bodyPr>
          <a:lstStyle/>
          <a:p>
            <a:r>
              <a:rPr lang="en-IN" b="1" dirty="0"/>
              <a:t>Public Cloud </a:t>
            </a:r>
          </a:p>
          <a:p>
            <a:pPr lvl="1"/>
            <a:r>
              <a:rPr lang="en-US" dirty="0"/>
              <a:t>Infrastructure available to public</a:t>
            </a:r>
          </a:p>
          <a:p>
            <a:pPr lvl="1"/>
            <a:r>
              <a:rPr lang="en-US" dirty="0"/>
              <a:t>Owned by Cloud Service Provider</a:t>
            </a:r>
          </a:p>
          <a:p>
            <a:r>
              <a:rPr lang="en-IN" b="1" dirty="0"/>
              <a:t>Private Cloud</a:t>
            </a:r>
          </a:p>
          <a:p>
            <a:pPr lvl="1"/>
            <a:r>
              <a:rPr lang="en-US" dirty="0"/>
              <a:t>Operated solely for an organization</a:t>
            </a:r>
          </a:p>
          <a:p>
            <a:pPr lvl="1"/>
            <a:r>
              <a:rPr lang="en-US" dirty="0"/>
              <a:t>Can exist either on-premises or off premise</a:t>
            </a:r>
            <a:endParaRPr lang="en-IN" dirty="0"/>
          </a:p>
          <a:p>
            <a:r>
              <a:rPr lang="en-IN" b="1" dirty="0"/>
              <a:t>Hybrid Cloud</a:t>
            </a:r>
          </a:p>
          <a:p>
            <a:pPr lvl="1"/>
            <a:r>
              <a:rPr lang="en-US" dirty="0"/>
              <a:t>Two or more clouds that inter-operate or federated through technology</a:t>
            </a:r>
          </a:p>
          <a:p>
            <a:r>
              <a:rPr lang="en-IN" b="1" dirty="0"/>
              <a:t>Community Cloud</a:t>
            </a:r>
          </a:p>
          <a:p>
            <a:pPr lvl="1"/>
            <a:r>
              <a:rPr lang="en-US" dirty="0"/>
              <a:t>Infrastructure shared by several organizations supporting specific community that have common concerns</a:t>
            </a:r>
          </a:p>
          <a:p>
            <a:pPr lvl="1"/>
            <a:r>
              <a:rPr lang="en-US" dirty="0"/>
              <a:t>Typically hosted outside organization's environment</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609-3905-4562-BD9B-3363BC23933C}"/>
              </a:ext>
            </a:extLst>
          </p:cNvPr>
          <p:cNvSpPr>
            <a:spLocks noGrp="1"/>
          </p:cNvSpPr>
          <p:nvPr>
            <p:ph type="title"/>
          </p:nvPr>
        </p:nvSpPr>
        <p:spPr>
          <a:xfrm>
            <a:off x="677578" y="704088"/>
            <a:ext cx="8009222" cy="1143000"/>
          </a:xfrm>
        </p:spPr>
        <p:txBody>
          <a:bodyPr>
            <a:normAutofit/>
          </a:bodyPr>
          <a:lstStyle/>
          <a:p>
            <a:r>
              <a:rPr lang="en-US" sz="4400" dirty="0"/>
              <a:t>P</a:t>
            </a:r>
            <a:r>
              <a:rPr lang="en-IN" sz="4400" dirty="0" err="1"/>
              <a:t>ublic</a:t>
            </a:r>
            <a:r>
              <a:rPr lang="en-IN" sz="4400" dirty="0"/>
              <a:t> Cloud</a:t>
            </a:r>
          </a:p>
        </p:txBody>
      </p:sp>
      <p:pic>
        <p:nvPicPr>
          <p:cNvPr id="5" name="Picture 7">
            <a:extLst>
              <a:ext uri="{FF2B5EF4-FFF2-40B4-BE49-F238E27FC236}">
                <a16:creationId xmlns:a16="http://schemas.microsoft.com/office/drawing/2014/main" id="{71EE505D-9614-4A92-A09C-E925083EA25F}"/>
              </a:ext>
            </a:extLst>
          </p:cNvPr>
          <p:cNvPicPr>
            <a:picLocks noGrp="1" noChangeAspect="1" noChangeArrowheads="1"/>
          </p:cNvPicPr>
          <p:nvPr>
            <p:ph idx="1"/>
          </p:nvPr>
        </p:nvPicPr>
        <p:blipFill>
          <a:blip r:embed="rId2"/>
          <a:srcRect/>
          <a:stretch>
            <a:fillRect/>
          </a:stretch>
        </p:blipFill>
        <p:spPr bwMode="auto">
          <a:xfrm>
            <a:off x="677578" y="2362200"/>
            <a:ext cx="7247222" cy="3791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53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609-3905-4562-BD9B-3363BC23933C}"/>
              </a:ext>
            </a:extLst>
          </p:cNvPr>
          <p:cNvSpPr>
            <a:spLocks noGrp="1"/>
          </p:cNvSpPr>
          <p:nvPr>
            <p:ph type="title"/>
          </p:nvPr>
        </p:nvSpPr>
        <p:spPr>
          <a:xfrm>
            <a:off x="677578" y="704088"/>
            <a:ext cx="8009222" cy="1143000"/>
          </a:xfrm>
        </p:spPr>
        <p:txBody>
          <a:bodyPr>
            <a:normAutofit/>
          </a:bodyPr>
          <a:lstStyle/>
          <a:p>
            <a:r>
              <a:rPr lang="en-IN" sz="4400" dirty="0"/>
              <a:t> Private Cloud</a:t>
            </a:r>
          </a:p>
        </p:txBody>
      </p:sp>
      <p:pic>
        <p:nvPicPr>
          <p:cNvPr id="8" name="Content Placeholder 7">
            <a:extLst>
              <a:ext uri="{FF2B5EF4-FFF2-40B4-BE49-F238E27FC236}">
                <a16:creationId xmlns:a16="http://schemas.microsoft.com/office/drawing/2014/main" id="{A19B0440-6173-4EC0-801C-E305C4E3082C}"/>
              </a:ext>
            </a:extLst>
          </p:cNvPr>
          <p:cNvPicPr>
            <a:picLocks noGrp="1" noChangeAspect="1"/>
          </p:cNvPicPr>
          <p:nvPr>
            <p:ph idx="1"/>
          </p:nvPr>
        </p:nvPicPr>
        <p:blipFill>
          <a:blip r:embed="rId2"/>
          <a:stretch>
            <a:fillRect/>
          </a:stretch>
        </p:blipFill>
        <p:spPr>
          <a:xfrm>
            <a:off x="1090882" y="2057400"/>
            <a:ext cx="6962235" cy="4267200"/>
          </a:xfrm>
          <a:prstGeom prst="rect">
            <a:avLst/>
          </a:prstGeom>
        </p:spPr>
      </p:pic>
    </p:spTree>
    <p:extLst>
      <p:ext uri="{BB962C8B-B14F-4D97-AF65-F5344CB8AC3E}">
        <p14:creationId xmlns:p14="http://schemas.microsoft.com/office/powerpoint/2010/main" val="2031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609-3905-4562-BD9B-3363BC23933C}"/>
              </a:ext>
            </a:extLst>
          </p:cNvPr>
          <p:cNvSpPr>
            <a:spLocks noGrp="1"/>
          </p:cNvSpPr>
          <p:nvPr>
            <p:ph type="title"/>
          </p:nvPr>
        </p:nvSpPr>
        <p:spPr>
          <a:xfrm>
            <a:off x="677578" y="704088"/>
            <a:ext cx="8009222" cy="1143000"/>
          </a:xfrm>
        </p:spPr>
        <p:txBody>
          <a:bodyPr>
            <a:normAutofit/>
          </a:bodyPr>
          <a:lstStyle/>
          <a:p>
            <a:r>
              <a:rPr lang="en-IN" sz="4400" dirty="0"/>
              <a:t> Hybrid Cloud</a:t>
            </a:r>
          </a:p>
        </p:txBody>
      </p:sp>
      <p:sp>
        <p:nvSpPr>
          <p:cNvPr id="4" name="Content Placeholder 3">
            <a:extLst>
              <a:ext uri="{FF2B5EF4-FFF2-40B4-BE49-F238E27FC236}">
                <a16:creationId xmlns:a16="http://schemas.microsoft.com/office/drawing/2014/main" id="{3D8DA7AC-FCB6-4EEC-A4BB-77A55FDEEABE}"/>
              </a:ext>
            </a:extLst>
          </p:cNvPr>
          <p:cNvSpPr>
            <a:spLocks noGrp="1"/>
          </p:cNvSpPr>
          <p:nvPr>
            <p:ph idx="1"/>
          </p:nvPr>
        </p:nvSpPr>
        <p:spPr/>
        <p:txBody>
          <a:bodyPr/>
          <a:lstStyle/>
          <a:p>
            <a:endParaRPr lang="en-IN"/>
          </a:p>
        </p:txBody>
      </p:sp>
      <p:pic>
        <p:nvPicPr>
          <p:cNvPr id="6" name="Picture 9">
            <a:extLst>
              <a:ext uri="{FF2B5EF4-FFF2-40B4-BE49-F238E27FC236}">
                <a16:creationId xmlns:a16="http://schemas.microsoft.com/office/drawing/2014/main" id="{CF7C0D9F-1E98-4E4D-9C86-64A336D6B7C7}"/>
              </a:ext>
            </a:extLst>
          </p:cNvPr>
          <p:cNvPicPr>
            <a:picLocks noChangeAspect="1" noChangeArrowheads="1"/>
          </p:cNvPicPr>
          <p:nvPr/>
        </p:nvPicPr>
        <p:blipFill>
          <a:blip r:embed="rId2"/>
          <a:srcRect/>
          <a:stretch>
            <a:fillRect/>
          </a:stretch>
        </p:blipFill>
        <p:spPr bwMode="auto">
          <a:xfrm>
            <a:off x="677578" y="2020160"/>
            <a:ext cx="7552022" cy="4012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074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D600-6638-4752-87C0-5229DD8944BE}"/>
              </a:ext>
            </a:extLst>
          </p:cNvPr>
          <p:cNvSpPr>
            <a:spLocks noGrp="1"/>
          </p:cNvSpPr>
          <p:nvPr>
            <p:ph type="title"/>
          </p:nvPr>
        </p:nvSpPr>
        <p:spPr/>
        <p:txBody>
          <a:bodyPr>
            <a:normAutofit/>
          </a:bodyPr>
          <a:lstStyle/>
          <a:p>
            <a:r>
              <a:rPr lang="en-IN" sz="3600" dirty="0"/>
              <a:t>CLOUD PROVIDERS</a:t>
            </a:r>
          </a:p>
        </p:txBody>
      </p:sp>
      <p:pic>
        <p:nvPicPr>
          <p:cNvPr id="4" name="Picture 4">
            <a:extLst>
              <a:ext uri="{FF2B5EF4-FFF2-40B4-BE49-F238E27FC236}">
                <a16:creationId xmlns:a16="http://schemas.microsoft.com/office/drawing/2014/main" id="{E73E7748-357B-436D-AF0C-83D42FC67637}"/>
              </a:ext>
            </a:extLst>
          </p:cNvPr>
          <p:cNvPicPr>
            <a:picLocks noGrp="1" noChangeAspect="1" noChangeArrowheads="1"/>
          </p:cNvPicPr>
          <p:nvPr>
            <p:ph idx="1"/>
          </p:nvPr>
        </p:nvPicPr>
        <p:blipFill>
          <a:blip r:embed="rId2"/>
          <a:srcRect/>
          <a:stretch>
            <a:fillRect/>
          </a:stretch>
        </p:blipFill>
        <p:spPr bwMode="auto">
          <a:xfrm>
            <a:off x="719137" y="2129631"/>
            <a:ext cx="7705725" cy="400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47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 CSPs - A Comparison</a:t>
            </a:r>
            <a:endParaRPr lang="en-US" dirty="0"/>
          </a:p>
        </p:txBody>
      </p:sp>
      <p:sp>
        <p:nvSpPr>
          <p:cNvPr id="3" name="Content Placeholder 2"/>
          <p:cNvSpPr>
            <a:spLocks noGrp="1"/>
          </p:cNvSpPr>
          <p:nvPr>
            <p:ph idx="1"/>
          </p:nvPr>
        </p:nvSpPr>
        <p:spPr/>
        <p:txBody>
          <a:bodyPr>
            <a:normAutofit/>
          </a:bodyPr>
          <a:lstStyle/>
          <a:p>
            <a:pPr lvl="1">
              <a:buNone/>
            </a:pPr>
            <a:endParaRPr lang="en-US" dirty="0">
              <a:solidFill>
                <a:schemeClr val="accent6"/>
              </a:solidFill>
            </a:endParaRPr>
          </a:p>
          <a:p>
            <a:pPr lvl="1">
              <a:buNone/>
            </a:pPr>
            <a:endParaRPr lang="en-US" dirty="0">
              <a:solidFill>
                <a:schemeClr val="accent6"/>
              </a:solidFill>
            </a:endParaRPr>
          </a:p>
        </p:txBody>
      </p:sp>
      <p:pic>
        <p:nvPicPr>
          <p:cNvPr id="6146" name="Picture 2" descr="E:\AWS&amp;DevOps\AWS\Migration &amp; SnowBall\Sta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6" y="1981200"/>
            <a:ext cx="8888413" cy="460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C9CE-4072-474F-97D4-D9B9A9F3C370}"/>
              </a:ext>
            </a:extLst>
          </p:cNvPr>
          <p:cNvSpPr>
            <a:spLocks noGrp="1"/>
          </p:cNvSpPr>
          <p:nvPr>
            <p:ph type="title"/>
          </p:nvPr>
        </p:nvSpPr>
        <p:spPr/>
        <p:txBody>
          <a:bodyPr/>
          <a:lstStyle/>
          <a:p>
            <a:r>
              <a:rPr lang="en-US" dirty="0"/>
              <a:t>AWS Free Tier</a:t>
            </a:r>
            <a:endParaRPr lang="en-IN" dirty="0"/>
          </a:p>
        </p:txBody>
      </p:sp>
      <p:pic>
        <p:nvPicPr>
          <p:cNvPr id="4" name="Picture 2">
            <a:extLst>
              <a:ext uri="{FF2B5EF4-FFF2-40B4-BE49-F238E27FC236}">
                <a16:creationId xmlns:a16="http://schemas.microsoft.com/office/drawing/2014/main" id="{D5A2BCAD-0187-434B-A270-8FC6342F028B}"/>
              </a:ext>
            </a:extLst>
          </p:cNvPr>
          <p:cNvPicPr>
            <a:picLocks noGrp="1" noChangeAspect="1" noChangeArrowheads="1"/>
          </p:cNvPicPr>
          <p:nvPr>
            <p:ph idx="1"/>
          </p:nvPr>
        </p:nvPicPr>
        <p:blipFill>
          <a:blip r:embed="rId2"/>
          <a:srcRect/>
          <a:stretch>
            <a:fillRect/>
          </a:stretch>
        </p:blipFill>
        <p:spPr bwMode="auto">
          <a:xfrm>
            <a:off x="595312" y="2382044"/>
            <a:ext cx="7953375" cy="3495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59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FAE6-C5B9-4D23-B504-21B7865E69B1}"/>
              </a:ext>
            </a:extLst>
          </p:cNvPr>
          <p:cNvSpPr>
            <a:spLocks noGrp="1"/>
          </p:cNvSpPr>
          <p:nvPr>
            <p:ph type="title"/>
          </p:nvPr>
        </p:nvSpPr>
        <p:spPr>
          <a:xfrm>
            <a:off x="623886" y="704088"/>
            <a:ext cx="8062913" cy="1143000"/>
          </a:xfrm>
        </p:spPr>
        <p:txBody>
          <a:bodyPr/>
          <a:lstStyle/>
          <a:p>
            <a:r>
              <a:rPr lang="en-US" dirty="0"/>
              <a:t>AWS Free Tier</a:t>
            </a:r>
            <a:endParaRPr lang="en-IN" dirty="0"/>
          </a:p>
        </p:txBody>
      </p:sp>
      <p:pic>
        <p:nvPicPr>
          <p:cNvPr id="4" name="Content Placeholder 3">
            <a:extLst>
              <a:ext uri="{FF2B5EF4-FFF2-40B4-BE49-F238E27FC236}">
                <a16:creationId xmlns:a16="http://schemas.microsoft.com/office/drawing/2014/main" id="{34AC63B7-A4A6-444E-9C63-BB45F539CDAD}"/>
              </a:ext>
            </a:extLst>
          </p:cNvPr>
          <p:cNvPicPr>
            <a:picLocks noGrp="1" noChangeAspect="1" noChangeArrowheads="1"/>
          </p:cNvPicPr>
          <p:nvPr>
            <p:ph idx="1"/>
          </p:nvPr>
        </p:nvPicPr>
        <p:blipFill>
          <a:blip r:embed="rId2"/>
          <a:srcRect/>
          <a:stretch>
            <a:fillRect/>
          </a:stretch>
        </p:blipFill>
        <p:spPr bwMode="auto">
          <a:xfrm>
            <a:off x="623887" y="2377280"/>
            <a:ext cx="7896225" cy="37766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912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D1CD-814D-4094-87DF-F27B56EFE93B}"/>
              </a:ext>
            </a:extLst>
          </p:cNvPr>
          <p:cNvSpPr>
            <a:spLocks noGrp="1"/>
          </p:cNvSpPr>
          <p:nvPr>
            <p:ph type="title"/>
          </p:nvPr>
        </p:nvSpPr>
        <p:spPr/>
        <p:txBody>
          <a:bodyPr/>
          <a:lstStyle/>
          <a:p>
            <a:r>
              <a:rPr lang="en-US" dirty="0"/>
              <a:t>.</a:t>
            </a:r>
            <a:endParaRPr lang="en-IN" dirty="0"/>
          </a:p>
        </p:txBody>
      </p:sp>
      <p:pic>
        <p:nvPicPr>
          <p:cNvPr id="6" name="Content Placeholder 5">
            <a:extLst>
              <a:ext uri="{FF2B5EF4-FFF2-40B4-BE49-F238E27FC236}">
                <a16:creationId xmlns:a16="http://schemas.microsoft.com/office/drawing/2014/main" id="{57E3614F-2801-42DE-87B8-B367B27B8E7D}"/>
              </a:ext>
            </a:extLst>
          </p:cNvPr>
          <p:cNvPicPr>
            <a:picLocks noGrp="1" noChangeAspect="1" noChangeArrowheads="1"/>
          </p:cNvPicPr>
          <p:nvPr>
            <p:ph idx="1"/>
          </p:nvPr>
        </p:nvPicPr>
        <p:blipFill>
          <a:blip r:embed="rId2"/>
          <a:srcRect/>
          <a:stretch>
            <a:fillRect/>
          </a:stretch>
        </p:blipFill>
        <p:spPr bwMode="auto">
          <a:xfrm>
            <a:off x="1009649" y="1524000"/>
            <a:ext cx="7319391" cy="42672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93191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p>
        </p:txBody>
      </p:sp>
      <p:sp>
        <p:nvSpPr>
          <p:cNvPr id="3" name="Content Placeholder 2"/>
          <p:cNvSpPr>
            <a:spLocks noGrp="1"/>
          </p:cNvSpPr>
          <p:nvPr>
            <p:ph idx="1"/>
          </p:nvPr>
        </p:nvSpPr>
        <p:spPr/>
        <p:txBody>
          <a:bodyPr>
            <a:normAutofit/>
          </a:bodyPr>
          <a:lstStyle/>
          <a:p>
            <a:r>
              <a:rPr lang="en-US" dirty="0"/>
              <a:t>Why should I learn cloud</a:t>
            </a:r>
          </a:p>
          <a:p>
            <a:r>
              <a:rPr lang="en-US" dirty="0"/>
              <a:t>Comparison of traditional and cloud computing models</a:t>
            </a:r>
          </a:p>
          <a:p>
            <a:r>
              <a:rPr lang="en-US" dirty="0"/>
              <a:t>Cloud service and deployment models</a:t>
            </a:r>
          </a:p>
          <a:p>
            <a:r>
              <a:rPr lang="en-US" dirty="0"/>
              <a:t>Major </a:t>
            </a:r>
            <a:r>
              <a:rPr lang="en-US" dirty="0" err="1"/>
              <a:t>IaaS</a:t>
            </a:r>
            <a:r>
              <a:rPr lang="en-US" dirty="0"/>
              <a:t>, </a:t>
            </a:r>
            <a:r>
              <a:rPr lang="en-US" dirty="0" err="1"/>
              <a:t>PaaS</a:t>
            </a:r>
            <a:r>
              <a:rPr lang="en-US" dirty="0"/>
              <a:t> and </a:t>
            </a:r>
            <a:r>
              <a:rPr lang="en-US" dirty="0" err="1"/>
              <a:t>SaaS</a:t>
            </a:r>
            <a:r>
              <a:rPr lang="en-US" dirty="0"/>
              <a:t> providers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Cloud Computing</a:t>
            </a:r>
          </a:p>
        </p:txBody>
      </p:sp>
      <p:sp>
        <p:nvSpPr>
          <p:cNvPr id="3" name="Content Placeholder 2"/>
          <p:cNvSpPr>
            <a:spLocks noGrp="1"/>
          </p:cNvSpPr>
          <p:nvPr>
            <p:ph idx="1"/>
          </p:nvPr>
        </p:nvSpPr>
        <p:spPr/>
        <p:txBody>
          <a:bodyPr/>
          <a:lstStyle/>
          <a:p>
            <a:r>
              <a:rPr lang="en-US" dirty="0"/>
              <a:t>Cloud Computing is a term which indicates delivery of computing resources - servers, storage, network etc.</a:t>
            </a:r>
          </a:p>
          <a:p>
            <a:r>
              <a:rPr lang="en-US" dirty="0"/>
              <a:t>It can be accessed from anywhere, anytime over the internet</a:t>
            </a:r>
          </a:p>
          <a:p>
            <a:r>
              <a:rPr lang="en-US" dirty="0"/>
              <a:t>Cloud market is expanding extremely fast, and its business revenue is predicted to quadruple in the next decade.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view</a:t>
            </a:r>
          </a:p>
        </p:txBody>
      </p:sp>
      <p:sp>
        <p:nvSpPr>
          <p:cNvPr id="3" name="Content Placeholder 2"/>
          <p:cNvSpPr>
            <a:spLocks noGrp="1"/>
          </p:cNvSpPr>
          <p:nvPr>
            <p:ph idx="1"/>
          </p:nvPr>
        </p:nvSpPr>
        <p:spPr/>
        <p:txBody>
          <a:bodyPr/>
          <a:lstStyle/>
          <a:p>
            <a:r>
              <a:rPr lang="en-US" dirty="0"/>
              <a:t>Why Cloud?</a:t>
            </a:r>
          </a:p>
          <a:p>
            <a:r>
              <a:rPr lang="en-US" dirty="0"/>
              <a:t>What is Cloud?</a:t>
            </a:r>
          </a:p>
          <a:p>
            <a:r>
              <a:rPr lang="en-US" dirty="0"/>
              <a:t>Why Cloud computing?</a:t>
            </a:r>
          </a:p>
          <a:p>
            <a:r>
              <a:rPr lang="en-US" dirty="0"/>
              <a:t>Essential characteristics of cloud computing</a:t>
            </a:r>
          </a:p>
          <a:p>
            <a:r>
              <a:rPr lang="en-US" dirty="0"/>
              <a:t>Cloud service models</a:t>
            </a:r>
          </a:p>
          <a:p>
            <a:r>
              <a:rPr lang="en-US" dirty="0"/>
              <a:t>Cloud Deployment models</a:t>
            </a:r>
          </a:p>
          <a:p>
            <a:r>
              <a:rPr lang="en-US" dirty="0"/>
              <a:t>Top Cloud service providers</a:t>
            </a:r>
          </a:p>
          <a:p>
            <a:r>
              <a:rPr lang="en-US" dirty="0"/>
              <a:t>Course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7ECC-3524-4621-A36D-F4FF1EF6B0D9}"/>
              </a:ext>
            </a:extLst>
          </p:cNvPr>
          <p:cNvSpPr>
            <a:spLocks noGrp="1"/>
          </p:cNvSpPr>
          <p:nvPr>
            <p:ph type="title"/>
          </p:nvPr>
        </p:nvSpPr>
        <p:spPr/>
        <p:txBody>
          <a:bodyPr/>
          <a:lstStyle/>
          <a:p>
            <a:r>
              <a:rPr lang="en-US" b="1" dirty="0"/>
              <a:t>Why Cloud?</a:t>
            </a:r>
            <a:endParaRPr lang="en-IN" dirty="0"/>
          </a:p>
        </p:txBody>
      </p:sp>
      <p:pic>
        <p:nvPicPr>
          <p:cNvPr id="4" name="Content Placeholder 3">
            <a:extLst>
              <a:ext uri="{FF2B5EF4-FFF2-40B4-BE49-F238E27FC236}">
                <a16:creationId xmlns:a16="http://schemas.microsoft.com/office/drawing/2014/main" id="{DE71A01D-4859-48F5-BE4E-D75E30FD1381}"/>
              </a:ext>
            </a:extLst>
          </p:cNvPr>
          <p:cNvPicPr>
            <a:picLocks noGrp="1" noChangeAspect="1" noChangeArrowheads="1"/>
          </p:cNvPicPr>
          <p:nvPr>
            <p:ph idx="1"/>
          </p:nvPr>
        </p:nvPicPr>
        <p:blipFill>
          <a:blip r:embed="rId2"/>
          <a:srcRect/>
          <a:stretch>
            <a:fillRect/>
          </a:stretch>
        </p:blipFill>
        <p:spPr bwMode="auto">
          <a:xfrm>
            <a:off x="614362" y="2101056"/>
            <a:ext cx="7915275" cy="4057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08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143000"/>
            <a:ext cx="8229600" cy="1143000"/>
          </a:xfrm>
        </p:spPr>
        <p:txBody>
          <a:bodyPr>
            <a:normAutofit fontScale="90000"/>
          </a:bodyPr>
          <a:lstStyle/>
          <a:p>
            <a:r>
              <a:rPr lang="en-US" b="1" dirty="0"/>
              <a:t>Why Cloud?</a:t>
            </a:r>
            <a:br>
              <a:rPr lang="en-US" dirty="0"/>
            </a:br>
            <a:r>
              <a:rPr lang="en-US" dirty="0"/>
              <a:t>	</a:t>
            </a:r>
            <a:endParaRPr lang="en-US" sz="2700" dirty="0">
              <a:solidFill>
                <a:schemeClr val="accent6"/>
              </a:solidFill>
            </a:endParaRPr>
          </a:p>
        </p:txBody>
      </p:sp>
      <p:sp>
        <p:nvSpPr>
          <p:cNvPr id="9" name="Up-Down Arrow 8"/>
          <p:cNvSpPr/>
          <p:nvPr/>
        </p:nvSpPr>
        <p:spPr>
          <a:xfrm>
            <a:off x="2667000" y="3352800"/>
            <a:ext cx="3810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4419600" y="3352800"/>
            <a:ext cx="381000"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p:cNvSpPr/>
          <p:nvPr/>
        </p:nvSpPr>
        <p:spPr>
          <a:xfrm>
            <a:off x="6248400" y="3429000"/>
            <a:ext cx="381000" cy="533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a:extLst>
              <a:ext uri="{FF2B5EF4-FFF2-40B4-BE49-F238E27FC236}">
                <a16:creationId xmlns:a16="http://schemas.microsoft.com/office/drawing/2014/main" id="{7D667DED-13E6-4111-B61D-F867CEA710A2}"/>
              </a:ext>
            </a:extLst>
          </p:cNvPr>
          <p:cNvPicPr>
            <a:picLocks noChangeAspect="1" noChangeArrowheads="1"/>
          </p:cNvPicPr>
          <p:nvPr/>
        </p:nvPicPr>
        <p:blipFill>
          <a:blip r:embed="rId3"/>
          <a:srcRect/>
          <a:stretch>
            <a:fillRect/>
          </a:stretch>
        </p:blipFill>
        <p:spPr bwMode="auto">
          <a:xfrm>
            <a:off x="495300" y="2046446"/>
            <a:ext cx="7886700" cy="4167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40B08A4E-E5D9-41A3-8BF2-8AFD0213CD17}"/>
              </a:ext>
            </a:extLst>
          </p:cNvPr>
          <p:cNvSpPr>
            <a:spLocks noGrp="1"/>
          </p:cNvSpPr>
          <p:nvPr>
            <p:ph idx="1"/>
          </p:nvPr>
        </p:nvSpPr>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1143000"/>
          </a:xfrm>
        </p:spPr>
        <p:txBody>
          <a:bodyPr>
            <a:normAutofit fontScale="90000"/>
          </a:bodyPr>
          <a:lstStyle/>
          <a:p>
            <a:r>
              <a:rPr lang="en-IN" dirty="0"/>
              <a:t>Problems with Traditional Computing</a:t>
            </a:r>
            <a:endParaRPr lang="en-US" dirty="0"/>
          </a:p>
        </p:txBody>
      </p:sp>
      <p:sp>
        <p:nvSpPr>
          <p:cNvPr id="3" name="Content Placeholder 2"/>
          <p:cNvSpPr>
            <a:spLocks noGrp="1"/>
          </p:cNvSpPr>
          <p:nvPr>
            <p:ph idx="1"/>
          </p:nvPr>
        </p:nvSpPr>
        <p:spPr>
          <a:xfrm>
            <a:off x="457200" y="2743200"/>
            <a:ext cx="8229600" cy="3581400"/>
          </a:xfrm>
        </p:spPr>
        <p:txBody>
          <a:bodyPr>
            <a:normAutofit/>
          </a:bodyPr>
          <a:lstStyle/>
          <a:p>
            <a:r>
              <a:rPr lang="en-US" dirty="0" err="1"/>
              <a:t>Onpremesis</a:t>
            </a:r>
            <a:r>
              <a:rPr lang="en-US" dirty="0"/>
              <a:t>-own Data center</a:t>
            </a:r>
          </a:p>
          <a:p>
            <a:endParaRPr lang="en-US" dirty="0"/>
          </a:p>
        </p:txBody>
      </p:sp>
      <p:pic>
        <p:nvPicPr>
          <p:cNvPr id="4" name="Picture 4">
            <a:extLst>
              <a:ext uri="{FF2B5EF4-FFF2-40B4-BE49-F238E27FC236}">
                <a16:creationId xmlns:a16="http://schemas.microsoft.com/office/drawing/2014/main" id="{112DC3C3-0F91-4355-9E2E-39EFEBCB69D1}"/>
              </a:ext>
            </a:extLst>
          </p:cNvPr>
          <p:cNvPicPr>
            <a:picLocks noChangeAspect="1" noChangeArrowheads="1"/>
          </p:cNvPicPr>
          <p:nvPr/>
        </p:nvPicPr>
        <p:blipFill>
          <a:blip r:embed="rId3"/>
          <a:srcRect/>
          <a:stretch>
            <a:fillRect/>
          </a:stretch>
        </p:blipFill>
        <p:spPr bwMode="auto">
          <a:xfrm>
            <a:off x="292443" y="3429000"/>
            <a:ext cx="7784757"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608F-BF88-4D01-B7B0-E368DF08B36C}"/>
              </a:ext>
            </a:extLst>
          </p:cNvPr>
          <p:cNvSpPr>
            <a:spLocks noGrp="1"/>
          </p:cNvSpPr>
          <p:nvPr>
            <p:ph type="title"/>
          </p:nvPr>
        </p:nvSpPr>
        <p:spPr/>
        <p:txBody>
          <a:bodyPr/>
          <a:lstStyle/>
          <a:p>
            <a:r>
              <a:rPr lang="en-US" dirty="0"/>
              <a:t>What is cloud?</a:t>
            </a:r>
            <a:endParaRPr lang="en-IN" dirty="0"/>
          </a:p>
        </p:txBody>
      </p:sp>
      <p:pic>
        <p:nvPicPr>
          <p:cNvPr id="4" name="Picture 2">
            <a:extLst>
              <a:ext uri="{FF2B5EF4-FFF2-40B4-BE49-F238E27FC236}">
                <a16:creationId xmlns:a16="http://schemas.microsoft.com/office/drawing/2014/main" id="{31DEBC6A-1AD1-4814-A905-F7D07FA42F98}"/>
              </a:ext>
            </a:extLst>
          </p:cNvPr>
          <p:cNvPicPr>
            <a:picLocks noGrp="1" noChangeAspect="1" noChangeArrowheads="1"/>
          </p:cNvPicPr>
          <p:nvPr>
            <p:ph idx="1"/>
          </p:nvPr>
        </p:nvPicPr>
        <p:blipFill>
          <a:blip r:embed="rId2"/>
          <a:srcRect/>
          <a:stretch>
            <a:fillRect/>
          </a:stretch>
        </p:blipFill>
        <p:spPr bwMode="auto">
          <a:xfrm>
            <a:off x="495300" y="2262981"/>
            <a:ext cx="81534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8005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6676</TotalTime>
  <Words>997</Words>
  <Application>Microsoft Office PowerPoint</Application>
  <PresentationFormat>On-screen Show (4:3)</PresentationFormat>
  <Paragraphs>170</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Constantia</vt:lpstr>
      <vt:lpstr>Wingdings 2</vt:lpstr>
      <vt:lpstr>Flow</vt:lpstr>
      <vt:lpstr>Cloud Computing &amp; DevOps</vt:lpstr>
      <vt:lpstr>Agenda</vt:lpstr>
      <vt:lpstr>.</vt:lpstr>
      <vt:lpstr>About Cloud Computing</vt:lpstr>
      <vt:lpstr>Over view</vt:lpstr>
      <vt:lpstr>Why Cloud?</vt:lpstr>
      <vt:lpstr>Why Cloud?  </vt:lpstr>
      <vt:lpstr>Problems with Traditional Computing</vt:lpstr>
      <vt:lpstr>What is cloud?</vt:lpstr>
      <vt:lpstr>What is cloud computing ?</vt:lpstr>
      <vt:lpstr>Why Cloud Computing?</vt:lpstr>
      <vt:lpstr>Essential characteristics of cloud computing</vt:lpstr>
      <vt:lpstr>Cloud Service Models</vt:lpstr>
      <vt:lpstr>Infrastructure as a Service (IaaS) </vt:lpstr>
      <vt:lpstr>Infrastructure as a Service (IaaS) </vt:lpstr>
      <vt:lpstr>Platform as a Service (PaaS)</vt:lpstr>
      <vt:lpstr>Platform as a Service (PaaS)</vt:lpstr>
      <vt:lpstr>Software as a Service (SaaS)</vt:lpstr>
      <vt:lpstr>Software as a Service (SaaS)</vt:lpstr>
      <vt:lpstr>Service Models: Component Management</vt:lpstr>
      <vt:lpstr>Cloud Deployment Models</vt:lpstr>
      <vt:lpstr>Cloud Deployment Models</vt:lpstr>
      <vt:lpstr>Public Cloud</vt:lpstr>
      <vt:lpstr> Private Cloud</vt:lpstr>
      <vt:lpstr> Hybrid Cloud</vt:lpstr>
      <vt:lpstr>CLOUD PROVIDERS</vt:lpstr>
      <vt:lpstr>Top CSPs - A Comparison</vt:lpstr>
      <vt:lpstr>AWS Free Tier</vt:lpstr>
      <vt:lpstr>AWS Free Tier</vt:lpstr>
      <vt:lpstr>Course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SaltStack</dc:title>
  <dc:creator>hp</dc:creator>
  <cp:lastModifiedBy>Bharath M</cp:lastModifiedBy>
  <cp:revision>123</cp:revision>
  <dcterms:created xsi:type="dcterms:W3CDTF">2018-11-04T16:55:37Z</dcterms:created>
  <dcterms:modified xsi:type="dcterms:W3CDTF">2021-12-10T10:40:06Z</dcterms:modified>
</cp:coreProperties>
</file>