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6" r:id="rId1"/>
  </p:sldMasterIdLst>
  <p:sldIdLst>
    <p:sldId id="256" r:id="rId2"/>
    <p:sldId id="257" r:id="rId3"/>
    <p:sldId id="258" r:id="rId4"/>
    <p:sldId id="260" r:id="rId5"/>
    <p:sldId id="293" r:id="rId6"/>
    <p:sldId id="263" r:id="rId7"/>
    <p:sldId id="286" r:id="rId8"/>
    <p:sldId id="287" r:id="rId9"/>
    <p:sldId id="290"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24" autoAdjust="0"/>
  </p:normalViewPr>
  <p:slideViewPr>
    <p:cSldViewPr>
      <p:cViewPr>
        <p:scale>
          <a:sx n="73" d="100"/>
          <a:sy n="73" d="100"/>
        </p:scale>
        <p:origin x="-1296" y="-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1C35929-E9FE-4907-917D-E76BA7C83034}" type="datetimeFigureOut">
              <a:rPr lang="en-US" smtClean="0"/>
              <a:pPr/>
              <a:t>6/1/2021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DD95ABE0-F270-4AB0-9823-8B1B5F68E96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1C35929-E9FE-4907-917D-E76BA7C83034}" type="datetimeFigureOut">
              <a:rPr lang="en-US" smtClean="0"/>
              <a:pPr/>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5ABE0-F270-4AB0-9823-8B1B5F68E96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1C35929-E9FE-4907-917D-E76BA7C83034}" type="datetimeFigureOut">
              <a:rPr lang="en-US" smtClean="0"/>
              <a:pPr/>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5ABE0-F270-4AB0-9823-8B1B5F68E96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1C35929-E9FE-4907-917D-E76BA7C83034}" type="datetimeFigureOut">
              <a:rPr lang="en-US" smtClean="0"/>
              <a:pPr/>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5ABE0-F270-4AB0-9823-8B1B5F68E96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1C35929-E9FE-4907-917D-E76BA7C83034}" type="datetimeFigureOut">
              <a:rPr lang="en-US" smtClean="0"/>
              <a:pPr/>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5ABE0-F270-4AB0-9823-8B1B5F68E96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1C35929-E9FE-4907-917D-E76BA7C83034}" type="datetimeFigureOut">
              <a:rPr lang="en-US" smtClean="0"/>
              <a:pPr/>
              <a:t>6/1/2021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95ABE0-F270-4AB0-9823-8B1B5F68E96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1C35929-E9FE-4907-917D-E76BA7C83034}" type="datetimeFigureOut">
              <a:rPr lang="en-US" smtClean="0"/>
              <a:pPr/>
              <a:t>6/1/2021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95ABE0-F270-4AB0-9823-8B1B5F68E96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1C35929-E9FE-4907-917D-E76BA7C83034}" type="datetimeFigureOut">
              <a:rPr lang="en-US" smtClean="0"/>
              <a:pPr/>
              <a:t>6/1/2021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95ABE0-F270-4AB0-9823-8B1B5F68E96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C35929-E9FE-4907-917D-E76BA7C83034}" type="datetimeFigureOut">
              <a:rPr lang="en-US" smtClean="0"/>
              <a:pPr/>
              <a:t>6/1/2021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95ABE0-F270-4AB0-9823-8B1B5F68E96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1C35929-E9FE-4907-917D-E76BA7C83034}" type="datetimeFigureOut">
              <a:rPr lang="en-US" smtClean="0"/>
              <a:pPr/>
              <a:t>6/1/2021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95ABE0-F270-4AB0-9823-8B1B5F68E96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1C35929-E9FE-4907-917D-E76BA7C83034}" type="datetimeFigureOut">
              <a:rPr lang="en-US" smtClean="0"/>
              <a:pPr/>
              <a:t>6/1/2021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DD95ABE0-F270-4AB0-9823-8B1B5F68E964}"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1C35929-E9FE-4907-917D-E76BA7C83034}" type="datetimeFigureOut">
              <a:rPr lang="en-US" smtClean="0"/>
              <a:pPr/>
              <a:t>6/1/2021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D95ABE0-F270-4AB0-9823-8B1B5F68E964}"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 id="214748406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noChangeArrowheads="1"/>
          </p:cNvPicPr>
          <p:nvPr/>
        </p:nvPicPr>
        <p:blipFill>
          <a:blip r:embed="rId2"/>
          <a:srcRect/>
          <a:stretch>
            <a:fillRect/>
          </a:stretch>
        </p:blipFill>
        <p:spPr bwMode="auto">
          <a:xfrm>
            <a:off x="1576388" y="2743200"/>
            <a:ext cx="5991225" cy="22860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609600"/>
          </a:xfrm>
        </p:spPr>
        <p:txBody>
          <a:bodyPr>
            <a:normAutofit/>
          </a:bodyPr>
          <a:lstStyle/>
          <a:p>
            <a:r>
              <a:rPr lang="en-US" sz="3600" b="1" dirty="0" smtClean="0"/>
              <a:t>AGENDA</a:t>
            </a:r>
            <a:endParaRPr lang="en-US" sz="3600" b="1" dirty="0"/>
          </a:p>
        </p:txBody>
      </p:sp>
      <p:sp>
        <p:nvSpPr>
          <p:cNvPr id="3" name="TextBox 2"/>
          <p:cNvSpPr txBox="1"/>
          <p:nvPr/>
        </p:nvSpPr>
        <p:spPr>
          <a:xfrm>
            <a:off x="990600" y="762000"/>
            <a:ext cx="5334000" cy="6001643"/>
          </a:xfrm>
          <a:prstGeom prst="rect">
            <a:avLst/>
          </a:prstGeom>
          <a:noFill/>
        </p:spPr>
        <p:txBody>
          <a:bodyPr wrap="square" rtlCol="0">
            <a:spAutoFit/>
          </a:bodyPr>
          <a:lstStyle/>
          <a:p>
            <a:r>
              <a:rPr lang="en-US" sz="2400" b="1" dirty="0" smtClean="0"/>
              <a:t>WHAT IS EC2?</a:t>
            </a:r>
          </a:p>
          <a:p>
            <a:endParaRPr lang="en-US" sz="2400" b="1" dirty="0" smtClean="0"/>
          </a:p>
          <a:p>
            <a:r>
              <a:rPr lang="en-US" sz="2400" b="1" dirty="0" smtClean="0"/>
              <a:t>BENEFITS OF EC2?</a:t>
            </a:r>
          </a:p>
          <a:p>
            <a:endParaRPr lang="en-US" sz="2400" b="1" dirty="0" smtClean="0"/>
          </a:p>
          <a:p>
            <a:r>
              <a:rPr lang="en-US" sz="2400" b="1" dirty="0" smtClean="0"/>
              <a:t>CASE STUDY: SCIENTIST</a:t>
            </a:r>
          </a:p>
          <a:p>
            <a:endParaRPr lang="en-US" sz="2400" b="1" dirty="0" smtClean="0"/>
          </a:p>
          <a:p>
            <a:r>
              <a:rPr lang="en-US" sz="2400" b="1" dirty="0" smtClean="0"/>
              <a:t>WHAT IS AMI?</a:t>
            </a:r>
          </a:p>
          <a:p>
            <a:endParaRPr lang="en-US" sz="2400" b="1" dirty="0" smtClean="0"/>
          </a:p>
          <a:p>
            <a:r>
              <a:rPr lang="en-US" sz="2400" b="1" dirty="0" smtClean="0"/>
              <a:t>CASE STUDY: NEWS LETTER</a:t>
            </a:r>
          </a:p>
          <a:p>
            <a:endParaRPr lang="en-US" sz="2400" b="1" dirty="0" smtClean="0"/>
          </a:p>
          <a:p>
            <a:r>
              <a:rPr lang="en-US" sz="2400" b="1" dirty="0" smtClean="0"/>
              <a:t>EC2 PRICING MODEL</a:t>
            </a:r>
          </a:p>
          <a:p>
            <a:endParaRPr lang="en-US" sz="2400" b="1" dirty="0" smtClean="0"/>
          </a:p>
          <a:p>
            <a:r>
              <a:rPr lang="en-US" sz="2400" b="1" dirty="0" smtClean="0"/>
              <a:t>COMPONENTS OF EC2</a:t>
            </a:r>
          </a:p>
          <a:p>
            <a:endParaRPr lang="en-US" sz="2400" b="1" dirty="0" smtClean="0"/>
          </a:p>
          <a:p>
            <a:r>
              <a:rPr lang="en-US" sz="2400" b="1" dirty="0" smtClean="0"/>
              <a:t>ADVANCED EC2</a:t>
            </a:r>
          </a:p>
          <a:p>
            <a:endParaRPr lang="en-US" sz="24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685800"/>
          </a:xfrm>
        </p:spPr>
        <p:txBody>
          <a:bodyPr>
            <a:normAutofit/>
          </a:bodyPr>
          <a:lstStyle/>
          <a:p>
            <a:r>
              <a:rPr lang="en-US" sz="3600" b="1" dirty="0" smtClean="0"/>
              <a:t>WHAT IS EC2?</a:t>
            </a:r>
            <a:endParaRPr lang="en-US" sz="3600" b="1" dirty="0"/>
          </a:p>
        </p:txBody>
      </p:sp>
      <p:pic>
        <p:nvPicPr>
          <p:cNvPr id="9" name="Picture 1"/>
          <p:cNvPicPr>
            <a:picLocks noChangeAspect="1" noChangeArrowheads="1"/>
          </p:cNvPicPr>
          <p:nvPr/>
        </p:nvPicPr>
        <p:blipFill>
          <a:blip r:embed="rId2"/>
          <a:srcRect/>
          <a:stretch>
            <a:fillRect/>
          </a:stretch>
        </p:blipFill>
        <p:spPr bwMode="auto">
          <a:xfrm>
            <a:off x="685800" y="1524001"/>
            <a:ext cx="7772400" cy="48005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28600" y="0"/>
            <a:ext cx="8382000" cy="609600"/>
          </a:xfrm>
        </p:spPr>
        <p:txBody>
          <a:bodyPr>
            <a:normAutofit/>
          </a:bodyPr>
          <a:lstStyle/>
          <a:p>
            <a:r>
              <a:rPr lang="en-US" sz="3600" b="1" dirty="0" smtClean="0"/>
              <a:t>BENEFITS OF EC2</a:t>
            </a:r>
            <a:endParaRPr lang="en-US" sz="3600" dirty="0"/>
          </a:p>
        </p:txBody>
      </p:sp>
      <p:pic>
        <p:nvPicPr>
          <p:cNvPr id="9217" name="Picture 1"/>
          <p:cNvPicPr>
            <a:picLocks noChangeAspect="1" noChangeArrowheads="1"/>
          </p:cNvPicPr>
          <p:nvPr/>
        </p:nvPicPr>
        <p:blipFill>
          <a:blip r:embed="rId2"/>
          <a:srcRect/>
          <a:stretch>
            <a:fillRect/>
          </a:stretch>
        </p:blipFill>
        <p:spPr bwMode="auto">
          <a:xfrm>
            <a:off x="609600" y="838200"/>
            <a:ext cx="7848600" cy="28955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Rectangle 5"/>
          <p:cNvSpPr/>
          <p:nvPr/>
        </p:nvSpPr>
        <p:spPr>
          <a:xfrm>
            <a:off x="609600" y="3962400"/>
            <a:ext cx="7848600" cy="249299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r>
              <a:rPr lang="en-US" sz="1300" b="1" dirty="0" smtClean="0">
                <a:solidFill>
                  <a:srgbClr val="FF0000"/>
                </a:solidFill>
              </a:rPr>
              <a:t>Easier and Faster</a:t>
            </a:r>
            <a:r>
              <a:rPr lang="en-US" sz="1300" dirty="0" smtClean="0">
                <a:solidFill>
                  <a:srgbClr val="FF0000"/>
                </a:solidFill>
              </a:rPr>
              <a:t> </a:t>
            </a:r>
            <a:r>
              <a:rPr lang="en-US" sz="1300" dirty="0" smtClean="0"/>
              <a:t>- Amazon EC2 reduces time required to obtain and boot new server instances to minutes, allowing you to quickly scale capacity, both up  and down, as your computing requirements change.</a:t>
            </a:r>
          </a:p>
          <a:p>
            <a:pPr lvl="0"/>
            <a:endParaRPr lang="en-US" sz="1300" b="1" dirty="0" smtClean="0">
              <a:solidFill>
                <a:srgbClr val="FF0000"/>
              </a:solidFill>
            </a:endParaRPr>
          </a:p>
          <a:p>
            <a:pPr lvl="0"/>
            <a:r>
              <a:rPr lang="en-US" sz="1300" b="1" dirty="0" smtClean="0">
                <a:solidFill>
                  <a:srgbClr val="FF0000"/>
                </a:solidFill>
              </a:rPr>
              <a:t>Elastic and Scalable </a:t>
            </a:r>
            <a:r>
              <a:rPr lang="en-US" sz="1300" dirty="0" smtClean="0"/>
              <a:t>– Quickly add and subtract resources to applications to meet customer demand and manage costs. Avoid provisioning resources upfront for projects with variable consumption rates or short lifetimes.</a:t>
            </a:r>
          </a:p>
          <a:p>
            <a:pPr lvl="0"/>
            <a:endParaRPr lang="en-US" sz="1300" dirty="0" smtClean="0"/>
          </a:p>
          <a:p>
            <a:pPr lvl="0"/>
            <a:r>
              <a:rPr lang="en-US" sz="1300" b="1" dirty="0" smtClean="0">
                <a:solidFill>
                  <a:srgbClr val="FF0000"/>
                </a:solidFill>
              </a:rPr>
              <a:t>High Availability</a:t>
            </a:r>
            <a:r>
              <a:rPr lang="en-US" sz="1300" dirty="0" smtClean="0">
                <a:solidFill>
                  <a:srgbClr val="FF0000"/>
                </a:solidFill>
              </a:rPr>
              <a:t> </a:t>
            </a:r>
            <a:r>
              <a:rPr lang="en-US" sz="1300" dirty="0" smtClean="0"/>
              <a:t>– Amazon EC2 provides developers the tools to build failure resilient applications and isolate themselves from common failure scenarios.</a:t>
            </a:r>
          </a:p>
          <a:p>
            <a:pPr lvl="0"/>
            <a:endParaRPr lang="en-US" sz="1300" b="1" dirty="0" smtClean="0">
              <a:solidFill>
                <a:srgbClr val="FF0000"/>
              </a:solidFill>
            </a:endParaRPr>
          </a:p>
          <a:p>
            <a:pPr lvl="0"/>
            <a:r>
              <a:rPr lang="en-US" sz="1300" b="1" dirty="0" smtClean="0">
                <a:solidFill>
                  <a:srgbClr val="FF0000"/>
                </a:solidFill>
              </a:rPr>
              <a:t>Cost-Effective</a:t>
            </a:r>
            <a:r>
              <a:rPr lang="en-US" sz="1300" dirty="0" smtClean="0">
                <a:solidFill>
                  <a:srgbClr val="FF0000"/>
                </a:solidFill>
              </a:rPr>
              <a:t> </a:t>
            </a:r>
            <a:r>
              <a:rPr lang="en-US" sz="1300" dirty="0" smtClean="0"/>
              <a:t>– Consume only the amount of compute, storage and other IT resources needed. No long-term commitment, minimum spend or up-front investment is required.</a:t>
            </a:r>
            <a:endParaRPr lang="en-US" sz="13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28600" y="0"/>
            <a:ext cx="8382000" cy="609600"/>
          </a:xfrm>
        </p:spPr>
        <p:txBody>
          <a:bodyPr>
            <a:normAutofit/>
          </a:bodyPr>
          <a:lstStyle/>
          <a:p>
            <a:r>
              <a:rPr lang="en-US" sz="3600" b="1" dirty="0" smtClean="0"/>
              <a:t>CASE STUDY: SCIENTIST</a:t>
            </a:r>
            <a:endParaRPr lang="en-US" sz="3600" dirty="0"/>
          </a:p>
        </p:txBody>
      </p:sp>
      <p:sp>
        <p:nvSpPr>
          <p:cNvPr id="7" name="TextBox 6"/>
          <p:cNvSpPr txBox="1"/>
          <p:nvPr/>
        </p:nvSpPr>
        <p:spPr>
          <a:xfrm>
            <a:off x="457200" y="838200"/>
            <a:ext cx="39624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dirty="0" smtClean="0">
                <a:solidFill>
                  <a:srgbClr val="FF0000"/>
                </a:solidFill>
              </a:rPr>
              <a:t>REAL TIME CASE STUDY </a:t>
            </a:r>
            <a:endParaRPr lang="en-US" b="1" dirty="0">
              <a:solidFill>
                <a:srgbClr val="FF0000"/>
              </a:solidFill>
            </a:endParaRPr>
          </a:p>
        </p:txBody>
      </p:sp>
      <p:sp>
        <p:nvSpPr>
          <p:cNvPr id="8" name="TextBox 7"/>
          <p:cNvSpPr txBox="1"/>
          <p:nvPr/>
        </p:nvSpPr>
        <p:spPr>
          <a:xfrm>
            <a:off x="457200" y="1219200"/>
            <a:ext cx="8153400" cy="55092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342900" indent="-342900"/>
            <a:r>
              <a:rPr lang="en-US" sz="1600" b="1" dirty="0" smtClean="0">
                <a:solidFill>
                  <a:srgbClr val="FF0000"/>
                </a:solidFill>
              </a:rPr>
              <a:t>Problem Statement: </a:t>
            </a:r>
          </a:p>
          <a:p>
            <a:pPr marL="342900" indent="-342900"/>
            <a:r>
              <a:rPr lang="en-US" sz="1600" dirty="0" smtClean="0"/>
              <a:t>      Scientist running his research center in Mumbai, All of Sudden system went down</a:t>
            </a:r>
          </a:p>
          <a:p>
            <a:pPr marL="342900" indent="-342900"/>
            <a:r>
              <a:rPr lang="en-US" sz="1600" dirty="0" smtClean="0"/>
              <a:t>      and he was trying to trouble shoot the instance almost with all the possibilities</a:t>
            </a:r>
          </a:p>
          <a:p>
            <a:pPr marL="342900" indent="-342900"/>
            <a:r>
              <a:rPr lang="en-US" sz="1600" dirty="0" smtClean="0"/>
              <a:t>      But at end, Nothing able to do and recover the system back and this impacted  to continue his regular works.</a:t>
            </a:r>
          </a:p>
          <a:p>
            <a:pPr marL="342900" indent="-342900"/>
            <a:endParaRPr lang="en-US" sz="1600" dirty="0" smtClean="0"/>
          </a:p>
          <a:p>
            <a:pPr marL="342900" indent="-342900"/>
            <a:r>
              <a:rPr lang="en-US" sz="1600" b="1" dirty="0" smtClean="0">
                <a:solidFill>
                  <a:srgbClr val="FF0000"/>
                </a:solidFill>
              </a:rPr>
              <a:t>Solution: </a:t>
            </a:r>
          </a:p>
          <a:p>
            <a:pPr marL="342900" indent="-342900"/>
            <a:r>
              <a:rPr lang="en-US" sz="1600" dirty="0" smtClean="0"/>
              <a:t>       Found AWS Cloud computing as a Solution and Created an Instance through EC2.</a:t>
            </a:r>
          </a:p>
          <a:p>
            <a:pPr marL="342900" indent="-342900"/>
            <a:endParaRPr lang="en-US" sz="1600" dirty="0" smtClean="0"/>
          </a:p>
          <a:p>
            <a:pPr marL="342900" indent="-342900"/>
            <a:r>
              <a:rPr lang="en-US" sz="1600" b="1" dirty="0" smtClean="0">
                <a:solidFill>
                  <a:srgbClr val="FF0000"/>
                </a:solidFill>
              </a:rPr>
              <a:t>Benefit of EC2:</a:t>
            </a:r>
          </a:p>
          <a:p>
            <a:pPr marL="800100" lvl="1" indent="-342900">
              <a:buFont typeface="+mj-lt"/>
              <a:buAutoNum type="alphaUcPeriod"/>
            </a:pPr>
            <a:r>
              <a:rPr lang="en-US" sz="1600" dirty="0" smtClean="0"/>
              <a:t>        Cost Effective</a:t>
            </a:r>
          </a:p>
          <a:p>
            <a:pPr marL="800100" lvl="1" indent="-342900">
              <a:buFont typeface="+mj-lt"/>
              <a:buAutoNum type="alphaUcPeriod"/>
            </a:pPr>
            <a:r>
              <a:rPr lang="en-US" sz="1600" dirty="0" smtClean="0"/>
              <a:t>        Auto Recovering of Instance is possible</a:t>
            </a:r>
          </a:p>
          <a:p>
            <a:pPr marL="800100" lvl="1" indent="-342900">
              <a:buFont typeface="+mj-lt"/>
              <a:buAutoNum type="alphaUcPeriod"/>
            </a:pPr>
            <a:r>
              <a:rPr lang="en-US" sz="1600" dirty="0" smtClean="0"/>
              <a:t>        Not Requires any Hardware configuration</a:t>
            </a:r>
          </a:p>
          <a:p>
            <a:pPr marL="800100" lvl="1" indent="-342900">
              <a:buFont typeface="+mj-lt"/>
              <a:buAutoNum type="alphaUcPeriod"/>
            </a:pPr>
            <a:r>
              <a:rPr lang="en-US" sz="1600" dirty="0" smtClean="0"/>
              <a:t>        Easily Scalable (Up or Down)</a:t>
            </a:r>
          </a:p>
          <a:p>
            <a:pPr marL="800100" lvl="1" indent="-342900">
              <a:buFont typeface="+mj-lt"/>
              <a:buAutoNum type="alphaUcPeriod"/>
            </a:pPr>
            <a:r>
              <a:rPr lang="en-US" sz="1600" dirty="0" smtClean="0"/>
              <a:t>        Highly Secure</a:t>
            </a:r>
          </a:p>
          <a:p>
            <a:pPr marL="800100" lvl="1" indent="-342900">
              <a:buFont typeface="+mj-lt"/>
              <a:buAutoNum type="alphaUcPeriod"/>
            </a:pPr>
            <a:r>
              <a:rPr lang="en-US" sz="1600" dirty="0" smtClean="0"/>
              <a:t>        You only pay for what you use</a:t>
            </a:r>
          </a:p>
          <a:p>
            <a:pPr marL="800100" lvl="1" indent="-342900">
              <a:buFont typeface="+mj-lt"/>
              <a:buAutoNum type="alphaUcPeriod"/>
            </a:pPr>
            <a:r>
              <a:rPr lang="en-US" sz="1600" dirty="0" smtClean="0"/>
              <a:t>        You have complete control </a:t>
            </a:r>
          </a:p>
          <a:p>
            <a:pPr marL="342900" indent="-342900"/>
            <a:endParaRPr lang="en-US" sz="1600" dirty="0" smtClean="0"/>
          </a:p>
          <a:p>
            <a:pPr marL="342900" indent="-342900"/>
            <a:r>
              <a:rPr lang="en-US" sz="1600" b="1" dirty="0" smtClean="0">
                <a:solidFill>
                  <a:srgbClr val="FF0000"/>
                </a:solidFill>
              </a:rPr>
              <a:t>Work-life Balance:</a:t>
            </a:r>
          </a:p>
          <a:p>
            <a:pPr marL="342900" indent="-342900"/>
            <a:r>
              <a:rPr lang="en-US" sz="1600" b="1" dirty="0" smtClean="0">
                <a:solidFill>
                  <a:srgbClr val="FF0000"/>
                </a:solidFill>
              </a:rPr>
              <a:t>      </a:t>
            </a:r>
            <a:r>
              <a:rPr lang="en-US" sz="1600" dirty="0" smtClean="0"/>
              <a:t> Scientist started perform his research job from Home itself since he is using  cloud computing core service EC2         </a:t>
            </a:r>
          </a:p>
          <a:p>
            <a:pPr marL="342900" indent="-342900"/>
            <a:r>
              <a:rPr lang="en-US" sz="1600" dirty="0" smtClean="0"/>
              <a:t>   </a:t>
            </a:r>
            <a:endParaRPr lang="en-US" sz="16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609600"/>
          </a:xfrm>
        </p:spPr>
        <p:txBody>
          <a:bodyPr>
            <a:normAutofit/>
          </a:bodyPr>
          <a:lstStyle/>
          <a:p>
            <a:r>
              <a:rPr lang="en-US" sz="3600" b="1" dirty="0" smtClean="0"/>
              <a:t>WHAT IS AMI?</a:t>
            </a:r>
            <a:endParaRPr lang="en-US" sz="3600" dirty="0"/>
          </a:p>
        </p:txBody>
      </p:sp>
      <p:pic>
        <p:nvPicPr>
          <p:cNvPr id="8195" name="Picture 3"/>
          <p:cNvPicPr>
            <a:picLocks noChangeAspect="1" noChangeArrowheads="1"/>
          </p:cNvPicPr>
          <p:nvPr/>
        </p:nvPicPr>
        <p:blipFill>
          <a:blip r:embed="rId2"/>
          <a:srcRect/>
          <a:stretch>
            <a:fillRect/>
          </a:stretch>
        </p:blipFill>
        <p:spPr bwMode="auto">
          <a:xfrm>
            <a:off x="609600" y="1447800"/>
            <a:ext cx="7924800" cy="4572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609600"/>
          </a:xfrm>
        </p:spPr>
        <p:txBody>
          <a:bodyPr>
            <a:normAutofit/>
          </a:bodyPr>
          <a:lstStyle/>
          <a:p>
            <a:r>
              <a:rPr lang="en-US" sz="3600" b="1" dirty="0" smtClean="0"/>
              <a:t>EC2 PRICING MODEL</a:t>
            </a:r>
            <a:endParaRPr lang="en-US" sz="3600" dirty="0"/>
          </a:p>
        </p:txBody>
      </p:sp>
      <p:sp>
        <p:nvSpPr>
          <p:cNvPr id="31753" name="Rectangle 9"/>
          <p:cNvSpPr>
            <a:spLocks noChangeArrowheads="1"/>
          </p:cNvSpPr>
          <p:nvPr/>
        </p:nvSpPr>
        <p:spPr bwMode="auto">
          <a:xfrm>
            <a:off x="533400" y="1107043"/>
            <a:ext cx="8077200" cy="529375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rgbClr val="FF0000"/>
                </a:solidFill>
                <a:effectLst/>
                <a:latin typeface="Calibri" pitchFamily="34" charset="0"/>
                <a:ea typeface="Calibri" pitchFamily="34" charset="0"/>
                <a:cs typeface="Times New Roman" pitchFamily="18" charset="0"/>
              </a:rPr>
              <a:t>EC2 Pricing Model</a:t>
            </a:r>
            <a:endParaRPr kumimoji="0" lang="en-US" sz="1300" b="0" i="0" u="none" strike="noStrike" cap="none" normalizeH="0" baseline="0" dirty="0" smtClean="0">
              <a:ln>
                <a:noFill/>
              </a:ln>
              <a:solidFill>
                <a:srgbClr val="FF0000"/>
              </a:solidFill>
              <a:effectLst/>
              <a:latin typeface="Arial" pitchFamily="34" charset="0"/>
              <a:cs typeface="Arial" pitchFamily="34" charset="0"/>
            </a:endParaRPr>
          </a:p>
          <a:p>
            <a:pPr marL="457200" marR="0" lvl="1" indent="0" algn="l" defTabSz="914400" rtl="0" eaLnBrk="0" fontAlgn="base" latinLnBrk="0" hangingPunct="0">
              <a:lnSpc>
                <a:spcPct val="100000"/>
              </a:lnSpc>
              <a:spcBef>
                <a:spcPct val="0"/>
              </a:spcBef>
              <a:spcAft>
                <a:spcPct val="0"/>
              </a:spcAft>
              <a:buClrTx/>
              <a:buSzTx/>
              <a:buFontTx/>
              <a:buAutoNum type="arabicPeriod"/>
              <a:tabLst/>
            </a:pPr>
            <a:r>
              <a:rPr kumimoji="0" lang="en-US"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Free Usage Tier</a:t>
            </a:r>
            <a:endParaRPr kumimoji="0" lang="en-US" sz="1300" b="0" i="0" u="none" strike="noStrike" cap="none" normalizeH="0" baseline="0" dirty="0" smtClean="0">
              <a:ln>
                <a:noFill/>
              </a:ln>
              <a:solidFill>
                <a:schemeClr val="tx1"/>
              </a:solidFill>
              <a:effectLst/>
              <a:latin typeface="Arial" pitchFamily="34" charset="0"/>
              <a:cs typeface="Arial" pitchFamily="34" charset="0"/>
            </a:endParaRPr>
          </a:p>
          <a:p>
            <a:pPr marL="457200" marR="0" lvl="1" indent="0" algn="l" defTabSz="914400" rtl="0" eaLnBrk="0" fontAlgn="base" latinLnBrk="0" hangingPunct="0">
              <a:lnSpc>
                <a:spcPct val="100000"/>
              </a:lnSpc>
              <a:spcBef>
                <a:spcPct val="0"/>
              </a:spcBef>
              <a:spcAft>
                <a:spcPct val="0"/>
              </a:spcAft>
              <a:buClrTx/>
              <a:buSzTx/>
              <a:buFontTx/>
              <a:buAutoNum type="arabicPeriod"/>
              <a:tabLst/>
            </a:pPr>
            <a:r>
              <a:rPr kumimoji="0" lang="en-US"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On-Demand Instances</a:t>
            </a:r>
            <a:endParaRPr kumimoji="0" lang="en-US" sz="1300" b="0" i="0" u="none" strike="noStrike" cap="none" normalizeH="0" baseline="0" dirty="0" smtClean="0">
              <a:ln>
                <a:noFill/>
              </a:ln>
              <a:solidFill>
                <a:schemeClr val="tx1"/>
              </a:solidFill>
              <a:effectLst/>
              <a:latin typeface="Arial" pitchFamily="34" charset="0"/>
              <a:cs typeface="Arial" pitchFamily="34" charset="0"/>
            </a:endParaRPr>
          </a:p>
          <a:p>
            <a:pPr marL="914400" marR="0" lvl="2" indent="0" algn="l" defTabSz="914400" rtl="0" eaLnBrk="0" fontAlgn="base" latinLnBrk="0" hangingPunct="0">
              <a:lnSpc>
                <a:spcPct val="100000"/>
              </a:lnSpc>
              <a:spcBef>
                <a:spcPct val="0"/>
              </a:spcBef>
              <a:spcAft>
                <a:spcPct val="0"/>
              </a:spcAft>
              <a:buClrTx/>
              <a:buSzTx/>
              <a:buFontTx/>
              <a:buAutoNum type="alphaLcPeriod"/>
              <a:tabLst/>
            </a:pPr>
            <a:r>
              <a:rPr kumimoji="0" lang="en-US"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Start and stop instances whenever you like, costs are rounded up to the nearest hour. (Worst price)</a:t>
            </a:r>
            <a:endParaRPr kumimoji="0" lang="en-US" sz="1300" b="0" i="0" u="none" strike="noStrike" cap="none" normalizeH="0" baseline="0" dirty="0" smtClean="0">
              <a:ln>
                <a:noFill/>
              </a:ln>
              <a:solidFill>
                <a:schemeClr val="tx1"/>
              </a:solidFill>
              <a:effectLst/>
              <a:latin typeface="Arial" pitchFamily="34" charset="0"/>
              <a:cs typeface="Arial" pitchFamily="34" charset="0"/>
            </a:endParaRPr>
          </a:p>
          <a:p>
            <a:pPr marL="457200" marR="0" lvl="1" indent="0" algn="l" defTabSz="914400" rtl="0" eaLnBrk="0" fontAlgn="base" latinLnBrk="0" hangingPunct="0">
              <a:lnSpc>
                <a:spcPct val="100000"/>
              </a:lnSpc>
              <a:spcBef>
                <a:spcPct val="0"/>
              </a:spcBef>
              <a:spcAft>
                <a:spcPct val="0"/>
              </a:spcAft>
              <a:buClrTx/>
              <a:buSzTx/>
              <a:buFontTx/>
              <a:buAutoNum type="arabicPeriod"/>
              <a:tabLst/>
            </a:pPr>
            <a:r>
              <a:rPr kumimoji="0" lang="en-US"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Reserved Instances</a:t>
            </a:r>
            <a:endParaRPr kumimoji="0" lang="en-US" sz="1300" b="0" i="0" u="none" strike="noStrike" cap="none" normalizeH="0" baseline="0" dirty="0" smtClean="0">
              <a:ln>
                <a:noFill/>
              </a:ln>
              <a:solidFill>
                <a:schemeClr val="tx1"/>
              </a:solidFill>
              <a:effectLst/>
              <a:latin typeface="Arial" pitchFamily="34" charset="0"/>
              <a:cs typeface="Arial" pitchFamily="34" charset="0"/>
            </a:endParaRPr>
          </a:p>
          <a:p>
            <a:pPr marL="914400" marR="0" lvl="2" indent="0" algn="l" defTabSz="914400" rtl="0" eaLnBrk="0" fontAlgn="base" latinLnBrk="0" hangingPunct="0">
              <a:lnSpc>
                <a:spcPct val="100000"/>
              </a:lnSpc>
              <a:spcBef>
                <a:spcPct val="0"/>
              </a:spcBef>
              <a:spcAft>
                <a:spcPct val="0"/>
              </a:spcAft>
              <a:buClrTx/>
              <a:buSzTx/>
              <a:buFontTx/>
              <a:buAutoNum type="alphaLcPeriod"/>
              <a:tabLst/>
            </a:pPr>
            <a:r>
              <a:rPr kumimoji="0" lang="en-US"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Pay up front for one/three years in advance. (Best price)</a:t>
            </a:r>
            <a:endParaRPr kumimoji="0" lang="en-US" sz="1300" b="0" i="0" u="none" strike="noStrike" cap="none" normalizeH="0" baseline="0" dirty="0" smtClean="0">
              <a:ln>
                <a:noFill/>
              </a:ln>
              <a:solidFill>
                <a:schemeClr val="tx1"/>
              </a:solidFill>
              <a:effectLst/>
              <a:latin typeface="Arial" pitchFamily="34" charset="0"/>
              <a:cs typeface="Arial" pitchFamily="34" charset="0"/>
            </a:endParaRPr>
          </a:p>
          <a:p>
            <a:pPr marL="914400" marR="0" lvl="2" indent="0" algn="l" defTabSz="914400" rtl="0" eaLnBrk="0" fontAlgn="base" latinLnBrk="0" hangingPunct="0">
              <a:lnSpc>
                <a:spcPct val="100000"/>
              </a:lnSpc>
              <a:spcBef>
                <a:spcPct val="0"/>
              </a:spcBef>
              <a:spcAft>
                <a:spcPct val="0"/>
              </a:spcAft>
              <a:buClrTx/>
              <a:buSzTx/>
              <a:buFontTx/>
              <a:buAutoNum type="alphaLcPeriod"/>
              <a:tabLst/>
            </a:pPr>
            <a:r>
              <a:rPr kumimoji="0" lang="en-US"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Unused instances can be sold on a secondary market.</a:t>
            </a:r>
            <a:endParaRPr kumimoji="0" lang="en-US" sz="1300" b="0" i="0" u="none" strike="noStrike" cap="none" normalizeH="0" baseline="0" dirty="0" smtClean="0">
              <a:ln>
                <a:noFill/>
              </a:ln>
              <a:solidFill>
                <a:schemeClr val="tx1"/>
              </a:solidFill>
              <a:effectLst/>
              <a:latin typeface="Arial" pitchFamily="34" charset="0"/>
              <a:cs typeface="Arial" pitchFamily="34" charset="0"/>
            </a:endParaRPr>
          </a:p>
          <a:p>
            <a:pPr marL="457200" marR="0" lvl="1" indent="0" algn="l" defTabSz="914400" rtl="0" eaLnBrk="0" fontAlgn="base" latinLnBrk="0" hangingPunct="0">
              <a:lnSpc>
                <a:spcPct val="100000"/>
              </a:lnSpc>
              <a:spcBef>
                <a:spcPct val="0"/>
              </a:spcBef>
              <a:spcAft>
                <a:spcPct val="0"/>
              </a:spcAft>
              <a:buClrTx/>
              <a:buSzTx/>
              <a:buFontTx/>
              <a:buAutoNum type="arabicPeriod"/>
              <a:tabLst/>
            </a:pPr>
            <a:r>
              <a:rPr kumimoji="0" lang="en-US"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Spot Instances</a:t>
            </a:r>
            <a:endParaRPr kumimoji="0" lang="en-US" sz="1300" b="0" i="0" u="none" strike="noStrike" cap="none" normalizeH="0" baseline="0" dirty="0" smtClean="0">
              <a:ln>
                <a:noFill/>
              </a:ln>
              <a:solidFill>
                <a:schemeClr val="tx1"/>
              </a:solidFill>
              <a:effectLst/>
              <a:latin typeface="Arial" pitchFamily="34" charset="0"/>
              <a:cs typeface="Arial" pitchFamily="34" charset="0"/>
            </a:endParaRPr>
          </a:p>
          <a:p>
            <a:pPr marL="914400" marR="0" lvl="2" indent="0" algn="l" defTabSz="914400" rtl="0" eaLnBrk="0" fontAlgn="base" latinLnBrk="0" hangingPunct="0">
              <a:lnSpc>
                <a:spcPct val="100000"/>
              </a:lnSpc>
              <a:spcBef>
                <a:spcPct val="0"/>
              </a:spcBef>
              <a:spcAft>
                <a:spcPct val="0"/>
              </a:spcAft>
              <a:buClrTx/>
              <a:buSzTx/>
              <a:buFontTx/>
              <a:buAutoNum type="alphaLcPeriod"/>
              <a:tabLst/>
            </a:pPr>
            <a:r>
              <a:rPr kumimoji="0" lang="en-US"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Specify the price you are willing to pay, and instances get started and stopped without any warning as the marked changes. (Kind of like Condor!)</a:t>
            </a:r>
            <a:endParaRPr kumimoji="0" lang="en-US" sz="1300" b="0" i="0" u="none" strike="noStrike" cap="none" normalizeH="0" baseline="0" dirty="0" smtClean="0">
              <a:ln>
                <a:noFill/>
              </a:ln>
              <a:solidFill>
                <a:schemeClr val="tx1"/>
              </a:solidFill>
              <a:effectLst/>
              <a:latin typeface="Arial" pitchFamily="34" charset="0"/>
              <a:cs typeface="Arial" pitchFamily="34" charset="0"/>
            </a:endParaRPr>
          </a:p>
          <a:p>
            <a:pPr marL="914400" marR="0" lvl="2" indent="0" algn="l" defTabSz="914400" rtl="0" eaLnBrk="0" fontAlgn="base" latinLnBrk="0" hangingPunct="0">
              <a:lnSpc>
                <a:spcPct val="100000"/>
              </a:lnSpc>
              <a:spcBef>
                <a:spcPct val="0"/>
              </a:spcBef>
              <a:spcAft>
                <a:spcPct val="0"/>
              </a:spcAft>
              <a:buClrTx/>
              <a:buSzTx/>
              <a:buFontTx/>
              <a:buAutoNum type="alphaLcPeriod"/>
              <a:tabLst/>
            </a:pPr>
            <a:r>
              <a:rPr kumimoji="0" lang="en-US"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Dedicated Instances</a:t>
            </a:r>
            <a:endParaRPr kumimoji="0" lang="en-US" sz="1300" b="0" i="0" u="none" strike="noStrike" cap="none" normalizeH="0" baseline="0" dirty="0" smtClean="0">
              <a:ln>
                <a:noFill/>
              </a:ln>
              <a:solidFill>
                <a:schemeClr val="tx1"/>
              </a:solidFill>
              <a:effectLst/>
              <a:latin typeface="Arial" pitchFamily="34" charset="0"/>
              <a:cs typeface="Arial" pitchFamily="34" charset="0"/>
            </a:endParaRPr>
          </a:p>
          <a:p>
            <a:pPr marL="1371600" marR="0" lvl="3" indent="0" algn="l" defTabSz="914400" rtl="0" eaLnBrk="0" fontAlgn="base" latinLnBrk="0" hangingPunct="0">
              <a:lnSpc>
                <a:spcPct val="100000"/>
              </a:lnSpc>
              <a:spcBef>
                <a:spcPct val="0"/>
              </a:spcBef>
              <a:spcAft>
                <a:spcPct val="0"/>
              </a:spcAft>
              <a:buClrTx/>
              <a:buSzTx/>
              <a:buFontTx/>
              <a:buAutoNum type="romanLcPeriod"/>
              <a:tabLst/>
            </a:pPr>
            <a:r>
              <a:rPr kumimoji="0" lang="en-US"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Charge for instance</a:t>
            </a:r>
          </a:p>
          <a:p>
            <a:pPr marL="1371600" marR="0" lvl="3" indent="0" algn="l" defTabSz="914400" rtl="0" eaLnBrk="0" fontAlgn="base" latinLnBrk="0" hangingPunct="0">
              <a:lnSpc>
                <a:spcPct val="100000"/>
              </a:lnSpc>
              <a:spcBef>
                <a:spcPct val="0"/>
              </a:spcBef>
              <a:spcAft>
                <a:spcPct val="0"/>
              </a:spcAft>
              <a:buClrTx/>
              <a:buSzTx/>
              <a:buFontTx/>
              <a:buAutoNum type="romanLcPeriod"/>
              <a:tabLst/>
            </a:pPr>
            <a:endParaRPr kumimoji="0" lang="en-US"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Amazon Elastic Compute Cloud (Amazon EC2) is a web service that provides secure, resizable compute capacity in the cloud. It is designed to make web-scale computing easier for developers.</a:t>
            </a:r>
            <a:endParaRPr kumimoji="0" lang="en-US"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The Amazon EC2 simple web service interface allows you to obtain and configure capacity with minimal friction. It provides you with complete control of your computing resources and lets you run on Amazon’s proven computing environment. </a:t>
            </a:r>
            <a:endParaRPr kumimoji="0" lang="en-US"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Amazon EC2 reduces the time required to obtain and boot new server instances (called Amazon EC2 instances) to minutes, allowing you to quickly scale capacity, both up and down, as your computing requirements change.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Amazon EC2 changes the economics of computing by allowing you to pay only for capacity that you actually use. Amazon EC2 provides developers and system administrators the tools to build failure resilient applications and isolate themselves from common failure scenarios.</a:t>
            </a:r>
            <a:endParaRPr kumimoji="0" lang="en-US" sz="13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609600"/>
          </a:xfrm>
        </p:spPr>
        <p:txBody>
          <a:bodyPr>
            <a:normAutofit/>
          </a:bodyPr>
          <a:lstStyle/>
          <a:p>
            <a:r>
              <a:rPr lang="en-US" sz="3600" b="1" dirty="0" smtClean="0"/>
              <a:t>COMPONENTS OF EC2</a:t>
            </a:r>
            <a:endParaRPr lang="en-US" sz="3600" dirty="0"/>
          </a:p>
        </p:txBody>
      </p:sp>
      <p:pic>
        <p:nvPicPr>
          <p:cNvPr id="39937" name="Picture 1"/>
          <p:cNvPicPr>
            <a:picLocks noChangeAspect="1" noChangeArrowheads="1"/>
          </p:cNvPicPr>
          <p:nvPr/>
        </p:nvPicPr>
        <p:blipFill>
          <a:blip r:embed="rId2"/>
          <a:srcRect/>
          <a:stretch>
            <a:fillRect/>
          </a:stretch>
        </p:blipFill>
        <p:spPr bwMode="auto">
          <a:xfrm>
            <a:off x="838200" y="909637"/>
            <a:ext cx="7543800" cy="35861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914400" y="4876800"/>
            <a:ext cx="6705600" cy="175432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dirty="0" smtClean="0">
                <a:solidFill>
                  <a:srgbClr val="FF0000"/>
                </a:solidFill>
              </a:rPr>
              <a:t>Requirement:</a:t>
            </a:r>
          </a:p>
          <a:p>
            <a:r>
              <a:rPr lang="en-US" dirty="0" smtClean="0"/>
              <a:t>.pem – PRIVACY ENHANCED MAIL  (encrypted and public key)</a:t>
            </a:r>
          </a:p>
          <a:p>
            <a:r>
              <a:rPr lang="en-US" dirty="0" smtClean="0"/>
              <a:t>.</a:t>
            </a:r>
            <a:r>
              <a:rPr lang="en-US" dirty="0" err="1" smtClean="0"/>
              <a:t>ppk</a:t>
            </a:r>
            <a:r>
              <a:rPr lang="en-US" dirty="0" smtClean="0"/>
              <a:t>  -  PUTTY PRIVATE KEY FILE (</a:t>
            </a:r>
            <a:r>
              <a:rPr lang="en-US" smtClean="0"/>
              <a:t>Decrypted Private KEY)</a:t>
            </a:r>
            <a:endParaRPr lang="en-US" dirty="0" smtClean="0"/>
          </a:p>
          <a:p>
            <a:r>
              <a:rPr lang="en-US" dirty="0" err="1" smtClean="0"/>
              <a:t>Puttygen</a:t>
            </a:r>
            <a:r>
              <a:rPr lang="en-US" dirty="0" smtClean="0"/>
              <a:t>  - IT CONVERTS PEM TO PPK</a:t>
            </a:r>
          </a:p>
          <a:p>
            <a:r>
              <a:rPr lang="en-US" dirty="0" smtClean="0"/>
              <a:t>Putty  - HELPS TO LAUNCH INSTANCE</a:t>
            </a:r>
          </a:p>
          <a:p>
            <a:r>
              <a:rPr lang="en-US" dirty="0" smtClean="0"/>
              <a:t>Pageant – CONTAINER FOR PPK files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2743200"/>
            <a:ext cx="3429000" cy="1143000"/>
          </a:xfrm>
        </p:spPr>
        <p:txBody>
          <a:bodyPr/>
          <a:lstStyle/>
          <a:p>
            <a:r>
              <a:rPr lang="en-US" b="1" dirty="0" smtClean="0"/>
              <a:t>THANK YOU</a:t>
            </a:r>
            <a:endParaRPr lang="en-US" b="1"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732</TotalTime>
  <Words>606</Words>
  <Application>Microsoft Office PowerPoint</Application>
  <PresentationFormat>On-screen Show (4:3)</PresentationFormat>
  <Paragraphs>76</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Flow</vt:lpstr>
      <vt:lpstr>Slide 1</vt:lpstr>
      <vt:lpstr>AGENDA</vt:lpstr>
      <vt:lpstr>WHAT IS EC2?</vt:lpstr>
      <vt:lpstr>BENEFITS OF EC2</vt:lpstr>
      <vt:lpstr>CASE STUDY: SCIENTIST</vt:lpstr>
      <vt:lpstr>WHAT IS AMI?</vt:lpstr>
      <vt:lpstr>EC2 PRICING MODEL</vt:lpstr>
      <vt:lpstr>COMPONENTS OF EC2</vt:lpstr>
      <vt:lpstr>THANK YOU</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DEMO</dc:title>
  <dc:creator>admin</dc:creator>
  <cp:lastModifiedBy>admin</cp:lastModifiedBy>
  <cp:revision>125</cp:revision>
  <dcterms:created xsi:type="dcterms:W3CDTF">2019-10-21T14:58:09Z</dcterms:created>
  <dcterms:modified xsi:type="dcterms:W3CDTF">2021-06-01T06:14:25Z</dcterms:modified>
</cp:coreProperties>
</file>