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9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F3F1-FDDC-4767-B6F7-7D68F75F984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FE3AF-9FF7-4A02-A6EB-426D8002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4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FE3AF-9FF7-4A02-A6EB-426D80029F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9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C5B5-8CBC-A183-E6CA-27014497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4" y="806245"/>
            <a:ext cx="6092670" cy="216309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Play Store Review Analytics (redBus)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C6ADA-2348-428F-38B9-960CC0A5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226" y="3333135"/>
            <a:ext cx="9337316" cy="3375708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>
                <a:solidFill>
                  <a:schemeClr val="tx1"/>
                </a:solidFill>
              </a:rPr>
              <a:t>OmniDataX</a:t>
            </a:r>
            <a:r>
              <a:rPr lang="en-IN" sz="2000" dirty="0">
                <a:solidFill>
                  <a:schemeClr val="tx1"/>
                </a:solidFill>
              </a:rPr>
              <a:t> | June,30</a:t>
            </a:r>
            <a:r>
              <a:rPr lang="en-IN" sz="2000" dirty="0"/>
              <a:t>										</a:t>
            </a:r>
            <a:r>
              <a:rPr lang="en-IN" sz="2000" b="1" dirty="0">
                <a:solidFill>
                  <a:schemeClr val="tx1"/>
                </a:solidFill>
              </a:rPr>
              <a:t>Lokesh Kona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1180-BA3E-49BF-2D30-87D927070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CE3445-C1B0-62D3-573E-CF5F39E8780F}"/>
              </a:ext>
            </a:extLst>
          </p:cNvPr>
          <p:cNvSpPr/>
          <p:nvPr/>
        </p:nvSpPr>
        <p:spPr>
          <a:xfrm>
            <a:off x="2471226" y="3529781"/>
            <a:ext cx="6613781" cy="865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 Insights and Metrics for Client Demo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4864-D75A-7078-0728-D8C6E3DC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455644" cy="1280890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chemeClr val="tx1"/>
                </a:solidFill>
              </a:rPr>
              <a:t>Project Goal</a:t>
            </a:r>
            <a:br>
              <a:rPr lang="en-IN" dirty="0"/>
            </a:br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2FF99B4-B6D1-C632-09FD-A45B862CF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3864077"/>
            <a:ext cx="5448167" cy="2369813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/>
              <a:t>Reviews Collected: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tx1"/>
                </a:solidFill>
              </a:rPr>
              <a:t>1200+</a:t>
            </a:r>
          </a:p>
          <a:p>
            <a:r>
              <a:rPr lang="en-US" sz="2000" b="1" dirty="0"/>
              <a:t>Fields: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Reviewer Name, Rating, Review,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Date, Usefulness, Reply, Reply Date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b="1" dirty="0"/>
              <a:t>Average Original Rating: 4.3</a:t>
            </a:r>
            <a:r>
              <a:rPr lang="en-IN" sz="2000" dirty="0"/>
              <a:t> </a:t>
            </a:r>
          </a:p>
          <a:p>
            <a:r>
              <a:rPr lang="en-IN" sz="2000" b="1" dirty="0"/>
              <a:t>Average Sentiment Score Rating:</a:t>
            </a:r>
            <a:r>
              <a:rPr lang="en-IN" sz="2000" dirty="0"/>
              <a:t> ~3.7</a:t>
            </a:r>
          </a:p>
          <a:p>
            <a:r>
              <a:rPr lang="en-IN" sz="2000" b="1" dirty="0"/>
              <a:t>Sentiment Labels: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tx1"/>
                </a:solidFill>
              </a:rPr>
              <a:t>Positive, Negative, Neutral</a:t>
            </a:r>
          </a:p>
          <a:p>
            <a:endParaRPr lang="en-IN" sz="2000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0ED5BB7-C743-2A6D-F3F5-EECBBE40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55181">
            <a:off x="7190747" y="2126222"/>
            <a:ext cx="4313864" cy="377762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C0DBF-239F-189C-8E49-19735216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66" y="3743973"/>
            <a:ext cx="3411793" cy="28293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31D1B3-778A-FF6C-F475-38155754AF00}"/>
              </a:ext>
            </a:extLst>
          </p:cNvPr>
          <p:cNvSpPr txBox="1"/>
          <p:nvPr/>
        </p:nvSpPr>
        <p:spPr>
          <a:xfrm>
            <a:off x="1848465" y="2009512"/>
            <a:ext cx="704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analyze redBus app reviews to uncover key insights on customer satisfaction, common complaints, and feature expectations</a:t>
            </a:r>
            <a:endParaRPr lang="en-IN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D421A9-5237-8D69-88C7-BF05A2A0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D4223-6963-8D47-B7EE-D7AC48AB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9" y="623888"/>
            <a:ext cx="6935070" cy="70346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Customer Sentiment Distribution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56CBA6-844B-6F37-2600-3ADCFDDA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3934" y="1484671"/>
            <a:ext cx="7521679" cy="921397"/>
          </a:xfrm>
          <a:ln w="28575">
            <a:solidFill>
              <a:srgbClr val="C00000"/>
            </a:solidFill>
          </a:ln>
        </p:spPr>
        <p:txBody>
          <a:bodyPr/>
          <a:lstStyle/>
          <a:p>
            <a:r>
              <a:rPr lang="en-US" dirty="0"/>
              <a:t>Sentiment analysis performed using VADER (NLTK) to understand emotional tone of reviews.</a:t>
            </a:r>
            <a:endParaRPr lang="en-IN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034220C-3E4D-7424-F40C-72E9C67328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0129" y="2864022"/>
            <a:ext cx="5486400" cy="3667841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272EA1-FF83-59A6-9778-89FC89548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7502013" y="3432990"/>
            <a:ext cx="2934014" cy="101818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5EE62ED5-4F8F-5C8B-D41D-032B5EBB35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532770" y="2631135"/>
            <a:ext cx="4789372" cy="403324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C98696-24FA-7D0E-FB90-EC4B063C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6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3C913-CF32-4115-5C2D-B1EAA9DF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26" y="4227870"/>
            <a:ext cx="8652386" cy="2526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BC5C3-89FF-5330-AF59-20671D26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938C120-A40F-3DFE-AA4D-E0EFFB5C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9458"/>
              </p:ext>
            </p:extLst>
          </p:nvPr>
        </p:nvGraphicFramePr>
        <p:xfrm>
          <a:off x="5791198" y="326137"/>
          <a:ext cx="5854842" cy="373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614">
                  <a:extLst>
                    <a:ext uri="{9D8B030D-6E8A-4147-A177-3AD203B41FA5}">
                      <a16:colId xmlns:a16="http://schemas.microsoft.com/office/drawing/2014/main" val="732786711"/>
                    </a:ext>
                  </a:extLst>
                </a:gridCol>
                <a:gridCol w="1951614">
                  <a:extLst>
                    <a:ext uri="{9D8B030D-6E8A-4147-A177-3AD203B41FA5}">
                      <a16:colId xmlns:a16="http://schemas.microsoft.com/office/drawing/2014/main" val="3995819902"/>
                    </a:ext>
                  </a:extLst>
                </a:gridCol>
                <a:gridCol w="1951614">
                  <a:extLst>
                    <a:ext uri="{9D8B030D-6E8A-4147-A177-3AD203B41FA5}">
                      <a16:colId xmlns:a16="http://schemas.microsoft.com/office/drawing/2014/main" val="3975802156"/>
                    </a:ext>
                  </a:extLst>
                </a:gridCol>
              </a:tblGrid>
              <a:tr h="42681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4151"/>
                  </a:ext>
                </a:extLst>
              </a:tr>
              <a:tr h="1067024">
                <a:tc>
                  <a:txBody>
                    <a:bodyPr/>
                    <a:lstStyle/>
                    <a:p>
                      <a:r>
                        <a:rPr lang="en-IN" dirty="0"/>
                        <a:t>UI/UX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 </a:t>
                      </a:r>
                      <a:r>
                        <a:rPr lang="en-IN" dirty="0" err="1"/>
                        <a:t>design,login,menu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99694"/>
                  </a:ext>
                </a:extLst>
              </a:tr>
              <a:tr h="746916">
                <a:tc>
                  <a:txBody>
                    <a:bodyPr/>
                    <a:lstStyle/>
                    <a:p>
                      <a:r>
                        <a:rPr lang="en-IN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Crashes,lag,freeze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679729"/>
                  </a:ext>
                </a:extLst>
              </a:tr>
              <a:tr h="746916">
                <a:tc>
                  <a:txBody>
                    <a:bodyPr/>
                    <a:lstStyle/>
                    <a:p>
                      <a:r>
                        <a:rPr lang="en-IN" dirty="0"/>
                        <a:t>Refund/Support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Refund,delay,no</a:t>
                      </a:r>
                      <a:r>
                        <a:rPr lang="en-IN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58782"/>
                  </a:ext>
                </a:extLst>
              </a:tr>
              <a:tr h="746916">
                <a:tc>
                  <a:txBody>
                    <a:bodyPr/>
                    <a:lstStyle/>
                    <a:p>
                      <a:r>
                        <a:rPr lang="en-IN" dirty="0"/>
                        <a:t>Feature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Tracking,wallet,night</a:t>
                      </a:r>
                      <a:r>
                        <a:rPr lang="en-IN" dirty="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44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81C0AC9-2B53-D746-38B6-904D39EA50EA}"/>
              </a:ext>
            </a:extLst>
          </p:cNvPr>
          <p:cNvSpPr txBox="1"/>
          <p:nvPr/>
        </p:nvSpPr>
        <p:spPr>
          <a:xfrm>
            <a:off x="4522840" y="4503174"/>
            <a:ext cx="399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Ratings Distribution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CD489942-E94A-722E-6599-A6671313C195}"/>
              </a:ext>
            </a:extLst>
          </p:cNvPr>
          <p:cNvSpPr/>
          <p:nvPr/>
        </p:nvSpPr>
        <p:spPr>
          <a:xfrm>
            <a:off x="2295833" y="1189703"/>
            <a:ext cx="3333134" cy="206477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Top Issues in User Feedback</a:t>
            </a:r>
          </a:p>
        </p:txBody>
      </p:sp>
    </p:spTree>
    <p:extLst>
      <p:ext uri="{BB962C8B-B14F-4D97-AF65-F5344CB8AC3E}">
        <p14:creationId xmlns:p14="http://schemas.microsoft.com/office/powerpoint/2010/main" val="383745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6C4A0-D0C2-3440-5D9C-A66CCEDB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55" y="2954595"/>
            <a:ext cx="9277611" cy="3903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B9D91-A8E8-7D66-AF2C-22333F822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F7BA7-4390-A82A-E152-D4173214A03D}"/>
              </a:ext>
            </a:extLst>
          </p:cNvPr>
          <p:cNvSpPr txBox="1"/>
          <p:nvPr/>
        </p:nvSpPr>
        <p:spPr>
          <a:xfrm>
            <a:off x="2566218" y="609600"/>
            <a:ext cx="657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	</a:t>
            </a:r>
            <a:r>
              <a:rPr lang="en-IN" sz="3600" b="1" dirty="0"/>
              <a:t>Review Trends Over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3AFCE-FD98-00CC-1394-842F2AA783CD}"/>
              </a:ext>
            </a:extLst>
          </p:cNvPr>
          <p:cNvSpPr/>
          <p:nvPr/>
        </p:nvSpPr>
        <p:spPr>
          <a:xfrm>
            <a:off x="1306286" y="2115111"/>
            <a:ext cx="8495070" cy="500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Spikes in complaints during holiday seasons suggest stress under peak load.</a:t>
            </a:r>
          </a:p>
        </p:txBody>
      </p:sp>
    </p:spTree>
    <p:extLst>
      <p:ext uri="{BB962C8B-B14F-4D97-AF65-F5344CB8AC3E}">
        <p14:creationId xmlns:p14="http://schemas.microsoft.com/office/powerpoint/2010/main" val="316584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82D38-CA85-615B-F76E-27785376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40" y="2324051"/>
            <a:ext cx="8031805" cy="4048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3C899-5C5A-9B77-3E52-06C02175E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81D47-D3FB-45E5-0B4E-9CB76FAF5EA5}"/>
              </a:ext>
            </a:extLst>
          </p:cNvPr>
          <p:cNvSpPr txBox="1"/>
          <p:nvPr/>
        </p:nvSpPr>
        <p:spPr>
          <a:xfrm>
            <a:off x="1702130" y="834189"/>
            <a:ext cx="886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Here is  what Key </a:t>
            </a:r>
            <a:r>
              <a:rPr lang="en-IN" sz="3600" b="1" dirty="0" err="1"/>
              <a:t>Highlights,Customer</a:t>
            </a:r>
            <a:r>
              <a:rPr lang="en-IN" sz="3600" b="1" dirty="0"/>
              <a:t> Feelings about the app performance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924EF-3A71-0B32-2816-E54A91E2D4DC}"/>
              </a:ext>
            </a:extLst>
          </p:cNvPr>
          <p:cNvSpPr txBox="1"/>
          <p:nvPr/>
        </p:nvSpPr>
        <p:spPr>
          <a:xfrm>
            <a:off x="2323615" y="2280697"/>
            <a:ext cx="7617770" cy="41348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2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094D4A-2F6E-1DAF-86A3-4F541D8EA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21" y="2897150"/>
            <a:ext cx="9215411" cy="37580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01C653-A1AA-9E9F-1DAD-EA1B76B4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2D3E5C-D38D-F1DB-B4D2-FDE2EE29AE0C}"/>
              </a:ext>
            </a:extLst>
          </p:cNvPr>
          <p:cNvSpPr txBox="1"/>
          <p:nvPr/>
        </p:nvSpPr>
        <p:spPr>
          <a:xfrm>
            <a:off x="2893925" y="713433"/>
            <a:ext cx="684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Sentiment Analysis by Stars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0CE3C-3C39-0C8D-5D35-D8AC65E5EAD4}"/>
              </a:ext>
            </a:extLst>
          </p:cNvPr>
          <p:cNvSpPr txBox="1"/>
          <p:nvPr/>
        </p:nvSpPr>
        <p:spPr>
          <a:xfrm>
            <a:off x="2019719" y="1497204"/>
            <a:ext cx="748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Positive</a:t>
            </a:r>
            <a:r>
              <a:rPr lang="en-IN" dirty="0"/>
              <a:t>						</a:t>
            </a:r>
            <a:r>
              <a:rPr lang="en-IN" b="1" dirty="0">
                <a:solidFill>
                  <a:schemeClr val="accent1"/>
                </a:solidFill>
              </a:rPr>
              <a:t>Neutral</a:t>
            </a:r>
            <a:r>
              <a:rPr lang="en-IN" dirty="0"/>
              <a:t>					</a:t>
            </a:r>
            <a:r>
              <a:rPr lang="en-IN" b="1" dirty="0">
                <a:solidFill>
                  <a:schemeClr val="accent1"/>
                </a:solidFill>
              </a:rPr>
              <a:t>Negative</a:t>
            </a:r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b="1" dirty="0"/>
              <a:t>78%</a:t>
            </a:r>
            <a:r>
              <a:rPr lang="en-IN" dirty="0"/>
              <a:t>						    </a:t>
            </a:r>
            <a:r>
              <a:rPr lang="en-IN" b="1" dirty="0"/>
              <a:t>15%</a:t>
            </a:r>
            <a:r>
              <a:rPr lang="en-IN" dirty="0"/>
              <a:t>					      </a:t>
            </a:r>
            <a:r>
              <a:rPr lang="en-IN" b="1" dirty="0"/>
              <a:t>8%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93E854-9D57-0A73-9239-C22A07A240C6}"/>
              </a:ext>
            </a:extLst>
          </p:cNvPr>
          <p:cNvCxnSpPr/>
          <p:nvPr/>
        </p:nvCxnSpPr>
        <p:spPr>
          <a:xfrm>
            <a:off x="3908809" y="1497204"/>
            <a:ext cx="0" cy="653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C2AB64-B471-DBDB-442B-3036140B251C}"/>
              </a:ext>
            </a:extLst>
          </p:cNvPr>
          <p:cNvCxnSpPr/>
          <p:nvPr/>
        </p:nvCxnSpPr>
        <p:spPr>
          <a:xfrm>
            <a:off x="7074040" y="1497204"/>
            <a:ext cx="0" cy="6531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1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1A0FB-9942-1235-0185-D5FE09B8CF4E}"/>
              </a:ext>
            </a:extLst>
          </p:cNvPr>
          <p:cNvSpPr txBox="1"/>
          <p:nvPr/>
        </p:nvSpPr>
        <p:spPr>
          <a:xfrm>
            <a:off x="1818752" y="823965"/>
            <a:ext cx="8390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What Customers are Expecting: Feature Requests &amp; Suggestions!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EEC8D-69BF-0F28-E8AE-CEEDD792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7AD2F5-75BC-865C-0DCA-3819C2F83B1D}"/>
              </a:ext>
            </a:extLst>
          </p:cNvPr>
          <p:cNvSpPr/>
          <p:nvPr/>
        </p:nvSpPr>
        <p:spPr>
          <a:xfrm>
            <a:off x="2190541" y="2399011"/>
            <a:ext cx="3446584" cy="41298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132B5-C469-1444-235E-1DE0A48FF1D5}"/>
              </a:ext>
            </a:extLst>
          </p:cNvPr>
          <p:cNvSpPr txBox="1"/>
          <p:nvPr/>
        </p:nvSpPr>
        <p:spPr>
          <a:xfrm>
            <a:off x="2190541" y="2703007"/>
            <a:ext cx="324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     </a:t>
            </a:r>
            <a:r>
              <a:rPr lang="en-IN" sz="2400" b="1" dirty="0">
                <a:solidFill>
                  <a:schemeClr val="bg1"/>
                </a:solidFill>
              </a:rPr>
              <a:t>User Expectations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C6D0BA-556F-6D6A-9779-2636768A9110}"/>
              </a:ext>
            </a:extLst>
          </p:cNvPr>
          <p:cNvSpPr txBox="1"/>
          <p:nvPr/>
        </p:nvSpPr>
        <p:spPr>
          <a:xfrm>
            <a:off x="2441749" y="3429000"/>
            <a:ext cx="29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Real Time Bus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Faster Wallet refund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Dark Mode Feature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In-app </a:t>
            </a:r>
            <a:r>
              <a:rPr lang="en-IN" dirty="0" err="1">
                <a:solidFill>
                  <a:schemeClr val="bg1"/>
                </a:solidFill>
              </a:rPr>
              <a:t>Calender</a:t>
            </a:r>
            <a:r>
              <a:rPr lang="en-IN" dirty="0">
                <a:solidFill>
                  <a:schemeClr val="bg1"/>
                </a:solidFill>
              </a:rPr>
              <a:t> For Booking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7D05D-5D96-D3F3-1BA0-FE755C341673}"/>
              </a:ext>
            </a:extLst>
          </p:cNvPr>
          <p:cNvSpPr txBox="1"/>
          <p:nvPr/>
        </p:nvSpPr>
        <p:spPr>
          <a:xfrm>
            <a:off x="6501283" y="2863780"/>
            <a:ext cx="487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140 reviewers mentioned poor </a:t>
            </a:r>
            <a:r>
              <a:rPr lang="en-IN" dirty="0" err="1"/>
              <a:t>responce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5DA1D-8DC8-3A53-4D65-B53F63E7D314}"/>
              </a:ext>
            </a:extLst>
          </p:cNvPr>
          <p:cNvSpPr txBox="1"/>
          <p:nvPr/>
        </p:nvSpPr>
        <p:spPr>
          <a:xfrm>
            <a:off x="6501283" y="3808325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Average Support </a:t>
            </a:r>
            <a:r>
              <a:rPr lang="en-IN" dirty="0" err="1"/>
              <a:t>Sentiment:Negative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FD6AF-F225-4727-D126-A25A8ED18CF6}"/>
              </a:ext>
            </a:extLst>
          </p:cNvPr>
          <p:cNvSpPr txBox="1"/>
          <p:nvPr/>
        </p:nvSpPr>
        <p:spPr>
          <a:xfrm>
            <a:off x="6641960" y="4843305"/>
            <a:ext cx="443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 Impact on Brand trust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BC89AF-CEBF-E28D-06E2-8CA97C2FDE0A}"/>
              </a:ext>
            </a:extLst>
          </p:cNvPr>
          <p:cNvSpPr txBox="1"/>
          <p:nvPr/>
        </p:nvSpPr>
        <p:spPr>
          <a:xfrm>
            <a:off x="6451039" y="2863780"/>
            <a:ext cx="4873451" cy="482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0309B-4F15-10CA-645F-873EB653D36D}"/>
              </a:ext>
            </a:extLst>
          </p:cNvPr>
          <p:cNvSpPr txBox="1"/>
          <p:nvPr/>
        </p:nvSpPr>
        <p:spPr>
          <a:xfrm>
            <a:off x="6501283" y="3808325"/>
            <a:ext cx="4873451" cy="482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F1B21-C32D-59E5-0A21-2A388DE5F31E}"/>
              </a:ext>
            </a:extLst>
          </p:cNvPr>
          <p:cNvSpPr txBox="1"/>
          <p:nvPr/>
        </p:nvSpPr>
        <p:spPr>
          <a:xfrm>
            <a:off x="6501282" y="4786810"/>
            <a:ext cx="4873451" cy="48232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89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B54E1D-54BB-BA38-3AF8-A54DD1AE9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5" y="326137"/>
            <a:ext cx="2192594" cy="21837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BEF769-612B-5A36-44DF-999BF2FDAF75}"/>
              </a:ext>
            </a:extLst>
          </p:cNvPr>
          <p:cNvSpPr txBox="1"/>
          <p:nvPr/>
        </p:nvSpPr>
        <p:spPr>
          <a:xfrm>
            <a:off x="2924070" y="2974312"/>
            <a:ext cx="680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	</a:t>
            </a:r>
            <a:r>
              <a:rPr lang="en-IN" sz="7200" b="1" dirty="0"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7A16E-523E-38F5-7CDB-7987E045AA1B}"/>
              </a:ext>
            </a:extLst>
          </p:cNvPr>
          <p:cNvSpPr txBox="1"/>
          <p:nvPr/>
        </p:nvSpPr>
        <p:spPr>
          <a:xfrm>
            <a:off x="2672861" y="2606319"/>
            <a:ext cx="667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		   </a:t>
            </a:r>
            <a:r>
              <a:rPr lang="en-US" sz="2000" b="1" dirty="0"/>
              <a:t>We appreciate your </a:t>
            </a:r>
            <a:r>
              <a:rPr lang="en-US" sz="2000" b="1" dirty="0">
                <a:solidFill>
                  <a:srgbClr val="C00000"/>
                </a:solidFill>
              </a:rPr>
              <a:t>time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insights</a:t>
            </a:r>
            <a:r>
              <a:rPr lang="en-US" sz="2000" b="1" dirty="0"/>
              <a:t>!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A5C6C-37F5-B28A-55F5-F2C67B89709B}"/>
              </a:ext>
            </a:extLst>
          </p:cNvPr>
          <p:cNvSpPr txBox="1"/>
          <p:nvPr/>
        </p:nvSpPr>
        <p:spPr>
          <a:xfrm>
            <a:off x="2301073" y="4310743"/>
            <a:ext cx="8601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Let’s Build A better </a:t>
            </a:r>
            <a:r>
              <a:rPr lang="en-IN" sz="2800" b="1" dirty="0">
                <a:solidFill>
                  <a:srgbClr val="C00000"/>
                </a:solidFill>
                <a:latin typeface="Arial Black" panose="020B0A04020102020204" pitchFamily="34" charset="0"/>
              </a:rPr>
              <a:t>Experience</a:t>
            </a:r>
            <a:r>
              <a:rPr lang="en-IN" sz="2800" b="1" dirty="0">
                <a:latin typeface="Arial Black" panose="020B0A04020102020204" pitchFamily="34" charset="0"/>
              </a:rPr>
              <a:t>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979CA-6888-9F23-AC1F-7970A0BDB6E2}"/>
              </a:ext>
            </a:extLst>
          </p:cNvPr>
          <p:cNvSpPr txBox="1"/>
          <p:nvPr/>
        </p:nvSpPr>
        <p:spPr>
          <a:xfrm>
            <a:off x="0" y="6049108"/>
            <a:ext cx="12192000" cy="808892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4674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827</TotalTime>
  <Words>292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Wingdings</vt:lpstr>
      <vt:lpstr>Wingdings 3</vt:lpstr>
      <vt:lpstr>Wisp</vt:lpstr>
      <vt:lpstr>Play Store Review Analytics (redBus)</vt:lpstr>
      <vt:lpstr>Project Goal </vt:lpstr>
      <vt:lpstr>Customer Sentiment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20P31A0598</dc:creator>
  <cp:lastModifiedBy>20P31A0598</cp:lastModifiedBy>
  <cp:revision>4</cp:revision>
  <dcterms:created xsi:type="dcterms:W3CDTF">2025-06-29T17:34:16Z</dcterms:created>
  <dcterms:modified xsi:type="dcterms:W3CDTF">2025-07-01T11:41:55Z</dcterms:modified>
</cp:coreProperties>
</file>