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4270837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lstStyle/>
          <a:p>
            <a:fld id="{BA43460F-FA3A-40C2-9CA9-F3E4F5A39605}" type="datetimeFigureOut">
              <a:rPr lang="en-US" smtClean="0"/>
              <a:t>4/16/2024</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2"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kumimoji="0" lang="en-US" smtClean="0"/>
              <a:t>Click to edit Master title style</a:t>
            </a:r>
            <a:endParaRPr kumimoji="0" lang="en-US"/>
          </a:p>
        </p:txBody>
      </p:sp>
      <p:sp>
        <p:nvSpPr>
          <p:cNvPr id="104859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5"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2"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8"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6" name="Date Placeholder 6"/>
          <p:cNvSpPr>
            <a:spLocks noGrp="1"/>
          </p:cNvSpPr>
          <p:nvPr>
            <p:ph type="dt" sz="half" idx="10"/>
          </p:nvPr>
        </p:nvSpPr>
        <p:spPr/>
        <p:txBody>
          <a:bodyPr/>
          <a:lstStyle/>
          <a:p>
            <a:fld id="{BA43460F-FA3A-40C2-9CA9-F3E4F5A39605}" type="datetimeFigureOut">
              <a:rPr lang="en-US" smtClean="0"/>
              <a:t>4/16/2024</a:t>
            </a:fld>
            <a:endParaRPr lang="en-US"/>
          </a:p>
        </p:txBody>
      </p:sp>
      <p:sp>
        <p:nvSpPr>
          <p:cNvPr id="1048667" name="Footer Placeholder 7"/>
          <p:cNvSpPr>
            <a:spLocks noGrp="1"/>
          </p:cNvSpPr>
          <p:nvPr>
            <p:ph type="ftr" sz="quarter" idx="11"/>
          </p:nvPr>
        </p:nvSpPr>
        <p:spPr/>
        <p:txBody>
          <a:bodyPr/>
          <a:lstStyle/>
          <a:p>
            <a:endParaRPr lang="en-US"/>
          </a:p>
        </p:txBody>
      </p:sp>
      <p:sp>
        <p:nvSpPr>
          <p:cNvPr id="1048668"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lstStyle/>
          <a:p>
            <a:fld id="{BA43460F-FA3A-40C2-9CA9-F3E4F5A39605}" type="datetimeFigureOut">
              <a:rPr lang="en-US" smtClean="0"/>
              <a:t>4/16/2024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9" name="Date Placeholder 1"/>
          <p:cNvSpPr>
            <a:spLocks noGrp="1"/>
          </p:cNvSpPr>
          <p:nvPr>
            <p:ph type="dt" sz="half" idx="10"/>
          </p:nvPr>
        </p:nvSpPr>
        <p:spPr/>
        <p:txBody>
          <a:bodyPr/>
          <a:lstStyle/>
          <a:p>
            <a:fld id="{BA43460F-FA3A-40C2-9CA9-F3E4F5A39605}" type="datetimeFigureOut">
              <a:rPr lang="en-US" smtClean="0"/>
              <a:t>4/16/2024</a:t>
            </a:fld>
            <a:endParaRPr lang="en-US"/>
          </a:p>
        </p:txBody>
      </p:sp>
      <p:sp>
        <p:nvSpPr>
          <p:cNvPr id="1048670" name="Footer Placeholder 2"/>
          <p:cNvSpPr>
            <a:spLocks noGrp="1"/>
          </p:cNvSpPr>
          <p:nvPr>
            <p:ph type="ftr" sz="quarter" idx="11"/>
          </p:nvPr>
        </p:nvSpPr>
        <p:spPr/>
        <p:txBody>
          <a:bodyPr/>
          <a:lstStyle/>
          <a:p>
            <a:endParaRPr lang="en-US"/>
          </a:p>
        </p:txBody>
      </p:sp>
      <p:sp>
        <p:nvSpPr>
          <p:cNvPr id="1048671"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5"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76" name="Footer Placeholder 5"/>
          <p:cNvSpPr>
            <a:spLocks noGrp="1"/>
          </p:cNvSpPr>
          <p:nvPr>
            <p:ph type="ftr" sz="quarter" idx="11"/>
          </p:nvPr>
        </p:nvSpPr>
        <p:spPr/>
        <p:txBody>
          <a:bodyPr/>
          <a:lstStyle/>
          <a:p>
            <a:endParaRPr lang="en-US"/>
          </a:p>
        </p:txBody>
      </p:sp>
      <p:sp>
        <p:nvSpPr>
          <p:cNvPr id="104867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6"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7"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9"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40" name="Footer Placeholder 5"/>
          <p:cNvSpPr>
            <a:spLocks noGrp="1"/>
          </p:cNvSpPr>
          <p:nvPr>
            <p:ph type="ftr" sz="quarter" idx="11"/>
          </p:nvPr>
        </p:nvSpPr>
        <p:spPr/>
        <p:txBody>
          <a:bodyPr/>
          <a:lstStyle/>
          <a:p>
            <a:endParaRPr lang="en-US"/>
          </a:p>
        </p:txBody>
      </p:sp>
      <p:sp>
        <p:nvSpPr>
          <p:cNvPr id="1048641"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4/16/2024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381000" y="2514600"/>
            <a:ext cx="8080248" cy="1066800"/>
          </a:xfrm>
        </p:spPr>
        <p:txBody>
          <a:bodyPr>
            <a:normAutofit fontScale="90000"/>
          </a:bodyPr>
          <a:lstStyle/>
          <a:p>
            <a:r>
              <a:rPr lang="en-US" dirty="0" smtClean="0">
                <a:ln w="1905"/>
                <a:solidFill>
                  <a:srgbClr val="FFC000"/>
                </a:solidFill>
                <a:effectLst>
                  <a:innerShdw blurRad="69850" dist="43180" dir="5400000">
                    <a:srgbClr val="000000">
                      <a:alpha val="65000"/>
                    </a:srgbClr>
                  </a:innerShdw>
                </a:effectLst>
              </a:rPr>
              <a:t>KEYLOGGERS AND SECURITY</a:t>
            </a:r>
            <a:endParaRPr lang="en-US" dirty="0">
              <a:ln w="1905"/>
              <a:solidFill>
                <a:srgbClr val="FFC000"/>
              </a:solidFill>
              <a:effectLst>
                <a:innerShdw blurRad="69850" dist="43180" dir="5400000">
                  <a:srgbClr val="000000">
                    <a:alpha val="65000"/>
                  </a:srgbClr>
                </a:innerShdw>
              </a:effectLst>
            </a:endParaRPr>
          </a:p>
        </p:txBody>
      </p:sp>
      <p:sp>
        <p:nvSpPr>
          <p:cNvPr id="1048591" name="Subtitle 2"/>
          <p:cNvSpPr>
            <a:spLocks noGrp="1"/>
          </p:cNvSpPr>
          <p:nvPr>
            <p:ph type="subTitle" idx="1"/>
          </p:nvPr>
        </p:nvSpPr>
        <p:spPr>
          <a:xfrm>
            <a:off x="762000" y="4648200"/>
            <a:ext cx="8610600" cy="1600200"/>
          </a:xfrm>
        </p:spPr>
        <p:txBody>
          <a:bodyPr>
            <a:normAutofit fontScale="61538" lnSpcReduction="20000"/>
          </a:bodyPr>
          <a:lstStyle/>
          <a:p>
            <a:pPr algn="ctr"/>
            <a:r>
              <a:rPr lang="en-US" sz="3200" dirty="0" smtClean="0"/>
              <a:t>Presented by</a:t>
            </a:r>
          </a:p>
          <a:p>
            <a:pPr algn="l"/>
            <a:r>
              <a:rPr lang="en-US" b="1" dirty="0" smtClean="0"/>
              <a:t>NAME                      : </a:t>
            </a:r>
            <a:r>
              <a:rPr lang="en-US" b="1" dirty="0" smtClean="0"/>
              <a:t>Y.LOKESH KUMAR</a:t>
            </a:r>
            <a:endParaRPr lang="zh-CN" altLang="en-US" dirty="0"/>
          </a:p>
          <a:p>
            <a:pPr algn="l"/>
            <a:r>
              <a:rPr lang="en-US" b="1" dirty="0" smtClean="0"/>
              <a:t>REG.NO                  :</a:t>
            </a:r>
            <a:r>
              <a:rPr lang="en-US" b="1" dirty="0" smtClean="0">
                <a:latin typeface="+mj-lt"/>
              </a:rPr>
              <a:t>511921104033</a:t>
            </a:r>
            <a:endParaRPr lang="en-US" b="1" dirty="0" smtClean="0"/>
          </a:p>
          <a:p>
            <a:pPr algn="l"/>
            <a:r>
              <a:rPr lang="en-US" b="1" dirty="0" smtClean="0"/>
              <a:t>DEPARTMENT      :COMPUTER SCIENCE &amp; ENGINEERING</a:t>
            </a:r>
          </a:p>
          <a:p>
            <a:pPr algn="l"/>
            <a:r>
              <a:rPr lang="en-US" b="1" dirty="0" smtClean="0"/>
              <a:t>COLLEGE CODE   :</a:t>
            </a:r>
            <a:r>
              <a:rPr lang="en-US" b="1" dirty="0" smtClean="0">
                <a:latin typeface="+mj-lt"/>
              </a:rPr>
              <a:t>5119</a:t>
            </a:r>
            <a:endParaRPr lang="zh-CN" altLang="en-US" dirty="0"/>
          </a:p>
          <a:p>
            <a:pPr algn="l"/>
            <a:r>
              <a:rPr lang="en-US" b="1" dirty="0" smtClean="0"/>
              <a:t>COLLEGE  NAME :PRIYADARSHI ENGINEERING COLLEGE </a:t>
            </a:r>
            <a:endParaRPr lang="zh-CN" altLang="en-US" dirty="0"/>
          </a:p>
        </p:txBody>
      </p:sp>
      <p:sp>
        <p:nvSpPr>
          <p:cNvPr id="1048592" name="Rectangle 3"/>
          <p:cNvSpPr/>
          <p:nvPr/>
        </p:nvSpPr>
        <p:spPr>
          <a:xfrm>
            <a:off x="1828800" y="1295400"/>
            <a:ext cx="5542281" cy="89154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1048610" name="Content Placeholder 2"/>
          <p:cNvSpPr>
            <a:spLocks noGrp="1"/>
          </p:cNvSpPr>
          <p:nvPr>
            <p:ph idx="1"/>
          </p:nvPr>
        </p:nvSpPr>
        <p:spPr>
          <a:xfrm>
            <a:off x="457200" y="1600200"/>
            <a:ext cx="8001000" cy="4572000"/>
          </a:xfrm>
        </p:spPr>
        <p:txBody>
          <a:bodyPr>
            <a:noAutofit/>
          </a:bodyPr>
          <a:lstStyle/>
          <a:p>
            <a:r>
              <a:rPr lang="en-US" sz="2800" b="1" dirty="0" smtClean="0"/>
              <a:t>*Requirements Gathering*: </a:t>
            </a:r>
            <a:r>
              <a:rPr lang="en-US" sz="2800" dirty="0" smtClean="0"/>
              <a:t>Begin by gathering requirements from stakeholders to understand their security needs and concerns. Identify key functionalities required to detect, prevent, and mitigate </a:t>
            </a:r>
            <a:r>
              <a:rPr lang="en-US" sz="2800" dirty="0" err="1" smtClean="0"/>
              <a:t>keylogger</a:t>
            </a:r>
            <a:r>
              <a:rPr lang="en-US" sz="2800" dirty="0" smtClean="0"/>
              <a:t> threats effectively.</a:t>
            </a:r>
          </a:p>
          <a:p>
            <a:r>
              <a:rPr lang="en-US" sz="2800" b="1" dirty="0" smtClean="0"/>
              <a:t>*Threat Modeling*: </a:t>
            </a:r>
            <a:r>
              <a:rPr lang="en-US" sz="2800" dirty="0" smtClean="0"/>
              <a:t>Conduct a threat modeling exercise to identify potential attack vectors and vulnerabilities in the system. Consider various scenarios where </a:t>
            </a:r>
            <a:r>
              <a:rPr lang="en-US" sz="2800" dirty="0" err="1" smtClean="0"/>
              <a:t>keyloggers</a:t>
            </a:r>
            <a:r>
              <a:rPr lang="en-US" sz="2800" dirty="0" smtClean="0"/>
              <a:t> could be deployed and assess their potential impact on data confidentiality, integrity, and availability</a:t>
            </a:r>
            <a:r>
              <a:rPr lang="en-US"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457200" y="1189037"/>
            <a:ext cx="8229600" cy="5668963"/>
          </a:xfrm>
        </p:spPr>
        <p:txBody>
          <a:bodyPr>
            <a:noAutofit/>
          </a:bodyPr>
          <a:lstStyle/>
          <a:p>
            <a:r>
              <a:rPr lang="en-US" sz="2400" b="1" dirty="0" smtClean="0"/>
              <a:t>*Architecture Design*: </a:t>
            </a:r>
            <a:r>
              <a:rPr lang="en-US" sz="2400" dirty="0" smtClean="0"/>
              <a:t>Design the system architecture with security in mind. Implement layers of defense mechanisms such as endpoint security software, encryption, network monitoring, and intrusion detection/prevention systems to detect and prevent </a:t>
            </a:r>
            <a:r>
              <a:rPr lang="en-US" sz="2400" dirty="0" err="1" smtClean="0"/>
              <a:t>keylogger</a:t>
            </a:r>
            <a:r>
              <a:rPr lang="en-US" sz="2400" dirty="0" smtClean="0"/>
              <a:t> attacks at different points in the system.</a:t>
            </a:r>
          </a:p>
          <a:p>
            <a:pPr>
              <a:buNone/>
            </a:pPr>
            <a:endParaRPr lang="en-US" sz="2400" dirty="0" smtClean="0"/>
          </a:p>
          <a:p>
            <a:r>
              <a:rPr lang="en-US" sz="2400" dirty="0" smtClean="0"/>
              <a:t>*</a:t>
            </a:r>
            <a:r>
              <a:rPr lang="en-US" sz="2400" b="1" dirty="0" smtClean="0"/>
              <a:t>Secure Coding Practices*: </a:t>
            </a:r>
            <a:r>
              <a:rPr lang="en-US" sz="2400" dirty="0"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381000" y="1066800"/>
            <a:ext cx="8229600" cy="5516563"/>
          </a:xfrm>
        </p:spPr>
        <p:txBody>
          <a:bodyPr>
            <a:noAutofit/>
          </a:bodyPr>
          <a:lstStyle/>
          <a:p>
            <a:r>
              <a:rPr lang="en-US" sz="2400" dirty="0" smtClean="0"/>
              <a:t>*</a:t>
            </a:r>
            <a:r>
              <a:rPr lang="en-US" sz="2400" b="1" dirty="0" smtClean="0"/>
              <a:t>Endpoint Security Solutions*: </a:t>
            </a:r>
            <a:r>
              <a:rPr lang="en-US" sz="2400" dirty="0" smtClean="0"/>
              <a:t>Select and deploy endpoint security solutions that include anti-</a:t>
            </a:r>
            <a:r>
              <a:rPr lang="en-US" sz="2400" dirty="0" err="1" smtClean="0"/>
              <a:t>keylogging</a:t>
            </a:r>
            <a:r>
              <a:rPr lang="en-US" sz="2400" dirty="0" smtClean="0"/>
              <a:t> features. These solutions should be capable of detecting and blocking </a:t>
            </a:r>
            <a:r>
              <a:rPr lang="en-US" sz="2400" dirty="0" err="1" smtClean="0"/>
              <a:t>keylogger</a:t>
            </a:r>
            <a:r>
              <a:rPr lang="en-US" sz="2400" dirty="0" smtClean="0"/>
              <a:t> activity on individual devices through techniques such as keystroke encryption, anomaly detection, and behavior monitoring.</a:t>
            </a:r>
          </a:p>
          <a:p>
            <a:r>
              <a:rPr lang="en-US" sz="2400" dirty="0" smtClean="0"/>
              <a:t>*</a:t>
            </a:r>
            <a:r>
              <a:rPr lang="en-US" sz="2400" b="1" dirty="0" smtClean="0"/>
              <a:t>Encryption Techniques*: </a:t>
            </a:r>
            <a:r>
              <a:rPr lang="en-US" sz="2400" dirty="0" smtClean="0"/>
              <a:t>Implement encryption techniques to protect sensitive data from being captured by </a:t>
            </a:r>
            <a:r>
              <a:rPr lang="en-US" sz="2400" dirty="0" err="1" smtClean="0"/>
              <a:t>keyloggers</a:t>
            </a:r>
            <a:r>
              <a:rPr lang="en-US" sz="2400" dirty="0" smtClean="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457200" y="762000"/>
            <a:ext cx="8229600" cy="4389120"/>
          </a:xfrm>
        </p:spPr>
        <p:txBody>
          <a:bodyPr>
            <a:noAutofit/>
          </a:bodyPr>
          <a:lstStyle/>
          <a:p>
            <a:r>
              <a:rPr lang="en-US" sz="2400" b="1" dirty="0" smtClean="0"/>
              <a:t>*Network Monitoring Tools*: </a:t>
            </a:r>
            <a:r>
              <a:rPr lang="en-US" sz="2400" dirty="0" smtClean="0"/>
              <a:t>Deploy network monitoring tools to detect and analyze traffic patterns for signs of </a:t>
            </a:r>
            <a:r>
              <a:rPr lang="en-US" sz="2400" dirty="0" err="1" smtClean="0"/>
              <a:t>keylogger</a:t>
            </a:r>
            <a:r>
              <a:rPr lang="en-US" sz="2400" dirty="0" smtClean="0"/>
              <a:t> activity. Use intrusion detection systems (IDS) and intrusion prevention systems (IPS) to identify anomalous behavior indicative of </a:t>
            </a:r>
            <a:r>
              <a:rPr lang="en-US" sz="2400" dirty="0" err="1" smtClean="0"/>
              <a:t>keylogger</a:t>
            </a:r>
            <a:r>
              <a:rPr lang="en-US" sz="2400" dirty="0" smtClean="0"/>
              <a:t> activity and take immediate action to block or mitigate threats.</a:t>
            </a:r>
            <a:endParaRPr lang="en-US" sz="2400" b="1" dirty="0" smtClean="0"/>
          </a:p>
          <a:p>
            <a:r>
              <a:rPr lang="en-US" sz="2400" b="1" dirty="0" smtClean="0"/>
              <a:t>*Continuous Monitoring and Incident Response*: </a:t>
            </a:r>
            <a:r>
              <a:rPr lang="en-US" sz="2400" dirty="0" smtClean="0"/>
              <a:t>Implement continuous monitoring solutions to detect and respond to </a:t>
            </a:r>
            <a:r>
              <a:rPr lang="en-US" sz="2400" dirty="0" err="1" smtClean="0"/>
              <a:t>keylogger</a:t>
            </a:r>
            <a:r>
              <a:rPr lang="en-US" sz="2400" dirty="0" smtClean="0"/>
              <a:t> threats in real-time. Develop incident response plans that outline steps for containing, investigating, and mitigating </a:t>
            </a:r>
            <a:r>
              <a:rPr lang="en-US" sz="2400" dirty="0" err="1" smtClean="0"/>
              <a:t>keylogger</a:t>
            </a:r>
            <a:r>
              <a:rPr lang="en-US" sz="2400" dirty="0" smtClean="0"/>
              <a:t> incidents to minimize their impact on the organization</a:t>
            </a:r>
            <a:endParaRPr lang="en-US" sz="2400" b="1"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381000" y="990600"/>
            <a:ext cx="8229600" cy="5181600"/>
          </a:xfrm>
        </p:spPr>
        <p:txBody>
          <a:bodyPr>
            <a:normAutofit fontScale="92500" lnSpcReduction="10000"/>
          </a:bodyPr>
          <a:lstStyle/>
          <a:p>
            <a:r>
              <a:rPr lang="en-US" sz="2800" b="1" dirty="0" smtClean="0"/>
              <a:t>*Regular Updates and Patch Management*: </a:t>
            </a:r>
            <a:r>
              <a:rPr lang="en-US" sz="2800" dirty="0" smtClean="0"/>
              <a:t>Maintain up-to-date software and systems with regular patch management procedures. Promptly apply security patches and updates to mitigate vulnerabilities that could be exploited by </a:t>
            </a:r>
            <a:r>
              <a:rPr lang="en-US" sz="2800" dirty="0" err="1" smtClean="0"/>
              <a:t>keyloggers</a:t>
            </a:r>
            <a:r>
              <a:rPr lang="en-US" sz="2800" dirty="0" smtClean="0"/>
              <a:t> to gain unauthorized access.</a:t>
            </a:r>
          </a:p>
          <a:p>
            <a:endParaRPr lang="en-US" sz="2800" b="1" dirty="0" smtClean="0"/>
          </a:p>
          <a:p>
            <a:r>
              <a:rPr lang="en-US" sz="2800" b="1" dirty="0" smtClean="0"/>
              <a:t>*Security Testing*:</a:t>
            </a:r>
            <a:r>
              <a:rPr lang="en-US" sz="2800" dirty="0"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smtClean="0"/>
              <a:t>keylogger</a:t>
            </a:r>
            <a:r>
              <a:rPr lang="en-US" sz="2800" dirty="0" smtClean="0"/>
              <a:t> attacks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1048616"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1. </a:t>
            </a:r>
            <a:r>
              <a:rPr lang="en-US" b="1" dirty="0" smtClean="0"/>
              <a:t>*Input*: </a:t>
            </a:r>
            <a:r>
              <a:rPr lang="en-US" dirty="0" smtClean="0"/>
              <a:t>Monitor user input events such as keystrokes, mouse clicks, and system calls.</a:t>
            </a:r>
          </a:p>
          <a:p>
            <a:r>
              <a:rPr lang="en-US" dirty="0" smtClean="0"/>
              <a:t>2. </a:t>
            </a:r>
            <a:r>
              <a:rPr lang="en-US" b="1" dirty="0" smtClean="0"/>
              <a:t>*Preprocessing*: </a:t>
            </a:r>
            <a:r>
              <a:rPr lang="en-US" dirty="0" smtClean="0"/>
              <a:t>Analyze input events and extract relevant information such as keystrokes, window titles, and application contexts.</a:t>
            </a:r>
          </a:p>
          <a:p>
            <a:r>
              <a:rPr lang="en-US" dirty="0" smtClean="0"/>
              <a:t>3. </a:t>
            </a:r>
            <a:r>
              <a:rPr lang="en-US" b="1" dirty="0" smtClean="0"/>
              <a:t>*Feature Extraction*: </a:t>
            </a:r>
            <a:r>
              <a:rPr lang="en-US" dirty="0" smtClean="0"/>
              <a:t>Extract features from input events, including keystroke timing, frequency, and context information.</a:t>
            </a:r>
          </a:p>
          <a:p>
            <a:r>
              <a:rPr lang="en-US" dirty="0" smtClean="0"/>
              <a:t>4. </a:t>
            </a:r>
            <a:r>
              <a:rPr lang="en-US" b="1" dirty="0" smtClean="0"/>
              <a:t>*Model Training*: </a:t>
            </a:r>
            <a:r>
              <a:rPr lang="en-US" dirty="0" smtClean="0"/>
              <a:t>Train machine learning models on labeled data to classify input events as either legitimate or suspicious.</a:t>
            </a:r>
          </a:p>
          <a:p>
            <a:r>
              <a:rPr lang="en-US" dirty="0" smtClean="0"/>
              <a:t>5. </a:t>
            </a:r>
            <a:r>
              <a:rPr lang="en-US" b="1" dirty="0" smtClean="0"/>
              <a:t>*Detection*: </a:t>
            </a:r>
            <a:r>
              <a:rPr lang="en-US" dirty="0" smtClean="0"/>
              <a:t>Apply trained models to classify incoming input events in real-time. Flag events that are classified as suspicious based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1048618" name="Content Placeholder 2"/>
          <p:cNvSpPr>
            <a:spLocks noGrp="1"/>
          </p:cNvSpPr>
          <p:nvPr>
            <p:ph idx="1"/>
          </p:nvPr>
        </p:nvSpPr>
        <p:spPr/>
        <p:txBody>
          <a:bodyPr/>
          <a:lstStyle/>
          <a:p>
            <a:r>
              <a:rPr lang="en-US" dirty="0" smtClean="0"/>
              <a:t>*Input*: </a:t>
            </a:r>
            <a:r>
              <a:rPr lang="en-US" dirty="0" err="1" smtClean="0"/>
              <a:t>Keylogger</a:t>
            </a:r>
            <a:r>
              <a:rPr lang="en-US" dirty="0" smtClean="0"/>
              <a:t> attempts to capture sensitive information from the system.</a:t>
            </a:r>
          </a:p>
          <a:p>
            <a:r>
              <a:rPr lang="en-US" dirty="0" smtClean="0"/>
              <a:t>*Output*:- Feature Extraction: Detects unauthorized access attempts or abnormal system behavior.- Model Prediction: Predicted as suspicious based on known </a:t>
            </a:r>
            <a:r>
              <a:rPr lang="en-US" dirty="0" err="1" smtClean="0"/>
              <a:t>keylogger</a:t>
            </a:r>
            <a:r>
              <a:rPr lang="en-US" dirty="0" smtClean="0"/>
              <a:t> behavior patterns.-</a:t>
            </a:r>
          </a:p>
          <a:p>
            <a:r>
              <a:rPr lang="en-US" dirty="0" smtClean="0"/>
              <a:t>Input is blocked, and an alarm is triggered. System administrator notified for further investigation.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1048620" name="Content Placeholder 2"/>
          <p:cNvSpPr>
            <a:spLocks noGrp="1"/>
          </p:cNvSpPr>
          <p:nvPr>
            <p:ph idx="1"/>
          </p:nvPr>
        </p:nvSpPr>
        <p:spPr/>
        <p:txBody>
          <a:bodyPr/>
          <a:lstStyle/>
          <a:p>
            <a:r>
              <a:rPr lang="en-US" dirty="0" err="1" smtClean="0"/>
              <a:t>Keyloggers</a:t>
            </a:r>
            <a:r>
              <a:rPr lang="en-US" dirty="0" smtClean="0"/>
              <a:t> are a potent threat to both individuals and enterprises, with the potential to cause significant harm if left undetected. Understanding the nature of </a:t>
            </a:r>
            <a:r>
              <a:rPr lang="en-US" dirty="0" err="1" smtClean="0"/>
              <a:t>keyloggers</a:t>
            </a:r>
            <a:r>
              <a:rPr lang="en-US" dirty="0" smtClean="0"/>
              <a:t>, their methods of infiltration, and the dangers they pose is crucial for maintaining a secure digital environment.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1048622" name="Content Placeholder 2"/>
          <p:cNvSpPr>
            <a:spLocks noGrp="1"/>
          </p:cNvSpPr>
          <p:nvPr>
            <p:ph idx="1"/>
          </p:nvPr>
        </p:nvSpPr>
        <p:spPr>
          <a:xfrm>
            <a:off x="381000" y="2057400"/>
            <a:ext cx="8229600" cy="4389120"/>
          </a:xfrm>
        </p:spPr>
        <p:txBody>
          <a:bodyPr>
            <a:normAutofit/>
          </a:bodyPr>
          <a:lstStyle/>
          <a:p>
            <a:r>
              <a:rPr lang="en-US" dirty="0" err="1" smtClean="0"/>
              <a:t>Keyloggers</a:t>
            </a:r>
            <a:r>
              <a:rPr lang="en-US" dirty="0" smtClean="0"/>
              <a:t> can be useful for organizations in increasing security, tracking suspicious activity, and maintaining corporate guidelines. However, </a:t>
            </a:r>
            <a:r>
              <a:rPr lang="en-US" dirty="0" err="1" smtClean="0"/>
              <a:t>keyloggers</a:t>
            </a:r>
            <a:r>
              <a:rPr lang="en-US" dirty="0" smtClean="0"/>
              <a:t> can also be a matter of computer privacy concern, as they can transmit names, passwords, and other corporate information to unauthorized third parties. For this reason, it's important to inform employees about </a:t>
            </a:r>
            <a:r>
              <a:rPr lang="en-US" dirty="0" err="1" smtClean="0"/>
              <a:t>keylogging</a:t>
            </a:r>
            <a:r>
              <a:rPr lang="en-US" dirty="0" smtClean="0"/>
              <a:t> to avoid legal responsibility and mistrust.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1048624" name="Content Placeholder 2"/>
          <p:cNvSpPr>
            <a:spLocks noGrp="1"/>
          </p:cNvSpPr>
          <p:nvPr>
            <p:ph idx="1"/>
          </p:nvPr>
        </p:nvSpPr>
        <p:spPr/>
        <p:txBody>
          <a:bodyPr>
            <a:normAutofit/>
          </a:bodyPr>
          <a:lstStyle/>
          <a:p>
            <a:r>
              <a:rPr lang="en-US" sz="2000" dirty="0" smtClean="0"/>
              <a:t>S. Bhatia, S. Jain, &amp; S. Sharma. (2020). "A Comparative Study of </a:t>
            </a:r>
            <a:r>
              <a:rPr lang="en-US" sz="2000" dirty="0" err="1" smtClean="0"/>
              <a:t>Keylogger</a:t>
            </a:r>
            <a:r>
              <a:rPr lang="en-US" sz="2000" dirty="0" smtClean="0"/>
              <a:t> Detection Techniques." In 2020 Fourth International Conference on I-SMAC (</a:t>
            </a:r>
            <a:r>
              <a:rPr lang="en-US" sz="2000" dirty="0" err="1" smtClean="0"/>
              <a:t>IoT</a:t>
            </a:r>
            <a:r>
              <a:rPr lang="en-US" sz="2000" dirty="0" smtClean="0"/>
              <a:t> in Social, Mobile, Analytics and Cloud) (I-SMAC) (pp. 259-264). IEEE.</a:t>
            </a:r>
          </a:p>
          <a:p>
            <a:r>
              <a:rPr lang="en-US" sz="2000" dirty="0" smtClean="0"/>
              <a:t>CHATGPT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smtClean="0"/>
              <a:t>OUTLINE</a:t>
            </a:r>
            <a:endParaRPr lang="en-US" dirty="0"/>
          </a:p>
        </p:txBody>
      </p:sp>
      <p:sp>
        <p:nvSpPr>
          <p:cNvPr id="1048599" name="Content Placeholder 2"/>
          <p:cNvSpPr>
            <a:spLocks noGrp="1"/>
          </p:cNvSpPr>
          <p:nvPr>
            <p:ph idx="1"/>
          </p:nvPr>
        </p:nvSpPr>
        <p:spPr/>
        <p:txBody>
          <a:bodyPr>
            <a:normAutofit/>
          </a:bodyPr>
          <a:lstStyle/>
          <a:p>
            <a:pPr marL="305435" indent="-305435"/>
            <a:r>
              <a:rPr lang="en-US" dirty="0" smtClean="0">
                <a:ea typeface="+mn-lt"/>
                <a:cs typeface="Arial"/>
              </a:rPr>
              <a:t>Problem Statement</a:t>
            </a:r>
            <a:endParaRPr lang="en-US" dirty="0" smtClean="0">
              <a:cs typeface="Arial"/>
            </a:endParaRPr>
          </a:p>
          <a:p>
            <a:pPr marL="305435" indent="-305435"/>
            <a:r>
              <a:rPr lang="en-US" dirty="0" smtClean="0">
                <a:ea typeface="+mn-lt"/>
                <a:cs typeface="Arial"/>
              </a:rPr>
              <a:t>Proposed System/Solution</a:t>
            </a:r>
            <a:endParaRPr lang="en-US" dirty="0" smtClean="0">
              <a:cs typeface="Arial"/>
            </a:endParaRPr>
          </a:p>
          <a:p>
            <a:pPr marL="305435" indent="-305435"/>
            <a:r>
              <a:rPr lang="en-US" dirty="0" smtClean="0">
                <a:ea typeface="+mn-lt"/>
                <a:cs typeface="Calibri"/>
              </a:rPr>
              <a:t>System </a:t>
            </a:r>
            <a:r>
              <a:rPr lang="en-US" dirty="0" smtClean="0">
                <a:ea typeface="+mn-lt"/>
                <a:cs typeface="+mn-lt"/>
              </a:rPr>
              <a:t>Development Approach </a:t>
            </a:r>
          </a:p>
          <a:p>
            <a:pPr marL="305435" indent="-305435"/>
            <a:r>
              <a:rPr lang="en-US" dirty="0" smtClean="0">
                <a:ea typeface="+mn-lt"/>
                <a:cs typeface="+mn-lt"/>
              </a:rPr>
              <a:t>Algorithm &amp; Deployment  </a:t>
            </a:r>
            <a:endParaRPr lang="en-US" dirty="0" smtClean="0">
              <a:cs typeface="Calibri"/>
            </a:endParaRPr>
          </a:p>
          <a:p>
            <a:pPr marL="305435" indent="-305435"/>
            <a:r>
              <a:rPr lang="en-US" dirty="0" smtClean="0">
                <a:ea typeface="+mn-lt"/>
                <a:cs typeface="Arial"/>
              </a:rPr>
              <a:t>Result </a:t>
            </a:r>
          </a:p>
          <a:p>
            <a:pPr marL="305435" indent="-305435"/>
            <a:r>
              <a:rPr lang="en-US" dirty="0" smtClean="0">
                <a:ea typeface="+mn-lt"/>
                <a:cs typeface="Arial"/>
              </a:rPr>
              <a:t>Conclusion</a:t>
            </a:r>
            <a:endParaRPr lang="en-US" dirty="0" smtClean="0">
              <a:cs typeface="Arial"/>
            </a:endParaRPr>
          </a:p>
          <a:p>
            <a:pPr marL="305435" indent="-305435"/>
            <a:r>
              <a:rPr lang="en-US" dirty="0" smtClean="0">
                <a:ea typeface="+mn-lt"/>
                <a:cs typeface="Arial"/>
              </a:rPr>
              <a:t>Future Scope</a:t>
            </a:r>
          </a:p>
          <a:p>
            <a:pPr marL="305435" indent="-305435"/>
            <a:r>
              <a:rPr lang="en-US" dirty="0" smtClean="0">
                <a:ea typeface="+mn-lt"/>
                <a:cs typeface="Arial"/>
              </a:rPr>
              <a:t>References</a:t>
            </a:r>
            <a:endParaRPr lang="en-US" dirty="0" smtClean="0">
              <a:cs typeface="Arial"/>
            </a:endParaRPr>
          </a:p>
          <a:p>
            <a:pPr marL="305435" indent="-305435"/>
            <a:endParaRPr lang="en-US" dirty="0" smtClean="0">
              <a:cs typeface="Aria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263466"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2819400"/>
            <a:ext cx="8229600" cy="1143000"/>
          </a:xfrm>
          <a:solidFill>
            <a:schemeClr val="accent2"/>
          </a:solidFill>
        </p:spPr>
        <p:txBody>
          <a:bodyPr/>
          <a:lstStyle/>
          <a:p>
            <a:pPr algn="ctr"/>
            <a:r>
              <a:rPr lang="en-US" b="1" dirty="0" smtClean="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1048601" name="Content Placeholder 2"/>
          <p:cNvSpPr>
            <a:spLocks noGrp="1"/>
          </p:cNvSpPr>
          <p:nvPr>
            <p:ph idx="1"/>
          </p:nvPr>
        </p:nvSpPr>
        <p:spPr>
          <a:xfrm>
            <a:off x="457200" y="1935480"/>
            <a:ext cx="8305800" cy="4389120"/>
          </a:xfrm>
        </p:spPr>
        <p:txBody>
          <a:bodyPr>
            <a:normAutofit fontScale="92500" lnSpcReduction="10000"/>
          </a:bodyPr>
          <a:lstStyle/>
          <a:p>
            <a:r>
              <a:rPr lang="en-US" dirty="0" smtClean="0"/>
              <a:t> </a:t>
            </a:r>
            <a:r>
              <a:rPr lang="en-US" b="1" dirty="0" smtClean="0"/>
              <a:t>*Identification of Threats*: </a:t>
            </a:r>
            <a:r>
              <a:rPr lang="en-US" dirty="0" smtClean="0"/>
              <a:t>Describe the potential risks associated with </a:t>
            </a:r>
            <a:r>
              <a:rPr lang="en-US" dirty="0" err="1" smtClean="0"/>
              <a:t>keyloggers</a:t>
            </a:r>
            <a:r>
              <a:rPr lang="en-US" dirty="0" smtClean="0"/>
              <a:t>, including unauthorized access to sensitive information such as passwords, credit card details, and personal communications.</a:t>
            </a:r>
          </a:p>
          <a:p>
            <a:r>
              <a:rPr lang="en-US" dirty="0" smtClean="0"/>
              <a:t> </a:t>
            </a:r>
            <a:r>
              <a:rPr lang="en-US" b="1" dirty="0" smtClean="0"/>
              <a:t>*Impact Assessment*: </a:t>
            </a:r>
            <a:r>
              <a:rPr lang="en-US" dirty="0" smtClean="0"/>
              <a:t>Analyze the potential impact of a </a:t>
            </a:r>
            <a:r>
              <a:rPr lang="en-US" dirty="0" err="1" smtClean="0"/>
              <a:t>keylogger</a:t>
            </a:r>
            <a:r>
              <a:rPr lang="en-US" dirty="0" smtClean="0"/>
              <a:t> attack on individuals, businesses, or organizations, including financial losses, reputational damage, and legal implications.</a:t>
            </a:r>
          </a:p>
          <a:p>
            <a:r>
              <a:rPr lang="en-US" b="1" dirty="0" smtClean="0"/>
              <a:t> *Detection and Prevention*: </a:t>
            </a:r>
            <a:r>
              <a:rPr lang="en-US" dirty="0" smtClean="0"/>
              <a:t>Outline strategies for detecting and preventing </a:t>
            </a:r>
            <a:r>
              <a:rPr lang="en-US" dirty="0" err="1" smtClean="0"/>
              <a:t>keylogger</a:t>
            </a:r>
            <a:r>
              <a:rPr lang="en-US" dirty="0" smtClean="0"/>
              <a:t> attacks, such as implementing robust antivirus software, using intrusion detection systems, and employing encryption techniques.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381000" y="1143000"/>
            <a:ext cx="8229600" cy="4953000"/>
          </a:xfrm>
        </p:spPr>
        <p:txBody>
          <a:bodyPr>
            <a:normAutofit/>
          </a:bodyPr>
          <a:lstStyle/>
          <a:p>
            <a:r>
              <a:rPr lang="en-US" sz="2800" b="1" dirty="0" smtClean="0"/>
              <a:t>*User Awareness*: </a:t>
            </a:r>
            <a:r>
              <a:rPr lang="en-US" sz="2800" dirty="0" smtClean="0"/>
              <a:t>Emphasize the importance of user awareness and education in recognizing the signs of </a:t>
            </a:r>
            <a:r>
              <a:rPr lang="en-US" sz="2800" dirty="0" err="1" smtClean="0"/>
              <a:t>keylogger</a:t>
            </a:r>
            <a:r>
              <a:rPr lang="en-US" sz="2800" dirty="0" smtClean="0"/>
              <a:t> activity, such as unusual system behavior or unexpected data transmissions.</a:t>
            </a:r>
          </a:p>
          <a:p>
            <a:r>
              <a:rPr lang="en-US" sz="2800" b="1" dirty="0" smtClean="0"/>
              <a:t>*Regulatory Compliance*: </a:t>
            </a:r>
            <a:r>
              <a:rPr lang="en-US" sz="2800" dirty="0" smtClean="0"/>
              <a:t>Address relevant regulatory requirements and industry standards related to data protection and </a:t>
            </a:r>
            <a:r>
              <a:rPr lang="en-US" sz="2800" dirty="0" err="1" smtClean="0"/>
              <a:t>cybersecurity</a:t>
            </a:r>
            <a:r>
              <a:rPr lang="en-US" sz="2800" dirty="0" smtClean="0"/>
              <a:t>, such as GDPR, HIPAA, or PCI DSS, and how they apply to mitigating </a:t>
            </a:r>
            <a:r>
              <a:rPr lang="en-US" sz="2800" dirty="0" err="1" smtClean="0"/>
              <a:t>keylogger</a:t>
            </a:r>
            <a:r>
              <a:rPr lang="en-US" sz="2800" dirty="0" smtClean="0"/>
              <a:t> risks.</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381000" y="1447800"/>
            <a:ext cx="8229600" cy="4389120"/>
          </a:xfrm>
        </p:spPr>
        <p:txBody>
          <a:bodyPr>
            <a:normAutofit fontScale="92500"/>
          </a:bodyPr>
          <a:lstStyle/>
          <a:p>
            <a:r>
              <a:rPr lang="en-US" sz="2800" b="1" dirty="0" smtClean="0"/>
              <a:t>*Technological Solutions*: </a:t>
            </a:r>
            <a:r>
              <a:rPr lang="en-US" sz="2800" dirty="0" smtClean="0"/>
              <a:t>Explore technological solutions for mitigating </a:t>
            </a:r>
            <a:r>
              <a:rPr lang="en-US" sz="2800" dirty="0" err="1" smtClean="0"/>
              <a:t>keylogger</a:t>
            </a:r>
            <a:r>
              <a:rPr lang="en-US" sz="2800" dirty="0" smtClean="0"/>
              <a:t> threats, such as behavior-based anomaly detection, secure coding practices, and endpoint security solutions.</a:t>
            </a:r>
          </a:p>
          <a:p>
            <a:r>
              <a:rPr lang="en-US" sz="2800" b="1" dirty="0" smtClean="0"/>
              <a:t>*Continuous Monitoring and Response*</a:t>
            </a:r>
            <a:r>
              <a:rPr lang="en-US" sz="2800" dirty="0" smtClean="0"/>
              <a:t>: Highlight the need for continuous monitoring of systems and networks for signs of </a:t>
            </a:r>
            <a:r>
              <a:rPr lang="en-US" sz="2800" dirty="0" err="1" smtClean="0"/>
              <a:t>keylogger</a:t>
            </a:r>
            <a:r>
              <a:rPr lang="en-US" sz="2800" dirty="0" smtClean="0"/>
              <a:t> activity, as well as establishing incident response protocols to mitigate the impact of successful attacks.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1048605" name="Content Placeholder 2"/>
          <p:cNvSpPr>
            <a:spLocks noGrp="1"/>
          </p:cNvSpPr>
          <p:nvPr>
            <p:ph idx="1"/>
          </p:nvPr>
        </p:nvSpPr>
        <p:spPr>
          <a:xfrm>
            <a:off x="228600" y="1828800"/>
            <a:ext cx="8382000" cy="5029200"/>
          </a:xfrm>
        </p:spPr>
        <p:txBody>
          <a:bodyPr>
            <a:noAutofit/>
          </a:bodyPr>
          <a:lstStyle/>
          <a:p>
            <a:r>
              <a:rPr lang="en-US" sz="2400" b="1" dirty="0" smtClean="0"/>
              <a:t>*Endpoint Security Software</a:t>
            </a:r>
            <a:r>
              <a:rPr lang="en-US" sz="2400" dirty="0" smtClean="0"/>
              <a:t>*: Implement robust endpoint security solutions that include features such as anti-</a:t>
            </a:r>
            <a:r>
              <a:rPr lang="en-US" sz="2400" dirty="0" err="1" smtClean="0"/>
              <a:t>keylogging</a:t>
            </a:r>
            <a:r>
              <a:rPr lang="en-US" sz="2400" dirty="0" smtClean="0"/>
              <a:t> mechanisms, real-time threat detection, and behavior monitoring to identify and block </a:t>
            </a:r>
            <a:r>
              <a:rPr lang="en-US" sz="2400" dirty="0" err="1" smtClean="0"/>
              <a:t>keylogger</a:t>
            </a:r>
            <a:r>
              <a:rPr lang="en-US" sz="2400" dirty="0" smtClean="0"/>
              <a:t> activity on individual devices.</a:t>
            </a:r>
          </a:p>
          <a:p>
            <a:r>
              <a:rPr lang="en-US" sz="2400" b="1" dirty="0" smtClean="0"/>
              <a:t>*Encryption</a:t>
            </a:r>
            <a:r>
              <a:rPr lang="en-US" sz="2400" dirty="0" smtClean="0"/>
              <a:t>*: Encourage the use of encryption techniques to protect sensitive data both in transit and at rest. This includes encrypting communication channels, stored files, and login credentials to prevent unauthorized access even if </a:t>
            </a:r>
            <a:r>
              <a:rPr lang="en-US" sz="2400" dirty="0" err="1" smtClean="0"/>
              <a:t>keyloggers</a:t>
            </a:r>
            <a:r>
              <a:rPr lang="en-US" sz="2400" dirty="0" smtClean="0"/>
              <a:t> capture the data.</a:t>
            </a:r>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304800" y="838200"/>
            <a:ext cx="8458200" cy="5715000"/>
          </a:xfrm>
        </p:spPr>
        <p:txBody>
          <a:bodyPr>
            <a:noAutofit/>
          </a:bodyPr>
          <a:lstStyle/>
          <a:p>
            <a:pPr>
              <a:buNone/>
            </a:pPr>
            <a:endParaRPr lang="en-US" sz="2400" dirty="0" smtClean="0"/>
          </a:p>
          <a:p>
            <a:r>
              <a:rPr lang="en-US" sz="2400" b="1" dirty="0" smtClean="0"/>
              <a:t>*Two-Factor Authentication (2FA)*: </a:t>
            </a:r>
            <a:r>
              <a:rPr lang="en-US" sz="2400" dirty="0"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2400" dirty="0" err="1" smtClean="0"/>
              <a:t>keyloggers</a:t>
            </a:r>
            <a:r>
              <a:rPr lang="en-US" sz="2400" dirty="0" smtClean="0"/>
              <a:t>.</a:t>
            </a:r>
          </a:p>
          <a:p>
            <a:endParaRPr lang="en-US" sz="2400" dirty="0" smtClean="0"/>
          </a:p>
          <a:p>
            <a:r>
              <a:rPr lang="en-US" sz="2400" b="1" dirty="0" smtClean="0"/>
              <a:t>*User Awareness Training*: </a:t>
            </a:r>
            <a:r>
              <a:rPr lang="en-US" sz="2400" dirty="0" smtClean="0"/>
              <a:t>Conduct regular security awareness training sessions to educate users about the risks of </a:t>
            </a:r>
            <a:r>
              <a:rPr lang="en-US" sz="2400" dirty="0" err="1" smtClean="0"/>
              <a:t>keyloggers</a:t>
            </a:r>
            <a:r>
              <a:rPr lang="en-US" sz="2400" dirty="0" smtClean="0"/>
              <a:t> and how to recognize suspicious activity. Teach them to avoid clicking on suspicious links or downloading </a:t>
            </a:r>
            <a:r>
              <a:rPr lang="en-US" sz="2400" dirty="0" err="1" smtClean="0"/>
              <a:t>untrusted</a:t>
            </a:r>
            <a:r>
              <a:rPr lang="en-US" sz="2400" dirty="0" smtClean="0"/>
              <a:t> software, as these can be common vectors for </a:t>
            </a:r>
            <a:r>
              <a:rPr lang="en-US" sz="2400" dirty="0" err="1" smtClean="0"/>
              <a:t>keylogger</a:t>
            </a:r>
            <a:r>
              <a:rPr lang="en-US" sz="2400" dirty="0" smtClean="0"/>
              <a:t> installation</a:t>
            </a:r>
          </a:p>
          <a:p>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381000" y="990600"/>
            <a:ext cx="8229600" cy="5257800"/>
          </a:xfrm>
        </p:spPr>
        <p:txBody>
          <a:bodyPr>
            <a:noAutofit/>
          </a:bodyPr>
          <a:lstStyle/>
          <a:p>
            <a:r>
              <a:rPr lang="en-US" sz="2400" b="1" dirty="0" smtClean="0"/>
              <a:t>*Network Monitoring*: </a:t>
            </a:r>
            <a:r>
              <a:rPr lang="en-US" sz="2400" dirty="0" smtClean="0"/>
              <a:t>Deploy network monitoring tools to detect and analyze traffic patterns for signs of </a:t>
            </a:r>
            <a:r>
              <a:rPr lang="en-US" sz="2400" dirty="0" err="1" smtClean="0"/>
              <a:t>keylogger</a:t>
            </a:r>
            <a:r>
              <a:rPr lang="en-US" sz="2400" dirty="0" smtClean="0"/>
              <a:t> activity. Intrusion detection systems (IDS) and intrusion prevention systems (IPS) can help identify anomalous behavior indicative of </a:t>
            </a:r>
            <a:r>
              <a:rPr lang="en-US" sz="2400" dirty="0" err="1" smtClean="0"/>
              <a:t>keylogger</a:t>
            </a:r>
            <a:r>
              <a:rPr lang="en-US" sz="2400" dirty="0" smtClean="0"/>
              <a:t> activity and take proactive measures to block or mitigate threats.</a:t>
            </a:r>
          </a:p>
          <a:p>
            <a:pPr>
              <a:buNone/>
            </a:pPr>
            <a:endParaRPr lang="en-US" sz="2400" dirty="0" smtClean="0"/>
          </a:p>
          <a:p>
            <a:r>
              <a:rPr lang="en-US" sz="2400" b="1" dirty="0" smtClean="0"/>
              <a:t>*Patch Management*: </a:t>
            </a:r>
            <a:r>
              <a:rPr lang="en-US" sz="2400" dirty="0" smtClean="0"/>
              <a:t>Maintain up-to-date software and operating systems with regular patch management procedures. Vulnerabilities in software can be exploited by </a:t>
            </a:r>
            <a:r>
              <a:rPr lang="en-US" sz="2400" dirty="0" err="1" smtClean="0"/>
              <a:t>keyloggers</a:t>
            </a:r>
            <a:r>
              <a:rPr lang="en-US" sz="2400" dirty="0" smtClean="0"/>
              <a:t> to gain unauthorized access, so timely patching is crucial for minimizing security risks.</a:t>
            </a:r>
          </a:p>
          <a:p>
            <a:r>
              <a:rPr lang="en-US" sz="2400" b="1" dirty="0" smtClean="0"/>
              <a:t> </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381000" y="1295400"/>
            <a:ext cx="8305800" cy="5029200"/>
          </a:xfrm>
        </p:spPr>
        <p:txBody>
          <a:bodyPr>
            <a:normAutofit fontScale="92500" lnSpcReduction="10000"/>
          </a:bodyPr>
          <a:lstStyle/>
          <a:p>
            <a:r>
              <a:rPr lang="en-US" sz="2800" b="1" dirty="0" smtClean="0"/>
              <a:t>*Security Policies and Procedures*: </a:t>
            </a:r>
            <a:r>
              <a:rPr lang="en-US" sz="2800" dirty="0" smtClean="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smtClean="0"/>
              <a:t> *Continuous Monitoring and Incident Response*: </a:t>
            </a:r>
            <a:r>
              <a:rPr lang="en-US" sz="2800" dirty="0" smtClean="0"/>
              <a:t>Implement continuous monitoring solutions to detect and respond to </a:t>
            </a:r>
            <a:r>
              <a:rPr lang="en-US" sz="2800" dirty="0" err="1" smtClean="0"/>
              <a:t>keylogger</a:t>
            </a:r>
            <a:r>
              <a:rPr lang="en-US" sz="2800" dirty="0" smtClean="0"/>
              <a:t> threats in real-time. Develop incident response plans that outline steps for containing, investigating, and mitigating </a:t>
            </a:r>
            <a:r>
              <a:rPr lang="en-US" sz="2800" dirty="0" err="1" smtClean="0"/>
              <a:t>keylogger</a:t>
            </a:r>
            <a:r>
              <a:rPr lang="en-US" sz="2800" dirty="0" smtClean="0"/>
              <a:t> incidents to minimize their impact on the organization.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1422</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CSE6</cp:lastModifiedBy>
  <cp:revision>7</cp:revision>
  <dcterms:created xsi:type="dcterms:W3CDTF">2024-03-25T06:42:54Z</dcterms:created>
  <dcterms:modified xsi:type="dcterms:W3CDTF">2024-04-16T04:28:51Z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615057ffe0924523921d7846039263d5</vt:lpwstr>
  </property>
</Properties>
</file>