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79" r:id="rId2"/>
    <p:sldId id="277" r:id="rId3"/>
    <p:sldId id="278" r:id="rId4"/>
    <p:sldId id="257" r:id="rId5"/>
    <p:sldId id="267" r:id="rId6"/>
    <p:sldId id="258" r:id="rId7"/>
    <p:sldId id="261" r:id="rId8"/>
    <p:sldId id="262" r:id="rId9"/>
    <p:sldId id="263" r:id="rId10"/>
    <p:sldId id="264" r:id="rId11"/>
    <p:sldId id="265" r:id="rId12"/>
    <p:sldId id="268" r:id="rId13"/>
    <p:sldId id="276" r:id="rId14"/>
    <p:sldId id="269" r:id="rId15"/>
    <p:sldId id="271" r:id="rId16"/>
    <p:sldId id="280" r:id="rId17"/>
    <p:sldId id="281" r:id="rId18"/>
    <p:sldId id="282" r:id="rId19"/>
    <p:sldId id="283" r:id="rId20"/>
    <p:sldId id="284" r:id="rId21"/>
    <p:sldId id="272" r:id="rId22"/>
    <p:sldId id="273" r:id="rId23"/>
    <p:sldId id="274" r:id="rId24"/>
    <p:sldId id="27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3DD832-0137-42FA-883F-F03326235A7E}">
  <a:tblStyle styleId="{EF3DD832-0137-42FA-883F-F03326235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23" d="100"/>
          <a:sy n="123" d="100"/>
        </p:scale>
        <p:origin x="298"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1739f86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1739f86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1739f862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1739f862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SLIDES_API46067023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SLIDES_API46067023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46067023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46067023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SLIDES_API46067023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SLIDES_API46067023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1739f862d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1739f862d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324438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1739f862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1739f862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1739f862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1739f86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1739f862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1739f862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1739f862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1739f862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1739f862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1739f862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1739f862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1739f862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SLIDES_API46067023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SLIDES_API46067023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1739f862d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1739f862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F0B14C-94F6-EC86-E560-19361715F24F}"/>
              </a:ext>
            </a:extLst>
          </p:cNvPr>
          <p:cNvPicPr>
            <a:picLocks noChangeAspect="1"/>
          </p:cNvPicPr>
          <p:nvPr/>
        </p:nvPicPr>
        <p:blipFill>
          <a:blip r:embed="rId2"/>
          <a:stretch>
            <a:fillRect/>
          </a:stretch>
        </p:blipFill>
        <p:spPr>
          <a:xfrm>
            <a:off x="133745" y="-2341703"/>
            <a:ext cx="8461981" cy="1780186"/>
          </a:xfrm>
          <a:prstGeom prst="rect">
            <a:avLst/>
          </a:prstGeom>
        </p:spPr>
      </p:pic>
      <p:sp>
        <p:nvSpPr>
          <p:cNvPr id="3" name="TextBox 2">
            <a:extLst>
              <a:ext uri="{FF2B5EF4-FFF2-40B4-BE49-F238E27FC236}">
                <a16:creationId xmlns:a16="http://schemas.microsoft.com/office/drawing/2014/main" id="{30BCC8B9-290A-2277-8271-A65ED5F4CE63}"/>
              </a:ext>
            </a:extLst>
          </p:cNvPr>
          <p:cNvSpPr txBox="1"/>
          <p:nvPr/>
        </p:nvSpPr>
        <p:spPr>
          <a:xfrm>
            <a:off x="225552" y="451104"/>
            <a:ext cx="8723376" cy="4678204"/>
          </a:xfrm>
          <a:prstGeom prst="rect">
            <a:avLst/>
          </a:prstGeom>
          <a:noFill/>
        </p:spPr>
        <p:txBody>
          <a:bodyPr wrap="square" rtlCol="0">
            <a:spAutoFit/>
          </a:bodyPr>
          <a:lstStyle/>
          <a:p>
            <a:pPr algn="ctr"/>
            <a:endParaRPr lang="en-IN" sz="3200" b="1" dirty="0"/>
          </a:p>
          <a:p>
            <a:pPr algn="ctr"/>
            <a:endParaRPr lang="en-IN" sz="3200" b="1" dirty="0"/>
          </a:p>
          <a:p>
            <a:pPr algn="ctr"/>
            <a:endParaRPr lang="en-IN" sz="3200" b="1" dirty="0"/>
          </a:p>
          <a:p>
            <a:pPr algn="ctr"/>
            <a:r>
              <a:rPr lang="en-IN" sz="3200" b="1" dirty="0"/>
              <a:t>OPTICAL CHARACTER RECOGNIZER WEB APPLICATION USING TESSERACT</a:t>
            </a:r>
          </a:p>
          <a:p>
            <a:pPr algn="ctr"/>
            <a:endParaRPr lang="en-IN" sz="1600" dirty="0"/>
          </a:p>
          <a:p>
            <a:pPr algn="ctr"/>
            <a:r>
              <a:rPr lang="en-IN" sz="1600" dirty="0"/>
              <a:t>Under the guidance of</a:t>
            </a:r>
          </a:p>
          <a:p>
            <a:pPr algn="ctr"/>
            <a:r>
              <a:rPr lang="en-IN" sz="2000" b="1" dirty="0"/>
              <a:t>Ms. M. P. Bobby, </a:t>
            </a:r>
            <a:r>
              <a:rPr lang="en-IN" sz="2000" b="1" dirty="0" err="1"/>
              <a:t>M.Tech</a:t>
            </a:r>
            <a:endParaRPr lang="en-IN" sz="2000" b="1" dirty="0"/>
          </a:p>
          <a:p>
            <a:pPr algn="ctr"/>
            <a:endParaRPr lang="en-IN" sz="1600" dirty="0"/>
          </a:p>
          <a:p>
            <a:pPr algn="ctr"/>
            <a:r>
              <a:rPr lang="en-IN" sz="1600" dirty="0"/>
              <a:t>By </a:t>
            </a:r>
          </a:p>
          <a:p>
            <a:endParaRPr lang="en-IN" dirty="0"/>
          </a:p>
          <a:p>
            <a:pPr algn="ctr"/>
            <a:r>
              <a:rPr lang="en-IN" sz="2000" b="1" dirty="0"/>
              <a:t>Mandarapu Lokesh (40110718)</a:t>
            </a:r>
          </a:p>
          <a:p>
            <a:pPr algn="ctr"/>
            <a:r>
              <a:rPr lang="en-IN" sz="2000" b="1" dirty="0" err="1"/>
              <a:t>Lingampalli</a:t>
            </a:r>
            <a:r>
              <a:rPr lang="en-IN" sz="2000" b="1" dirty="0"/>
              <a:t> Bharath Sai (40110674)</a:t>
            </a:r>
          </a:p>
        </p:txBody>
      </p:sp>
      <p:pic>
        <p:nvPicPr>
          <p:cNvPr id="4" name="Picture 3">
            <a:extLst>
              <a:ext uri="{FF2B5EF4-FFF2-40B4-BE49-F238E27FC236}">
                <a16:creationId xmlns:a16="http://schemas.microsoft.com/office/drawing/2014/main" id="{146D95E3-D4FA-2036-75D1-F20E9DA24EAD}"/>
              </a:ext>
            </a:extLst>
          </p:cNvPr>
          <p:cNvPicPr>
            <a:picLocks noChangeAspect="1"/>
          </p:cNvPicPr>
          <p:nvPr/>
        </p:nvPicPr>
        <p:blipFill>
          <a:blip r:embed="rId3"/>
          <a:stretch>
            <a:fillRect/>
          </a:stretch>
        </p:blipFill>
        <p:spPr>
          <a:xfrm>
            <a:off x="225552" y="221126"/>
            <a:ext cx="8461981" cy="1545470"/>
          </a:xfrm>
          <a:prstGeom prst="rect">
            <a:avLst/>
          </a:prstGeom>
        </p:spPr>
      </p:pic>
    </p:spTree>
    <p:extLst>
      <p:ext uri="{BB962C8B-B14F-4D97-AF65-F5344CB8AC3E}">
        <p14:creationId xmlns:p14="http://schemas.microsoft.com/office/powerpoint/2010/main" val="200456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p:nvPr/>
        </p:nvSpPr>
        <p:spPr>
          <a:xfrm>
            <a:off x="309150" y="115475"/>
            <a:ext cx="85257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Inferences from the Literature Survey</a:t>
            </a:r>
            <a:endParaRPr sz="2200" b="1"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02" name="Google Shape;102;p21"/>
          <p:cNvSpPr txBox="1"/>
          <p:nvPr/>
        </p:nvSpPr>
        <p:spPr>
          <a:xfrm>
            <a:off x="135600" y="669575"/>
            <a:ext cx="9008400" cy="4063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dirty="0"/>
              <a:t>1. Tesseract's Efficacy The literature consistently highlights the effectiveness of Tesseract OCR in text extraction and recognition from images. Researchers and practitioners commend Tesseract for its high accuracy and language support, making it a versatile tool for a wide range of applications, including digitizing printed documents, automating data entry, and enhancing accessibility for visually impaired individuals.</a:t>
            </a:r>
            <a:endParaRPr dirty="0"/>
          </a:p>
          <a:p>
            <a:pPr marL="0" lvl="0" indent="0" algn="l" rtl="0">
              <a:spcBef>
                <a:spcPts val="0"/>
              </a:spcBef>
              <a:spcAft>
                <a:spcPts val="0"/>
              </a:spcAft>
              <a:buClr>
                <a:schemeClr val="dk1"/>
              </a:buClr>
              <a:buSzPts val="1100"/>
              <a:buFont typeface="Arial"/>
              <a:buNone/>
            </a:pPr>
            <a:endParaRPr dirty="0"/>
          </a:p>
          <a:p>
            <a:pPr marL="0" lvl="0" indent="0" algn="just" rtl="0">
              <a:spcBef>
                <a:spcPts val="0"/>
              </a:spcBef>
              <a:spcAft>
                <a:spcPts val="0"/>
              </a:spcAft>
              <a:buClr>
                <a:schemeClr val="dk1"/>
              </a:buClr>
              <a:buSzPts val="1100"/>
              <a:buFont typeface="Arial"/>
              <a:buNone/>
            </a:pPr>
            <a:r>
              <a:rPr lang="en" dirty="0"/>
              <a:t>2. Integration with Web Applications: Many studies emphasize the feasibility and advantages of integrating Tesseract OCR into web applications. Tesseract's open-source nature and available APIs make it accessible for developers to create web-based OCR solutions. This integration allows for the seamless conversion of scanned documents and images into editable text directly within a web interface, simplifying document management and data extraction processes.</a:t>
            </a:r>
            <a:endParaRPr dirty="0"/>
          </a:p>
          <a:p>
            <a:pPr marL="0" lvl="0" indent="0" algn="l" rtl="0">
              <a:spcBef>
                <a:spcPts val="0"/>
              </a:spcBef>
              <a:spcAft>
                <a:spcPts val="0"/>
              </a:spcAft>
              <a:buClr>
                <a:schemeClr val="dk1"/>
              </a:buClr>
              <a:buSzPts val="1100"/>
              <a:buFont typeface="Arial"/>
              <a:buNone/>
            </a:pPr>
            <a:endParaRPr dirty="0"/>
          </a:p>
          <a:p>
            <a:pPr marL="0" lvl="0" indent="0" algn="just" rtl="0">
              <a:spcBef>
                <a:spcPts val="0"/>
              </a:spcBef>
              <a:spcAft>
                <a:spcPts val="0"/>
              </a:spcAft>
              <a:buClr>
                <a:schemeClr val="dk1"/>
              </a:buClr>
              <a:buSzPts val="1100"/>
              <a:buFont typeface="Arial"/>
              <a:buNone/>
            </a:pPr>
            <a:r>
              <a:rPr lang="en" dirty="0"/>
              <a:t>3. Challenges in Handling Complex Documents: Some literature points to challenges when dealing with complex documents, such as handwritten text, degraded images, or non-standard fonts. While Tesseract performs admirably in many cases, it may require pre-processing and fine-tuning to handle these challenges effectively. Researchers are exploring additional AI and machine learning techniques to improve Tesseract's capabilities in recognizing diverse and intricate document types.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0" y="475051"/>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EXISTING SYSTEM</a:t>
            </a:r>
            <a:endParaRPr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08" name="Google Shape;108;p22"/>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existing system for the Optical Character Recognizer (OCR) Web Application is built using Tesseract, an open-source OCR engine</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application allows users to upload images or documents containing text, and the system processes these files to extract the text information</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Tesseract utilizes advanced algorithms and machine learning techniques to recognize characters and convert them into editable text</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application provides a user-friendly interface where users can upload files, monitor the progress of OCR processing, and download the processed text files</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It supports various file formats, including JPEG, PNG, PDF, and TIFF</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system aims to provide accurate and efficient text extraction capabilities to users for a wide range of applications</a:t>
            </a:r>
            <a:endParaRPr sz="18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p:nvPr/>
        </p:nvSpPr>
        <p:spPr>
          <a:xfrm>
            <a:off x="0" y="0"/>
            <a:ext cx="9198300" cy="35701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0" lvl="0" indent="0" algn="ctr" rtl="0">
              <a:spcBef>
                <a:spcPts val="0"/>
              </a:spcBef>
              <a:spcAft>
                <a:spcPts val="0"/>
              </a:spcAft>
              <a:buNone/>
            </a:pPr>
            <a:r>
              <a:rPr lang="en" sz="2200" b="1" dirty="0">
                <a:latin typeface="+mn-lt"/>
                <a:ea typeface="Calibri" panose="020F0502020204030204" pitchFamily="34" charset="0"/>
                <a:cs typeface="Calibri" panose="020F0502020204030204" pitchFamily="34" charset="0"/>
              </a:rPr>
              <a:t>Proposed System</a:t>
            </a:r>
          </a:p>
          <a:p>
            <a:pPr marL="0" lvl="0" indent="0" algn="l" rtl="0">
              <a:spcBef>
                <a:spcPts val="0"/>
              </a:spcBef>
              <a:spcAft>
                <a:spcPts val="0"/>
              </a:spcAft>
              <a:buNone/>
            </a:pPr>
            <a:endParaRPr sz="2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r>
              <a:rPr lang="en" sz="1800" dirty="0">
                <a:latin typeface="Calibri" panose="020F0502020204030204" pitchFamily="34" charset="0"/>
                <a:ea typeface="Calibri" panose="020F0502020204030204" pitchFamily="34" charset="0"/>
                <a:cs typeface="Calibri" panose="020F0502020204030204" pitchFamily="34" charset="0"/>
              </a:rPr>
              <a:t>The proposed system aims to revolutionize text extraction from images within web applications by integrating Tesseract OCR. This system will offer a user-friendly web interface that allows users to upload images containing text. Tesseract OCR, known for its high accuracy and language versatility, will be employed to automatically extract text from the images. The extracted text will be presented in an editable format within the web application, enabling users to review and edit the recognized text as needed. By transitioning from manual data entry to Tesseract OCR integration, the proposed solution promises to streamline document digitization, data entry automation, and text accessibility in web applications, significantly improving efficiency and reducing errors in handling image-based text data.</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DDD622-EE46-0C6A-3F73-F0F90F11D77A}"/>
              </a:ext>
            </a:extLst>
          </p:cNvPr>
          <p:cNvSpPr txBox="1"/>
          <p:nvPr/>
        </p:nvSpPr>
        <p:spPr>
          <a:xfrm>
            <a:off x="-62205" y="214945"/>
            <a:ext cx="9144000" cy="430887"/>
          </a:xfrm>
          <a:prstGeom prst="rect">
            <a:avLst/>
          </a:prstGeom>
          <a:noFill/>
        </p:spPr>
        <p:txBody>
          <a:bodyPr wrap="square" rtlCol="0">
            <a:spAutoFit/>
          </a:bodyPr>
          <a:lstStyle/>
          <a:p>
            <a:pPr algn="ct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ARCHITECTURE DIAGRAM</a:t>
            </a:r>
            <a:endParaRPr lang="en-IN" sz="2200" dirty="0"/>
          </a:p>
        </p:txBody>
      </p:sp>
      <p:pic>
        <p:nvPicPr>
          <p:cNvPr id="7" name="Picture 6">
            <a:extLst>
              <a:ext uri="{FF2B5EF4-FFF2-40B4-BE49-F238E27FC236}">
                <a16:creationId xmlns:a16="http://schemas.microsoft.com/office/drawing/2014/main" id="{0CF5E49F-BF42-4C71-3405-A86C80FC23D5}"/>
              </a:ext>
            </a:extLst>
          </p:cNvPr>
          <p:cNvPicPr>
            <a:picLocks noChangeAspect="1"/>
          </p:cNvPicPr>
          <p:nvPr/>
        </p:nvPicPr>
        <p:blipFill>
          <a:blip r:embed="rId2"/>
          <a:stretch>
            <a:fillRect/>
          </a:stretch>
        </p:blipFill>
        <p:spPr>
          <a:xfrm>
            <a:off x="1104416" y="842721"/>
            <a:ext cx="6935168" cy="3458058"/>
          </a:xfrm>
          <a:prstGeom prst="rect">
            <a:avLst/>
          </a:prstGeom>
        </p:spPr>
      </p:pic>
    </p:spTree>
    <p:extLst>
      <p:ext uri="{BB962C8B-B14F-4D97-AF65-F5344CB8AC3E}">
        <p14:creationId xmlns:p14="http://schemas.microsoft.com/office/powerpoint/2010/main" val="309198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p:nvPr/>
        </p:nvSpPr>
        <p:spPr>
          <a:xfrm>
            <a:off x="177104" y="1629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WORK FLOW DIAGRAM</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31" name="Google Shape;131;p26"/>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None/>
            </a:pPr>
            <a:endParaRPr>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DF90B32D-7F37-B30A-B8D0-2CF677A3ABF6}"/>
              </a:ext>
            </a:extLst>
          </p:cNvPr>
          <p:cNvPicPr>
            <a:picLocks noChangeAspect="1"/>
          </p:cNvPicPr>
          <p:nvPr/>
        </p:nvPicPr>
        <p:blipFill>
          <a:blip r:embed="rId3"/>
          <a:stretch>
            <a:fillRect/>
          </a:stretch>
        </p:blipFill>
        <p:spPr>
          <a:xfrm>
            <a:off x="2275840" y="802640"/>
            <a:ext cx="4490720" cy="4177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p:nvPr/>
        </p:nvSpPr>
        <p:spPr>
          <a:xfrm>
            <a:off x="127000" y="2539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RESULTS AND DISCUSSIONS</a:t>
            </a:r>
            <a:endParaRPr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44" name="Google Shape;144;p28"/>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optical character recognizer (OCR) web application developed in this study employed Tesseract, an open-source OCR engine, to extract text from images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application successfully demonstrated its ability to accurately recognize and extract text from various types of images, including scanned documents, photographs, and screenshots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accuracy of the OCR engine was assessed using a dataset of 100 images, with an average recognition accuracy of 95%</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Considerable efforts were made to optimize the pre-processing steps, such as image enhancement and noise removal, to improve the OCR results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application also featured a user-friendly interface that allowed users to upload images and obtain the recognized text output</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Future improvements could involve implementing language detection capabilities and enhancing the performance of the OCR engine</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Overall, the results of this study highlight the promising potential of using Tesseract as an OCR engine in web applications for text extraction from images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7E23-69E3-D2EC-9B3C-8CCD37EAFBEF}"/>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A8C6198-E1B6-6C42-C60B-AE5AD0D2740C}"/>
              </a:ext>
            </a:extLst>
          </p:cNvPr>
          <p:cNvPicPr>
            <a:picLocks noChangeAspect="1"/>
          </p:cNvPicPr>
          <p:nvPr/>
        </p:nvPicPr>
        <p:blipFill>
          <a:blip r:embed="rId2"/>
          <a:stretch>
            <a:fillRect/>
          </a:stretch>
        </p:blipFill>
        <p:spPr>
          <a:xfrm>
            <a:off x="490250" y="329682"/>
            <a:ext cx="6367800" cy="4136571"/>
          </a:xfrm>
          <a:prstGeom prst="rect">
            <a:avLst/>
          </a:prstGeom>
        </p:spPr>
      </p:pic>
    </p:spTree>
    <p:extLst>
      <p:ext uri="{BB962C8B-B14F-4D97-AF65-F5344CB8AC3E}">
        <p14:creationId xmlns:p14="http://schemas.microsoft.com/office/powerpoint/2010/main" val="162080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C505-1F45-FF80-AD9F-C253253BA479}"/>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F8AAD275-165C-C2A1-7021-6F23E80E8830}"/>
              </a:ext>
            </a:extLst>
          </p:cNvPr>
          <p:cNvPicPr>
            <a:picLocks noChangeAspect="1"/>
          </p:cNvPicPr>
          <p:nvPr/>
        </p:nvPicPr>
        <p:blipFill>
          <a:blip r:embed="rId2"/>
          <a:stretch>
            <a:fillRect/>
          </a:stretch>
        </p:blipFill>
        <p:spPr>
          <a:xfrm>
            <a:off x="490250" y="339064"/>
            <a:ext cx="6367801" cy="4354286"/>
          </a:xfrm>
          <a:prstGeom prst="rect">
            <a:avLst/>
          </a:prstGeom>
        </p:spPr>
      </p:pic>
    </p:spTree>
    <p:extLst>
      <p:ext uri="{BB962C8B-B14F-4D97-AF65-F5344CB8AC3E}">
        <p14:creationId xmlns:p14="http://schemas.microsoft.com/office/powerpoint/2010/main" val="313973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1AE7-07D7-5633-653E-1F730DD8A3E3}"/>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CECE5FAF-8C6B-B337-C25F-872FB6DC4C0E}"/>
              </a:ext>
            </a:extLst>
          </p:cNvPr>
          <p:cNvPicPr>
            <a:picLocks noChangeAspect="1"/>
          </p:cNvPicPr>
          <p:nvPr/>
        </p:nvPicPr>
        <p:blipFill>
          <a:blip r:embed="rId2"/>
          <a:stretch>
            <a:fillRect/>
          </a:stretch>
        </p:blipFill>
        <p:spPr>
          <a:xfrm>
            <a:off x="537225" y="341733"/>
            <a:ext cx="7076555" cy="4460033"/>
          </a:xfrm>
          <a:prstGeom prst="rect">
            <a:avLst/>
          </a:prstGeom>
        </p:spPr>
      </p:pic>
    </p:spTree>
    <p:extLst>
      <p:ext uri="{BB962C8B-B14F-4D97-AF65-F5344CB8AC3E}">
        <p14:creationId xmlns:p14="http://schemas.microsoft.com/office/powerpoint/2010/main" val="120186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5C8F-A9B4-A75C-4841-3BC1C3AE4145}"/>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2807F125-2034-F8E0-2F35-9288CA5AFC28}"/>
              </a:ext>
            </a:extLst>
          </p:cNvPr>
          <p:cNvPicPr>
            <a:picLocks noChangeAspect="1"/>
          </p:cNvPicPr>
          <p:nvPr/>
        </p:nvPicPr>
        <p:blipFill>
          <a:blip r:embed="rId2"/>
          <a:stretch>
            <a:fillRect/>
          </a:stretch>
        </p:blipFill>
        <p:spPr>
          <a:xfrm>
            <a:off x="490250" y="304800"/>
            <a:ext cx="6970989" cy="4180114"/>
          </a:xfrm>
          <a:prstGeom prst="rect">
            <a:avLst/>
          </a:prstGeom>
        </p:spPr>
      </p:pic>
    </p:spTree>
    <p:extLst>
      <p:ext uri="{BB962C8B-B14F-4D97-AF65-F5344CB8AC3E}">
        <p14:creationId xmlns:p14="http://schemas.microsoft.com/office/powerpoint/2010/main" val="298772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B677E-4D00-BE36-73FD-35D55AD17952}"/>
              </a:ext>
            </a:extLst>
          </p:cNvPr>
          <p:cNvSpPr txBox="1"/>
          <p:nvPr/>
        </p:nvSpPr>
        <p:spPr>
          <a:xfrm>
            <a:off x="121920" y="126742"/>
            <a:ext cx="9144000" cy="4585871"/>
          </a:xfrm>
          <a:prstGeom prst="rect">
            <a:avLst/>
          </a:prstGeom>
          <a:noFill/>
        </p:spPr>
        <p:txBody>
          <a:bodyPr wrap="square" rtlCol="0">
            <a:spAutoFit/>
          </a:bodyPr>
          <a:lstStyle/>
          <a:p>
            <a:pPr algn="ctr"/>
            <a:r>
              <a:rPr lang="en-IN" sz="2400" b="1" dirty="0"/>
              <a:t>PRESENTATION OUTLINE</a:t>
            </a:r>
          </a:p>
          <a:p>
            <a:endParaRPr lang="en-IN" dirty="0"/>
          </a:p>
          <a:p>
            <a:endParaRPr lang="en-IN" dirty="0"/>
          </a:p>
          <a:p>
            <a:pPr marL="285750" indent="-285750">
              <a:buFont typeface="Arial" panose="020B0604020202020204" pitchFamily="34" charset="0"/>
              <a:buChar char="•"/>
            </a:pPr>
            <a:r>
              <a:rPr lang="en-IN" sz="2000" dirty="0"/>
              <a:t>Abstract</a:t>
            </a:r>
          </a:p>
          <a:p>
            <a:pPr marL="285750" indent="-285750">
              <a:buFont typeface="Arial" panose="020B0604020202020204" pitchFamily="34" charset="0"/>
              <a:buChar char="•"/>
            </a:pPr>
            <a:r>
              <a:rPr lang="en-IN" sz="2000" dirty="0"/>
              <a:t>Introduction</a:t>
            </a:r>
          </a:p>
          <a:p>
            <a:pPr marL="285750" indent="-285750">
              <a:buFont typeface="Arial" panose="020B0604020202020204" pitchFamily="34" charset="0"/>
              <a:buChar char="•"/>
            </a:pPr>
            <a:r>
              <a:rPr lang="en-IN" sz="2000" dirty="0"/>
              <a:t>Literature Survey</a:t>
            </a:r>
          </a:p>
          <a:p>
            <a:pPr marL="285750" indent="-285750">
              <a:buFont typeface="Arial" panose="020B0604020202020204" pitchFamily="34" charset="0"/>
              <a:buChar char="•"/>
            </a:pPr>
            <a:r>
              <a:rPr lang="en-IN" sz="2000" dirty="0"/>
              <a:t>Inferences from Literature Survey</a:t>
            </a:r>
          </a:p>
          <a:p>
            <a:pPr marL="285750" indent="-285750">
              <a:buFont typeface="Arial" panose="020B0604020202020204" pitchFamily="34" charset="0"/>
              <a:buChar char="•"/>
            </a:pPr>
            <a:r>
              <a:rPr lang="en-IN" sz="2000" dirty="0"/>
              <a:t>Architecture Diagram</a:t>
            </a:r>
          </a:p>
          <a:p>
            <a:pPr marL="285750" indent="-285750">
              <a:buFont typeface="Arial" panose="020B0604020202020204" pitchFamily="34" charset="0"/>
              <a:buChar char="•"/>
            </a:pPr>
            <a:r>
              <a:rPr lang="en-IN" sz="2000" dirty="0"/>
              <a:t>Description of Software for Implementation</a:t>
            </a:r>
          </a:p>
          <a:p>
            <a:pPr marL="285750" indent="-285750">
              <a:buFont typeface="Arial" panose="020B0604020202020204" pitchFamily="34" charset="0"/>
              <a:buChar char="•"/>
            </a:pPr>
            <a:r>
              <a:rPr lang="en-IN" sz="2000" dirty="0"/>
              <a:t>Project Module Description</a:t>
            </a:r>
          </a:p>
          <a:p>
            <a:pPr marL="285750" indent="-285750">
              <a:buFont typeface="Arial" panose="020B0604020202020204" pitchFamily="34" charset="0"/>
              <a:buChar char="•"/>
            </a:pPr>
            <a:r>
              <a:rPr lang="en-IN" sz="2000" dirty="0"/>
              <a:t>Existing System</a:t>
            </a:r>
          </a:p>
          <a:p>
            <a:pPr marL="285750" indent="-285750">
              <a:buFont typeface="Arial" panose="020B0604020202020204" pitchFamily="34" charset="0"/>
              <a:buChar char="•"/>
            </a:pPr>
            <a:r>
              <a:rPr lang="en-IN" sz="2000" dirty="0"/>
              <a:t>Proposed System</a:t>
            </a:r>
          </a:p>
          <a:p>
            <a:pPr marL="285750" indent="-285750">
              <a:buFont typeface="Arial" panose="020B0604020202020204" pitchFamily="34" charset="0"/>
              <a:buChar char="•"/>
            </a:pPr>
            <a:r>
              <a:rPr lang="en-IN" sz="2000" dirty="0"/>
              <a:t>Modules List</a:t>
            </a:r>
          </a:p>
          <a:p>
            <a:pPr marL="285750" indent="-285750">
              <a:buFont typeface="Arial" panose="020B0604020202020204" pitchFamily="34" charset="0"/>
              <a:buChar char="•"/>
            </a:pPr>
            <a:r>
              <a:rPr lang="en-IN" sz="2000" dirty="0"/>
              <a:t>Working Principles</a:t>
            </a:r>
          </a:p>
          <a:p>
            <a:pPr marL="285750" indent="-285750">
              <a:buFont typeface="Arial" panose="020B0604020202020204" pitchFamily="34" charset="0"/>
              <a:buChar char="•"/>
            </a:pPr>
            <a:r>
              <a:rPr lang="en-IN" sz="2000" dirty="0"/>
              <a:t>References</a:t>
            </a:r>
          </a:p>
        </p:txBody>
      </p:sp>
    </p:spTree>
    <p:extLst>
      <p:ext uri="{BB962C8B-B14F-4D97-AF65-F5344CB8AC3E}">
        <p14:creationId xmlns:p14="http://schemas.microsoft.com/office/powerpoint/2010/main" val="348794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8BB8-3FA3-DE4C-1F1F-BDAF1D0CED4D}"/>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AC9C342D-C94F-200A-7576-3CE10A3726B5}"/>
              </a:ext>
            </a:extLst>
          </p:cNvPr>
          <p:cNvPicPr>
            <a:picLocks noChangeAspect="1"/>
          </p:cNvPicPr>
          <p:nvPr/>
        </p:nvPicPr>
        <p:blipFill>
          <a:blip r:embed="rId2"/>
          <a:stretch>
            <a:fillRect/>
          </a:stretch>
        </p:blipFill>
        <p:spPr>
          <a:xfrm>
            <a:off x="490250" y="450150"/>
            <a:ext cx="6367800" cy="4304522"/>
          </a:xfrm>
          <a:prstGeom prst="rect">
            <a:avLst/>
          </a:prstGeom>
        </p:spPr>
      </p:pic>
    </p:spTree>
    <p:extLst>
      <p:ext uri="{BB962C8B-B14F-4D97-AF65-F5344CB8AC3E}">
        <p14:creationId xmlns:p14="http://schemas.microsoft.com/office/powerpoint/2010/main" val="324233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p:nvPr/>
        </p:nvSpPr>
        <p:spPr>
          <a:xfrm>
            <a:off x="127000" y="2539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CONCLUSION</a:t>
            </a:r>
            <a:endParaRPr sz="2200" b="1" cap="small"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50" name="Google Shape;150;p29"/>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chemeClr val="dk2"/>
              </a:buClr>
              <a:buSzPts val="1400"/>
              <a:buFont typeface="Times New Roman"/>
              <a:buChar char="●"/>
            </a:pPr>
            <a:r>
              <a:rPr lang="en"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In conclusion, the Optical Character Recognizer (OCR) web application using Tesseract is a highly efficient and accurate tool for converting printed or handwritten text into digital format</a:t>
            </a:r>
            <a:endParaRPr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integration of Tesseract, a powerful open-source OCR engine, allows for excellent recognition capabilities across a wide range of languages and fonts</a:t>
            </a:r>
            <a:endParaRPr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The web application provides a user-friendly interface that simplifies the OCR process, allowing users to upload images or scanned documents and receive the extracted text with ease</a:t>
            </a:r>
            <a:endParaRPr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With its robust functionality and precise results, this OCR web application using Tesseract is a valuable tool for businesses, researchers, and individuals seeking to convert physical text into editable digital content</a:t>
            </a:r>
            <a:endParaRPr sz="1600"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p:nvPr/>
        </p:nvSpPr>
        <p:spPr>
          <a:xfrm>
            <a:off x="127000" y="2539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solidFill>
                  <a:schemeClr val="accent2"/>
                </a:solidFill>
                <a:latin typeface="Calibri" panose="020F0502020204030204" pitchFamily="34" charset="0"/>
                <a:ea typeface="Calibri" panose="020F0502020204030204" pitchFamily="34" charset="0"/>
                <a:cs typeface="Calibri" panose="020F0502020204030204" pitchFamily="34" charset="0"/>
                <a:sym typeface="Times New Roman"/>
              </a:rPr>
              <a:t>FUTURE ENHANCEMENTS</a:t>
            </a:r>
            <a:endParaRPr sz="2200" b="1" cap="small" dirty="0">
              <a:solidFill>
                <a:schemeClr val="accent2"/>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56" name="Google Shape;156;p30"/>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For future enhancements of the Optical Character Recognizer (OCR) Web Application, there are several possibilities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First, improving the accuracy of the OCR system by implementing advanced machine learning techniques and algorithms could be explored</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This would involve training the system on a larger dataset and incorporating deep learning models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Another enhancement could be the addition of language support for more diverse character sets and scripts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Additionally, the application's user interface could be enhanced with features such as drag and drop functionality for easier importing of documents, the ability to save and export OCR results in multiple file formats, and integration with cloud storage services for seamless document management</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 advanced search functionality could also be implemented to enable users to search for specific text within OCR results</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457200" lvl="0" indent="-317500" algn="just" rtl="0">
              <a:lnSpc>
                <a:spcPct val="100000"/>
              </a:lnSpc>
              <a:spcBef>
                <a:spcPts val="0"/>
              </a:spcBef>
              <a:spcAft>
                <a:spcPts val="0"/>
              </a:spcAft>
              <a:buClr>
                <a:schemeClr val="dk2"/>
              </a:buClr>
              <a:buSzPts val="1400"/>
              <a:buFont typeface="Times New Roman"/>
              <a:buChar char="●"/>
            </a:pPr>
            <a:r>
              <a:rPr lang="en"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Finally, integrating with other productivity tools and platforms, such as document editors or project management software, could further streamline the document processing workflow</a:t>
            </a:r>
            <a:endParaRPr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p:nvPr/>
        </p:nvSpPr>
        <p:spPr>
          <a:xfrm>
            <a:off x="127000" y="2539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REFERENCES</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62" name="Google Shape;162;p31"/>
          <p:cNvSpPr txBox="1"/>
          <p:nvPr/>
        </p:nvSpPr>
        <p:spPr>
          <a:xfrm>
            <a:off x="127000" y="1002521"/>
            <a:ext cx="8600233" cy="3351763"/>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latin typeface="+mj-lt"/>
              </a:rPr>
              <a:t>Wong, P. Y., &amp; </a:t>
            </a:r>
            <a:r>
              <a:rPr lang="en-US" dirty="0" err="1">
                <a:latin typeface="+mj-lt"/>
              </a:rPr>
              <a:t>Alduais</a:t>
            </a:r>
            <a:r>
              <a:rPr lang="en-US" dirty="0">
                <a:latin typeface="+mj-lt"/>
              </a:rPr>
              <a:t>, N. A. M. (2022). Development of a Web-based Optical Character Recognition System. Applied Information Technology And Computer Science, 3(2), 370-387</a:t>
            </a:r>
          </a:p>
          <a:p>
            <a:pPr marL="457200" lvl="0" indent="-317500" algn="l" rtl="0">
              <a:spcBef>
                <a:spcPts val="0"/>
              </a:spcBef>
              <a:spcAft>
                <a:spcPts val="0"/>
              </a:spcAft>
              <a:buSzPts val="1400"/>
              <a:buChar char="●"/>
            </a:pPr>
            <a:r>
              <a:rPr lang="en-US" dirty="0">
                <a:latin typeface="+mj-lt"/>
              </a:rPr>
              <a:t>Lestari, I. N. T., &amp; Mulyana, D. I. (2022). Implementation of OCR (Optical Character Recognition) Using Tesseract in Detecting Character in Quotes Text Images. Journal of Applied Engineering and Technological Science (JAETS), 4(1), 58-63.</a:t>
            </a:r>
          </a:p>
          <a:p>
            <a:pPr marL="457200" lvl="0" indent="-317500" algn="l" rtl="0">
              <a:spcBef>
                <a:spcPts val="0"/>
              </a:spcBef>
              <a:spcAft>
                <a:spcPts val="0"/>
              </a:spcAft>
              <a:buSzPts val="1400"/>
              <a:buChar char="●"/>
            </a:pPr>
            <a:r>
              <a:rPr lang="en-IN" dirty="0" err="1">
                <a:latin typeface="+mj-lt"/>
              </a:rPr>
              <a:t>Bugayong</a:t>
            </a:r>
            <a:r>
              <a:rPr lang="en-IN" dirty="0">
                <a:latin typeface="+mj-lt"/>
              </a:rPr>
              <a:t>, V. E., </a:t>
            </a:r>
            <a:r>
              <a:rPr lang="en-IN" dirty="0" err="1">
                <a:latin typeface="+mj-lt"/>
              </a:rPr>
              <a:t>Villaverde</a:t>
            </a:r>
            <a:r>
              <a:rPr lang="en-IN" dirty="0">
                <a:latin typeface="+mj-lt"/>
              </a:rPr>
              <a:t>, J. F., &amp; </a:t>
            </a:r>
            <a:r>
              <a:rPr lang="en-IN" dirty="0" err="1">
                <a:latin typeface="+mj-lt"/>
              </a:rPr>
              <a:t>Linsangan</a:t>
            </a:r>
            <a:r>
              <a:rPr lang="en-IN" dirty="0">
                <a:latin typeface="+mj-lt"/>
              </a:rPr>
              <a:t>, N. B. (2022, March). Google Tesseract: optical character recognition (OCR) on HDD/SSD labels using machine vision. In 2022 14th International Conference on Computer and Automation Engineering (ICCAE) (pp. 56-60). IEEE.</a:t>
            </a:r>
            <a:r>
              <a:rPr lang="en-IN" dirty="0">
                <a:latin typeface="+mj-lt"/>
                <a:ea typeface="Calibri" panose="020F0502020204030204" pitchFamily="34" charset="0"/>
                <a:cs typeface="Calibri" panose="020F0502020204030204" pitchFamily="34" charset="0"/>
              </a:rPr>
              <a:t>.</a:t>
            </a:r>
          </a:p>
          <a:p>
            <a:pPr marL="457200" lvl="0" indent="-317500" algn="l" rtl="0">
              <a:spcBef>
                <a:spcPts val="0"/>
              </a:spcBef>
              <a:spcAft>
                <a:spcPts val="0"/>
              </a:spcAft>
              <a:buSzPts val="1400"/>
              <a:buChar char="●"/>
            </a:pPr>
            <a:r>
              <a:rPr lang="en-US" dirty="0">
                <a:latin typeface="+mj-lt"/>
              </a:rPr>
              <a:t>Koo, X. T., &amp; Khor, K. C. (2023, July). Expense Tracking with Tesseract Optical Character Recognition v5: A Mobile Application Development. In 2023 IEEE Symposium on Industrial Electronics &amp; Applications (ISIEA) (pp. 1-5). IEEE. </a:t>
            </a:r>
          </a:p>
          <a:p>
            <a:pPr marL="457200" lvl="0" indent="-317500" algn="l" rtl="0">
              <a:spcBef>
                <a:spcPts val="0"/>
              </a:spcBef>
              <a:spcAft>
                <a:spcPts val="0"/>
              </a:spcAft>
              <a:buSzPts val="1400"/>
              <a:buChar char="●"/>
            </a:pPr>
            <a:r>
              <a:rPr lang="en-IN" dirty="0" err="1">
                <a:latin typeface="+mj-lt"/>
              </a:rPr>
              <a:t>Thammarak</a:t>
            </a:r>
            <a:r>
              <a:rPr lang="en-IN" dirty="0">
                <a:latin typeface="+mj-lt"/>
              </a:rPr>
              <a:t>, K., </a:t>
            </a:r>
            <a:r>
              <a:rPr lang="en-IN" dirty="0" err="1">
                <a:latin typeface="+mj-lt"/>
              </a:rPr>
              <a:t>Kongkla</a:t>
            </a:r>
            <a:r>
              <a:rPr lang="en-IN" dirty="0">
                <a:latin typeface="+mj-lt"/>
              </a:rPr>
              <a:t>, P., </a:t>
            </a:r>
            <a:r>
              <a:rPr lang="en-IN" dirty="0" err="1">
                <a:latin typeface="+mj-lt"/>
              </a:rPr>
              <a:t>Sirisathitkul</a:t>
            </a:r>
            <a:r>
              <a:rPr lang="en-IN" dirty="0">
                <a:latin typeface="+mj-lt"/>
              </a:rPr>
              <a:t>, Y., &amp; </a:t>
            </a:r>
            <a:r>
              <a:rPr lang="en-IN" dirty="0" err="1">
                <a:latin typeface="+mj-lt"/>
              </a:rPr>
              <a:t>Intakosum</a:t>
            </a:r>
            <a:r>
              <a:rPr lang="en-IN" dirty="0">
                <a:latin typeface="+mj-lt"/>
              </a:rPr>
              <a:t>, S. (2022). Comparative analysis of Tesseract and Google Cloud Vision for Thai vehicle registration certificate. International Journal of Electrical and Computer Engineering, 12(2), 1849- 1858</a:t>
            </a:r>
            <a:r>
              <a:rPr lang="en-IN" dirty="0">
                <a:latin typeface="+mj-lt"/>
                <a:ea typeface="Calibri" panose="020F0502020204030204" pitchFamily="34" charset="0"/>
                <a:cs typeface="Calibri" panose="020F050202020403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1ACBC-8311-20CF-B1D7-52267ADFD56C}"/>
              </a:ext>
            </a:extLst>
          </p:cNvPr>
          <p:cNvSpPr txBox="1"/>
          <p:nvPr/>
        </p:nvSpPr>
        <p:spPr>
          <a:xfrm>
            <a:off x="2945363" y="1309866"/>
            <a:ext cx="3253274" cy="2523768"/>
          </a:xfrm>
          <a:prstGeom prst="rect">
            <a:avLst/>
          </a:prstGeom>
          <a:noFill/>
        </p:spPr>
        <p:txBody>
          <a:bodyPr wrap="square" rtlCol="0">
            <a:spAutoFit/>
          </a:body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THANK YOU</a:t>
            </a:r>
          </a:p>
          <a:p>
            <a:pPr algn="ctr"/>
            <a:endParaRPr lang="en-IN" sz="3200" dirty="0">
              <a:latin typeface="Calibri" panose="020F0502020204030204" pitchFamily="34" charset="0"/>
              <a:ea typeface="Calibri" panose="020F0502020204030204" pitchFamily="34" charset="0"/>
              <a:cs typeface="Calibri" panose="020F0502020204030204" pitchFamily="34" charset="0"/>
            </a:endParaRPr>
          </a:p>
          <a:p>
            <a:pPr algn="ctr"/>
            <a:r>
              <a:rPr lang="en-IN" sz="2000" dirty="0">
                <a:latin typeface="+mn-lt"/>
                <a:ea typeface="Calibri" panose="020F0502020204030204" pitchFamily="34" charset="0"/>
                <a:cs typeface="Calibri" panose="020F0502020204030204" pitchFamily="34" charset="0"/>
              </a:rPr>
              <a:t>We thank our guide, panel, and all technical and non technical staff helped us in achieving this.</a:t>
            </a:r>
          </a:p>
          <a:p>
            <a:pPr algn="ctr"/>
            <a:endParaRPr lang="en-IN" dirty="0"/>
          </a:p>
        </p:txBody>
      </p:sp>
    </p:spTree>
    <p:extLst>
      <p:ext uri="{BB962C8B-B14F-4D97-AF65-F5344CB8AC3E}">
        <p14:creationId xmlns:p14="http://schemas.microsoft.com/office/powerpoint/2010/main" val="212054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E177-88A6-73A7-D4BB-58D070E71C00}"/>
              </a:ext>
            </a:extLst>
          </p:cNvPr>
          <p:cNvSpPr>
            <a:spLocks noGrp="1"/>
          </p:cNvSpPr>
          <p:nvPr>
            <p:ph type="title"/>
          </p:nvPr>
        </p:nvSpPr>
        <p:spPr>
          <a:xfrm>
            <a:off x="311700" y="457465"/>
            <a:ext cx="8520600" cy="572700"/>
          </a:xfrm>
        </p:spPr>
        <p:txBody>
          <a:bodyPr>
            <a:normAutofit fontScale="90000"/>
          </a:bodyPr>
          <a:lstStyle/>
          <a:p>
            <a:pPr algn="ctr"/>
            <a:r>
              <a:rPr lang="en-IN" b="1" dirty="0"/>
              <a:t>INTRODUCTION</a:t>
            </a:r>
          </a:p>
        </p:txBody>
      </p:sp>
      <p:sp>
        <p:nvSpPr>
          <p:cNvPr id="3" name="Text Placeholder 2">
            <a:extLst>
              <a:ext uri="{FF2B5EF4-FFF2-40B4-BE49-F238E27FC236}">
                <a16:creationId xmlns:a16="http://schemas.microsoft.com/office/drawing/2014/main" id="{82E9EB8B-DC12-8341-D630-582A09E0D926}"/>
              </a:ext>
            </a:extLst>
          </p:cNvPr>
          <p:cNvSpPr>
            <a:spLocks noGrp="1"/>
          </p:cNvSpPr>
          <p:nvPr>
            <p:ph type="body" idx="1"/>
          </p:nvPr>
        </p:nvSpPr>
        <p:spPr/>
        <p:txBody>
          <a:bodyPr>
            <a:normAutofit/>
          </a:bodyPr>
          <a:lstStyle/>
          <a:p>
            <a:r>
              <a:rPr lang="en-US" dirty="0">
                <a:solidFill>
                  <a:schemeClr val="tx1"/>
                </a:solidFill>
                <a:latin typeface="+mn-lt"/>
                <a:ea typeface="Times New Roman"/>
                <a:cs typeface="Times New Roman"/>
                <a:sym typeface="Times New Roman"/>
              </a:rPr>
              <a:t>The Optical Character Recognizer (OCR) Web Application is a powerful tool that utilizes Tesseract, an open-source OCR engine, to extract text from images. With its advanced algorithms and machine learning capabilities, this web application can accurately recognize and convert scanned images (</a:t>
            </a:r>
            <a:r>
              <a:rPr lang="en-US" dirty="0" err="1">
                <a:solidFill>
                  <a:schemeClr val="tx1"/>
                </a:solidFill>
                <a:latin typeface="+mn-lt"/>
                <a:ea typeface="Times New Roman"/>
                <a:cs typeface="Times New Roman"/>
                <a:sym typeface="Times New Roman"/>
              </a:rPr>
              <a:t>img</a:t>
            </a:r>
            <a:r>
              <a:rPr lang="en-US" dirty="0">
                <a:solidFill>
                  <a:schemeClr val="tx1"/>
                </a:solidFill>
                <a:latin typeface="+mn-lt"/>
                <a:ea typeface="Times New Roman"/>
                <a:cs typeface="Times New Roman"/>
                <a:sym typeface="Times New Roman"/>
              </a:rPr>
              <a:t>, </a:t>
            </a:r>
            <a:r>
              <a:rPr lang="en-US" dirty="0" err="1">
                <a:solidFill>
                  <a:schemeClr val="tx1"/>
                </a:solidFill>
                <a:latin typeface="+mn-lt"/>
                <a:ea typeface="Times New Roman"/>
                <a:cs typeface="Times New Roman"/>
                <a:sym typeface="Times New Roman"/>
              </a:rPr>
              <a:t>png</a:t>
            </a:r>
            <a:r>
              <a:rPr lang="en-US" dirty="0">
                <a:solidFill>
                  <a:schemeClr val="tx1"/>
                </a:solidFill>
                <a:latin typeface="+mn-lt"/>
                <a:ea typeface="Times New Roman"/>
                <a:cs typeface="Times New Roman"/>
                <a:sym typeface="Times New Roman"/>
              </a:rPr>
              <a:t>, jpg) into editable digital text. The user-friendly interface allows users to easily upload their image from the device or </a:t>
            </a:r>
            <a:r>
              <a:rPr lang="en-US" dirty="0" err="1">
                <a:solidFill>
                  <a:schemeClr val="tx1"/>
                </a:solidFill>
                <a:latin typeface="+mn-lt"/>
                <a:ea typeface="Times New Roman"/>
                <a:cs typeface="Times New Roman"/>
                <a:sym typeface="Times New Roman"/>
              </a:rPr>
              <a:t>url</a:t>
            </a:r>
            <a:r>
              <a:rPr lang="en-US" dirty="0">
                <a:solidFill>
                  <a:schemeClr val="tx1"/>
                </a:solidFill>
                <a:latin typeface="+mn-lt"/>
                <a:ea typeface="Times New Roman"/>
                <a:cs typeface="Times New Roman"/>
                <a:sym typeface="Times New Roman"/>
              </a:rPr>
              <a:t> links, select the desired output format, and generate accurate OCR results within seconds. This web application is ideal for individuals, students, businesses, and organizations that need to digitize large volumes of printed material for efficient data processing and analysis.</a:t>
            </a:r>
          </a:p>
          <a:p>
            <a:endParaRPr lang="en-IN" dirty="0"/>
          </a:p>
        </p:txBody>
      </p:sp>
    </p:spTree>
    <p:extLst>
      <p:ext uri="{BB962C8B-B14F-4D97-AF65-F5344CB8AC3E}">
        <p14:creationId xmlns:p14="http://schemas.microsoft.com/office/powerpoint/2010/main" val="16960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127000" y="30480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Times New Roman"/>
                <a:ea typeface="Times New Roman"/>
                <a:cs typeface="Times New Roman"/>
                <a:sym typeface="Times New Roman"/>
              </a:rPr>
              <a:t>ABSTRACT</a:t>
            </a:r>
            <a:endParaRPr sz="2200" b="1" cap="small" dirty="0">
              <a:latin typeface="Times New Roman"/>
              <a:ea typeface="Times New Roman"/>
              <a:cs typeface="Times New Roman"/>
              <a:sym typeface="Times New Roman"/>
            </a:endParaRPr>
          </a:p>
        </p:txBody>
      </p:sp>
      <p:sp>
        <p:nvSpPr>
          <p:cNvPr id="60" name="Google Shape;60;p14"/>
          <p:cNvSpPr txBox="1"/>
          <p:nvPr/>
        </p:nvSpPr>
        <p:spPr>
          <a:xfrm>
            <a:off x="127000" y="951230"/>
            <a:ext cx="8127900" cy="324104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Font typeface="Times New Roman"/>
              <a:buChar char="●"/>
            </a:pPr>
            <a:r>
              <a:rPr lang="en-US" sz="2000" dirty="0">
                <a:latin typeface="+mn-lt"/>
                <a:ea typeface="Times New Roman"/>
                <a:cs typeface="Times New Roman"/>
                <a:sym typeface="Times New Roman"/>
              </a:rPr>
              <a:t>The Optical Character Recognizer (OCR) Web Application is designed to convert printed text into machine-readable format. The application utilizes Tesseract, an open-source OCR engine, for accurate and reliable text recognition. By simply uploading an image containing text, users can obtain the converted text in their desired output format, such as a Word document or searchable PDF. The web application provides an intuitive user interface, making it easy for users to interact with the OCR functionality and extract text from different types of images</a:t>
            </a:r>
            <a:r>
              <a:rPr lang="en-US" sz="2000" dirty="0">
                <a:latin typeface="Times New Roman"/>
                <a:ea typeface="Times New Roman"/>
                <a:cs typeface="Times New Roman"/>
                <a:sym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p:nvPr/>
        </p:nvSpPr>
        <p:spPr>
          <a:xfrm>
            <a:off x="167950" y="167950"/>
            <a:ext cx="8294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dk1"/>
                </a:solidFill>
                <a:latin typeface="Times New Roman"/>
                <a:ea typeface="Times New Roman"/>
                <a:cs typeface="Times New Roman"/>
                <a:sym typeface="Times New Roman"/>
              </a:rPr>
              <a:t>Objectives</a:t>
            </a:r>
            <a:endParaRPr sz="2400" b="1" dirty="0">
              <a:latin typeface="Times New Roman"/>
              <a:ea typeface="Times New Roman"/>
              <a:cs typeface="Times New Roman"/>
              <a:sym typeface="Times New Roman"/>
            </a:endParaRPr>
          </a:p>
        </p:txBody>
      </p:sp>
      <p:sp>
        <p:nvSpPr>
          <p:cNvPr id="120" name="Google Shape;120;p24"/>
          <p:cNvSpPr txBox="1"/>
          <p:nvPr/>
        </p:nvSpPr>
        <p:spPr>
          <a:xfrm>
            <a:off x="272900" y="913225"/>
            <a:ext cx="8294700" cy="350862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800" dirty="0">
                <a:latin typeface="Calibri" panose="020F0502020204030204" pitchFamily="34" charset="0"/>
                <a:ea typeface="Calibri" panose="020F0502020204030204" pitchFamily="34" charset="0"/>
                <a:cs typeface="Calibri" panose="020F0502020204030204" pitchFamily="34" charset="0"/>
              </a:rPr>
              <a:t>The objective of this project is to develop a web application that utilizes Tesseract Optical Character Recognition (OCR) to facilitate efficient and accurate text extraction from images and scanned documents. </a:t>
            </a:r>
          </a:p>
          <a:p>
            <a:pPr marL="285750" lvl="0" indent="-285750" algn="l" rtl="0">
              <a:spcBef>
                <a:spcPts val="0"/>
              </a:spcBef>
              <a:spcAft>
                <a:spcPts val="0"/>
              </a:spcAft>
              <a:buFont typeface="Arial" panose="020B0604020202020204" pitchFamily="34" charset="0"/>
              <a:buChar char="•"/>
            </a:pPr>
            <a:r>
              <a:rPr lang="en" sz="1800" dirty="0">
                <a:latin typeface="Calibri" panose="020F0502020204030204" pitchFamily="34" charset="0"/>
                <a:ea typeface="Calibri" panose="020F0502020204030204" pitchFamily="34" charset="0"/>
                <a:cs typeface="Calibri" panose="020F0502020204030204" pitchFamily="34" charset="0"/>
              </a:rPr>
              <a:t>The primary goals include creating a user-friendly interface for uploading images, processing them through Tesseract OCR, and displaying the extracted text in an editable format. </a:t>
            </a:r>
          </a:p>
          <a:p>
            <a:pPr marL="285750" lvl="0" indent="-285750" algn="l" rtl="0">
              <a:spcBef>
                <a:spcPts val="0"/>
              </a:spcBef>
              <a:spcAft>
                <a:spcPts val="0"/>
              </a:spcAft>
              <a:buFont typeface="Arial" panose="020B0604020202020204" pitchFamily="34" charset="0"/>
              <a:buChar char="•"/>
            </a:pPr>
            <a:r>
              <a:rPr lang="en" sz="1800" dirty="0">
                <a:latin typeface="Calibri" panose="020F0502020204030204" pitchFamily="34" charset="0"/>
                <a:ea typeface="Calibri" panose="020F0502020204030204" pitchFamily="34" charset="0"/>
                <a:cs typeface="Calibri" panose="020F0502020204030204" pitchFamily="34" charset="0"/>
              </a:rPr>
              <a:t>This web application aims to provide a practical and accessible tool for diverse use cases, including document digitization, data entry automation, and accessibility enhancement. </a:t>
            </a:r>
          </a:p>
          <a:p>
            <a:pPr marL="285750" lvl="0" indent="-285750" algn="l" rtl="0">
              <a:spcBef>
                <a:spcPts val="0"/>
              </a:spcBef>
              <a:spcAft>
                <a:spcPts val="0"/>
              </a:spcAft>
              <a:buFont typeface="Arial" panose="020B0604020202020204" pitchFamily="34" charset="0"/>
              <a:buChar char="•"/>
            </a:pPr>
            <a:r>
              <a:rPr lang="en" sz="1800" dirty="0">
                <a:latin typeface="Calibri" panose="020F0502020204030204" pitchFamily="34" charset="0"/>
                <a:ea typeface="Calibri" panose="020F0502020204030204" pitchFamily="34" charset="0"/>
                <a:cs typeface="Calibri" panose="020F0502020204030204" pitchFamily="34" charset="0"/>
              </a:rPr>
              <a:t>It seeks to leverage the capabilities of Tesseract OCR to offer a versatile and efficient solution for web-based text recognition, ultimately streamlining document management processes and improving text accessibility for users</a:t>
            </a:r>
            <a:r>
              <a:rPr lang="en" sz="1800" dirty="0"/>
              <a:t>.</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127000" y="426720"/>
            <a:ext cx="8127900" cy="58938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INTRODUCTION</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66" name="Google Shape;66;p15"/>
          <p:cNvSpPr txBox="1"/>
          <p:nvPr/>
        </p:nvSpPr>
        <p:spPr>
          <a:xfrm>
            <a:off x="127000" y="1270000"/>
            <a:ext cx="8127900" cy="10161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Font typeface="Times New Roman"/>
              <a:buChar char="●"/>
            </a:pPr>
            <a:r>
              <a:rPr lang="en" sz="2000" dirty="0">
                <a:latin typeface="Calibri" panose="020F0502020204030204" pitchFamily="34" charset="0"/>
                <a:ea typeface="Calibri" panose="020F0502020204030204" pitchFamily="34" charset="0"/>
                <a:cs typeface="Calibri" panose="020F0502020204030204" pitchFamily="34" charset="0"/>
                <a:sym typeface="Times New Roman"/>
              </a:rPr>
              <a:t>The Optical Character Recognizer (OCR) Web Application is a powerful tool that utilizes Tesseract, an open-source OCR engine, to extract text from images and documents. With its advanced algorithms and machine learning capabilities, this web application can accurately recognize and convert scanned images, PDFs, and other media files into editable digital text. The user-friendly interface allows users to easily upload their files, select the desired language and output format, and generate accurate OCR results within seconds. This web application is ideal for individuals, businesses, and organizations that need to digitize large volumes of printed material for efficient data processing and analysis</a:t>
            </a:r>
            <a:r>
              <a:rPr lang="en"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LITERATURE SURVEY</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graphicFrame>
        <p:nvGraphicFramePr>
          <p:cNvPr id="84" name="Google Shape;84;p18"/>
          <p:cNvGraphicFramePr/>
          <p:nvPr>
            <p:extLst>
              <p:ext uri="{D42A27DB-BD31-4B8C-83A1-F6EECF244321}">
                <p14:modId xmlns:p14="http://schemas.microsoft.com/office/powerpoint/2010/main" val="3981959641"/>
              </p:ext>
            </p:extLst>
          </p:nvPr>
        </p:nvGraphicFramePr>
        <p:xfrm>
          <a:off x="254000" y="451105"/>
          <a:ext cx="8229600" cy="4750652"/>
        </p:xfrm>
        <a:graphic>
          <a:graphicData uri="http://schemas.openxmlformats.org/drawingml/2006/table">
            <a:tbl>
              <a:tblPr>
                <a:noFill/>
                <a:tableStyleId>{EF3DD832-0137-42FA-883F-F03326235A7E}</a:tableStyleId>
              </a:tblPr>
              <a:tblGrid>
                <a:gridCol w="1028700">
                  <a:extLst>
                    <a:ext uri="{9D8B030D-6E8A-4147-A177-3AD203B41FA5}">
                      <a16:colId xmlns:a16="http://schemas.microsoft.com/office/drawing/2014/main" val="20000"/>
                    </a:ext>
                  </a:extLst>
                </a:gridCol>
                <a:gridCol w="1253236">
                  <a:extLst>
                    <a:ext uri="{9D8B030D-6E8A-4147-A177-3AD203B41FA5}">
                      <a16:colId xmlns:a16="http://schemas.microsoft.com/office/drawing/2014/main" val="20001"/>
                    </a:ext>
                  </a:extLst>
                </a:gridCol>
                <a:gridCol w="926592">
                  <a:extLst>
                    <a:ext uri="{9D8B030D-6E8A-4147-A177-3AD203B41FA5}">
                      <a16:colId xmlns:a16="http://schemas.microsoft.com/office/drawing/2014/main" val="20002"/>
                    </a:ext>
                  </a:extLst>
                </a:gridCol>
                <a:gridCol w="755904">
                  <a:extLst>
                    <a:ext uri="{9D8B030D-6E8A-4147-A177-3AD203B41FA5}">
                      <a16:colId xmlns:a16="http://schemas.microsoft.com/office/drawing/2014/main" val="20003"/>
                    </a:ext>
                  </a:extLst>
                </a:gridCol>
                <a:gridCol w="1179068">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504866">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S.No</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Title</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Author</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Year</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Methodology</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Inference</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merits</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400" b="1" dirty="0">
                          <a:latin typeface="Calibri" panose="020F0502020204030204" pitchFamily="34" charset="0"/>
                          <a:ea typeface="Calibri" panose="020F0502020204030204" pitchFamily="34" charset="0"/>
                          <a:cs typeface="Calibri" panose="020F0502020204030204" pitchFamily="34" charset="0"/>
                          <a:sym typeface="Times New Roman"/>
                        </a:rPr>
                        <a:t>Demerits</a:t>
                      </a:r>
                      <a:endParaRPr sz="14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0"/>
                  </a:ext>
                </a:extLst>
              </a:tr>
              <a:tr h="2319153">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1</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Development of a Web-based Optical Character Recognition System</a:t>
                      </a:r>
                      <a:endParaRPr sz="1200" dirty="0">
                        <a:latin typeface="Times New Roman" panose="02020603050405020304" pitchFamily="18" charset="0"/>
                        <a:ea typeface="Calibri" panose="020F0502020204030204" pitchFamily="34" charset="0"/>
                        <a:cs typeface="Times New Roman" panose="02020603050405020304" pitchFamily="18" charset="0"/>
                        <a:sym typeface="Times New Roman"/>
                      </a:endParaRPr>
                    </a:p>
                  </a:txBody>
                  <a:tcPr marL="91425" marR="91425" marT="91425" marB="91425"/>
                </a:tc>
                <a:tc>
                  <a:txBody>
                    <a:bodyPr/>
                    <a:lstStyle/>
                    <a:p>
                      <a:pPr marL="0" lvl="0" indent="0" algn="l" rtl="0">
                        <a:spcBef>
                          <a:spcPts val="0"/>
                        </a:spcBef>
                        <a:spcAft>
                          <a:spcPts val="0"/>
                        </a:spcAft>
                        <a:buNone/>
                      </a:pPr>
                      <a:r>
                        <a:rPr lang="nl-NL" sz="1200" dirty="0"/>
                        <a:t>Wong, P. Y., &amp; Alduais, N. A. M.</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Times New Roman"/>
                        </a:rPr>
                        <a:t>2022</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200" dirty="0">
                          <a:latin typeface="Calibri" panose="020F0502020204030204" pitchFamily="34" charset="0"/>
                          <a:ea typeface="Calibri" panose="020F0502020204030204" pitchFamily="34" charset="0"/>
                          <a:cs typeface="Calibri" panose="020F0502020204030204" pitchFamily="34" charset="0"/>
                          <a:sym typeface="Times New Roman"/>
                        </a:rPr>
                        <a:t>OCR</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Times New Roman"/>
                        </a:rPr>
                        <a:t>Ability to implement secure data sharing policies</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200" dirty="0"/>
                        <a:t>web-based framework provides the advantage of enabling users to access character recognition services via a web interface. </a:t>
                      </a:r>
                      <a:endParaRPr lang="en-US"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Cannot edit the text.</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868376">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050" dirty="0"/>
                        <a:t>Implementation of OCR (Optical Character Recognition) Using Tesseract in Detecting Character in Quotes Text Images. </a:t>
                      </a:r>
                      <a:endParaRPr sz="105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200" dirty="0"/>
                        <a:t>Lestari, I. N. T., &amp; Mulyana, D. I.</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Times New Roman"/>
                        </a:rPr>
                        <a:t>2022</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200" dirty="0">
                          <a:latin typeface="Calibri" panose="020F0502020204030204" pitchFamily="34" charset="0"/>
                          <a:ea typeface="Calibri" panose="020F0502020204030204" pitchFamily="34" charset="0"/>
                          <a:cs typeface="Calibri" panose="020F0502020204030204" pitchFamily="34" charset="0"/>
                          <a:sym typeface="Times New Roman"/>
                        </a:rPr>
                        <a:t>OCR using tesseract</a:t>
                      </a:r>
                    </a:p>
                    <a:p>
                      <a:pPr marL="0" lvl="0" indent="0" algn="l" rtl="0">
                        <a:spcBef>
                          <a:spcPts val="0"/>
                        </a:spcBef>
                        <a:spcAft>
                          <a:spcPts val="0"/>
                        </a:spcAft>
                        <a:buNone/>
                      </a:pP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000" dirty="0"/>
                        <a:t>utilizing Tesseract, a freely available optical character recognition (OCR) engine, for the purpose of image processing</a:t>
                      </a:r>
                      <a:endParaRPr sz="10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200" dirty="0"/>
                        <a:t>facilitating search functionality</a:t>
                      </a:r>
                      <a:endParaRPr sz="12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Times New Roman"/>
                          <a:ea typeface="Times New Roman"/>
                          <a:cs typeface="Times New Roman"/>
                          <a:sym typeface="Times New Roman"/>
                        </a:rPr>
                        <a:t>Cannot select an output format</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LITERATURE SURVEY</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graphicFrame>
        <p:nvGraphicFramePr>
          <p:cNvPr id="90" name="Google Shape;90;p19"/>
          <p:cNvGraphicFramePr/>
          <p:nvPr>
            <p:extLst>
              <p:ext uri="{D42A27DB-BD31-4B8C-83A1-F6EECF244321}">
                <p14:modId xmlns:p14="http://schemas.microsoft.com/office/powerpoint/2010/main" val="1266253835"/>
              </p:ext>
            </p:extLst>
          </p:nvPr>
        </p:nvGraphicFramePr>
        <p:xfrm>
          <a:off x="254000" y="762000"/>
          <a:ext cx="8229600" cy="4575750"/>
        </p:xfrm>
        <a:graphic>
          <a:graphicData uri="http://schemas.openxmlformats.org/drawingml/2006/table">
            <a:tbl>
              <a:tblPr>
                <a:noFill/>
                <a:tableStyleId>{EF3DD832-0137-42FA-883F-F03326235A7E}</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857250">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S.No</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Title</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Author</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Year</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Methodology</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Inference</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Demerits</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Merits</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0"/>
                  </a:ext>
                </a:extLst>
              </a:tr>
              <a:tr h="857250">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100" dirty="0"/>
                        <a:t>Google tesseract: optical character recognition (OCR) on HDD/SSD labels using machine vision</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100" dirty="0" err="1"/>
                        <a:t>Bugayong</a:t>
                      </a:r>
                      <a:r>
                        <a:rPr lang="en-IN" sz="1100" dirty="0"/>
                        <a:t>, V. E., </a:t>
                      </a:r>
                      <a:r>
                        <a:rPr lang="en-IN" sz="1100" dirty="0" err="1"/>
                        <a:t>Villaverde</a:t>
                      </a:r>
                      <a:r>
                        <a:rPr lang="en-IN" sz="1100" dirty="0"/>
                        <a:t>, J. F., &amp; </a:t>
                      </a:r>
                      <a:r>
                        <a:rPr lang="en-IN" sz="1100" dirty="0" err="1"/>
                        <a:t>Linsangan</a:t>
                      </a:r>
                      <a:r>
                        <a:rPr lang="en-IN" sz="1100" dirty="0"/>
                        <a:t>, N. B</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2022</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1100" dirty="0"/>
                        <a:t>machine vision</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t>showcases the potential benefits of employing machine vision technology in jobs.</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t>extraction of textual data from labels affixed to hard disk drives and solid-state devices. </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t>automation of data extraction from physical labels</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1"/>
                  </a:ext>
                </a:extLst>
              </a:tr>
              <a:tr h="857250">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4</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t>.Expense Tracking with Tesseract Optical Character Recognition v5: A Mobile Application Development. </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fi-FI" sz="1100" dirty="0"/>
                        <a:t>Koo, X. T., &amp; Khor, K. C.</a:t>
                      </a:r>
                      <a:r>
                        <a:rPr lang="en" sz="1100" dirty="0">
                          <a:latin typeface="Calibri" panose="020F0502020204030204" pitchFamily="34" charset="0"/>
                          <a:ea typeface="Calibri" panose="020F0502020204030204" pitchFamily="34" charset="0"/>
                          <a:cs typeface="Calibri" panose="020F0502020204030204" pitchFamily="34" charset="0"/>
                          <a:sym typeface="Times New Roman"/>
                        </a:rPr>
                        <a:t>. </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Calibri" panose="020F0502020204030204" pitchFamily="34" charset="0"/>
                          <a:ea typeface="Calibri" panose="020F0502020204030204" pitchFamily="34" charset="0"/>
                          <a:cs typeface="Calibri" panose="020F0502020204030204" pitchFamily="34" charset="0"/>
                          <a:sym typeface="Times New Roman"/>
                        </a:rPr>
                        <a:t>2023</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100" dirty="0"/>
                        <a:t>Recognition v5 technology</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900" dirty="0"/>
                        <a:t>pragmatic application of optical character recognition (OCR) technology in the realm of mobile application development</a:t>
                      </a:r>
                      <a:endParaRPr sz="9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100" dirty="0"/>
                        <a:t>multifunctionality of OCR technology</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latin typeface="Calibri" panose="020F0502020204030204" pitchFamily="34" charset="0"/>
                          <a:ea typeface="Calibri" panose="020F0502020204030204" pitchFamily="34" charset="0"/>
                          <a:cs typeface="Calibri" panose="020F0502020204030204" pitchFamily="34" charset="0"/>
                          <a:sym typeface="Times New Roman"/>
                        </a:rPr>
                        <a:t>Cannot undo the edits.</a:t>
                      </a:r>
                    </a:p>
                    <a:p>
                      <a:pPr marL="0" lvl="0" indent="0" algn="l" rtl="0">
                        <a:spcBef>
                          <a:spcPts val="0"/>
                        </a:spcBef>
                        <a:spcAft>
                          <a:spcPts val="0"/>
                        </a:spcAft>
                        <a:buNone/>
                      </a:pP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127000" y="0"/>
            <a:ext cx="8127900" cy="101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cap="small" dirty="0">
                <a:latin typeface="Calibri" panose="020F0502020204030204" pitchFamily="34" charset="0"/>
                <a:ea typeface="Calibri" panose="020F0502020204030204" pitchFamily="34" charset="0"/>
                <a:cs typeface="Calibri" panose="020F0502020204030204" pitchFamily="34" charset="0"/>
                <a:sym typeface="Times New Roman"/>
              </a:rPr>
              <a:t>LITERATURE SURVEY</a:t>
            </a:r>
            <a:endParaRPr sz="2200" b="1" cap="small" dirty="0">
              <a:latin typeface="Calibri" panose="020F0502020204030204" pitchFamily="34" charset="0"/>
              <a:ea typeface="Calibri" panose="020F0502020204030204" pitchFamily="34" charset="0"/>
              <a:cs typeface="Calibri" panose="020F0502020204030204" pitchFamily="34" charset="0"/>
              <a:sym typeface="Times New Roman"/>
            </a:endParaRPr>
          </a:p>
        </p:txBody>
      </p:sp>
      <p:graphicFrame>
        <p:nvGraphicFramePr>
          <p:cNvPr id="96" name="Google Shape;96;p20"/>
          <p:cNvGraphicFramePr/>
          <p:nvPr>
            <p:extLst>
              <p:ext uri="{D42A27DB-BD31-4B8C-83A1-F6EECF244321}">
                <p14:modId xmlns:p14="http://schemas.microsoft.com/office/powerpoint/2010/main" val="3913902636"/>
              </p:ext>
            </p:extLst>
          </p:nvPr>
        </p:nvGraphicFramePr>
        <p:xfrm>
          <a:off x="254000" y="762000"/>
          <a:ext cx="8229600" cy="3312765"/>
        </p:xfrm>
        <a:graphic>
          <a:graphicData uri="http://schemas.openxmlformats.org/drawingml/2006/table">
            <a:tbl>
              <a:tblPr>
                <a:noFill/>
                <a:tableStyleId>{EF3DD832-0137-42FA-883F-F03326235A7E}</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1285875">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S.No</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Title</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Author</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Year</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Methodology</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Inference</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Merits</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b="1" dirty="0">
                          <a:latin typeface="Calibri" panose="020F0502020204030204" pitchFamily="34" charset="0"/>
                          <a:ea typeface="Calibri" panose="020F0502020204030204" pitchFamily="34" charset="0"/>
                          <a:cs typeface="Calibri" panose="020F0502020204030204" pitchFamily="34" charset="0"/>
                          <a:sym typeface="Times New Roman"/>
                        </a:rPr>
                        <a:t>Demerits</a:t>
                      </a:r>
                      <a:endParaRPr sz="1100" b="1"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0"/>
                  </a:ext>
                </a:extLst>
              </a:tr>
              <a:tr h="1285875">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t>Comparative analysis of Tesseract and Google Cloud Vision for Thai vehicle registration certificate.</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100" dirty="0" err="1"/>
                        <a:t>Thammarak</a:t>
                      </a:r>
                      <a:r>
                        <a:rPr lang="en-IN" sz="1100" dirty="0"/>
                        <a:t>, K., </a:t>
                      </a:r>
                      <a:r>
                        <a:rPr lang="en-IN" sz="1100" dirty="0" err="1"/>
                        <a:t>Kongkla</a:t>
                      </a:r>
                      <a:r>
                        <a:rPr lang="en-IN" sz="1100" dirty="0"/>
                        <a:t>, P., </a:t>
                      </a:r>
                      <a:r>
                        <a:rPr lang="en-IN" sz="1100" dirty="0" err="1"/>
                        <a:t>Sirisathitkul</a:t>
                      </a:r>
                      <a:r>
                        <a:rPr lang="en-IN" sz="1100" dirty="0"/>
                        <a:t>, Y., &amp; </a:t>
                      </a:r>
                      <a:r>
                        <a:rPr lang="en-IN" sz="1100" dirty="0" err="1"/>
                        <a:t>Intakosum</a:t>
                      </a:r>
                      <a:r>
                        <a:rPr lang="en-IN" sz="1100" dirty="0"/>
                        <a:t>, S</a:t>
                      </a:r>
                      <a:r>
                        <a:rPr lang="en" sz="1100" dirty="0">
                          <a:latin typeface="Calibri" panose="020F0502020204030204" pitchFamily="34" charset="0"/>
                          <a:ea typeface="Calibri" panose="020F0502020204030204" pitchFamily="34" charset="0"/>
                          <a:cs typeface="Calibri" panose="020F0502020204030204" pitchFamily="34" charset="0"/>
                          <a:sym typeface="Times New Roman"/>
                        </a:rPr>
                        <a:t>. </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 sz="1100" dirty="0">
                          <a:latin typeface="Times New Roman"/>
                          <a:ea typeface="Times New Roman"/>
                          <a:cs typeface="Times New Roman"/>
                          <a:sym typeface="Times New Roman"/>
                        </a:rPr>
                        <a:t>2023</a:t>
                      </a:r>
                      <a:endParaRPr sz="11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ISAP</a:t>
                      </a:r>
                      <a:endParaRPr sz="11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100" dirty="0"/>
                        <a:t>comparison investigation of Tesseract and Google Cloud Vision with regards to character recognition</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US" sz="1100" dirty="0"/>
                        <a:t>Can choose the appropriate OCR technology depending on the language and content of the documents</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tc>
                  <a:txBody>
                    <a:bodyPr/>
                    <a:lstStyle/>
                    <a:p>
                      <a:pPr marL="0" lvl="0" indent="0" algn="l" rtl="0">
                        <a:spcBef>
                          <a:spcPts val="0"/>
                        </a:spcBef>
                        <a:spcAft>
                          <a:spcPts val="0"/>
                        </a:spcAft>
                        <a:buNone/>
                      </a:pPr>
                      <a:r>
                        <a:rPr lang="en-IN" sz="1100" dirty="0">
                          <a:latin typeface="Calibri" panose="020F0502020204030204" pitchFamily="34" charset="0"/>
                          <a:ea typeface="Calibri" panose="020F0502020204030204" pitchFamily="34" charset="0"/>
                          <a:cs typeface="Calibri" panose="020F0502020204030204" pitchFamily="34" charset="0"/>
                          <a:sym typeface="Times New Roman"/>
                        </a:rPr>
                        <a:t>Limited to uploading the images.</a:t>
                      </a:r>
                      <a:endParaRPr sz="1100" dirty="0">
                        <a:latin typeface="Calibri" panose="020F0502020204030204" pitchFamily="34" charset="0"/>
                        <a:ea typeface="Calibri" panose="020F0502020204030204" pitchFamily="34" charset="0"/>
                        <a:cs typeface="Calibri" panose="020F0502020204030204" pitchFamily="34" charset="0"/>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2075</Words>
  <Application>Microsoft Office PowerPoint</Application>
  <PresentationFormat>On-screen Show (16:9)</PresentationFormat>
  <Paragraphs>154</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Simple Light</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mandarapu lokesh</dc:creator>
  <cp:lastModifiedBy>mandarapu lokesh</cp:lastModifiedBy>
  <cp:revision>4</cp:revision>
  <dcterms:modified xsi:type="dcterms:W3CDTF">2024-04-13T02:37:04Z</dcterms:modified>
</cp:coreProperties>
</file>