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504" r:id="rId2"/>
    <p:sldId id="979" r:id="rId3"/>
    <p:sldId id="980" r:id="rId4"/>
    <p:sldId id="981" r:id="rId5"/>
    <p:sldId id="982" r:id="rId6"/>
    <p:sldId id="1006" r:id="rId7"/>
    <p:sldId id="983" r:id="rId8"/>
    <p:sldId id="1007" r:id="rId9"/>
    <p:sldId id="1008" r:id="rId10"/>
    <p:sldId id="1009" r:id="rId11"/>
    <p:sldId id="1010" r:id="rId12"/>
    <p:sldId id="1011" r:id="rId13"/>
    <p:sldId id="1012" r:id="rId14"/>
    <p:sldId id="1013" r:id="rId15"/>
    <p:sldId id="1015" r:id="rId16"/>
    <p:sldId id="1014" r:id="rId17"/>
    <p:sldId id="1005" r:id="rId18"/>
    <p:sldId id="976" r:id="rId1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69" userDrawn="1">
          <p15:clr>
            <a:srgbClr val="A4A3A4"/>
          </p15:clr>
        </p15:guide>
        <p15:guide id="6" pos="7520" userDrawn="1">
          <p15:clr>
            <a:srgbClr val="A4A3A4"/>
          </p15:clr>
        </p15:guide>
        <p15:guide id="7" pos="6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vasan Subramaniam" initials="SS" lastIdx="2" clrIdx="0">
    <p:extLst>
      <p:ext uri="{19B8F6BF-5375-455C-9EA6-DF929625EA0E}">
        <p15:presenceInfo xmlns:p15="http://schemas.microsoft.com/office/powerpoint/2012/main" userId="S-1-5-21-3962398321-1693580909-2929425835-587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B5CCEA"/>
    <a:srgbClr val="234E8F"/>
    <a:srgbClr val="2F82BF"/>
    <a:srgbClr val="B42359"/>
    <a:srgbClr val="3086BF"/>
    <a:srgbClr val="123761"/>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3979" autoAdjust="0"/>
  </p:normalViewPr>
  <p:slideViewPr>
    <p:cSldViewPr snapToGrid="0">
      <p:cViewPr varScale="1">
        <p:scale>
          <a:sx n="69" d="100"/>
          <a:sy n="69" d="100"/>
        </p:scale>
        <p:origin x="432" y="44"/>
      </p:cViewPr>
      <p:guideLst>
        <p:guide orient="horz" pos="1260"/>
        <p:guide orient="horz" pos="4102"/>
        <p:guide orient="horz" pos="212"/>
        <p:guide orient="horz" pos="2140"/>
        <p:guide pos="169"/>
        <p:guide pos="7520"/>
        <p:guide pos="619"/>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9/23/2019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9/23/2019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smtClean="0"/>
              <a:t>Click icon to add picture</a:t>
            </a:r>
            <a:endParaRPr lang="en-IN"/>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mj-lt"/>
                <a:cs typeface="Arial" panose="020B0604020202020204" pitchFamily="34" charset="0"/>
              </a:rPr>
              <a:t>Maveric Systems</a:t>
            </a:r>
            <a:endParaRPr lang="en-IN" sz="12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Arial" panose="020B0604020202020204" pitchFamily="34" charset="0"/>
                <a:cs typeface="Arial" panose="020B0604020202020204" pitchFamily="34" charset="0"/>
              </a:rPr>
              <a:t>Maveric Systems</a:t>
            </a:r>
            <a:endParaRPr lang="en-IN" sz="12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rgbClr val="EEECE1">
                    <a:lumMod val="25000"/>
                  </a:srgbClr>
                </a:solidFill>
                <a:latin typeface="Arial" panose="020B0604020202020204" pitchFamily="34" charset="0"/>
                <a:cs typeface="Arial" panose="020B0604020202020204" pitchFamily="34" charset="0"/>
              </a:rPr>
              <a:t>Maveric Systems</a:t>
            </a:r>
            <a:endParaRPr lang="en-IN" sz="12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2710" y="1978434"/>
            <a:ext cx="8005762" cy="861774"/>
          </a:xfrm>
        </p:spPr>
        <p:txBody>
          <a:bodyPr/>
          <a:lstStyle/>
          <a:p>
            <a:r>
              <a:rPr lang="en-IN" dirty="0" smtClean="0">
                <a:latin typeface="+mn-lt"/>
              </a:rPr>
              <a:t>DEVOPS INTRODUCTION</a:t>
            </a:r>
            <a:r>
              <a:rPr lang="en-IN" dirty="0" smtClean="0"/>
              <a:t/>
            </a:r>
            <a:br>
              <a:rPr lang="en-IN" dirty="0" smtClean="0"/>
            </a:br>
            <a:endParaRPr lang="en-IN" dirty="0"/>
          </a:p>
        </p:txBody>
      </p:sp>
      <p:sp>
        <p:nvSpPr>
          <p:cNvPr id="3" name="Subtitle 2"/>
          <p:cNvSpPr>
            <a:spLocks noGrp="1"/>
          </p:cNvSpPr>
          <p:nvPr>
            <p:ph type="subTitle" idx="4294967295"/>
          </p:nvPr>
        </p:nvSpPr>
        <p:spPr>
          <a:xfrm>
            <a:off x="0" y="5588000"/>
            <a:ext cx="8094663" cy="415636"/>
          </a:xfrm>
          <a:prstGeom prst="rect">
            <a:avLst/>
          </a:prstGeom>
        </p:spPr>
        <p:txBody>
          <a:bodyPr/>
          <a:lstStyle/>
          <a:p>
            <a:r>
              <a:rPr lang="en-IN" dirty="0" smtClean="0"/>
              <a:t>Date : 22/09/2019</a:t>
            </a:r>
          </a:p>
          <a:p>
            <a:r>
              <a:rPr lang="en-IN" dirty="0" smtClean="0"/>
              <a:t>Author : Karthik Sivakumar</a:t>
            </a:r>
            <a:endParaRPr lang="en-IN" dirty="0"/>
          </a:p>
        </p:txBody>
      </p:sp>
    </p:spTree>
    <p:extLst>
      <p:ext uri="{BB962C8B-B14F-4D97-AF65-F5344CB8AC3E}">
        <p14:creationId xmlns:p14="http://schemas.microsoft.com/office/powerpoint/2010/main" val="378367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1757" y="905309"/>
            <a:ext cx="11556279" cy="2964727"/>
          </a:xfrm>
          <a:prstGeom prst="rect">
            <a:avLst/>
          </a:prstGeom>
        </p:spPr>
      </p:pic>
      <p:sp>
        <p:nvSpPr>
          <p:cNvPr id="3" name="Title 2"/>
          <p:cNvSpPr>
            <a:spLocks noGrp="1"/>
          </p:cNvSpPr>
          <p:nvPr>
            <p:ph type="title"/>
          </p:nvPr>
        </p:nvSpPr>
        <p:spPr>
          <a:xfrm>
            <a:off x="1001485" y="200320"/>
            <a:ext cx="10926987" cy="430887"/>
          </a:xfrm>
        </p:spPr>
        <p:txBody>
          <a:bodyPr/>
          <a:lstStyle/>
          <a:p>
            <a:r>
              <a:rPr lang="en-US" dirty="0"/>
              <a:t>How is DevOps different from Agile?</a:t>
            </a:r>
          </a:p>
        </p:txBody>
      </p:sp>
      <p:pic>
        <p:nvPicPr>
          <p:cNvPr id="5" name="Picture 4"/>
          <p:cNvPicPr>
            <a:picLocks noChangeAspect="1"/>
          </p:cNvPicPr>
          <p:nvPr/>
        </p:nvPicPr>
        <p:blipFill>
          <a:blip r:embed="rId3"/>
          <a:stretch>
            <a:fillRect/>
          </a:stretch>
        </p:blipFill>
        <p:spPr>
          <a:xfrm>
            <a:off x="0" y="631207"/>
            <a:ext cx="12192000" cy="5778830"/>
          </a:xfrm>
          <a:prstGeom prst="rect">
            <a:avLst/>
          </a:prstGeom>
        </p:spPr>
      </p:pic>
    </p:spTree>
    <p:extLst>
      <p:ext uri="{BB962C8B-B14F-4D97-AF65-F5344CB8AC3E}">
        <p14:creationId xmlns:p14="http://schemas.microsoft.com/office/powerpoint/2010/main" val="650936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46546"/>
            <a:ext cx="12192000" cy="6425432"/>
          </a:xfrm>
        </p:spPr>
        <p:txBody>
          <a:bodyPr/>
          <a:lstStyle/>
          <a:p>
            <a:endParaRPr lang="en-US" dirty="0" smtClean="0"/>
          </a:p>
          <a:p>
            <a:r>
              <a:rPr lang="en-US" dirty="0" smtClean="0"/>
              <a:t>Here</a:t>
            </a:r>
            <a:r>
              <a:rPr lang="en-US" dirty="0"/>
              <a:t>, are six principles which are essential when adopting DevOps</a:t>
            </a:r>
            <a:r>
              <a:rPr lang="en-US" dirty="0" smtClean="0"/>
              <a:t>:</a:t>
            </a:r>
          </a:p>
          <a:p>
            <a:endParaRPr lang="en-US" dirty="0"/>
          </a:p>
          <a:p>
            <a:pPr marL="342900" indent="-342900">
              <a:buAutoNum type="arabicPeriod"/>
            </a:pPr>
            <a:r>
              <a:rPr lang="en-US" b="1" dirty="0" smtClean="0"/>
              <a:t>Customer-Centric </a:t>
            </a:r>
            <a:r>
              <a:rPr lang="en-US" b="1" dirty="0"/>
              <a:t>Action: </a:t>
            </a:r>
            <a:r>
              <a:rPr lang="en-US" dirty="0"/>
              <a:t>DevOps team must take customer-centric action for that they should constantly invest in products and services</a:t>
            </a:r>
            <a:r>
              <a:rPr lang="en-US" dirty="0" smtClean="0"/>
              <a:t>.</a:t>
            </a:r>
          </a:p>
          <a:p>
            <a:pPr marL="342900" indent="-342900">
              <a:buAutoNum type="arabicPeriod"/>
            </a:pPr>
            <a:endParaRPr lang="en-US" dirty="0"/>
          </a:p>
          <a:p>
            <a:r>
              <a:rPr lang="en-US" b="1" dirty="0"/>
              <a:t>2. End-To-End Responsibility: </a:t>
            </a:r>
            <a:r>
              <a:rPr lang="en-US" dirty="0"/>
              <a:t>The DevOps team need to provide performance support until they become end-of-life. This enhances the level of responsibility and the quality of the products engineered</a:t>
            </a:r>
            <a:r>
              <a:rPr lang="en-US" dirty="0" smtClean="0"/>
              <a:t>.</a:t>
            </a:r>
          </a:p>
          <a:p>
            <a:endParaRPr lang="en-US" dirty="0"/>
          </a:p>
          <a:p>
            <a:r>
              <a:rPr lang="en-US" b="1" dirty="0"/>
              <a:t>3. Continuous Improvement: </a:t>
            </a:r>
            <a:r>
              <a:rPr lang="en-US" dirty="0"/>
              <a:t>DevOps culture focuses on continuous improvement to minimize waste. It continuously speeds up the improvement of product or services offered</a:t>
            </a:r>
            <a:r>
              <a:rPr lang="en-US" dirty="0" smtClean="0"/>
              <a:t>.</a:t>
            </a:r>
          </a:p>
          <a:p>
            <a:endParaRPr lang="en-US" dirty="0"/>
          </a:p>
          <a:p>
            <a:r>
              <a:rPr lang="en-US" b="1" dirty="0"/>
              <a:t>4. Automate everything: </a:t>
            </a:r>
            <a:r>
              <a:rPr lang="en-US" dirty="0"/>
              <a:t>Automation is a vital principle of DevOps process. This is not only for the software development but also for the entire infrastructure landscape</a:t>
            </a:r>
            <a:r>
              <a:rPr lang="en-US" dirty="0" smtClean="0"/>
              <a:t>.</a:t>
            </a:r>
          </a:p>
          <a:p>
            <a:endParaRPr lang="en-US" dirty="0"/>
          </a:p>
          <a:p>
            <a:r>
              <a:rPr lang="en-US" b="1" dirty="0"/>
              <a:t>5. Work as one team: </a:t>
            </a:r>
            <a:r>
              <a:rPr lang="en-US" dirty="0"/>
              <a:t>In the DevOps culture role of the designer, developer, and tester are already defined. All they needed to do is work as one team with complete collaboration</a:t>
            </a:r>
            <a:r>
              <a:rPr lang="en-US" dirty="0" smtClean="0"/>
              <a:t>.</a:t>
            </a:r>
          </a:p>
          <a:p>
            <a:endParaRPr lang="en-US" dirty="0"/>
          </a:p>
          <a:p>
            <a:r>
              <a:rPr lang="en-US" b="1" dirty="0"/>
              <a:t>6. Monitor and test everything: </a:t>
            </a:r>
            <a:r>
              <a:rPr lang="en-US" dirty="0"/>
              <a:t>It is very important for DevOps team to have a robust monitoring and testing procedures.</a:t>
            </a:r>
          </a:p>
          <a:p>
            <a:endParaRPr lang="en-IN" dirty="0"/>
          </a:p>
        </p:txBody>
      </p:sp>
      <p:sp>
        <p:nvSpPr>
          <p:cNvPr id="3" name="Title 2"/>
          <p:cNvSpPr>
            <a:spLocks noGrp="1"/>
          </p:cNvSpPr>
          <p:nvPr>
            <p:ph type="title"/>
          </p:nvPr>
        </p:nvSpPr>
        <p:spPr>
          <a:xfrm>
            <a:off x="1001485" y="200320"/>
            <a:ext cx="10926987" cy="695607"/>
          </a:xfrm>
        </p:spPr>
        <p:txBody>
          <a:bodyPr/>
          <a:lstStyle/>
          <a:p>
            <a:r>
              <a:rPr lang="en-IN" dirty="0"/>
              <a:t>DevOps Principles</a:t>
            </a:r>
            <a:br>
              <a:rPr lang="en-IN" dirty="0"/>
            </a:br>
            <a:endParaRPr lang="en-IN" dirty="0"/>
          </a:p>
        </p:txBody>
      </p:sp>
    </p:spTree>
    <p:extLst>
      <p:ext uri="{BB962C8B-B14F-4D97-AF65-F5344CB8AC3E}">
        <p14:creationId xmlns:p14="http://schemas.microsoft.com/office/powerpoint/2010/main" val="355508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836" y="1265382"/>
            <a:ext cx="12081164" cy="5370701"/>
          </a:xfrm>
        </p:spPr>
        <p:txBody>
          <a:bodyPr/>
          <a:lstStyle/>
          <a:p>
            <a:r>
              <a:rPr lang="en-US" dirty="0"/>
              <a:t>It is vital to automate all the testing processes and configure them to achieve speed and agility. This process is known as DevOps automation</a:t>
            </a:r>
            <a:r>
              <a:rPr lang="en-US" dirty="0" smtClean="0"/>
              <a:t>.</a:t>
            </a:r>
          </a:p>
          <a:p>
            <a:endParaRPr lang="en-US" dirty="0"/>
          </a:p>
          <a:p>
            <a:r>
              <a:rPr lang="en-US" dirty="0"/>
              <a:t>The difficulty faced in large DevOps Team that maintain large huge IT infrastructure can be classified briefly into six different categories</a:t>
            </a:r>
            <a:r>
              <a:rPr lang="en-US" dirty="0" smtClean="0"/>
              <a:t>.</a:t>
            </a:r>
          </a:p>
          <a:p>
            <a:endParaRPr lang="en-US" dirty="0"/>
          </a:p>
          <a:p>
            <a:pPr marL="285750" indent="-285750">
              <a:buFont typeface="Wingdings" panose="05000000000000000000" pitchFamily="2" charset="2"/>
              <a:buChar char="Ø"/>
            </a:pPr>
            <a:r>
              <a:rPr lang="en-US" dirty="0"/>
              <a:t>Infrastructure </a:t>
            </a:r>
            <a:r>
              <a:rPr lang="en-US" dirty="0" smtClean="0"/>
              <a:t>Automation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Configuration </a:t>
            </a:r>
            <a:r>
              <a:rPr lang="en-US" dirty="0" smtClean="0"/>
              <a:t>Management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Deployment </a:t>
            </a:r>
            <a:r>
              <a:rPr lang="en-US" dirty="0" smtClean="0"/>
              <a:t>Automation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Performance </a:t>
            </a:r>
            <a:r>
              <a:rPr lang="en-US" dirty="0" smtClean="0"/>
              <a:t>Management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Log </a:t>
            </a:r>
            <a:r>
              <a:rPr lang="en-US" dirty="0" smtClean="0"/>
              <a:t>Management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Monitoring.</a:t>
            </a:r>
          </a:p>
          <a:p>
            <a:endParaRPr lang="en-IN" dirty="0"/>
          </a:p>
        </p:txBody>
      </p:sp>
      <p:sp>
        <p:nvSpPr>
          <p:cNvPr id="3" name="Title 2"/>
          <p:cNvSpPr>
            <a:spLocks noGrp="1"/>
          </p:cNvSpPr>
          <p:nvPr>
            <p:ph type="title"/>
          </p:nvPr>
        </p:nvSpPr>
        <p:spPr>
          <a:xfrm>
            <a:off x="1001485" y="200320"/>
            <a:ext cx="10926987" cy="594007"/>
          </a:xfrm>
        </p:spPr>
        <p:txBody>
          <a:bodyPr/>
          <a:lstStyle/>
          <a:p>
            <a:r>
              <a:rPr lang="en-IN" dirty="0"/>
              <a:t>DevOps Automation Tools</a:t>
            </a:r>
            <a:br>
              <a:rPr lang="en-IN" dirty="0"/>
            </a:br>
            <a:endParaRPr lang="en-IN" dirty="0"/>
          </a:p>
        </p:txBody>
      </p:sp>
    </p:spTree>
    <p:extLst>
      <p:ext uri="{BB962C8B-B14F-4D97-AF65-F5344CB8AC3E}">
        <p14:creationId xmlns:p14="http://schemas.microsoft.com/office/powerpoint/2010/main" val="152083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12192000" cy="5486400"/>
          </a:xfrm>
        </p:spPr>
        <p:txBody>
          <a:bodyPr/>
          <a:lstStyle/>
          <a:p>
            <a:r>
              <a:rPr lang="en-US" b="1" dirty="0"/>
              <a:t>Infrastructure </a:t>
            </a:r>
            <a:r>
              <a:rPr lang="en-US" b="1" dirty="0" smtClean="0"/>
              <a:t>Automation</a:t>
            </a:r>
          </a:p>
          <a:p>
            <a:endParaRPr lang="en-US" dirty="0"/>
          </a:p>
          <a:p>
            <a:r>
              <a:rPr lang="en-US" b="1" dirty="0"/>
              <a:t>Amazon Web Services (AWS):</a:t>
            </a:r>
            <a:r>
              <a:rPr lang="en-US" dirty="0"/>
              <a:t> Being cloud service you do not need to be physically present in the data center. Also, they are easy to scale on-demand. There are no up-front hardware costs. It can be configured to provision more servers based on traffic automatically</a:t>
            </a:r>
            <a:r>
              <a:rPr lang="en-US" dirty="0" smtClean="0"/>
              <a:t>.</a:t>
            </a:r>
          </a:p>
          <a:p>
            <a:endParaRPr lang="en-US" dirty="0"/>
          </a:p>
          <a:p>
            <a:r>
              <a:rPr lang="en-US" b="1" dirty="0"/>
              <a:t>Configuration </a:t>
            </a:r>
            <a:r>
              <a:rPr lang="en-US" b="1" dirty="0" smtClean="0"/>
              <a:t>Management</a:t>
            </a:r>
          </a:p>
          <a:p>
            <a:endParaRPr lang="en-US" dirty="0"/>
          </a:p>
          <a:p>
            <a:r>
              <a:rPr lang="en-US" b="1" dirty="0"/>
              <a:t>Chef</a:t>
            </a:r>
            <a:r>
              <a:rPr lang="en-US" dirty="0"/>
              <a:t>: It is a useful DevOps tool for achieving speed, scale, and consistency. It can be used to ease out complex tasks and perform configuration management. With this tool, DevOps team can avoid making changes across ten thousand servers. Instead, they need to make changes in one place which is automatically reflected in other servers</a:t>
            </a:r>
            <a:r>
              <a:rPr lang="en-US" dirty="0" smtClean="0"/>
              <a:t>.</a:t>
            </a:r>
          </a:p>
          <a:p>
            <a:endParaRPr lang="en-US" dirty="0"/>
          </a:p>
          <a:p>
            <a:r>
              <a:rPr lang="en-US" b="1" dirty="0"/>
              <a:t>Deployment </a:t>
            </a:r>
            <a:r>
              <a:rPr lang="en-US" b="1" dirty="0" smtClean="0"/>
              <a:t>Automation</a:t>
            </a:r>
          </a:p>
          <a:p>
            <a:endParaRPr lang="en-US" dirty="0"/>
          </a:p>
          <a:p>
            <a:r>
              <a:rPr lang="en-US" b="1" dirty="0"/>
              <a:t>Jenkins</a:t>
            </a:r>
            <a:r>
              <a:rPr lang="en-US" dirty="0"/>
              <a:t>: This tool facilitates continuous integration and testing. It helps to integrate project changes more easily by quickly finding issues as soon as a built is deployed.</a:t>
            </a:r>
          </a:p>
          <a:p>
            <a:endParaRPr lang="en-IN" dirty="0"/>
          </a:p>
        </p:txBody>
      </p:sp>
      <p:sp>
        <p:nvSpPr>
          <p:cNvPr id="3" name="Title 2"/>
          <p:cNvSpPr>
            <a:spLocks noGrp="1"/>
          </p:cNvSpPr>
          <p:nvPr>
            <p:ph type="title"/>
          </p:nvPr>
        </p:nvSpPr>
        <p:spPr>
          <a:xfrm>
            <a:off x="1001485" y="200320"/>
            <a:ext cx="10926987" cy="594007"/>
          </a:xfrm>
        </p:spPr>
        <p:txBody>
          <a:bodyPr/>
          <a:lstStyle/>
          <a:p>
            <a:r>
              <a:rPr lang="en-IN" dirty="0"/>
              <a:t>DevOps Automation Tools</a:t>
            </a:r>
            <a:br>
              <a:rPr lang="en-IN" dirty="0"/>
            </a:br>
            <a:endParaRPr lang="en-IN" dirty="0"/>
          </a:p>
        </p:txBody>
      </p:sp>
    </p:spTree>
    <p:extLst>
      <p:ext uri="{BB962C8B-B14F-4D97-AF65-F5344CB8AC3E}">
        <p14:creationId xmlns:p14="http://schemas.microsoft.com/office/powerpoint/2010/main" val="261874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92" y="1089890"/>
            <a:ext cx="12118108" cy="5421745"/>
          </a:xfrm>
        </p:spPr>
        <p:txBody>
          <a:bodyPr/>
          <a:lstStyle/>
          <a:p>
            <a:r>
              <a:rPr lang="en-US" b="1" dirty="0"/>
              <a:t>Log </a:t>
            </a:r>
            <a:r>
              <a:rPr lang="en-US" b="1" dirty="0" smtClean="0"/>
              <a:t>Management</a:t>
            </a:r>
          </a:p>
          <a:p>
            <a:endParaRPr lang="en-US" dirty="0"/>
          </a:p>
          <a:p>
            <a:r>
              <a:rPr lang="en-US" b="1" dirty="0" err="1"/>
              <a:t>Splunk</a:t>
            </a:r>
            <a:r>
              <a:rPr lang="en-US" dirty="0"/>
              <a:t>: This is a tool solves the issues like aggregating, storing, and analyzing all logs in one place</a:t>
            </a:r>
            <a:r>
              <a:rPr lang="en-US" dirty="0" smtClean="0"/>
              <a:t>.</a:t>
            </a:r>
          </a:p>
          <a:p>
            <a:endParaRPr lang="en-US" dirty="0"/>
          </a:p>
          <a:p>
            <a:r>
              <a:rPr lang="en-US" b="1" dirty="0"/>
              <a:t>Performance </a:t>
            </a:r>
            <a:r>
              <a:rPr lang="en-US" b="1" dirty="0" smtClean="0"/>
              <a:t>Management</a:t>
            </a:r>
          </a:p>
          <a:p>
            <a:endParaRPr lang="en-US" dirty="0"/>
          </a:p>
          <a:p>
            <a:r>
              <a:rPr lang="en-US" b="1" dirty="0"/>
              <a:t>App Dynamic:</a:t>
            </a:r>
            <a:r>
              <a:rPr lang="en-US" dirty="0"/>
              <a:t> It is DevOps tool which offers real-time performance monitoring. The data collected by this tool helps developers to debug when issues occur</a:t>
            </a:r>
            <a:r>
              <a:rPr lang="en-US" dirty="0" smtClean="0"/>
              <a:t>.</a:t>
            </a:r>
          </a:p>
          <a:p>
            <a:endParaRPr lang="en-US" dirty="0"/>
          </a:p>
          <a:p>
            <a:r>
              <a:rPr lang="en-US" b="1" dirty="0" smtClean="0"/>
              <a:t>Monitoring</a:t>
            </a:r>
          </a:p>
          <a:p>
            <a:endParaRPr lang="en-US" dirty="0"/>
          </a:p>
          <a:p>
            <a:r>
              <a:rPr lang="en-US" b="1" dirty="0"/>
              <a:t>Nagios</a:t>
            </a:r>
            <a:r>
              <a:rPr lang="en-US" dirty="0"/>
              <a:t>: It is also important to make sure people are notified when infrastructure and related services go down. Nagios is one such tool for this purpose which helps DevOps teams to find and correct problems</a:t>
            </a:r>
            <a:r>
              <a:rPr lang="en-US" dirty="0" smtClean="0"/>
              <a:t>.</a:t>
            </a:r>
          </a:p>
          <a:p>
            <a:endParaRPr lang="en-US" dirty="0"/>
          </a:p>
          <a:p>
            <a:endParaRPr lang="en-IN" dirty="0"/>
          </a:p>
        </p:txBody>
      </p:sp>
      <p:sp>
        <p:nvSpPr>
          <p:cNvPr id="3" name="Title 2"/>
          <p:cNvSpPr>
            <a:spLocks noGrp="1"/>
          </p:cNvSpPr>
          <p:nvPr>
            <p:ph type="title"/>
          </p:nvPr>
        </p:nvSpPr>
        <p:spPr/>
        <p:txBody>
          <a:bodyPr/>
          <a:lstStyle/>
          <a:p>
            <a:r>
              <a:rPr lang="en-US" dirty="0" smtClean="0"/>
              <a:t>Continuous</a:t>
            </a:r>
            <a:endParaRPr lang="en-IN" dirty="0"/>
          </a:p>
        </p:txBody>
      </p:sp>
    </p:spTree>
    <p:extLst>
      <p:ext uri="{BB962C8B-B14F-4D97-AF65-F5344CB8AC3E}">
        <p14:creationId xmlns:p14="http://schemas.microsoft.com/office/powerpoint/2010/main" val="228829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309" y="932873"/>
            <a:ext cx="12062692" cy="5495636"/>
          </a:xfrm>
          <a:prstGeom prst="rect">
            <a:avLst/>
          </a:prstGeom>
        </p:spPr>
      </p:pic>
      <p:sp>
        <p:nvSpPr>
          <p:cNvPr id="3" name="Title 2"/>
          <p:cNvSpPr>
            <a:spLocks noGrp="1"/>
          </p:cNvSpPr>
          <p:nvPr>
            <p:ph type="title"/>
          </p:nvPr>
        </p:nvSpPr>
        <p:spPr/>
        <p:txBody>
          <a:bodyPr/>
          <a:lstStyle/>
          <a:p>
            <a:r>
              <a:rPr lang="en-US" dirty="0" smtClean="0"/>
              <a:t>Devops Architecture</a:t>
            </a:r>
            <a:endParaRPr lang="en-IN" dirty="0"/>
          </a:p>
        </p:txBody>
      </p:sp>
    </p:spTree>
    <p:extLst>
      <p:ext uri="{BB962C8B-B14F-4D97-AF65-F5344CB8AC3E}">
        <p14:creationId xmlns:p14="http://schemas.microsoft.com/office/powerpoint/2010/main" val="370273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6256" y="951345"/>
            <a:ext cx="12025744" cy="5458691"/>
          </a:xfrm>
          <a:prstGeom prst="rect">
            <a:avLst/>
          </a:prstGeom>
        </p:spPr>
      </p:pic>
      <p:sp>
        <p:nvSpPr>
          <p:cNvPr id="3" name="Title 2"/>
          <p:cNvSpPr>
            <a:spLocks noGrp="1"/>
          </p:cNvSpPr>
          <p:nvPr>
            <p:ph type="title"/>
          </p:nvPr>
        </p:nvSpPr>
        <p:spPr/>
        <p:txBody>
          <a:bodyPr/>
          <a:lstStyle/>
          <a:p>
            <a:r>
              <a:rPr lang="en-US" dirty="0" err="1" smtClean="0"/>
              <a:t>Devops</a:t>
            </a:r>
            <a:r>
              <a:rPr lang="en-US" dirty="0" smtClean="0"/>
              <a:t> Tools</a:t>
            </a:r>
            <a:endParaRPr lang="en-IN" dirty="0"/>
          </a:p>
        </p:txBody>
      </p:sp>
    </p:spTree>
    <p:extLst>
      <p:ext uri="{BB962C8B-B14F-4D97-AF65-F5344CB8AC3E}">
        <p14:creationId xmlns:p14="http://schemas.microsoft.com/office/powerpoint/2010/main" val="256173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42226"/>
            <a:ext cx="10926987" cy="5078313"/>
          </a:xfrm>
        </p:spPr>
        <p:txBody>
          <a:bodyPr/>
          <a:lstStyle/>
          <a:p>
            <a:pPr algn="ctr"/>
            <a:endParaRPr lang="en-US" sz="6000" dirty="0" smtClean="0"/>
          </a:p>
          <a:p>
            <a:pPr algn="ctr"/>
            <a:endParaRPr lang="en-US" sz="6000" dirty="0"/>
          </a:p>
          <a:p>
            <a:pPr algn="ctr"/>
            <a:r>
              <a:rPr lang="en-US" sz="4000" dirty="0" smtClean="0"/>
              <a:t>THANK YOU !</a:t>
            </a:r>
          </a:p>
          <a:p>
            <a:pPr algn="ctr"/>
            <a:endParaRPr lang="en-US" sz="4000" dirty="0"/>
          </a:p>
          <a:p>
            <a:pPr algn="ctr"/>
            <a:r>
              <a:rPr lang="en-US" sz="4000" dirty="0" smtClean="0"/>
              <a:t>                                             </a:t>
            </a:r>
          </a:p>
          <a:p>
            <a:pPr algn="ctr"/>
            <a:endParaRPr lang="en-US" sz="4000" dirty="0"/>
          </a:p>
          <a:p>
            <a:pPr algn="ctr"/>
            <a:r>
              <a:rPr lang="en-US" sz="4000" dirty="0" smtClean="0"/>
              <a:t>                                    - KARTHIK SIVAKUMAR</a:t>
            </a:r>
            <a:endParaRPr lang="en-US" sz="40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834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148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38546" y="1256145"/>
            <a:ext cx="11789926" cy="5163128"/>
          </a:xfrm>
        </p:spPr>
        <p:txBody>
          <a:bodyPr/>
          <a:lstStyle/>
          <a:p>
            <a:r>
              <a:rPr lang="en-US" dirty="0"/>
              <a:t>DevOps is a culture which promotes collaboration between Development and Operations Team to deploy code to production faster in an automated &amp; repeatable way. The word 'DevOps' is a combination of two words 'development' and 'operations.'</a:t>
            </a:r>
          </a:p>
          <a:p>
            <a:r>
              <a:rPr lang="en-US" dirty="0"/>
              <a:t>DevOps helps to increases an organization's speed to deliver applications and services. It allows organizations to serve their customers better and compete more strongly in the market.</a:t>
            </a:r>
          </a:p>
          <a:p>
            <a:r>
              <a:rPr lang="en-US" dirty="0"/>
              <a:t>In simple words, DevOps can be defined as an alignment of </a:t>
            </a:r>
            <a:r>
              <a:rPr lang="en-US" dirty="0" smtClean="0"/>
              <a:t>d</a:t>
            </a:r>
            <a:r>
              <a:rPr lang="en-US" dirty="0"/>
              <a:t>evelopment and IT operations with better communication and collaboration.</a:t>
            </a:r>
          </a:p>
          <a:p>
            <a:endParaRPr lang="en-IN" dirty="0"/>
          </a:p>
          <a:p>
            <a:endParaRPr lang="en-IN" dirty="0"/>
          </a:p>
        </p:txBody>
      </p:sp>
      <p:sp>
        <p:nvSpPr>
          <p:cNvPr id="3" name="Title 2"/>
          <p:cNvSpPr>
            <a:spLocks noGrp="1"/>
          </p:cNvSpPr>
          <p:nvPr>
            <p:ph type="title"/>
          </p:nvPr>
        </p:nvSpPr>
        <p:spPr>
          <a:xfrm>
            <a:off x="1001485" y="200320"/>
            <a:ext cx="10926987" cy="430887"/>
          </a:xfrm>
        </p:spPr>
        <p:txBody>
          <a:bodyPr/>
          <a:lstStyle/>
          <a:p>
            <a:r>
              <a:rPr lang="en-US" dirty="0"/>
              <a:t> </a:t>
            </a:r>
            <a:r>
              <a:rPr lang="en-US" dirty="0" smtClean="0"/>
              <a:t>WHAT IS  DEVOPS</a:t>
            </a:r>
            <a:endParaRPr lang="en-IN" dirty="0"/>
          </a:p>
        </p:txBody>
      </p:sp>
      <p:pic>
        <p:nvPicPr>
          <p:cNvPr id="2" name="Picture 1"/>
          <p:cNvPicPr>
            <a:picLocks noChangeAspect="1"/>
          </p:cNvPicPr>
          <p:nvPr/>
        </p:nvPicPr>
        <p:blipFill>
          <a:blip r:embed="rId2"/>
          <a:stretch>
            <a:fillRect/>
          </a:stretch>
        </p:blipFill>
        <p:spPr>
          <a:xfrm>
            <a:off x="138546" y="3500582"/>
            <a:ext cx="12053454" cy="2832429"/>
          </a:xfrm>
          <a:prstGeom prst="rect">
            <a:avLst/>
          </a:prstGeom>
        </p:spPr>
      </p:pic>
    </p:spTree>
    <p:extLst>
      <p:ext uri="{BB962C8B-B14F-4D97-AF65-F5344CB8AC3E}">
        <p14:creationId xmlns:p14="http://schemas.microsoft.com/office/powerpoint/2010/main" val="1783224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70868"/>
            <a:ext cx="11928471" cy="4965277"/>
          </a:xfrm>
        </p:spPr>
        <p:txBody>
          <a:bodyPr/>
          <a:lstStyle/>
          <a:p>
            <a:endParaRPr lang="en-GB" sz="1600" dirty="0">
              <a:latin typeface="+mn-lt"/>
            </a:endParaRPr>
          </a:p>
          <a:p>
            <a:pPr lvl="1" indent="0">
              <a:buNone/>
            </a:pPr>
            <a:r>
              <a:rPr lang="en-IN" dirty="0" smtClean="0"/>
              <a:t>       </a:t>
            </a:r>
            <a:endParaRPr lang="en-IN" dirty="0"/>
          </a:p>
          <a:p>
            <a:endParaRPr lang="en-IN" dirty="0" smtClean="0"/>
          </a:p>
        </p:txBody>
      </p:sp>
      <p:sp>
        <p:nvSpPr>
          <p:cNvPr id="3" name="Title 2"/>
          <p:cNvSpPr>
            <a:spLocks noGrp="1"/>
          </p:cNvSpPr>
          <p:nvPr>
            <p:ph type="title"/>
          </p:nvPr>
        </p:nvSpPr>
        <p:spPr/>
        <p:txBody>
          <a:bodyPr/>
          <a:lstStyle/>
          <a:p>
            <a:r>
              <a:rPr lang="en-US" dirty="0"/>
              <a:t>Why is DevOps is Needed?</a:t>
            </a:r>
          </a:p>
        </p:txBody>
      </p:sp>
      <p:sp>
        <p:nvSpPr>
          <p:cNvPr id="4" name="Rectangle 3"/>
          <p:cNvSpPr/>
          <p:nvPr/>
        </p:nvSpPr>
        <p:spPr>
          <a:xfrm>
            <a:off x="0" y="1166843"/>
            <a:ext cx="12192000" cy="4524315"/>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Source Sans Pro"/>
              </a:rPr>
              <a:t>Before DevOps, the development and operation team worked in complete isolation</a:t>
            </a:r>
            <a:r>
              <a:rPr lang="en-US" dirty="0" smtClean="0">
                <a:solidFill>
                  <a:srgbClr val="222222"/>
                </a:solidFill>
                <a:latin typeface="Source Sans Pro"/>
              </a:rPr>
              <a:t>.</a:t>
            </a:r>
          </a:p>
          <a:p>
            <a:pPr>
              <a:buFont typeface="Arial" panose="020B0604020202020204" pitchFamily="34" charset="0"/>
              <a:buChar char="•"/>
            </a:pPr>
            <a:endParaRPr lang="en-US" dirty="0">
              <a:solidFill>
                <a:srgbClr val="222222"/>
              </a:solidFill>
              <a:latin typeface="Source Sans Pro"/>
            </a:endParaRPr>
          </a:p>
          <a:p>
            <a:pPr>
              <a:buFont typeface="Arial" panose="020B0604020202020204" pitchFamily="34" charset="0"/>
              <a:buChar char="•"/>
            </a:pPr>
            <a:r>
              <a:rPr lang="en-US" dirty="0">
                <a:solidFill>
                  <a:srgbClr val="222222"/>
                </a:solidFill>
                <a:latin typeface="Source Sans Pro"/>
              </a:rPr>
              <a:t>Testing and Deployment were isolated activities done after design-build. Hence they consumed more time than actual build cycles</a:t>
            </a:r>
            <a:r>
              <a:rPr lang="en-US" dirty="0" smtClean="0">
                <a:solidFill>
                  <a:srgbClr val="222222"/>
                </a:solidFill>
                <a:latin typeface="Source Sans Pro"/>
              </a:rPr>
              <a:t>.</a:t>
            </a:r>
          </a:p>
          <a:p>
            <a:pPr>
              <a:buFont typeface="Arial" panose="020B0604020202020204" pitchFamily="34" charset="0"/>
              <a:buChar char="•"/>
            </a:pPr>
            <a:endParaRPr lang="en-US" dirty="0">
              <a:solidFill>
                <a:srgbClr val="222222"/>
              </a:solidFill>
              <a:latin typeface="Source Sans Pro"/>
            </a:endParaRPr>
          </a:p>
          <a:p>
            <a:pPr>
              <a:buFont typeface="Arial" panose="020B0604020202020204" pitchFamily="34" charset="0"/>
              <a:buChar char="•"/>
            </a:pPr>
            <a:r>
              <a:rPr lang="en-US" dirty="0">
                <a:solidFill>
                  <a:srgbClr val="222222"/>
                </a:solidFill>
                <a:latin typeface="Source Sans Pro"/>
              </a:rPr>
              <a:t>Without using DevOps, team members are spending a large amount of their time in testing, deploying, and designing instead of building the project</a:t>
            </a:r>
            <a:r>
              <a:rPr lang="en-US" dirty="0" smtClean="0">
                <a:solidFill>
                  <a:srgbClr val="222222"/>
                </a:solidFill>
                <a:latin typeface="Source Sans Pro"/>
              </a:rPr>
              <a:t>.</a:t>
            </a:r>
          </a:p>
          <a:p>
            <a:pPr>
              <a:buFont typeface="Arial" panose="020B0604020202020204" pitchFamily="34" charset="0"/>
              <a:buChar char="•"/>
            </a:pPr>
            <a:endParaRPr lang="en-US" dirty="0">
              <a:solidFill>
                <a:srgbClr val="222222"/>
              </a:solidFill>
              <a:latin typeface="Source Sans Pro"/>
            </a:endParaRPr>
          </a:p>
          <a:p>
            <a:pPr>
              <a:buFont typeface="Arial" panose="020B0604020202020204" pitchFamily="34" charset="0"/>
              <a:buChar char="•"/>
            </a:pPr>
            <a:r>
              <a:rPr lang="en-US" dirty="0">
                <a:solidFill>
                  <a:srgbClr val="222222"/>
                </a:solidFill>
                <a:latin typeface="Source Sans Pro"/>
              </a:rPr>
              <a:t>Manual code deployment leads to human errors in </a:t>
            </a:r>
            <a:r>
              <a:rPr lang="en-US" dirty="0" smtClean="0">
                <a:solidFill>
                  <a:srgbClr val="222222"/>
                </a:solidFill>
                <a:latin typeface="Source Sans Pro"/>
              </a:rPr>
              <a:t>production</a:t>
            </a:r>
          </a:p>
          <a:p>
            <a:pPr>
              <a:buFont typeface="Arial" panose="020B0604020202020204" pitchFamily="34" charset="0"/>
              <a:buChar char="•"/>
            </a:pPr>
            <a:endParaRPr lang="en-US" dirty="0">
              <a:solidFill>
                <a:srgbClr val="222222"/>
              </a:solidFill>
              <a:latin typeface="Source Sans Pro"/>
            </a:endParaRPr>
          </a:p>
          <a:p>
            <a:pPr>
              <a:buFont typeface="Arial" panose="020B0604020202020204" pitchFamily="34" charset="0"/>
              <a:buChar char="•"/>
            </a:pPr>
            <a:r>
              <a:rPr lang="en-US" dirty="0">
                <a:solidFill>
                  <a:srgbClr val="222222"/>
                </a:solidFill>
                <a:latin typeface="Source Sans Pro"/>
              </a:rPr>
              <a:t>Coding &amp; operation teams have their separate timelines and are not in synch causing further delays</a:t>
            </a:r>
            <a:r>
              <a:rPr lang="en-US" dirty="0" smtClean="0">
                <a:solidFill>
                  <a:srgbClr val="222222"/>
                </a:solidFill>
                <a:latin typeface="Source Sans Pro"/>
              </a:rPr>
              <a:t>.</a:t>
            </a:r>
          </a:p>
          <a:p>
            <a:pPr>
              <a:buFont typeface="Arial" panose="020B0604020202020204" pitchFamily="34" charset="0"/>
              <a:buChar char="•"/>
            </a:pPr>
            <a:endParaRPr lang="en-US" dirty="0">
              <a:solidFill>
                <a:srgbClr val="222222"/>
              </a:solidFill>
              <a:latin typeface="Source Sans Pro"/>
            </a:endParaRPr>
          </a:p>
          <a:p>
            <a:r>
              <a:rPr lang="en-US" dirty="0">
                <a:solidFill>
                  <a:srgbClr val="222222"/>
                </a:solidFill>
                <a:latin typeface="Source Sans Pro"/>
              </a:rPr>
              <a:t>There is a demand to increase the rate of software delivery by business stakeholders. As per Forrester Consulting Study, Only 17% of teams can use delivery software fast enough. This proves the pain point</a:t>
            </a:r>
            <a:r>
              <a:rPr lang="en-US" dirty="0" smtClean="0">
                <a:solidFill>
                  <a:srgbClr val="222222"/>
                </a:solidFill>
                <a:latin typeface="Source Sans Pro"/>
              </a:rPr>
              <a:t>.</a:t>
            </a:r>
          </a:p>
          <a:p>
            <a:endParaRPr lang="en-US" b="0" i="0" dirty="0">
              <a:solidFill>
                <a:srgbClr val="222222"/>
              </a:solidFill>
              <a:effectLst/>
              <a:latin typeface="Source Sans Pro"/>
            </a:endParaRPr>
          </a:p>
          <a:p>
            <a:endParaRPr lang="en-US" b="0" i="0" dirty="0">
              <a:solidFill>
                <a:srgbClr val="222222"/>
              </a:solidFill>
              <a:effectLst/>
              <a:latin typeface="Source Sans Pro"/>
            </a:endParaRPr>
          </a:p>
        </p:txBody>
      </p:sp>
    </p:spTree>
    <p:extLst>
      <p:ext uri="{BB962C8B-B14F-4D97-AF65-F5344CB8AC3E}">
        <p14:creationId xmlns:p14="http://schemas.microsoft.com/office/powerpoint/2010/main" val="848606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3964" y="905164"/>
            <a:ext cx="11734507" cy="5698996"/>
          </a:xfrm>
        </p:spPr>
        <p:txBody>
          <a:bodyPr/>
          <a:lstStyle/>
          <a:p>
            <a:endParaRPr lang="en-GB" dirty="0" smtClean="0"/>
          </a:p>
          <a:p>
            <a:endParaRPr lang="en-US" dirty="0" smtClean="0"/>
          </a:p>
          <a:p>
            <a:endParaRPr lang="en-US" dirty="0"/>
          </a:p>
          <a:p>
            <a:r>
              <a:rPr lang="en-US" dirty="0" smtClean="0"/>
              <a:t>Let's </a:t>
            </a:r>
            <a:r>
              <a:rPr lang="en-US" dirty="0"/>
              <a:t>compare traditional software waterfall model with DevOps to understand the changes DevOps bring.</a:t>
            </a:r>
          </a:p>
          <a:p>
            <a:r>
              <a:rPr lang="en-US" dirty="0"/>
              <a:t>We assume the application is scheduled to go live in 2 weeks and coding is 80% done. We assume the application is a fresh launch and the process of buying servers to ship the code has just </a:t>
            </a:r>
            <a:r>
              <a:rPr lang="en-US" dirty="0" smtClean="0"/>
              <a:t>begun-</a:t>
            </a:r>
          </a:p>
          <a:p>
            <a:endParaRPr lang="en-US" dirty="0"/>
          </a:p>
          <a:p>
            <a:endParaRPr lang="en-US" dirty="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IN" dirty="0"/>
          </a:p>
          <a:p>
            <a:endParaRPr lang="en-IN" dirty="0"/>
          </a:p>
        </p:txBody>
      </p:sp>
      <p:sp>
        <p:nvSpPr>
          <p:cNvPr id="3" name="Title 2"/>
          <p:cNvSpPr>
            <a:spLocks noGrp="1"/>
          </p:cNvSpPr>
          <p:nvPr>
            <p:ph type="title"/>
          </p:nvPr>
        </p:nvSpPr>
        <p:spPr>
          <a:xfrm>
            <a:off x="1001485" y="200320"/>
            <a:ext cx="10926987" cy="704844"/>
          </a:xfrm>
        </p:spPr>
        <p:txBody>
          <a:bodyPr/>
          <a:lstStyle/>
          <a:p>
            <a:r>
              <a:rPr lang="en-US" dirty="0"/>
              <a:t>How is DevOps different from traditional IT</a:t>
            </a:r>
            <a:br>
              <a:rPr lang="en-US" dirty="0"/>
            </a:br>
            <a:endParaRPr lang="en-IN" dirty="0"/>
          </a:p>
        </p:txBody>
      </p:sp>
    </p:spTree>
    <p:extLst>
      <p:ext uri="{BB962C8B-B14F-4D97-AF65-F5344CB8AC3E}">
        <p14:creationId xmlns:p14="http://schemas.microsoft.com/office/powerpoint/2010/main" val="2628138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9306" y="854171"/>
            <a:ext cx="10926987" cy="579646"/>
          </a:xfrm>
        </p:spPr>
        <p:txBody>
          <a:bodyPr/>
          <a:lstStyle/>
          <a:p>
            <a:endParaRPr lang="en-IN" dirty="0"/>
          </a:p>
          <a:p>
            <a:endParaRPr lang="en-IN" dirty="0"/>
          </a:p>
        </p:txBody>
      </p:sp>
      <p:sp>
        <p:nvSpPr>
          <p:cNvPr id="3" name="Title 2"/>
          <p:cNvSpPr>
            <a:spLocks noGrp="1"/>
          </p:cNvSpPr>
          <p:nvPr>
            <p:ph type="title"/>
          </p:nvPr>
        </p:nvSpPr>
        <p:spPr/>
        <p:txBody>
          <a:bodyPr/>
          <a:lstStyle/>
          <a:p>
            <a:r>
              <a:rPr lang="en-US" dirty="0" smtClean="0"/>
              <a:t>Traditional IT VS DEVOPS</a:t>
            </a:r>
            <a:endParaRPr lang="en-IN" dirty="0"/>
          </a:p>
        </p:txBody>
      </p:sp>
      <p:pic>
        <p:nvPicPr>
          <p:cNvPr id="5" name="Picture 4"/>
          <p:cNvPicPr>
            <a:picLocks noChangeAspect="1"/>
          </p:cNvPicPr>
          <p:nvPr/>
        </p:nvPicPr>
        <p:blipFill>
          <a:blip r:embed="rId2"/>
          <a:stretch>
            <a:fillRect/>
          </a:stretch>
        </p:blipFill>
        <p:spPr>
          <a:xfrm>
            <a:off x="0" y="631207"/>
            <a:ext cx="12192000" cy="5880429"/>
          </a:xfrm>
          <a:prstGeom prst="rect">
            <a:avLst/>
          </a:prstGeom>
        </p:spPr>
      </p:pic>
    </p:spTree>
    <p:extLst>
      <p:ext uri="{BB962C8B-B14F-4D97-AF65-F5344CB8AC3E}">
        <p14:creationId xmlns:p14="http://schemas.microsoft.com/office/powerpoint/2010/main" val="644853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26836"/>
            <a:ext cx="12191999" cy="5264728"/>
          </a:xfrm>
        </p:spPr>
        <p:txBody>
          <a:bodyPr/>
          <a:lstStyle/>
          <a:p>
            <a:r>
              <a:rPr lang="en-US" dirty="0"/>
              <a:t>DevOps allows Agile Development Teams to implement Continuous Integration and Continuous Delivery. This helps them to launch products faster into the market.</a:t>
            </a:r>
          </a:p>
          <a:p>
            <a:r>
              <a:rPr lang="en-US" dirty="0"/>
              <a:t>Other Important reasons are</a:t>
            </a:r>
            <a:r>
              <a:rPr lang="en-US" dirty="0" smtClean="0"/>
              <a:t>:</a:t>
            </a:r>
          </a:p>
          <a:p>
            <a:endParaRPr lang="en-US" dirty="0"/>
          </a:p>
          <a:p>
            <a:pPr marL="342900" indent="-342900">
              <a:buAutoNum type="arabicPeriod"/>
            </a:pPr>
            <a:r>
              <a:rPr lang="en-US" b="1" dirty="0" smtClean="0"/>
              <a:t>Predictability</a:t>
            </a:r>
            <a:r>
              <a:rPr lang="en-US" b="1" dirty="0"/>
              <a:t>: </a:t>
            </a:r>
            <a:r>
              <a:rPr lang="en-US" dirty="0"/>
              <a:t>DevOps offers significantly lower failure rate of new </a:t>
            </a:r>
            <a:r>
              <a:rPr lang="en-US" dirty="0" smtClean="0"/>
              <a:t>releases</a:t>
            </a:r>
          </a:p>
          <a:p>
            <a:pPr marL="342900" indent="-342900">
              <a:buAutoNum type="arabicPeriod"/>
            </a:pPr>
            <a:endParaRPr lang="en-US" dirty="0"/>
          </a:p>
          <a:p>
            <a:r>
              <a:rPr lang="en-US" b="1" dirty="0"/>
              <a:t>2. Reproducibility: </a:t>
            </a:r>
            <a:r>
              <a:rPr lang="en-US" dirty="0"/>
              <a:t>Version everything so that earlier version can be restored anytime</a:t>
            </a:r>
            <a:r>
              <a:rPr lang="en-US" dirty="0" smtClean="0"/>
              <a:t>.</a:t>
            </a:r>
          </a:p>
          <a:p>
            <a:endParaRPr lang="en-US" dirty="0"/>
          </a:p>
          <a:p>
            <a:r>
              <a:rPr lang="en-US" b="1" dirty="0"/>
              <a:t>3. Maintainability: </a:t>
            </a:r>
            <a:r>
              <a:rPr lang="en-US" dirty="0"/>
              <a:t>Effortless process of recovery in the event of a new release crashing or disabling the current system</a:t>
            </a:r>
            <a:r>
              <a:rPr lang="en-US" dirty="0" smtClean="0"/>
              <a:t>.</a:t>
            </a:r>
          </a:p>
          <a:p>
            <a:endParaRPr lang="en-US" dirty="0"/>
          </a:p>
          <a:p>
            <a:r>
              <a:rPr lang="en-US" b="1" dirty="0"/>
              <a:t>4. Time to market: </a:t>
            </a:r>
            <a:r>
              <a:rPr lang="en-US" dirty="0"/>
              <a:t>DevOps reduces the time to market up to 50% through streamlined software delivery. This is particularly the case for digital and mobile applications</a:t>
            </a:r>
            <a:r>
              <a:rPr lang="en-US" dirty="0" smtClean="0"/>
              <a:t>.</a:t>
            </a:r>
          </a:p>
          <a:p>
            <a:endParaRPr lang="en-US" dirty="0"/>
          </a:p>
          <a:p>
            <a:r>
              <a:rPr lang="en-US" b="1" dirty="0"/>
              <a:t>5. Greater Quality: </a:t>
            </a:r>
            <a:r>
              <a:rPr lang="en-US" dirty="0"/>
              <a:t>DevOps helps the team to provide improved quality of application development as it incorporates infrastructure issues</a:t>
            </a:r>
            <a:r>
              <a:rPr lang="en-US" dirty="0" smtClean="0"/>
              <a:t>.</a:t>
            </a:r>
          </a:p>
          <a:p>
            <a:endParaRPr lang="en-US" dirty="0"/>
          </a:p>
          <a:p>
            <a:endParaRPr lang="en-GB" dirty="0"/>
          </a:p>
        </p:txBody>
      </p:sp>
      <p:sp>
        <p:nvSpPr>
          <p:cNvPr id="3" name="Title 2"/>
          <p:cNvSpPr>
            <a:spLocks noGrp="1"/>
          </p:cNvSpPr>
          <p:nvPr>
            <p:ph type="title"/>
          </p:nvPr>
        </p:nvSpPr>
        <p:spPr>
          <a:xfrm>
            <a:off x="1001485" y="200320"/>
            <a:ext cx="10926987" cy="861774"/>
          </a:xfrm>
        </p:spPr>
        <p:txBody>
          <a:bodyPr/>
          <a:lstStyle/>
          <a:p>
            <a:r>
              <a:rPr lang="en-IN" dirty="0"/>
              <a:t>Why is DevOps used?</a:t>
            </a:r>
            <a:br>
              <a:rPr lang="en-IN" dirty="0"/>
            </a:br>
            <a:endParaRPr lang="en-GB" dirty="0"/>
          </a:p>
        </p:txBody>
      </p:sp>
    </p:spTree>
    <p:extLst>
      <p:ext uri="{BB962C8B-B14F-4D97-AF65-F5344CB8AC3E}">
        <p14:creationId xmlns:p14="http://schemas.microsoft.com/office/powerpoint/2010/main" val="927099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019" y="1098494"/>
            <a:ext cx="11771454" cy="3801041"/>
          </a:xfrm>
        </p:spPr>
        <p:txBody>
          <a:bodyPr/>
          <a:lstStyle/>
          <a:p>
            <a:r>
              <a:rPr lang="en-US" b="1" dirty="0"/>
              <a:t>6. Reduced Risk: </a:t>
            </a:r>
            <a:r>
              <a:rPr lang="en-US" dirty="0"/>
              <a:t>DevOps incorporates security aspects in the software delivery lifecycle. It helps in reduction of defects across the lifecycle</a:t>
            </a:r>
            <a:r>
              <a:rPr lang="en-US" dirty="0" smtClean="0"/>
              <a:t>.</a:t>
            </a:r>
          </a:p>
          <a:p>
            <a:endParaRPr lang="en-US" dirty="0"/>
          </a:p>
          <a:p>
            <a:r>
              <a:rPr lang="en-US" b="1" dirty="0"/>
              <a:t>7. Resiliency: </a:t>
            </a:r>
            <a:r>
              <a:rPr lang="en-US" dirty="0"/>
              <a:t>The Operational state of the software system is more stable, secure, and changes are auditable</a:t>
            </a:r>
            <a:r>
              <a:rPr lang="en-US" dirty="0" smtClean="0"/>
              <a:t>.</a:t>
            </a:r>
          </a:p>
          <a:p>
            <a:endParaRPr lang="en-US" dirty="0"/>
          </a:p>
          <a:p>
            <a:r>
              <a:rPr lang="en-US" b="1" dirty="0"/>
              <a:t>8. Cost Efficiency: </a:t>
            </a:r>
            <a:r>
              <a:rPr lang="en-US" dirty="0"/>
              <a:t>DevOps offers cost efficiency in the software development process which is always an aspiration of IT companies' management</a:t>
            </a:r>
            <a:r>
              <a:rPr lang="en-US" dirty="0" smtClean="0"/>
              <a:t>.</a:t>
            </a:r>
          </a:p>
          <a:p>
            <a:endParaRPr lang="en-US" dirty="0"/>
          </a:p>
          <a:p>
            <a:r>
              <a:rPr lang="en-US" b="1" dirty="0"/>
              <a:t>9. Breaks larger code base into small pieces: </a:t>
            </a:r>
            <a:r>
              <a:rPr lang="en-US" dirty="0"/>
              <a:t>DevOps is based on the agile programming method. Therefore, it allows breaking larger code bases into smaller and manageable chunks</a:t>
            </a:r>
            <a:r>
              <a:rPr lang="en-US" dirty="0" smtClean="0"/>
              <a:t>.</a:t>
            </a:r>
          </a:p>
          <a:p>
            <a:endParaRPr lang="en-US" dirty="0"/>
          </a:p>
          <a:p>
            <a:endParaRPr lang="en-US" dirty="0"/>
          </a:p>
          <a:p>
            <a:endParaRPr lang="en-IN" sz="1600" dirty="0">
              <a:latin typeface="+mn-lt"/>
            </a:endParaRPr>
          </a:p>
        </p:txBody>
      </p:sp>
      <p:sp>
        <p:nvSpPr>
          <p:cNvPr id="3" name="Title 2"/>
          <p:cNvSpPr>
            <a:spLocks noGrp="1"/>
          </p:cNvSpPr>
          <p:nvPr>
            <p:ph type="title"/>
          </p:nvPr>
        </p:nvSpPr>
        <p:spPr/>
        <p:txBody>
          <a:bodyPr/>
          <a:lstStyle/>
          <a:p>
            <a:r>
              <a:rPr lang="en-US" dirty="0" smtClean="0"/>
              <a:t>Continue</a:t>
            </a:r>
            <a:endParaRPr lang="en-IN" dirty="0"/>
          </a:p>
        </p:txBody>
      </p:sp>
    </p:spTree>
    <p:extLst>
      <p:ext uri="{BB962C8B-B14F-4D97-AF65-F5344CB8AC3E}">
        <p14:creationId xmlns:p14="http://schemas.microsoft.com/office/powerpoint/2010/main" val="108377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DEVOPS LIFECYCLE</a:t>
            </a:r>
            <a:endParaRPr lang="en-US" dirty="0"/>
          </a:p>
        </p:txBody>
      </p:sp>
      <p:pic>
        <p:nvPicPr>
          <p:cNvPr id="5" name="Content Placeholder 4"/>
          <p:cNvPicPr>
            <a:picLocks noGrp="1" noChangeAspect="1"/>
          </p:cNvPicPr>
          <p:nvPr>
            <p:ph idx="1"/>
          </p:nvPr>
        </p:nvPicPr>
        <p:blipFill>
          <a:blip r:embed="rId2"/>
          <a:stretch>
            <a:fillRect/>
          </a:stretch>
        </p:blipFill>
        <p:spPr>
          <a:xfrm>
            <a:off x="166256" y="1182255"/>
            <a:ext cx="12025744" cy="4900251"/>
          </a:xfrm>
          <a:prstGeom prst="rect">
            <a:avLst/>
          </a:prstGeom>
        </p:spPr>
      </p:pic>
    </p:spTree>
    <p:extLst>
      <p:ext uri="{BB962C8B-B14F-4D97-AF65-F5344CB8AC3E}">
        <p14:creationId xmlns:p14="http://schemas.microsoft.com/office/powerpoint/2010/main" val="3829758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1485" y="200320"/>
            <a:ext cx="10926987" cy="430887"/>
          </a:xfrm>
        </p:spPr>
        <p:txBody>
          <a:bodyPr/>
          <a:lstStyle/>
          <a:p>
            <a:r>
              <a:rPr lang="en-US" dirty="0" smtClean="0"/>
              <a:t>DEVOPS LIFECYCLE</a:t>
            </a:r>
            <a:endParaRPr lang="en-US" dirty="0"/>
          </a:p>
        </p:txBody>
      </p:sp>
      <p:sp>
        <p:nvSpPr>
          <p:cNvPr id="2" name="Rectangle 1"/>
          <p:cNvSpPr/>
          <p:nvPr/>
        </p:nvSpPr>
        <p:spPr>
          <a:xfrm>
            <a:off x="3597780" y="2452643"/>
            <a:ext cx="435835" cy="94004"/>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800" dirty="0" smtClean="0">
                <a:solidFill>
                  <a:srgbClr val="FF0000"/>
                </a:solidFill>
                <a:cs typeface="Arial" panose="020B0604020202020204" pitchFamily="34" charset="0"/>
              </a:rPr>
              <a:t>YES</a:t>
            </a:r>
            <a:endParaRPr lang="en-GB" sz="800" dirty="0">
              <a:solidFill>
                <a:srgbClr val="FF0000"/>
              </a:solidFill>
              <a:cs typeface="Arial" panose="020B0604020202020204" pitchFamily="34" charset="0"/>
            </a:endParaRPr>
          </a:p>
        </p:txBody>
      </p:sp>
      <p:sp>
        <p:nvSpPr>
          <p:cNvPr id="5" name="Rectangle 4"/>
          <p:cNvSpPr/>
          <p:nvPr/>
        </p:nvSpPr>
        <p:spPr>
          <a:xfrm>
            <a:off x="4033615" y="2135024"/>
            <a:ext cx="435835" cy="94004"/>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800" dirty="0" smtClean="0">
                <a:solidFill>
                  <a:srgbClr val="FF0000"/>
                </a:solidFill>
                <a:cs typeface="Arial" panose="020B0604020202020204" pitchFamily="34" charset="0"/>
              </a:rPr>
              <a:t>NO</a:t>
            </a:r>
            <a:endParaRPr lang="en-GB" sz="800" dirty="0">
              <a:solidFill>
                <a:srgbClr val="FF0000"/>
              </a:solidFill>
              <a:cs typeface="Arial" panose="020B0604020202020204" pitchFamily="34" charset="0"/>
            </a:endParaRPr>
          </a:p>
        </p:txBody>
      </p:sp>
      <p:sp>
        <p:nvSpPr>
          <p:cNvPr id="6" name="Rectangle 5"/>
          <p:cNvSpPr/>
          <p:nvPr/>
        </p:nvSpPr>
        <p:spPr>
          <a:xfrm>
            <a:off x="3597779" y="3405498"/>
            <a:ext cx="435835" cy="94004"/>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800" dirty="0" smtClean="0">
                <a:solidFill>
                  <a:srgbClr val="FF0000"/>
                </a:solidFill>
                <a:cs typeface="Arial" panose="020B0604020202020204" pitchFamily="34" charset="0"/>
              </a:rPr>
              <a:t>YES</a:t>
            </a:r>
            <a:endParaRPr lang="en-GB" sz="800" dirty="0">
              <a:solidFill>
                <a:srgbClr val="FF0000"/>
              </a:solidFill>
              <a:cs typeface="Arial" panose="020B0604020202020204" pitchFamily="34" charset="0"/>
            </a:endParaRPr>
          </a:p>
        </p:txBody>
      </p:sp>
      <p:sp>
        <p:nvSpPr>
          <p:cNvPr id="7" name="Rectangle 6"/>
          <p:cNvSpPr/>
          <p:nvPr/>
        </p:nvSpPr>
        <p:spPr>
          <a:xfrm>
            <a:off x="4033614" y="3087879"/>
            <a:ext cx="435835" cy="94004"/>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800" dirty="0" smtClean="0">
                <a:solidFill>
                  <a:srgbClr val="FF0000"/>
                </a:solidFill>
                <a:cs typeface="Arial" panose="020B0604020202020204" pitchFamily="34" charset="0"/>
              </a:rPr>
              <a:t>NO</a:t>
            </a:r>
            <a:endParaRPr lang="en-GB" sz="800" dirty="0">
              <a:solidFill>
                <a:srgbClr val="FF0000"/>
              </a:solidFill>
              <a:cs typeface="Arial" panose="020B0604020202020204" pitchFamily="34" charset="0"/>
            </a:endParaRPr>
          </a:p>
        </p:txBody>
      </p:sp>
      <p:sp>
        <p:nvSpPr>
          <p:cNvPr id="8" name="Content Placeholder 7"/>
          <p:cNvSpPr>
            <a:spLocks noGrp="1"/>
          </p:cNvSpPr>
          <p:nvPr>
            <p:ph idx="1"/>
          </p:nvPr>
        </p:nvSpPr>
        <p:spPr>
          <a:xfrm>
            <a:off x="120074" y="803564"/>
            <a:ext cx="12071926" cy="5622052"/>
          </a:xfrm>
        </p:spPr>
        <p:txBody>
          <a:bodyPr/>
          <a:lstStyle/>
          <a:p>
            <a:r>
              <a:rPr lang="en-US" dirty="0"/>
              <a:t>Here is a brief information about the Continuous DevOps life-cycle:</a:t>
            </a:r>
          </a:p>
          <a:p>
            <a:r>
              <a:rPr lang="en-US" b="1" dirty="0"/>
              <a:t>1. Development</a:t>
            </a:r>
            <a:endParaRPr lang="en-US" dirty="0"/>
          </a:p>
          <a:p>
            <a:r>
              <a:rPr lang="en-US" dirty="0"/>
              <a:t>In this DevOps stage the development of software takes place constantly. In this phase, the entire development process is separated into small development cycles. This benefits DevOps team to speed up software development and delivery process</a:t>
            </a:r>
            <a:r>
              <a:rPr lang="en-US" dirty="0" smtClean="0"/>
              <a:t>.</a:t>
            </a:r>
          </a:p>
          <a:p>
            <a:endParaRPr lang="en-US" dirty="0"/>
          </a:p>
          <a:p>
            <a:r>
              <a:rPr lang="en-US" b="1" dirty="0"/>
              <a:t>2. Testing</a:t>
            </a:r>
            <a:endParaRPr lang="en-US" dirty="0"/>
          </a:p>
          <a:p>
            <a:r>
              <a:rPr lang="en-US" dirty="0"/>
              <a:t>QA team use tools like Selenium to identify and fix bugs in the new piece of code</a:t>
            </a:r>
            <a:r>
              <a:rPr lang="en-US" dirty="0" smtClean="0"/>
              <a:t>.</a:t>
            </a:r>
          </a:p>
          <a:p>
            <a:endParaRPr lang="en-US" dirty="0"/>
          </a:p>
          <a:p>
            <a:r>
              <a:rPr lang="en-US" b="1" dirty="0"/>
              <a:t>3. Integration</a:t>
            </a:r>
            <a:endParaRPr lang="en-US" dirty="0"/>
          </a:p>
          <a:p>
            <a:r>
              <a:rPr lang="en-US" dirty="0"/>
              <a:t>In this stage, new functionality is integrated with the prevailing code, and testing takes place. Continuous development is only possible due to continuous integration and testing</a:t>
            </a:r>
            <a:r>
              <a:rPr lang="en-US" dirty="0" smtClean="0"/>
              <a:t>.</a:t>
            </a:r>
          </a:p>
          <a:p>
            <a:endParaRPr lang="en-US" dirty="0"/>
          </a:p>
          <a:p>
            <a:r>
              <a:rPr lang="en-US" b="1" dirty="0"/>
              <a:t>4. Deployment</a:t>
            </a:r>
            <a:endParaRPr lang="en-US" dirty="0"/>
          </a:p>
          <a:p>
            <a:r>
              <a:rPr lang="en-US" dirty="0"/>
              <a:t>In this phase, the deployment process takes place continuously. It is performed in such a manner that any changes made any time in the code, should not affect the functioning of high traffic website</a:t>
            </a:r>
            <a:r>
              <a:rPr lang="en-US" dirty="0" smtClean="0"/>
              <a:t>.</a:t>
            </a:r>
          </a:p>
          <a:p>
            <a:endParaRPr lang="en-US" dirty="0"/>
          </a:p>
          <a:p>
            <a:r>
              <a:rPr lang="en-US" b="1" dirty="0"/>
              <a:t>5. Monitoring</a:t>
            </a:r>
            <a:endParaRPr lang="en-US" dirty="0"/>
          </a:p>
          <a:p>
            <a:r>
              <a:rPr lang="en-US" dirty="0"/>
              <a:t>In this phase, operation team will take care of the inappropriate system behavior or bugs which are found in production.</a:t>
            </a:r>
          </a:p>
        </p:txBody>
      </p:sp>
    </p:spTree>
    <p:extLst>
      <p:ext uri="{BB962C8B-B14F-4D97-AF65-F5344CB8AC3E}">
        <p14:creationId xmlns:p14="http://schemas.microsoft.com/office/powerpoint/2010/main" val="23557848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UTOCOBMONITOR" id="{760B864F-E531-449B-A8D3-EE600F1B6D92}" vid="{05D31017-51E5-4A41-8BA1-F73FC103A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maveric</Template>
  <TotalTime>70</TotalTime>
  <Words>666</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MS PGothic</vt:lpstr>
      <vt:lpstr>MS PGothic</vt:lpstr>
      <vt:lpstr>Arial</vt:lpstr>
      <vt:lpstr>Calibri</vt:lpstr>
      <vt:lpstr>Century Gothic</vt:lpstr>
      <vt:lpstr>COUTURE Bold</vt:lpstr>
      <vt:lpstr>Lucida Grande</vt:lpstr>
      <vt:lpstr>Source Sans Pro</vt:lpstr>
      <vt:lpstr>Symbol</vt:lpstr>
      <vt:lpstr>Wingdings</vt:lpstr>
      <vt:lpstr>Maveric Template</vt:lpstr>
      <vt:lpstr>DEVOPS INTRODUCTION </vt:lpstr>
      <vt:lpstr> WHAT IS  DEVOPS</vt:lpstr>
      <vt:lpstr>Why is DevOps is Needed?</vt:lpstr>
      <vt:lpstr>How is DevOps different from traditional IT </vt:lpstr>
      <vt:lpstr>Traditional IT VS DEVOPS</vt:lpstr>
      <vt:lpstr>Why is DevOps used? </vt:lpstr>
      <vt:lpstr>Continue</vt:lpstr>
      <vt:lpstr>DEVOPS LIFECYCLE</vt:lpstr>
      <vt:lpstr>DEVOPS LIFECYCLE</vt:lpstr>
      <vt:lpstr>How is DevOps different from Agile?</vt:lpstr>
      <vt:lpstr>DevOps Principles </vt:lpstr>
      <vt:lpstr>DevOps Automation Tools </vt:lpstr>
      <vt:lpstr>DevOps Automation Tools </vt:lpstr>
      <vt:lpstr>Continuous</vt:lpstr>
      <vt:lpstr>Devops Architecture</vt:lpstr>
      <vt:lpstr>Devops Tools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INTRODUCTION</dc:title>
  <dc:creator>Karthik Sivakumar</dc:creator>
  <cp:keywords>T24 COB</cp:keywords>
  <cp:lastModifiedBy>Karthik Sivakumar</cp:lastModifiedBy>
  <cp:revision>7</cp:revision>
  <dcterms:created xsi:type="dcterms:W3CDTF">2019-09-23T05:45:04Z</dcterms:created>
  <dcterms:modified xsi:type="dcterms:W3CDTF">2019-09-23T07:53:15Z</dcterms:modified>
</cp:coreProperties>
</file>