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60" r:id="rId5"/>
  </p:sldMasterIdLst>
  <p:notesMasterIdLst>
    <p:notesMasterId r:id="rId23"/>
  </p:notesMasterIdLst>
  <p:sldIdLst>
    <p:sldId id="256" r:id="rId6"/>
    <p:sldId id="284" r:id="rId7"/>
    <p:sldId id="285" r:id="rId8"/>
    <p:sldId id="291" r:id="rId9"/>
    <p:sldId id="290" r:id="rId10"/>
    <p:sldId id="292" r:id="rId11"/>
    <p:sldId id="294" r:id="rId12"/>
    <p:sldId id="286" r:id="rId13"/>
    <p:sldId id="295" r:id="rId14"/>
    <p:sldId id="325" r:id="rId15"/>
    <p:sldId id="297" r:id="rId16"/>
    <p:sldId id="287" r:id="rId17"/>
    <p:sldId id="306" r:id="rId18"/>
    <p:sldId id="307" r:id="rId19"/>
    <p:sldId id="309" r:id="rId20"/>
    <p:sldId id="308" r:id="rId21"/>
    <p:sldId id="326" r:id="rId22"/>
  </p:sldIdLst>
  <p:sldSz cx="9144000" cy="5143500" type="screen16x9"/>
  <p:notesSz cx="6858000" cy="9144000"/>
  <p:embeddedFontLst>
    <p:embeddedFont>
      <p:font typeface="Abadi MT Condensed Light" panose="020B0604020202020204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Karla" pitchFamily="2" charset="0"/>
      <p:regular r:id="rId33"/>
      <p:bold r:id="rId34"/>
      <p:italic r:id="rId35"/>
      <p:boldItalic r:id="rId36"/>
    </p:embeddedFont>
    <p:embeddedFont>
      <p:font typeface="Montserrat" panose="00000500000000000000" pitchFamily="2" charset="0"/>
      <p:regular r:id="rId37"/>
      <p:bold r:id="rId38"/>
      <p:italic r:id="rId39"/>
      <p:boldItalic r:id="rId40"/>
    </p:embeddedFont>
    <p:embeddedFont>
      <p:font typeface="Trebuchet MS" panose="020B060302020202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48B8"/>
    <a:srgbClr val="1FBCD2"/>
    <a:srgbClr val="2F6289"/>
    <a:srgbClr val="40808B"/>
    <a:srgbClr val="F73F55"/>
    <a:srgbClr val="DA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25434B-1030-654B-8E03-2496AF385419}" v="57" dt="2019-03-27T20:52:46.153"/>
  </p1510:revLst>
</p1510:revInfo>
</file>

<file path=ppt/tableStyles.xml><?xml version="1.0" encoding="utf-8"?>
<a:tblStyleLst xmlns:a="http://schemas.openxmlformats.org/drawingml/2006/main" def="{4929A2E7-BE51-45B2-87B8-81472155B833}">
  <a:tblStyle styleId="{4929A2E7-BE51-45B2-87B8-81472155B8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94"/>
  </p:normalViewPr>
  <p:slideViewPr>
    <p:cSldViewPr snapToGrid="0" snapToObjects="1">
      <p:cViewPr varScale="1">
        <p:scale>
          <a:sx n="83" d="100"/>
          <a:sy n="83" d="100"/>
        </p:scale>
        <p:origin x="8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16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font" Target="fonts/font6.fntdata"/><Relationship Id="rId11" Type="http://schemas.openxmlformats.org/officeDocument/2006/relationships/slide" Target="slides/slide6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font" Target="fonts/font18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928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534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jamiebuilds</a:t>
            </a:r>
            <a:r>
              <a:rPr lang="en-US" dirty="0"/>
              <a:t>/babel-handbook/blob/master/translations/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en-US" dirty="0" err="1"/>
              <a:t>plugin-handbook.md#toc-basics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12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75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614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babeljs.io</a:t>
            </a:r>
            <a:r>
              <a:rPr lang="en-US" dirty="0"/>
              <a:t>/docs/</a:t>
            </a:r>
            <a:r>
              <a:rPr lang="en-US" dirty="0" err="1"/>
              <a:t>en</a:t>
            </a:r>
            <a:r>
              <a:rPr lang="en-US" dirty="0"/>
              <a:t>/babel-cli/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89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babeljs.io</a:t>
            </a:r>
            <a:r>
              <a:rPr lang="en-US" dirty="0"/>
              <a:t>/docs/</a:t>
            </a:r>
            <a:r>
              <a:rPr lang="en-US" dirty="0" err="1"/>
              <a:t>en</a:t>
            </a:r>
            <a:r>
              <a:rPr lang="en-US" dirty="0"/>
              <a:t>/babel-cli/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044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babeljs.io</a:t>
            </a:r>
            <a:r>
              <a:rPr lang="en-US" dirty="0"/>
              <a:t>/docs/</a:t>
            </a:r>
            <a:r>
              <a:rPr lang="en-US" dirty="0" err="1"/>
              <a:t>en</a:t>
            </a:r>
            <a:r>
              <a:rPr lang="en-US" dirty="0"/>
              <a:t>/babel-cli/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40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BD9C2-1B95-7C41-8287-FEDA067ADB6C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011641" y="130631"/>
            <a:ext cx="952500" cy="330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DEFB27-E506-DE47-A603-D0A4E08D58FF}"/>
              </a:ext>
            </a:extLst>
          </p:cNvPr>
          <p:cNvSpPr txBox="1"/>
          <p:nvPr userDrawn="1"/>
        </p:nvSpPr>
        <p:spPr>
          <a:xfrm>
            <a:off x="8042180" y="453574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badi MT Condensed Light" panose="020B0306030101010103" pitchFamily="34" charset="77"/>
              </a:rPr>
              <a:t>CONFIDENTIAL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640551" y="3175625"/>
            <a:ext cx="42291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CD4"/>
                </a:solidFill>
              </a:rPr>
              <a:t>BABEL</a:t>
            </a:r>
            <a:br>
              <a:rPr lang="en" dirty="0">
                <a:solidFill>
                  <a:srgbClr val="00BCD4"/>
                </a:solidFill>
              </a:rPr>
            </a:br>
            <a:endParaRPr dirty="0"/>
          </a:p>
        </p:txBody>
      </p:sp>
      <p:grpSp>
        <p:nvGrpSpPr>
          <p:cNvPr id="11" name="Google Shape;549;p41">
            <a:extLst>
              <a:ext uri="{FF2B5EF4-FFF2-40B4-BE49-F238E27FC236}">
                <a16:creationId xmlns:a16="http://schemas.microsoft.com/office/drawing/2014/main" id="{3BEA7BCC-F008-8544-8A1D-0E514FAFA191}"/>
              </a:ext>
            </a:extLst>
          </p:cNvPr>
          <p:cNvGrpSpPr/>
          <p:nvPr/>
        </p:nvGrpSpPr>
        <p:grpSpPr>
          <a:xfrm>
            <a:off x="648539" y="2896842"/>
            <a:ext cx="504528" cy="309779"/>
            <a:chOff x="4595425" y="1707325"/>
            <a:chExt cx="470075" cy="288625"/>
          </a:xfrm>
        </p:grpSpPr>
        <p:sp>
          <p:nvSpPr>
            <p:cNvPr id="12" name="Google Shape;550;p41">
              <a:extLst>
                <a:ext uri="{FF2B5EF4-FFF2-40B4-BE49-F238E27FC236}">
                  <a16:creationId xmlns:a16="http://schemas.microsoft.com/office/drawing/2014/main" id="{2B9E884E-71DA-DB4B-BC43-0E60164AB816}"/>
                </a:ext>
              </a:extLst>
            </p:cNvPr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1FBC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51;p41">
              <a:extLst>
                <a:ext uri="{FF2B5EF4-FFF2-40B4-BE49-F238E27FC236}">
                  <a16:creationId xmlns:a16="http://schemas.microsoft.com/office/drawing/2014/main" id="{E06444AB-5AD9-2E4A-94A9-F6A1D819E1CC}"/>
                </a:ext>
              </a:extLst>
            </p:cNvPr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1FBC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52;p41">
              <a:extLst>
                <a:ext uri="{FF2B5EF4-FFF2-40B4-BE49-F238E27FC236}">
                  <a16:creationId xmlns:a16="http://schemas.microsoft.com/office/drawing/2014/main" id="{A5C58FD1-E8D3-BB4C-8A2D-6EDA9F372384}"/>
                </a:ext>
              </a:extLst>
            </p:cNvPr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1FBC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53;p41">
              <a:extLst>
                <a:ext uri="{FF2B5EF4-FFF2-40B4-BE49-F238E27FC236}">
                  <a16:creationId xmlns:a16="http://schemas.microsoft.com/office/drawing/2014/main" id="{3E04821A-091C-4948-A9AE-6D669866440B}"/>
                </a:ext>
              </a:extLst>
            </p:cNvPr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1FBC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54;p41">
              <a:extLst>
                <a:ext uri="{FF2B5EF4-FFF2-40B4-BE49-F238E27FC236}">
                  <a16:creationId xmlns:a16="http://schemas.microsoft.com/office/drawing/2014/main" id="{960920E9-23AA-9F4C-9DBB-F05B9CDBF121}"/>
                </a:ext>
              </a:extLst>
            </p:cNvPr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1FBC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99;p16">
            <a:extLst>
              <a:ext uri="{FF2B5EF4-FFF2-40B4-BE49-F238E27FC236}">
                <a16:creationId xmlns:a16="http://schemas.microsoft.com/office/drawing/2014/main" id="{7E588399-2A2A-784F-8D78-B90A73ED7BAF}"/>
              </a:ext>
            </a:extLst>
          </p:cNvPr>
          <p:cNvSpPr txBox="1">
            <a:spLocks/>
          </p:cNvSpPr>
          <p:nvPr/>
        </p:nvSpPr>
        <p:spPr>
          <a:xfrm>
            <a:off x="5322618" y="3128754"/>
            <a:ext cx="2228024" cy="59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spcBef>
                <a:spcPts val="300"/>
              </a:spcBef>
              <a:buFont typeface="Karla"/>
              <a:buNone/>
            </a:pPr>
            <a:r>
              <a:rPr lang="en-US" sz="1000" b="1" dirty="0">
                <a:solidFill>
                  <a:schemeClr val="bg1"/>
                </a:solidFill>
                <a:latin typeface="Trebuchet MS" panose="020B0703020202090204" pitchFamily="34" charset="0"/>
              </a:rPr>
              <a:t>Nitin Jaryal</a:t>
            </a:r>
          </a:p>
          <a:p>
            <a:pPr marL="0" indent="0">
              <a:spcBef>
                <a:spcPts val="300"/>
              </a:spcBef>
              <a:buFont typeface="Karla"/>
              <a:buNone/>
            </a:pPr>
            <a:r>
              <a:rPr lang="en-US" sz="1000" dirty="0">
                <a:solidFill>
                  <a:schemeClr val="bg1"/>
                </a:solidFill>
                <a:latin typeface="Trebuchet MS" panose="020B0703020202090204" pitchFamily="34" charset="0"/>
              </a:rPr>
              <a:t>Senior Software Engineer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62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DEE8-F851-CF47-B2C4-264FABDBA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BABEL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0F917-F363-DA40-8612-F8EA5280D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49" y="1504949"/>
            <a:ext cx="5632219" cy="324490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You give Babel some JavaScript code;</a:t>
            </a:r>
          </a:p>
          <a:p>
            <a:pPr>
              <a:spcAft>
                <a:spcPts val="1200"/>
              </a:spcAft>
            </a:pPr>
            <a:r>
              <a:rPr lang="en-US" dirty="0"/>
              <a:t>Babel modifies the code;</a:t>
            </a:r>
          </a:p>
          <a:p>
            <a:pPr>
              <a:spcAft>
                <a:spcPts val="1200"/>
              </a:spcAft>
            </a:pPr>
            <a:r>
              <a:rPr lang="en-US" dirty="0"/>
              <a:t>Generates the new code back out.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01C4F-C66D-004D-B712-BF95E47ABA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3850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DEE8-F851-CF47-B2C4-264FABDBA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50" y="261257"/>
            <a:ext cx="5324100" cy="284309"/>
          </a:xfrm>
        </p:spPr>
        <p:txBody>
          <a:bodyPr/>
          <a:lstStyle/>
          <a:p>
            <a:r>
              <a:rPr lang="en-US" dirty="0"/>
              <a:t>STAGES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0F917-F363-DA40-8612-F8EA5280D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49" y="545566"/>
            <a:ext cx="5632219" cy="4204285"/>
          </a:xfrm>
        </p:spPr>
        <p:txBody>
          <a:bodyPr/>
          <a:lstStyle/>
          <a:p>
            <a:pPr>
              <a:lnSpc>
                <a:spcPct val="114000"/>
              </a:lnSpc>
              <a:spcAft>
                <a:spcPts val="1200"/>
              </a:spcAft>
            </a:pPr>
            <a:r>
              <a:rPr lang="en-US" b="1" dirty="0">
                <a:latin typeface="Trebuchet MS" panose="020B0703020202090204" pitchFamily="34" charset="0"/>
              </a:rPr>
              <a:t>Parse (lexical &amp; syntax analysis)</a:t>
            </a:r>
          </a:p>
          <a:p>
            <a:pPr>
              <a:lnSpc>
                <a:spcPct val="114000"/>
              </a:lnSpc>
              <a:spcAft>
                <a:spcPts val="1200"/>
              </a:spcAft>
            </a:pPr>
            <a:r>
              <a:rPr lang="en-US" b="1" dirty="0">
                <a:latin typeface="Trebuchet MS" panose="020B0703020202090204" pitchFamily="34" charset="0"/>
              </a:rPr>
              <a:t>Transform</a:t>
            </a:r>
          </a:p>
          <a:p>
            <a:pPr>
              <a:lnSpc>
                <a:spcPct val="114000"/>
              </a:lnSpc>
              <a:spcAft>
                <a:spcPts val="1200"/>
              </a:spcAft>
            </a:pPr>
            <a:r>
              <a:rPr lang="en-US" b="1" dirty="0">
                <a:latin typeface="Trebuchet MS" panose="020B0703020202090204" pitchFamily="34" charset="0"/>
              </a:rPr>
              <a:t>Generate</a:t>
            </a:r>
          </a:p>
          <a:p>
            <a:pPr>
              <a:lnSpc>
                <a:spcPct val="114000"/>
              </a:lnSpc>
              <a:spcAft>
                <a:spcPts val="1200"/>
              </a:spcAft>
            </a:pP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01C4F-C66D-004D-B712-BF95E47ABA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5E2F3-322A-4E44-A127-567BF90BD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68" y="2398910"/>
            <a:ext cx="7169204" cy="263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19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40808B"/>
                </a:solidFill>
              </a:rPr>
              <a:t>3.</a:t>
            </a:r>
            <a:endParaRPr sz="7200" dirty="0">
              <a:solidFill>
                <a:srgbClr val="40808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ADDING BABEL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6966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80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4808-0786-B34B-A3ED-E9FACE90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 QUICKSTART 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68EB0-C695-3A45-B721-38242A231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49" y="1504950"/>
            <a:ext cx="7459084" cy="2255700"/>
          </a:xfrm>
        </p:spPr>
        <p:txBody>
          <a:bodyPr/>
          <a:lstStyle/>
          <a:p>
            <a:pPr marL="101600" indent="0">
              <a:buNone/>
            </a:pPr>
            <a:r>
              <a:rPr lang="en-US" sz="1600" dirty="0">
                <a:latin typeface="Trebuchet MS" panose="020B0703020202090204" pitchFamily="34" charset="0"/>
              </a:rPr>
              <a:t>Install </a:t>
            </a:r>
            <a:r>
              <a:rPr lang="en-US" sz="1600" dirty="0" err="1">
                <a:latin typeface="Trebuchet MS" panose="020B0703020202090204" pitchFamily="34" charset="0"/>
              </a:rPr>
              <a:t>node.js</a:t>
            </a:r>
            <a:endParaRPr lang="en-US" sz="1600" dirty="0">
              <a:latin typeface="Trebuchet MS" panose="020B0703020202090204" pitchFamily="34" charset="0"/>
            </a:endParaRPr>
          </a:p>
          <a:p>
            <a:pPr marL="101600" indent="0">
              <a:buNone/>
            </a:pPr>
            <a:r>
              <a:rPr lang="en-US" sz="1600" dirty="0">
                <a:latin typeface="Trebuchet MS" panose="020B0703020202090204" pitchFamily="34" charset="0"/>
              </a:rPr>
              <a:t>Install Babel-CLI for a specific project</a:t>
            </a:r>
          </a:p>
          <a:p>
            <a:pPr marL="101600" indent="0">
              <a:buNone/>
            </a:pPr>
            <a:endParaRPr lang="en-US" dirty="0"/>
          </a:p>
          <a:p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install @babel/cli @babel/core @babel/preset-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--save-dev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C6DB2-0B99-954A-B84B-6010B3576A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8360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80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4808-0786-B34B-A3ED-E9FACE90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 QUICKSTART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68EB0-C695-3A45-B721-38242A231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49" y="1504950"/>
            <a:ext cx="6028217" cy="3473450"/>
          </a:xfrm>
        </p:spPr>
        <p:txBody>
          <a:bodyPr/>
          <a:lstStyle/>
          <a:p>
            <a:pPr marL="10160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5F6364"/>
                </a:solidFill>
                <a:latin typeface="Trebuchet MS" panose="020B0703020202090204" pitchFamily="34" charset="0"/>
              </a:rPr>
              <a:t>Add a </a:t>
            </a:r>
            <a:r>
              <a:rPr lang="en-US" sz="1400" b="1" dirty="0">
                <a:solidFill>
                  <a:srgbClr val="5F6364"/>
                </a:solidFill>
                <a:latin typeface="Trebuchet MS" panose="020B0703020202090204" pitchFamily="34" charset="0"/>
              </a:rPr>
              <a:t>build</a:t>
            </a:r>
            <a:r>
              <a:rPr lang="en-US" sz="1400" dirty="0">
                <a:solidFill>
                  <a:srgbClr val="5F6364"/>
                </a:solidFill>
                <a:latin typeface="Trebuchet MS" panose="020B0703020202090204" pitchFamily="34" charset="0"/>
              </a:rPr>
              <a:t> and </a:t>
            </a:r>
            <a:r>
              <a:rPr lang="en-US" sz="1400" b="1" dirty="0">
                <a:solidFill>
                  <a:srgbClr val="5F6364"/>
                </a:solidFill>
                <a:latin typeface="Trebuchet MS" panose="020B0703020202090204" pitchFamily="34" charset="0"/>
              </a:rPr>
              <a:t>watch</a:t>
            </a:r>
            <a:r>
              <a:rPr lang="en-US" sz="1400" dirty="0">
                <a:solidFill>
                  <a:srgbClr val="5F6364"/>
                </a:solidFill>
                <a:latin typeface="Trebuchet MS" panose="020B0703020202090204" pitchFamily="34" charset="0"/>
              </a:rPr>
              <a:t> scripts to </a:t>
            </a:r>
            <a:r>
              <a:rPr lang="en-US" sz="1400" dirty="0" err="1">
                <a:solidFill>
                  <a:srgbClr val="5F6364"/>
                </a:solidFill>
                <a:latin typeface="Trebuchet MS" panose="020B0703020202090204" pitchFamily="34" charset="0"/>
              </a:rPr>
              <a:t>transpile</a:t>
            </a:r>
            <a:r>
              <a:rPr lang="en-US" sz="1400" dirty="0">
                <a:solidFill>
                  <a:srgbClr val="5F6364"/>
                </a:solidFill>
                <a:latin typeface="Trebuchet MS" panose="020B0703020202090204" pitchFamily="34" charset="0"/>
              </a:rPr>
              <a:t> source code</a:t>
            </a:r>
          </a:p>
          <a:p>
            <a:pPr marL="101600" indent="0">
              <a:lnSpc>
                <a:spcPct val="80000"/>
              </a:lnSpc>
              <a:buNone/>
            </a:pPr>
            <a:endParaRPr lang="en-US" sz="1200" dirty="0">
              <a:solidFill>
                <a:srgbClr val="5F6364"/>
              </a:solidFill>
              <a:latin typeface="Consolas" panose="020B0609020204030204" pitchFamily="49" charset="0"/>
            </a:endParaRPr>
          </a:p>
          <a:p>
            <a:pPr marL="101600" indent="0">
              <a:lnSpc>
                <a:spcPct val="80000"/>
              </a:lnSpc>
              <a:buNone/>
            </a:pPr>
            <a:r>
              <a:rPr lang="en-US" sz="1200" dirty="0">
                <a:solidFill>
                  <a:srgbClr val="5F6364"/>
                </a:solidFill>
                <a:latin typeface="Consolas" panose="020B0609020204030204" pitchFamily="49" charset="0"/>
              </a:rPr>
              <a:t>{</a:t>
            </a:r>
          </a:p>
          <a:p>
            <a:pPr marL="101600" indent="0">
              <a:lnSpc>
                <a:spcPct val="80000"/>
              </a:lnSpc>
              <a:buNone/>
            </a:pPr>
            <a:r>
              <a:rPr lang="en-US" sz="1200" dirty="0">
                <a:solidFill>
                  <a:srgbClr val="5F636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92C2C"/>
                </a:solidFill>
                <a:latin typeface="Consolas" panose="020B0609020204030204" pitchFamily="49" charset="0"/>
              </a:rPr>
              <a:t>"name"</a:t>
            </a:r>
            <a:r>
              <a:rPr lang="en-US" sz="1200" dirty="0">
                <a:solidFill>
                  <a:srgbClr val="A67F59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F9C0A"/>
                </a:solidFill>
                <a:latin typeface="Consolas" panose="020B0609020204030204" pitchFamily="49" charset="0"/>
              </a:rPr>
              <a:t>"my-project"</a:t>
            </a:r>
            <a:r>
              <a:rPr lang="en-US" sz="1200" dirty="0">
                <a:solidFill>
                  <a:srgbClr val="5F6364"/>
                </a:solidFill>
                <a:latin typeface="Consolas" panose="020B0609020204030204" pitchFamily="49" charset="0"/>
              </a:rPr>
              <a:t>,</a:t>
            </a:r>
          </a:p>
          <a:p>
            <a:pPr marL="101600" indent="0">
              <a:lnSpc>
                <a:spcPct val="80000"/>
              </a:lnSpc>
              <a:buNone/>
            </a:pPr>
            <a:r>
              <a:rPr lang="en-US" sz="1200" dirty="0">
                <a:solidFill>
                  <a:srgbClr val="5F636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92C2C"/>
                </a:solidFill>
                <a:latin typeface="Consolas" panose="020B0609020204030204" pitchFamily="49" charset="0"/>
              </a:rPr>
              <a:t>"version"</a:t>
            </a:r>
            <a:r>
              <a:rPr lang="en-US" sz="1200" dirty="0">
                <a:solidFill>
                  <a:srgbClr val="A67F59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F9C0A"/>
                </a:solidFill>
                <a:latin typeface="Consolas" panose="020B0609020204030204" pitchFamily="49" charset="0"/>
              </a:rPr>
              <a:t>"1.0.0"</a:t>
            </a:r>
            <a:r>
              <a:rPr lang="en-US" sz="1200" dirty="0">
                <a:solidFill>
                  <a:srgbClr val="5F6364"/>
                </a:solidFill>
                <a:latin typeface="Consolas" panose="020B0609020204030204" pitchFamily="49" charset="0"/>
              </a:rPr>
              <a:t>,</a:t>
            </a:r>
          </a:p>
          <a:p>
            <a:pPr marL="101600" indent="0">
              <a:lnSpc>
                <a:spcPct val="80000"/>
              </a:lnSpc>
              <a:buNone/>
            </a:pPr>
            <a:r>
              <a:rPr lang="en-US" sz="1200" dirty="0">
                <a:solidFill>
                  <a:srgbClr val="5F636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92C2C"/>
                </a:solidFill>
                <a:latin typeface="Consolas" panose="020B0609020204030204" pitchFamily="49" charset="0"/>
              </a:rPr>
              <a:t>"scripts"</a:t>
            </a:r>
            <a:r>
              <a:rPr lang="en-US" sz="1200" dirty="0">
                <a:solidFill>
                  <a:srgbClr val="A67F59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F6364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01600" indent="0">
              <a:lnSpc>
                <a:spcPct val="8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92C2C"/>
                </a:solidFill>
                <a:latin typeface="Consolas" panose="020B0609020204030204" pitchFamily="49" charset="0"/>
              </a:rPr>
              <a:t>"build"</a:t>
            </a:r>
            <a:r>
              <a:rPr lang="en-US" sz="1200" dirty="0">
                <a:solidFill>
                  <a:srgbClr val="A67F59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F9C0A"/>
                </a:solidFill>
                <a:latin typeface="Consolas" panose="020B0609020204030204" pitchFamily="49" charset="0"/>
              </a:rPr>
              <a:t>"babel </a:t>
            </a:r>
            <a:r>
              <a:rPr lang="en-US" sz="1200" dirty="0" err="1">
                <a:solidFill>
                  <a:srgbClr val="2F9C0A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2F9C0A"/>
                </a:solidFill>
                <a:latin typeface="Consolas" panose="020B0609020204030204" pitchFamily="49" charset="0"/>
              </a:rPr>
              <a:t> --out-file </a:t>
            </a:r>
            <a:r>
              <a:rPr lang="en-US" sz="1200" dirty="0" err="1">
                <a:solidFill>
                  <a:srgbClr val="2F9C0A"/>
                </a:solidFill>
                <a:latin typeface="Consolas" panose="020B0609020204030204" pitchFamily="49" charset="0"/>
              </a:rPr>
              <a:t>compiled.js</a:t>
            </a:r>
            <a:r>
              <a:rPr lang="en-US" sz="1200" dirty="0">
                <a:solidFill>
                  <a:srgbClr val="2F9C0A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5F6364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01600" indent="0">
              <a:lnSpc>
                <a:spcPct val="8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92C2C"/>
                </a:solidFill>
                <a:latin typeface="Consolas" panose="020B0609020204030204" pitchFamily="49" charset="0"/>
              </a:rPr>
              <a:t>"watch"</a:t>
            </a:r>
            <a:r>
              <a:rPr lang="en-US" sz="1200" dirty="0">
                <a:solidFill>
                  <a:srgbClr val="A67F59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F9C0A"/>
                </a:solidFill>
                <a:latin typeface="Consolas" panose="020B0609020204030204" pitchFamily="49" charset="0"/>
              </a:rPr>
              <a:t>"babel </a:t>
            </a:r>
            <a:r>
              <a:rPr lang="en-US" sz="1200" dirty="0" err="1">
                <a:solidFill>
                  <a:srgbClr val="2F9C0A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2F9C0A"/>
                </a:solidFill>
                <a:latin typeface="Consolas" panose="020B0609020204030204" pitchFamily="49" charset="0"/>
              </a:rPr>
              <a:t> --watch --out-file </a:t>
            </a:r>
            <a:r>
              <a:rPr lang="en-US" sz="1200" dirty="0" err="1">
                <a:solidFill>
                  <a:srgbClr val="2F9C0A"/>
                </a:solidFill>
                <a:latin typeface="Consolas" panose="020B0609020204030204" pitchFamily="49" charset="0"/>
              </a:rPr>
              <a:t>compiled.js</a:t>
            </a:r>
            <a:r>
              <a:rPr lang="en-US" sz="1200" dirty="0">
                <a:solidFill>
                  <a:srgbClr val="2F9C0A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01600" indent="0">
              <a:lnSpc>
                <a:spcPct val="8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5F6364"/>
                </a:solidFill>
                <a:latin typeface="Consolas" panose="020B0609020204030204" pitchFamily="49" charset="0"/>
              </a:rPr>
              <a:t>},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01600" indent="0">
              <a:lnSpc>
                <a:spcPct val="8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C92C2C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92C2C"/>
                </a:solidFill>
                <a:latin typeface="Consolas" panose="020B0609020204030204" pitchFamily="49" charset="0"/>
              </a:rPr>
              <a:t>devDependencies</a:t>
            </a:r>
            <a:r>
              <a:rPr lang="en-US" sz="1200" dirty="0">
                <a:solidFill>
                  <a:srgbClr val="C92C2C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A67F59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F6364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01600" indent="0">
              <a:lnSpc>
                <a:spcPct val="8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92C2C"/>
                </a:solidFill>
                <a:latin typeface="Consolas" panose="020B0609020204030204" pitchFamily="49" charset="0"/>
              </a:rPr>
              <a:t>"@babel/cli"</a:t>
            </a:r>
            <a:r>
              <a:rPr lang="en-US" sz="1200" dirty="0">
                <a:solidFill>
                  <a:srgbClr val="A67F59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F9C0A"/>
                </a:solidFill>
                <a:latin typeface="Consolas" panose="020B0609020204030204" pitchFamily="49" charset="0"/>
              </a:rPr>
              <a:t>"^7.1.5"</a:t>
            </a:r>
            <a:r>
              <a:rPr lang="en-US" sz="1200" dirty="0">
                <a:solidFill>
                  <a:srgbClr val="5F6364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01600" indent="0">
              <a:lnSpc>
                <a:spcPct val="8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92C2C"/>
                </a:solidFill>
                <a:latin typeface="Consolas" panose="020B0609020204030204" pitchFamily="49" charset="0"/>
              </a:rPr>
              <a:t>"@babel/core"</a:t>
            </a:r>
            <a:r>
              <a:rPr lang="en-US" sz="1200" dirty="0">
                <a:solidFill>
                  <a:srgbClr val="A67F59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F9C0A"/>
                </a:solidFill>
                <a:latin typeface="Consolas" panose="020B0609020204030204" pitchFamily="49" charset="0"/>
              </a:rPr>
              <a:t>"^7.4.3"</a:t>
            </a:r>
            <a:r>
              <a:rPr lang="en-US" sz="1200" dirty="0">
                <a:solidFill>
                  <a:srgbClr val="5F6364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01600" indent="0">
              <a:lnSpc>
                <a:spcPct val="8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92C2C"/>
                </a:solidFill>
                <a:latin typeface="Consolas" panose="020B0609020204030204" pitchFamily="49" charset="0"/>
              </a:rPr>
              <a:t>"@babel/preset-env"</a:t>
            </a:r>
            <a:r>
              <a:rPr lang="en-US" sz="1200" dirty="0">
                <a:solidFill>
                  <a:srgbClr val="A67F59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F9C0A"/>
                </a:solidFill>
                <a:latin typeface="Consolas" panose="020B0609020204030204" pitchFamily="49" charset="0"/>
              </a:rPr>
              <a:t>"^7.4.3"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01600" indent="0">
              <a:lnSpc>
                <a:spcPct val="80000"/>
              </a:lnSpc>
              <a:buNone/>
            </a:pPr>
            <a:r>
              <a:rPr lang="en-US" sz="1200" dirty="0">
                <a:solidFill>
                  <a:srgbClr val="5F6364"/>
                </a:solidFill>
                <a:latin typeface="Consolas" panose="020B0609020204030204" pitchFamily="49" charset="0"/>
              </a:rPr>
              <a:t>  }</a:t>
            </a:r>
          </a:p>
          <a:p>
            <a:pPr marL="101600" indent="0">
              <a:lnSpc>
                <a:spcPct val="80000"/>
              </a:lnSpc>
              <a:buNone/>
            </a:pPr>
            <a:r>
              <a:rPr lang="en-US" sz="1200" dirty="0">
                <a:solidFill>
                  <a:srgbClr val="5F6364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C6DB2-0B99-954A-B84B-6010B3576A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7033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80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4808-0786-B34B-A3ED-E9FACE90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 QUICKSTART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68EB0-C695-3A45-B721-38242A231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1504950"/>
            <a:ext cx="5324100" cy="3473450"/>
          </a:xfrm>
        </p:spPr>
        <p:txBody>
          <a:bodyPr/>
          <a:lstStyle/>
          <a:p>
            <a:pPr marL="101600" indent="0">
              <a:buNone/>
            </a:pPr>
            <a:r>
              <a:rPr lang="en-US" sz="1400" dirty="0">
                <a:solidFill>
                  <a:srgbClr val="5F6364"/>
                </a:solidFill>
                <a:latin typeface="Trebuchet MS" panose="020B0703020202090204" pitchFamily="34" charset="0"/>
              </a:rPr>
              <a:t>Create a</a:t>
            </a:r>
            <a:r>
              <a:rPr lang="en-US" sz="1400" dirty="0">
                <a:latin typeface="Trebuchet MS" panose="020B0703020202090204" pitchFamily="34" charset="0"/>
              </a:rPr>
              <a:t> 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.babelrc</a:t>
            </a:r>
            <a:r>
              <a:rPr lang="en-US" sz="1400" b="1" dirty="0">
                <a:latin typeface="Trebuchet MS" panose="020B070302020209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Trebuchet MS" panose="020B0703020202090204" pitchFamily="34" charset="0"/>
              </a:rPr>
              <a:t>config and enable configs</a:t>
            </a:r>
            <a:endParaRPr lang="en-US" sz="1400" dirty="0">
              <a:solidFill>
                <a:srgbClr val="5F6364"/>
              </a:solidFill>
              <a:latin typeface="Trebuchet MS" panose="020B0703020202090204" pitchFamily="34" charset="0"/>
            </a:endParaRPr>
          </a:p>
          <a:p>
            <a:pPr marL="101600" indent="0">
              <a:buNone/>
            </a:pPr>
            <a:endParaRPr lang="en-US" sz="1400" dirty="0">
              <a:solidFill>
                <a:srgbClr val="5F6364"/>
              </a:solidFill>
              <a:latin typeface="Consolas" panose="020B0609020204030204" pitchFamily="49" charset="0"/>
            </a:endParaRPr>
          </a:p>
          <a:p>
            <a:pPr marL="101600" indent="0">
              <a:buNone/>
            </a:pPr>
            <a:r>
              <a:rPr lang="en-US" sz="1400" dirty="0">
                <a:solidFill>
                  <a:srgbClr val="5F6364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01600" indent="0">
              <a:buNone/>
            </a:pPr>
            <a:r>
              <a:rPr lang="en-US" sz="1400" dirty="0">
                <a:solidFill>
                  <a:srgbClr val="2F9C0A"/>
                </a:solidFill>
                <a:latin typeface="Consolas" panose="020B0609020204030204" pitchFamily="49" charset="0"/>
              </a:rPr>
              <a:t>  "presets"</a:t>
            </a:r>
            <a:r>
              <a:rPr lang="en-US" sz="1400" dirty="0">
                <a:solidFill>
                  <a:srgbClr val="5F6364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F636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F9C0A"/>
                </a:solidFill>
                <a:latin typeface="Consolas" panose="020B0609020204030204" pitchFamily="49" charset="0"/>
              </a:rPr>
              <a:t>"@babel/preset-</a:t>
            </a:r>
            <a:r>
              <a:rPr lang="en-US" sz="1400" dirty="0" err="1">
                <a:solidFill>
                  <a:srgbClr val="2F9C0A"/>
                </a:solidFill>
                <a:latin typeface="Consolas" panose="020B0609020204030204" pitchFamily="49" charset="0"/>
              </a:rPr>
              <a:t>env</a:t>
            </a:r>
            <a:r>
              <a:rPr lang="en-US" sz="1400" dirty="0">
                <a:solidFill>
                  <a:srgbClr val="2F9C0A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5F6364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01600" indent="0">
              <a:buNone/>
            </a:pPr>
            <a:r>
              <a:rPr lang="en-US" sz="1400" dirty="0">
                <a:solidFill>
                  <a:srgbClr val="5F6364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C6DB2-0B99-954A-B84B-6010B3576A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4557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80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4808-0786-B34B-A3ED-E9FACE90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 QUICKSTART (4)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68EB0-C695-3A45-B721-38242A231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1504950"/>
            <a:ext cx="5324100" cy="3473450"/>
          </a:xfrm>
        </p:spPr>
        <p:txBody>
          <a:bodyPr/>
          <a:lstStyle/>
          <a:p>
            <a:pPr marL="101600" indent="0">
              <a:buNone/>
            </a:pPr>
            <a:r>
              <a:rPr lang="en-US" sz="1600" dirty="0" err="1">
                <a:solidFill>
                  <a:srgbClr val="5F6364"/>
                </a:solidFill>
                <a:latin typeface="Trebuchet MS" panose="020B0703020202090204" pitchFamily="34" charset="0"/>
              </a:rPr>
              <a:t>Transpile</a:t>
            </a:r>
            <a:r>
              <a:rPr lang="en-US" sz="1600" dirty="0">
                <a:solidFill>
                  <a:srgbClr val="5F6364"/>
                </a:solidFill>
                <a:latin typeface="Trebuchet MS" panose="020B0703020202090204" pitchFamily="34" charset="0"/>
              </a:rPr>
              <a:t> code:</a:t>
            </a:r>
          </a:p>
          <a:p>
            <a:pPr marL="101600" indent="0">
              <a:buNone/>
            </a:pPr>
            <a:endParaRPr lang="en-US" sz="1400" dirty="0">
              <a:solidFill>
                <a:srgbClr val="5F6364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run build</a:t>
            </a:r>
          </a:p>
          <a:p>
            <a:endParaRPr lang="en-US" sz="1400" dirty="0">
              <a:solidFill>
                <a:srgbClr val="5F636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1600" indent="0">
              <a:buNone/>
            </a:pPr>
            <a:r>
              <a:rPr lang="en-US" sz="1600" dirty="0">
                <a:solidFill>
                  <a:srgbClr val="5F6364"/>
                </a:solidFill>
                <a:latin typeface="Trebuchet MS" panose="020B0703020202090204" pitchFamily="34" charset="0"/>
              </a:rPr>
              <a:t>Develop and </a:t>
            </a:r>
            <a:r>
              <a:rPr lang="en-US" sz="1600" dirty="0" err="1">
                <a:solidFill>
                  <a:srgbClr val="5F6364"/>
                </a:solidFill>
                <a:latin typeface="Trebuchet MS" panose="020B0703020202090204" pitchFamily="34" charset="0"/>
              </a:rPr>
              <a:t>transpile</a:t>
            </a:r>
            <a:r>
              <a:rPr lang="en-US" sz="1600" dirty="0">
                <a:solidFill>
                  <a:srgbClr val="5F6364"/>
                </a:solidFill>
                <a:latin typeface="Trebuchet MS" panose="020B0703020202090204" pitchFamily="34" charset="0"/>
              </a:rPr>
              <a:t> on every save:</a:t>
            </a:r>
          </a:p>
          <a:p>
            <a:pPr marL="101600" indent="0">
              <a:buNone/>
            </a:pPr>
            <a:endParaRPr lang="en-US" sz="1200" dirty="0">
              <a:solidFill>
                <a:srgbClr val="5F6364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run watch</a:t>
            </a:r>
            <a:endParaRPr lang="en-US" sz="1400" dirty="0">
              <a:solidFill>
                <a:srgbClr val="5F636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1600" indent="0">
              <a:buNone/>
            </a:pPr>
            <a:endParaRPr lang="en-US" sz="1400" dirty="0">
              <a:solidFill>
                <a:srgbClr val="5F636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C6DB2-0B99-954A-B84B-6010B3576A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5984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BC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E796-98CA-8E4D-A46C-023CC880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DB534E-8D47-9D44-8B04-41B3F580E4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958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9E2B-D045-CB45-8125-C28A6500F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9D8A63-AC1B-B945-A2D4-3F6AE4D899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2AD6AA-E5AA-E74A-A9C3-6075F3D45EA7}"/>
              </a:ext>
            </a:extLst>
          </p:cNvPr>
          <p:cNvSpPr txBox="1"/>
          <p:nvPr/>
        </p:nvSpPr>
        <p:spPr>
          <a:xfrm>
            <a:off x="3146156" y="2831202"/>
            <a:ext cx="4409268" cy="1269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4000"/>
              </a:lnSpc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T</a:t>
            </a:r>
            <a:r>
              <a:rPr lang="en-US" sz="2000" dirty="0">
                <a:solidFill>
                  <a:schemeClr val="bg1"/>
                </a:solidFill>
              </a:rPr>
              <a:t>RANSPILERS</a:t>
            </a:r>
          </a:p>
          <a:p>
            <a:pPr marL="342900" indent="-342900">
              <a:lnSpc>
                <a:spcPct val="114000"/>
              </a:lnSpc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ABEL</a:t>
            </a:r>
          </a:p>
          <a:p>
            <a:pPr marL="342900" indent="-342900">
              <a:lnSpc>
                <a:spcPct val="114000"/>
              </a:lnSpc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DDING </a:t>
            </a:r>
            <a:r>
              <a:rPr lang="en-US" sz="2000" b="1" dirty="0">
                <a:solidFill>
                  <a:schemeClr val="bg1"/>
                </a:solidFill>
              </a:rPr>
              <a:t>BABEL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937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00B050"/>
                </a:solidFill>
              </a:rPr>
              <a:t>1.</a:t>
            </a:r>
            <a:endParaRPr sz="7200" dirty="0">
              <a:solidFill>
                <a:srgbClr val="00B05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TRANSPILERS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722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F568DB-FB07-2C42-9BB7-8DC39A9E5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1657350"/>
            <a:ext cx="5535118" cy="2255700"/>
          </a:xfrm>
        </p:spPr>
        <p:txBody>
          <a:bodyPr/>
          <a:lstStyle/>
          <a:p>
            <a:r>
              <a:rPr lang="en-US" dirty="0">
                <a:latin typeface="Trebuchet MS" panose="020B0703020202090204" pitchFamily="34" charset="0"/>
              </a:rPr>
              <a:t>Compiler  - computer software that transforms code written in one programming language to another, </a:t>
            </a:r>
            <a:r>
              <a:rPr lang="en-US" b="1" dirty="0">
                <a:latin typeface="Trebuchet MS" panose="020B0703020202090204" pitchFamily="34" charset="0"/>
              </a:rPr>
              <a:t>primarily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b="1" dirty="0">
                <a:latin typeface="Trebuchet MS" panose="020B0703020202090204" pitchFamily="34" charset="0"/>
              </a:rPr>
              <a:t>from high-level to lower level language</a:t>
            </a:r>
            <a:r>
              <a:rPr lang="en-US" dirty="0">
                <a:latin typeface="Trebuchet MS" panose="020B0703020202090204" pitchFamily="34" charset="0"/>
              </a:rPr>
              <a:t>.</a:t>
            </a:r>
          </a:p>
          <a:p>
            <a:endParaRPr lang="en-US" dirty="0">
              <a:latin typeface="Trebuchet MS" panose="020B0703020202090204" pitchFamily="34" charset="0"/>
            </a:endParaRPr>
          </a:p>
          <a:p>
            <a:r>
              <a:rPr lang="en-US" dirty="0">
                <a:latin typeface="Trebuchet MS" panose="020B0703020202090204" pitchFamily="34" charset="0"/>
              </a:rPr>
              <a:t>Example: Java =&gt; machine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746A8-32D8-4243-8ADF-17B3826F9E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009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F568DB-FB07-2C42-9BB7-8DC39A9E5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1657350"/>
            <a:ext cx="5580838" cy="2548890"/>
          </a:xfrm>
        </p:spPr>
        <p:txBody>
          <a:bodyPr/>
          <a:lstStyle/>
          <a:p>
            <a:r>
              <a:rPr lang="en-US" dirty="0">
                <a:latin typeface="Trebuchet MS" panose="020B0703020202090204" pitchFamily="34" charset="0"/>
              </a:rPr>
              <a:t>Transpiler (source-to-source compiler) — a type of compiler that translates between programming languages operating at </a:t>
            </a:r>
            <a:r>
              <a:rPr lang="en-US" b="1" dirty="0">
                <a:latin typeface="Trebuchet MS" panose="020B0703020202090204" pitchFamily="34" charset="0"/>
              </a:rPr>
              <a:t>comparable levels of abstraction</a:t>
            </a:r>
            <a:r>
              <a:rPr lang="en-US" dirty="0">
                <a:latin typeface="Trebuchet MS" panose="020B0703020202090204" pitchFamily="34" charset="0"/>
              </a:rPr>
              <a:t>.</a:t>
            </a:r>
          </a:p>
          <a:p>
            <a:endParaRPr lang="en-US" dirty="0">
              <a:latin typeface="Trebuchet MS" panose="020B0703020202090204" pitchFamily="34" charset="0"/>
            </a:endParaRPr>
          </a:p>
          <a:p>
            <a:r>
              <a:rPr lang="en-US" dirty="0">
                <a:latin typeface="Trebuchet MS" panose="020B0703020202090204" pitchFamily="34" charset="0"/>
              </a:rPr>
              <a:t>Example: Typescript =&gt; </a:t>
            </a:r>
            <a:r>
              <a:rPr lang="en-US" dirty="0" err="1">
                <a:latin typeface="Trebuchet MS" panose="020B0703020202090204" pitchFamily="34" charset="0"/>
              </a:rPr>
              <a:t>Javascript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746A8-32D8-4243-8ADF-17B3826F9E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107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B201-B353-A645-B758-05EC8E0A1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TRANSPILER EXAMPLERS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9599F-4269-6A47-B694-E37F82BEE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000" y="1578025"/>
            <a:ext cx="4238145" cy="2433300"/>
          </a:xfrm>
        </p:spPr>
        <p:txBody>
          <a:bodyPr/>
          <a:lstStyle/>
          <a:p>
            <a:pPr marL="514350" indent="-514350"/>
            <a:r>
              <a:rPr lang="en-GB" dirty="0">
                <a:latin typeface="Trebuchet MS" panose="020B0703020202090204" pitchFamily="34" charset="0"/>
              </a:rPr>
              <a:t>parse-</a:t>
            </a:r>
            <a:r>
              <a:rPr lang="en-GB" dirty="0" err="1">
                <a:latin typeface="Trebuchet MS" panose="020B0703020202090204" pitchFamily="34" charset="0"/>
              </a:rPr>
              <a:t>js</a:t>
            </a:r>
            <a:endParaRPr lang="en-US" dirty="0">
              <a:latin typeface="Trebuchet MS" panose="020B0703020202090204" pitchFamily="34" charset="0"/>
            </a:endParaRPr>
          </a:p>
          <a:p>
            <a:pPr marL="514350" indent="-514350"/>
            <a:r>
              <a:rPr lang="en-GB" dirty="0">
                <a:latin typeface="Trebuchet MS" panose="020B0703020202090204" pitchFamily="34" charset="0"/>
              </a:rPr>
              <a:t>Babel</a:t>
            </a:r>
            <a:endParaRPr lang="ru-RU" dirty="0">
              <a:latin typeface="Trebuchet MS" panose="020B0703020202090204" pitchFamily="34" charset="0"/>
            </a:endParaRPr>
          </a:p>
          <a:p>
            <a:pPr marL="514350" indent="-514350"/>
            <a:r>
              <a:rPr lang="en-US" dirty="0">
                <a:latin typeface="Trebuchet MS" panose="020B0703020202090204" pitchFamily="34" charset="0"/>
              </a:rPr>
              <a:t>Typescript</a:t>
            </a:r>
          </a:p>
          <a:p>
            <a:pPr marL="514350" indent="-514350"/>
            <a:r>
              <a:rPr lang="en-GB" dirty="0" err="1">
                <a:latin typeface="Trebuchet MS" panose="020B0703020202090204" pitchFamily="34" charset="0"/>
              </a:rPr>
              <a:t>CoffeScript</a:t>
            </a:r>
            <a:endParaRPr lang="en-GB" dirty="0">
              <a:latin typeface="Trebuchet MS" panose="020B0703020202090204" pitchFamily="34" charset="0"/>
            </a:endParaRPr>
          </a:p>
          <a:p>
            <a:pPr marL="101600" indent="0">
              <a:buNone/>
            </a:pP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0A97F-FA4C-DE4F-BEFC-107E9ABE1B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109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B201-B353-A645-B758-05EC8E0A1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999" y="969700"/>
            <a:ext cx="4201263" cy="409500"/>
          </a:xfrm>
        </p:spPr>
        <p:txBody>
          <a:bodyPr/>
          <a:lstStyle/>
          <a:p>
            <a:r>
              <a:rPr lang="en-US" dirty="0"/>
              <a:t>WHY DO I NEED </a:t>
            </a:r>
            <a:br>
              <a:rPr lang="en-US" dirty="0"/>
            </a:br>
            <a:r>
              <a:rPr lang="en-US" dirty="0"/>
              <a:t>A TRANSPILER?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9599F-4269-6A47-B694-E37F82BEE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000" y="1578025"/>
            <a:ext cx="4801499" cy="2433300"/>
          </a:xfrm>
        </p:spPr>
        <p:txBody>
          <a:bodyPr/>
          <a:lstStyle/>
          <a:p>
            <a:pPr marL="514350" indent="-514350">
              <a:buSzPct val="120000"/>
              <a:buFont typeface="+mj-lt"/>
              <a:buAutoNum type="arabicPeriod"/>
            </a:pPr>
            <a:r>
              <a:rPr lang="en-US" sz="2400" dirty="0">
                <a:latin typeface="Trebuchet MS" panose="020B0703020202090204" pitchFamily="34" charset="0"/>
              </a:rPr>
              <a:t>To be backward compatible with customer’s browser matrix, keeping ability to write code in the most modern way.</a:t>
            </a:r>
          </a:p>
          <a:p>
            <a:pPr marL="0" indent="0">
              <a:buNone/>
            </a:pPr>
            <a:endParaRPr lang="en-GB" sz="2400" dirty="0">
              <a:latin typeface="Trebuchet MS" panose="020B070302020209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0A97F-FA4C-DE4F-BEFC-107E9ABE1B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pSp>
        <p:nvGrpSpPr>
          <p:cNvPr id="8" name="Google Shape;689;p41">
            <a:extLst>
              <a:ext uri="{FF2B5EF4-FFF2-40B4-BE49-F238E27FC236}">
                <a16:creationId xmlns:a16="http://schemas.microsoft.com/office/drawing/2014/main" id="{CFFB8BEB-B690-F34F-907B-EFBD8FAB478A}"/>
              </a:ext>
            </a:extLst>
          </p:cNvPr>
          <p:cNvGrpSpPr/>
          <p:nvPr/>
        </p:nvGrpSpPr>
        <p:grpSpPr>
          <a:xfrm rot="2685479">
            <a:off x="5785143" y="2036147"/>
            <a:ext cx="995584" cy="995528"/>
            <a:chOff x="576246" y="4319348"/>
            <a:chExt cx="442072" cy="442045"/>
          </a:xfrm>
          <a:solidFill>
            <a:schemeClr val="tx1"/>
          </a:solidFill>
        </p:grpSpPr>
        <p:sp>
          <p:nvSpPr>
            <p:cNvPr id="9" name="Google Shape;690;p41">
              <a:extLst>
                <a:ext uri="{FF2B5EF4-FFF2-40B4-BE49-F238E27FC236}">
                  <a16:creationId xmlns:a16="http://schemas.microsoft.com/office/drawing/2014/main" id="{AED01233-34FD-6243-BC1D-F89B4412A958}"/>
                </a:ext>
              </a:extLst>
            </p:cNvPr>
            <p:cNvSpPr/>
            <p:nvPr/>
          </p:nvSpPr>
          <p:spPr>
            <a:xfrm>
              <a:off x="576246" y="4319348"/>
              <a:ext cx="442072" cy="442045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grpFill/>
            <a:ln w="12175" cap="rnd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0" name="Google Shape;691;p41">
              <a:extLst>
                <a:ext uri="{FF2B5EF4-FFF2-40B4-BE49-F238E27FC236}">
                  <a16:creationId xmlns:a16="http://schemas.microsoft.com/office/drawing/2014/main" id="{EF3CF007-FAB6-EA45-AEC0-E013DBF9B218}"/>
                </a:ext>
              </a:extLst>
            </p:cNvPr>
            <p:cNvSpPr/>
            <p:nvPr/>
          </p:nvSpPr>
          <p:spPr>
            <a:xfrm>
              <a:off x="595721" y="4668819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grpFill/>
            <a:ln w="12175" cap="rnd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1" name="Google Shape;692;p41">
              <a:extLst>
                <a:ext uri="{FF2B5EF4-FFF2-40B4-BE49-F238E27FC236}">
                  <a16:creationId xmlns:a16="http://schemas.microsoft.com/office/drawing/2014/main" id="{EBC57A88-4272-F442-B45A-90983883F738}"/>
                </a:ext>
              </a:extLst>
            </p:cNvPr>
            <p:cNvSpPr/>
            <p:nvPr/>
          </p:nvSpPr>
          <p:spPr>
            <a:xfrm>
              <a:off x="652344" y="4711453"/>
              <a:ext cx="46924" cy="46924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grpFill/>
            <a:ln w="12175" cap="rnd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2" name="Google Shape;693;p41">
              <a:extLst>
                <a:ext uri="{FF2B5EF4-FFF2-40B4-BE49-F238E27FC236}">
                  <a16:creationId xmlns:a16="http://schemas.microsoft.com/office/drawing/2014/main" id="{FEE945DF-6765-944F-82FD-48D2AAD4A012}"/>
                </a:ext>
              </a:extLst>
            </p:cNvPr>
            <p:cNvSpPr/>
            <p:nvPr/>
          </p:nvSpPr>
          <p:spPr>
            <a:xfrm>
              <a:off x="579301" y="4638451"/>
              <a:ext cx="46899" cy="46899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grpFill/>
            <a:ln w="12175" cap="rnd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  <a:highlight>
                  <a:srgbClr val="FFFF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039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2F6289"/>
                </a:solidFill>
              </a:rPr>
              <a:t>2.</a:t>
            </a:r>
            <a:endParaRPr sz="7200" dirty="0">
              <a:solidFill>
                <a:srgbClr val="2F628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BABEL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410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62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DEE8-F851-CF47-B2C4-264FABDBA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BABEL?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0F917-F363-DA40-8612-F8EA5280D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000"/>
              </a:lnSpc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Simple to use</a:t>
            </a:r>
          </a:p>
          <a:p>
            <a:pPr>
              <a:lnSpc>
                <a:spcPct val="114000"/>
              </a:lnSpc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Well documented</a:t>
            </a:r>
          </a:p>
          <a:p>
            <a:pPr>
              <a:lnSpc>
                <a:spcPct val="114000"/>
              </a:lnSpc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Huge community</a:t>
            </a:r>
          </a:p>
          <a:p>
            <a:pPr>
              <a:lnSpc>
                <a:spcPct val="114000"/>
              </a:lnSpc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ea typeface="UD Digi Kyokasho NK-B" panose="020B0400000000000000" pitchFamily="18" charset="-128"/>
                <a:cs typeface="Calibri" panose="020F0502020204030204" pitchFamily="34" charset="0"/>
              </a:rPr>
              <a:t>Tomorrow's JavaScript, Today</a:t>
            </a:r>
          </a:p>
          <a:p>
            <a:pPr>
              <a:lnSpc>
                <a:spcPct val="114000"/>
              </a:lnSpc>
              <a:spcAft>
                <a:spcPts val="120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01C4F-C66D-004D-B712-BF95E47ABA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0235730"/>
      </p:ext>
    </p:extLst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DOCID-199828462-1686</_dlc_DocId>
    <_dlc_DocIdUrl xmlns="5ede5379-f79c-4964-9301-1140f96aa672">
      <Url>https://epam.sharepoint.com/sites/LMSO/_layouts/15/DocIdRedir.aspx?ID=DOCID-199828462-1686</Url>
      <Description>DOCID-199828462-1686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7743755D7D314CBDCFF819BBF257D3" ma:contentTypeVersion="5" ma:contentTypeDescription="Create a new document." ma:contentTypeScope="" ma:versionID="cb89b1a2242e75bde1924e2f9bb00d8d">
  <xsd:schema xmlns:xsd="http://www.w3.org/2001/XMLSchema" xmlns:xs="http://www.w3.org/2001/XMLSchema" xmlns:p="http://schemas.microsoft.com/office/2006/metadata/properties" xmlns:ns2="5ede5379-f79c-4964-9301-1140f96aa672" xmlns:ns3="a435e5aa-5e81-42b9-b33b-4f939a73c4ef" targetNamespace="http://schemas.microsoft.com/office/2006/metadata/properties" ma:root="true" ma:fieldsID="519cc8656249a99c787ceaeb352ec4a6" ns2:_="" ns3:_="">
    <xsd:import namespace="5ede5379-f79c-4964-9301-1140f96aa672"/>
    <xsd:import namespace="a435e5aa-5e81-42b9-b33b-4f939a73c4e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35e5aa-5e81-42b9-b33b-4f939a73c4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72C8FB-304E-4034-AF26-BB573D29E3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723AEE-7977-4546-A09B-D55D8887FBA0}">
  <ds:schemaRefs>
    <ds:schemaRef ds:uri="http://schemas.microsoft.com/office/2006/metadata/properties"/>
    <ds:schemaRef ds:uri="http://schemas.microsoft.com/office/infopath/2007/PartnerControls"/>
    <ds:schemaRef ds:uri="5ede5379-f79c-4964-9301-1140f96aa672"/>
  </ds:schemaRefs>
</ds:datastoreItem>
</file>

<file path=customXml/itemProps3.xml><?xml version="1.0" encoding="utf-8"?>
<ds:datastoreItem xmlns:ds="http://schemas.openxmlformats.org/officeDocument/2006/customXml" ds:itemID="{53F4116C-6EF0-4BA4-8B1A-CE6FC82CBE4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2CD5668-D1B6-4EB3-9158-400A0CB6FE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e5379-f79c-4964-9301-1140f96aa672"/>
    <ds:schemaRef ds:uri="a435e5aa-5e81-42b9-b33b-4f939a73c4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393</Words>
  <Application>Microsoft Office PowerPoint</Application>
  <PresentationFormat>On-screen Show (16:9)</PresentationFormat>
  <Paragraphs>96</Paragraphs>
  <Slides>17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Arviragus template</vt:lpstr>
      <vt:lpstr>BABEL </vt:lpstr>
      <vt:lpstr>AGENDA</vt:lpstr>
      <vt:lpstr>1. TRANSPILERS</vt:lpstr>
      <vt:lpstr>PowerPoint Presentation</vt:lpstr>
      <vt:lpstr>PowerPoint Presentation</vt:lpstr>
      <vt:lpstr>TRANSPILER EXAMPLERS</vt:lpstr>
      <vt:lpstr>WHY DO I NEED  A TRANSPILER?</vt:lpstr>
      <vt:lpstr>2. BABEL</vt:lpstr>
      <vt:lpstr>WHY BABEL?</vt:lpstr>
      <vt:lpstr>HOW DOES BABEL WORK?</vt:lpstr>
      <vt:lpstr>STAGES</vt:lpstr>
      <vt:lpstr>3. ADDING BABEL</vt:lpstr>
      <vt:lpstr>BABEL QUICKSTART (1)</vt:lpstr>
      <vt:lpstr>BABEL QUICKSTART (2)</vt:lpstr>
      <vt:lpstr>BABEL QUICKSTART (2)</vt:lpstr>
      <vt:lpstr>BABEL QUICKSTART (4)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Nitin Jaryal</cp:lastModifiedBy>
  <cp:revision>16</cp:revision>
  <dcterms:modified xsi:type="dcterms:W3CDTF">2022-04-22T04:13:51Z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0x010100707743755D7D314CBDCFF819BBF257D3</vt:lpwstr>
  </property>
  <property fmtid="{D5CDD505-2E9C-101B-9397-08002B2CF9AE}" pid="3" name="_dlc_DocIdItemGuid">
    <vt:lpwstr>158c97b1-43aa-4ec0-97fb-6a71071300f5</vt:lpwstr>
  </property>
</Properties>
</file>