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3"/>
  </p:notesMasterIdLst>
  <p:sldIdLst>
    <p:sldId id="256" r:id="rId5"/>
    <p:sldId id="2146847054" r:id="rId6"/>
    <p:sldId id="262" r:id="rId7"/>
    <p:sldId id="265" r:id="rId8"/>
    <p:sldId id="2146847056" r:id="rId9"/>
    <p:sldId id="266" r:id="rId10"/>
    <p:sldId id="2146847057" r:id="rId11"/>
    <p:sldId id="2146847058" r:id="rId12"/>
    <p:sldId id="267" r:id="rId13"/>
    <p:sldId id="2146847059" r:id="rId14"/>
    <p:sldId id="2146847060" r:id="rId15"/>
    <p:sldId id="2146847061" r:id="rId16"/>
    <p:sldId id="2146847062" r:id="rId17"/>
    <p:sldId id="2146847063" r:id="rId18"/>
    <p:sldId id="268" r:id="rId19"/>
    <p:sldId id="2146847055" r:id="rId20"/>
    <p:sldId id="269" r:id="rId21"/>
    <p:sldId id="25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ADE4"/>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ED1EFC-9700-EC63-4A05-59407587655E}" v="24" dt="2025-08-28T15:47:11.7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78" d="100"/>
          <a:sy n="78" d="100"/>
        </p:scale>
        <p:origin x="874"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28-08-2025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8/28/2025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8/28/2025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8/28/2025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8/28/2025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8/28/2025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8/28/2025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8/28/2025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8/28/2025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8/28/2025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8/28/2025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8/28/2025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8/28/2025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dirty="0">
                <a:solidFill>
                  <a:srgbClr val="1CADE4"/>
                </a:solidFill>
              </a:rPr>
              <a:t>Local Civic Issue Reporting Tool</a:t>
            </a:r>
            <a:endParaRPr lang="en-US" sz="2400" dirty="0">
              <a:solidFill>
                <a:srgbClr val="1CADE4"/>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892552"/>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a:p>
            <a:pPr algn="ctr"/>
            <a:r>
              <a:rPr lang="en-US" sz="2000" i="1" dirty="0">
                <a:solidFill>
                  <a:schemeClr val="accent1">
                    <a:lumMod val="75000"/>
                  </a:schemeClr>
                </a:solidFill>
                <a:latin typeface="Arial"/>
                <a:cs typeface="Arial"/>
              </a:rPr>
              <a:t>(Submitted in partial fulfillment of the Summer Internship on Full Stack Web Development, 2025) </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Lokesh Jilakara</a:t>
            </a:r>
          </a:p>
          <a:p>
            <a:r>
              <a:rPr lang="en-US" sz="2000" b="1" dirty="0">
                <a:solidFill>
                  <a:schemeClr val="accent1">
                    <a:lumMod val="75000"/>
                  </a:schemeClr>
                </a:solidFill>
                <a:latin typeface="Arial" pitchFamily="34" charset="0"/>
                <a:cs typeface="Arial" pitchFamily="34" charset="0"/>
              </a:rPr>
              <a:t>		 CSE</a:t>
            </a:r>
          </a:p>
          <a:p>
            <a:r>
              <a:rPr lang="en-US" sz="2000" b="1" dirty="0">
                <a:solidFill>
                  <a:schemeClr val="accent1">
                    <a:lumMod val="75000"/>
                  </a:schemeClr>
                </a:solidFill>
                <a:latin typeface="Arial" pitchFamily="34" charset="0"/>
                <a:cs typeface="Arial" pitchFamily="34" charset="0"/>
              </a:rPr>
              <a:t>		SRM UNIVERSITY-AP</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login screen shot&#10;&#10;AI-generated content may be incorrect.">
            <a:extLst>
              <a:ext uri="{FF2B5EF4-FFF2-40B4-BE49-F238E27FC236}">
                <a16:creationId xmlns:a16="http://schemas.microsoft.com/office/drawing/2014/main" id="{30705427-F0ED-4CC6-13FC-C25D52F23E31}"/>
              </a:ext>
            </a:extLst>
          </p:cNvPr>
          <p:cNvPicPr>
            <a:picLocks noChangeAspect="1"/>
          </p:cNvPicPr>
          <p:nvPr/>
        </p:nvPicPr>
        <p:blipFill>
          <a:blip r:embed="rId2"/>
          <a:stretch>
            <a:fillRect/>
          </a:stretch>
        </p:blipFill>
        <p:spPr>
          <a:xfrm>
            <a:off x="975360" y="1463039"/>
            <a:ext cx="9870452" cy="4463609"/>
          </a:xfrm>
          <a:prstGeom prst="rect">
            <a:avLst/>
          </a:prstGeom>
        </p:spPr>
      </p:pic>
      <p:sp>
        <p:nvSpPr>
          <p:cNvPr id="4" name="TextBox 3">
            <a:extLst>
              <a:ext uri="{FF2B5EF4-FFF2-40B4-BE49-F238E27FC236}">
                <a16:creationId xmlns:a16="http://schemas.microsoft.com/office/drawing/2014/main" id="{9786397B-9E31-8F6F-FBDF-64D1DA0E9114}"/>
              </a:ext>
            </a:extLst>
          </p:cNvPr>
          <p:cNvSpPr txBox="1"/>
          <p:nvPr/>
        </p:nvSpPr>
        <p:spPr>
          <a:xfrm>
            <a:off x="499533" y="770467"/>
            <a:ext cx="2015067" cy="461665"/>
          </a:xfrm>
          <a:prstGeom prst="rect">
            <a:avLst/>
          </a:prstGeom>
          <a:noFill/>
        </p:spPr>
        <p:txBody>
          <a:bodyPr wrap="square" rtlCol="0">
            <a:spAutoFit/>
          </a:bodyPr>
          <a:lstStyle/>
          <a:p>
            <a:r>
              <a:rPr lang="en-IN" sz="2400" b="1" dirty="0">
                <a:solidFill>
                  <a:srgbClr val="1CADE4"/>
                </a:solidFill>
                <a:latin typeface="Arial" panose="020B0604020202020204" pitchFamily="34" charset="0"/>
                <a:cs typeface="Arial" panose="020B0604020202020204" pitchFamily="34" charset="0"/>
              </a:rPr>
              <a:t>Login Page</a:t>
            </a:r>
          </a:p>
        </p:txBody>
      </p:sp>
    </p:spTree>
    <p:extLst>
      <p:ext uri="{BB962C8B-B14F-4D97-AF65-F5344CB8AC3E}">
        <p14:creationId xmlns:p14="http://schemas.microsoft.com/office/powerpoint/2010/main" val="401813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website&#10;&#10;AI-generated content may be incorrect.">
            <a:extLst>
              <a:ext uri="{FF2B5EF4-FFF2-40B4-BE49-F238E27FC236}">
                <a16:creationId xmlns:a16="http://schemas.microsoft.com/office/drawing/2014/main" id="{483975EB-58F0-404E-10C7-87E07608027A}"/>
              </a:ext>
            </a:extLst>
          </p:cNvPr>
          <p:cNvPicPr>
            <a:picLocks noChangeAspect="1"/>
          </p:cNvPicPr>
          <p:nvPr/>
        </p:nvPicPr>
        <p:blipFill>
          <a:blip r:embed="rId2"/>
          <a:stretch>
            <a:fillRect/>
          </a:stretch>
        </p:blipFill>
        <p:spPr>
          <a:xfrm>
            <a:off x="663786" y="1429081"/>
            <a:ext cx="11140440" cy="5246713"/>
          </a:xfrm>
          <a:prstGeom prst="rect">
            <a:avLst/>
          </a:prstGeom>
        </p:spPr>
      </p:pic>
      <p:sp>
        <p:nvSpPr>
          <p:cNvPr id="4" name="TextBox 3">
            <a:extLst>
              <a:ext uri="{FF2B5EF4-FFF2-40B4-BE49-F238E27FC236}">
                <a16:creationId xmlns:a16="http://schemas.microsoft.com/office/drawing/2014/main" id="{FA380F5A-E7BD-2A98-8B89-2E4A51BDAC89}"/>
              </a:ext>
            </a:extLst>
          </p:cNvPr>
          <p:cNvSpPr txBox="1"/>
          <p:nvPr/>
        </p:nvSpPr>
        <p:spPr>
          <a:xfrm>
            <a:off x="502920" y="770467"/>
            <a:ext cx="2223347" cy="461665"/>
          </a:xfrm>
          <a:prstGeom prst="rect">
            <a:avLst/>
          </a:prstGeom>
          <a:noFill/>
        </p:spPr>
        <p:txBody>
          <a:bodyPr wrap="square" rtlCol="0">
            <a:spAutoFit/>
          </a:bodyPr>
          <a:lstStyle/>
          <a:p>
            <a:r>
              <a:rPr lang="en-IN" sz="2400" b="1" dirty="0">
                <a:solidFill>
                  <a:srgbClr val="1CADE4"/>
                </a:solidFill>
                <a:latin typeface="Arial" panose="020B0604020202020204" pitchFamily="34" charset="0"/>
                <a:cs typeface="Arial" panose="020B0604020202020204" pitchFamily="34" charset="0"/>
              </a:rPr>
              <a:t>App Interface</a:t>
            </a:r>
          </a:p>
        </p:txBody>
      </p:sp>
    </p:spTree>
    <p:extLst>
      <p:ext uri="{BB962C8B-B14F-4D97-AF65-F5344CB8AC3E}">
        <p14:creationId xmlns:p14="http://schemas.microsoft.com/office/powerpoint/2010/main" val="3173055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AI-generated content may be incorrect.">
            <a:extLst>
              <a:ext uri="{FF2B5EF4-FFF2-40B4-BE49-F238E27FC236}">
                <a16:creationId xmlns:a16="http://schemas.microsoft.com/office/drawing/2014/main" id="{051A75CF-07F9-DF7B-27B4-A7D81B151782}"/>
              </a:ext>
            </a:extLst>
          </p:cNvPr>
          <p:cNvPicPr>
            <a:picLocks noChangeAspect="1"/>
          </p:cNvPicPr>
          <p:nvPr/>
        </p:nvPicPr>
        <p:blipFill>
          <a:blip r:embed="rId2"/>
          <a:stretch>
            <a:fillRect/>
          </a:stretch>
        </p:blipFill>
        <p:spPr>
          <a:xfrm>
            <a:off x="655320" y="1464750"/>
            <a:ext cx="9860280" cy="5247249"/>
          </a:xfrm>
          <a:prstGeom prst="rect">
            <a:avLst/>
          </a:prstGeom>
        </p:spPr>
      </p:pic>
      <p:sp>
        <p:nvSpPr>
          <p:cNvPr id="4" name="TextBox 3">
            <a:extLst>
              <a:ext uri="{FF2B5EF4-FFF2-40B4-BE49-F238E27FC236}">
                <a16:creationId xmlns:a16="http://schemas.microsoft.com/office/drawing/2014/main" id="{28FF37EF-8574-1F28-7533-BA2313D33E3D}"/>
              </a:ext>
            </a:extLst>
          </p:cNvPr>
          <p:cNvSpPr txBox="1"/>
          <p:nvPr/>
        </p:nvSpPr>
        <p:spPr>
          <a:xfrm>
            <a:off x="389466" y="791410"/>
            <a:ext cx="2853267" cy="461665"/>
          </a:xfrm>
          <a:prstGeom prst="rect">
            <a:avLst/>
          </a:prstGeom>
          <a:noFill/>
        </p:spPr>
        <p:txBody>
          <a:bodyPr wrap="square" rtlCol="0">
            <a:spAutoFit/>
          </a:bodyPr>
          <a:lstStyle/>
          <a:p>
            <a:r>
              <a:rPr lang="en-IN" sz="2400" b="1" dirty="0">
                <a:solidFill>
                  <a:srgbClr val="1CADE4"/>
                </a:solidFill>
                <a:latin typeface="Arial" panose="020B0604020202020204" pitchFamily="34" charset="0"/>
                <a:cs typeface="Arial" panose="020B0604020202020204" pitchFamily="34" charset="0"/>
              </a:rPr>
              <a:t>Reporting Page</a:t>
            </a:r>
          </a:p>
        </p:txBody>
      </p:sp>
    </p:spTree>
    <p:extLst>
      <p:ext uri="{BB962C8B-B14F-4D97-AF65-F5344CB8AC3E}">
        <p14:creationId xmlns:p14="http://schemas.microsoft.com/office/powerpoint/2010/main" val="1523460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AI-generated content may be incorrect.">
            <a:extLst>
              <a:ext uri="{FF2B5EF4-FFF2-40B4-BE49-F238E27FC236}">
                <a16:creationId xmlns:a16="http://schemas.microsoft.com/office/drawing/2014/main" id="{5740A49B-7B2C-FA44-7E69-925BA5775BBB}"/>
              </a:ext>
            </a:extLst>
          </p:cNvPr>
          <p:cNvPicPr>
            <a:picLocks noChangeAspect="1"/>
          </p:cNvPicPr>
          <p:nvPr/>
        </p:nvPicPr>
        <p:blipFill>
          <a:blip r:embed="rId2"/>
          <a:stretch>
            <a:fillRect/>
          </a:stretch>
        </p:blipFill>
        <p:spPr>
          <a:xfrm>
            <a:off x="1474966" y="1540933"/>
            <a:ext cx="8685033" cy="4966729"/>
          </a:xfrm>
          <a:prstGeom prst="rect">
            <a:avLst/>
          </a:prstGeom>
        </p:spPr>
      </p:pic>
      <p:sp>
        <p:nvSpPr>
          <p:cNvPr id="8" name="TextBox 7">
            <a:extLst>
              <a:ext uri="{FF2B5EF4-FFF2-40B4-BE49-F238E27FC236}">
                <a16:creationId xmlns:a16="http://schemas.microsoft.com/office/drawing/2014/main" id="{DF8DC157-F1EF-8882-B51D-C1BD35877080}"/>
              </a:ext>
            </a:extLst>
          </p:cNvPr>
          <p:cNvSpPr txBox="1"/>
          <p:nvPr/>
        </p:nvSpPr>
        <p:spPr>
          <a:xfrm>
            <a:off x="643467" y="936414"/>
            <a:ext cx="3505200" cy="461665"/>
          </a:xfrm>
          <a:prstGeom prst="rect">
            <a:avLst/>
          </a:prstGeom>
          <a:noFill/>
        </p:spPr>
        <p:txBody>
          <a:bodyPr wrap="square" rtlCol="0">
            <a:spAutoFit/>
          </a:bodyPr>
          <a:lstStyle/>
          <a:p>
            <a:r>
              <a:rPr lang="en-IN" sz="2400" b="1" dirty="0">
                <a:solidFill>
                  <a:srgbClr val="1CADE4"/>
                </a:solidFill>
                <a:latin typeface="Arial" panose="020B0604020202020204" pitchFamily="34" charset="0"/>
                <a:cs typeface="Arial" panose="020B0604020202020204" pitchFamily="34" charset="0"/>
              </a:rPr>
              <a:t>Issue Reported Page</a:t>
            </a:r>
          </a:p>
        </p:txBody>
      </p:sp>
    </p:spTree>
    <p:extLst>
      <p:ext uri="{BB962C8B-B14F-4D97-AF65-F5344CB8AC3E}">
        <p14:creationId xmlns:p14="http://schemas.microsoft.com/office/powerpoint/2010/main" val="39967867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lue and white rectangle&#10;&#10;AI-generated content may be incorrect.">
            <a:extLst>
              <a:ext uri="{FF2B5EF4-FFF2-40B4-BE49-F238E27FC236}">
                <a16:creationId xmlns:a16="http://schemas.microsoft.com/office/drawing/2014/main" id="{C231089A-A23B-B79F-33CE-C348CBBDDDB6}"/>
              </a:ext>
            </a:extLst>
          </p:cNvPr>
          <p:cNvPicPr>
            <a:picLocks noChangeAspect="1"/>
          </p:cNvPicPr>
          <p:nvPr/>
        </p:nvPicPr>
        <p:blipFill>
          <a:blip r:embed="rId2"/>
          <a:srcRect r="33653"/>
          <a:stretch>
            <a:fillRect/>
          </a:stretch>
        </p:blipFill>
        <p:spPr>
          <a:xfrm>
            <a:off x="508000" y="1110090"/>
            <a:ext cx="7391400" cy="4505739"/>
          </a:xfrm>
          <a:prstGeom prst="rect">
            <a:avLst/>
          </a:prstGeom>
        </p:spPr>
      </p:pic>
      <p:pic>
        <p:nvPicPr>
          <p:cNvPr id="5" name="Picture 4" descr="A screenshot of a computer">
            <a:extLst>
              <a:ext uri="{FF2B5EF4-FFF2-40B4-BE49-F238E27FC236}">
                <a16:creationId xmlns:a16="http://schemas.microsoft.com/office/drawing/2014/main" id="{13DA74A3-4DF8-FED1-4E38-1412C2D37363}"/>
              </a:ext>
            </a:extLst>
          </p:cNvPr>
          <p:cNvPicPr>
            <a:picLocks noChangeAspect="1"/>
          </p:cNvPicPr>
          <p:nvPr/>
        </p:nvPicPr>
        <p:blipFill>
          <a:blip r:embed="rId3"/>
          <a:srcRect l="25564"/>
          <a:stretch>
            <a:fillRect/>
          </a:stretch>
        </p:blipFill>
        <p:spPr>
          <a:xfrm>
            <a:off x="5648960" y="3007947"/>
            <a:ext cx="6035040" cy="3485029"/>
          </a:xfrm>
          <a:prstGeom prst="rect">
            <a:avLst/>
          </a:prstGeom>
        </p:spPr>
      </p:pic>
      <p:sp>
        <p:nvSpPr>
          <p:cNvPr id="6" name="TextBox 5">
            <a:extLst>
              <a:ext uri="{FF2B5EF4-FFF2-40B4-BE49-F238E27FC236}">
                <a16:creationId xmlns:a16="http://schemas.microsoft.com/office/drawing/2014/main" id="{0A8CAE1F-9922-0051-6EEC-DD88481B323F}"/>
              </a:ext>
            </a:extLst>
          </p:cNvPr>
          <p:cNvSpPr txBox="1"/>
          <p:nvPr/>
        </p:nvSpPr>
        <p:spPr>
          <a:xfrm>
            <a:off x="422788" y="545916"/>
            <a:ext cx="4660490" cy="461665"/>
          </a:xfrm>
          <a:prstGeom prst="rect">
            <a:avLst/>
          </a:prstGeom>
          <a:noFill/>
        </p:spPr>
        <p:txBody>
          <a:bodyPr wrap="square" rtlCol="0">
            <a:spAutoFit/>
          </a:bodyPr>
          <a:lstStyle/>
          <a:p>
            <a:r>
              <a:rPr lang="en-IN" sz="2400" b="1" dirty="0">
                <a:solidFill>
                  <a:srgbClr val="1CADE4"/>
                </a:solidFill>
                <a:latin typeface="Arial" panose="020B0604020202020204" pitchFamily="34" charset="0"/>
                <a:cs typeface="Arial" panose="020B0604020202020204" pitchFamily="34" charset="0"/>
              </a:rPr>
              <a:t>Contact &amp; Help</a:t>
            </a:r>
          </a:p>
        </p:txBody>
      </p:sp>
      <p:sp>
        <p:nvSpPr>
          <p:cNvPr id="2" name="TextBox 1">
            <a:extLst>
              <a:ext uri="{FF2B5EF4-FFF2-40B4-BE49-F238E27FC236}">
                <a16:creationId xmlns:a16="http://schemas.microsoft.com/office/drawing/2014/main" id="{6090FB16-7148-220D-F445-DDF9BA0E9B2E}"/>
              </a:ext>
            </a:extLst>
          </p:cNvPr>
          <p:cNvSpPr txBox="1"/>
          <p:nvPr/>
        </p:nvSpPr>
        <p:spPr>
          <a:xfrm>
            <a:off x="422414" y="6489112"/>
            <a:ext cx="683154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err="1"/>
              <a:t>Github</a:t>
            </a:r>
            <a:r>
              <a:rPr lang="en-US" b="1" dirty="0"/>
              <a:t> link: </a:t>
            </a:r>
            <a:r>
              <a:rPr lang="en-US" b="1" dirty="0">
                <a:ea typeface="+mn-lt"/>
                <a:cs typeface="+mn-lt"/>
              </a:rPr>
              <a:t>https://github.com/lokeshjilakara-527/CIVIC-ISSUE</a:t>
            </a:r>
            <a:endParaRPr lang="en-US" b="1" dirty="0"/>
          </a:p>
        </p:txBody>
      </p:sp>
    </p:spTree>
    <p:extLst>
      <p:ext uri="{BB962C8B-B14F-4D97-AF65-F5344CB8AC3E}">
        <p14:creationId xmlns:p14="http://schemas.microsoft.com/office/powerpoint/2010/main" val="23480996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488059" y="601132"/>
            <a:ext cx="11029615" cy="4663017"/>
          </a:xfrm>
        </p:spPr>
        <p:txBody>
          <a:bodyPr>
            <a:normAutofit/>
          </a:bodyPr>
          <a:lstStyle/>
          <a:p>
            <a:pPr marL="305435" indent="-305435"/>
            <a:r>
              <a:rPr lang="en-US" sz="2400" dirty="0"/>
              <a:t>Full-stack web app for citizens to report local civic issues. </a:t>
            </a:r>
          </a:p>
          <a:p>
            <a:pPr marL="305435" indent="-305435"/>
            <a:r>
              <a:rPr lang="en-US" sz="2400" dirty="0"/>
              <a:t>It uses Node.js, Express.js, and MongoDB for the backend and data handling. </a:t>
            </a:r>
          </a:p>
          <a:p>
            <a:pPr marL="305435" indent="-305435"/>
            <a:r>
              <a:rPr lang="en-US" sz="2400" dirty="0"/>
              <a:t>The frontend is built with HTML, CSS, and JavaScript for a clean UI. </a:t>
            </a:r>
          </a:p>
          <a:p>
            <a:pPr marL="305435" indent="-305435"/>
            <a:r>
              <a:rPr lang="en-US" sz="2400" dirty="0"/>
              <a:t>It is deployed live on Render with GitHub integration.</a:t>
            </a:r>
            <a:endParaRPr lang="en-IN" sz="2400" dirty="0"/>
          </a:p>
        </p:txBody>
      </p:sp>
    </p:spTree>
    <p:extLst>
      <p:ext uri="{BB962C8B-B14F-4D97-AF65-F5344CB8AC3E}">
        <p14:creationId xmlns:p14="http://schemas.microsoft.com/office/powerpoint/2010/main" val="3183315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442536" y="1406814"/>
            <a:ext cx="11029615" cy="3308350"/>
          </a:xfrm>
        </p:spPr>
        <p:txBody>
          <a:bodyPr>
            <a:normAutofit/>
          </a:bodyPr>
          <a:lstStyle/>
          <a:p>
            <a:r>
              <a:rPr lang="en-US" sz="2400" dirty="0">
                <a:ea typeface="+mn-lt"/>
                <a:cs typeface="+mn-lt"/>
              </a:rPr>
              <a:t>Implement Admin Panel to check, update, or close issues.</a:t>
            </a:r>
          </a:p>
          <a:p>
            <a:pPr marL="305435" indent="-305435"/>
            <a:r>
              <a:rPr lang="en-US" sz="2400" dirty="0">
                <a:ea typeface="+mn-lt"/>
                <a:cs typeface="+mn-lt"/>
              </a:rPr>
              <a:t>SMS/Email alerts to authorities and users.</a:t>
            </a:r>
          </a:p>
          <a:p>
            <a:pPr marL="305435" indent="-305435"/>
            <a:r>
              <a:rPr lang="en-US" sz="2400" dirty="0">
                <a:ea typeface="+mn-lt"/>
                <a:cs typeface="+mn-lt"/>
              </a:rPr>
              <a:t>Map-oriented location picker with the Google Maps API.</a:t>
            </a:r>
          </a:p>
          <a:p>
            <a:pPr marL="305435" indent="-305435"/>
            <a:r>
              <a:rPr lang="en-US" sz="2400" dirty="0">
                <a:ea typeface="+mn-lt"/>
                <a:cs typeface="+mn-lt"/>
              </a:rPr>
              <a:t>AI-enabled auto-categorization of issues - road issues, drainage, electricity, etc.</a:t>
            </a:r>
          </a:p>
          <a:p>
            <a:pPr marL="305435" indent="-305435"/>
            <a:r>
              <a:rPr lang="en-US" sz="2400" dirty="0">
                <a:ea typeface="+mn-lt"/>
                <a:cs typeface="+mn-lt"/>
              </a:rPr>
              <a:t>Mobile app version with React Native..</a:t>
            </a:r>
            <a:endParaRPr lang="en-US" sz="2400"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US" sz="2400" dirty="0">
                <a:solidFill>
                  <a:srgbClr val="0F0F0F"/>
                </a:solidFill>
                <a:ea typeface="+mn-lt"/>
                <a:cs typeface="+mn-lt"/>
              </a:rPr>
              <a:t>Node.js Documentation – Backend server and async management.</a:t>
            </a:r>
          </a:p>
          <a:p>
            <a:pPr marL="305435" indent="-305435"/>
            <a:r>
              <a:rPr lang="en-US" sz="2400" dirty="0">
                <a:solidFill>
                  <a:srgbClr val="0F0F0F"/>
                </a:solidFill>
                <a:ea typeface="+mn-lt"/>
                <a:cs typeface="+mn-lt"/>
              </a:rPr>
              <a:t>Express.js Documentation – Routing and middleware configuration.</a:t>
            </a:r>
          </a:p>
          <a:p>
            <a:pPr marL="305435" indent="-305435"/>
            <a:r>
              <a:rPr lang="en-US" sz="2400" dirty="0">
                <a:solidFill>
                  <a:srgbClr val="0F0F0F"/>
                </a:solidFill>
                <a:ea typeface="+mn-lt"/>
                <a:cs typeface="+mn-lt"/>
              </a:rPr>
              <a:t>MongoDB &amp; Mongoose – Database schema and queries.</a:t>
            </a:r>
          </a:p>
          <a:p>
            <a:pPr marL="305435" indent="-305435"/>
            <a:r>
              <a:rPr lang="en-US" sz="2400" dirty="0">
                <a:solidFill>
                  <a:srgbClr val="0F0F0F"/>
                </a:solidFill>
                <a:ea typeface="+mn-lt"/>
                <a:cs typeface="+mn-lt"/>
              </a:rPr>
              <a:t>Render Documentation – Hosting and deployment configuration.</a:t>
            </a:r>
          </a:p>
          <a:p>
            <a:pPr marL="305435" indent="-305435"/>
            <a:r>
              <a:rPr lang="en-US" sz="2400" dirty="0">
                <a:solidFill>
                  <a:srgbClr val="0F0F0F"/>
                </a:solidFill>
                <a:ea typeface="+mn-lt"/>
                <a:cs typeface="+mn-lt"/>
              </a:rPr>
              <a:t>MDN Web Docs – HTML, CSS and JavaScript reference.</a:t>
            </a:r>
          </a:p>
          <a:p>
            <a:pPr marL="305435" indent="-305435"/>
            <a:r>
              <a:rPr lang="en-US" sz="2400" dirty="0" err="1">
                <a:solidFill>
                  <a:srgbClr val="0F0F0F"/>
                </a:solidFill>
                <a:ea typeface="+mn-lt"/>
                <a:cs typeface="+mn-lt"/>
              </a:rPr>
              <a:t>freeCodeCamp</a:t>
            </a:r>
            <a:r>
              <a:rPr lang="en-US" sz="2400" dirty="0">
                <a:solidFill>
                  <a:srgbClr val="0F0F0F"/>
                </a:solidFill>
                <a:ea typeface="+mn-lt"/>
                <a:cs typeface="+mn-lt"/>
              </a:rPr>
              <a:t> – Full stack tutorials and examples.</a:t>
            </a:r>
          </a:p>
          <a:p>
            <a:pPr marL="305435" indent="-305435"/>
            <a:r>
              <a:rPr lang="en-US" sz="2400" dirty="0">
                <a:solidFill>
                  <a:srgbClr val="0F0F0F"/>
                </a:solidFill>
                <a:ea typeface="+mn-lt"/>
                <a:cs typeface="+mn-lt"/>
              </a:rPr>
              <a:t>YouTube tutorials on Node &amp; MongoDB.</a:t>
            </a:r>
          </a:p>
          <a:p>
            <a:pPr marL="305435" indent="-305435"/>
            <a:r>
              <a:rPr lang="en-US" sz="2400" dirty="0">
                <a:solidFill>
                  <a:srgbClr val="0F0F0F"/>
                </a:solidFill>
                <a:ea typeface="+mn-lt"/>
                <a:cs typeface="+mn-lt"/>
              </a:rPr>
              <a:t>GitHub – Version control and project collaboration.</a:t>
            </a:r>
            <a:endParaRPr lang="en-IN" sz="2000" dirty="0"/>
          </a:p>
        </p:txBody>
      </p:sp>
    </p:spTree>
    <p:extLst>
      <p:ext uri="{BB962C8B-B14F-4D97-AF65-F5344CB8AC3E}">
        <p14:creationId xmlns:p14="http://schemas.microsoft.com/office/powerpoint/2010/main" val="728950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9"/>
            <a:ext cx="10515600" cy="904572"/>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7"/>
            <a:ext cx="11019020" cy="4680593"/>
          </a:xfrm>
        </p:spPr>
        <p:txBody>
          <a:bodyPr vert="horz" lIns="91440" tIns="45720" rIns="91440" bIns="45720" rtlCol="0" anchor="t">
            <a:noAutofit/>
          </a:bodyPr>
          <a:lstStyle/>
          <a:p>
            <a:r>
              <a:rPr lang="en-US" sz="2000" b="1" dirty="0">
                <a:latin typeface="Arial"/>
                <a:ea typeface="+mn-lt"/>
                <a:cs typeface="Arial"/>
              </a:rPr>
              <a:t> 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Calibri"/>
              </a:rPr>
              <a:t> System Architecture &amp; Technology Stack</a:t>
            </a:r>
          </a:p>
          <a:p>
            <a:pPr marL="305435" indent="-305435"/>
            <a:r>
              <a:rPr lang="en-US" sz="2000" b="1" dirty="0">
                <a:latin typeface="Arial"/>
                <a:ea typeface="+mn-lt"/>
                <a:cs typeface="+mn-lt"/>
              </a:rPr>
              <a:t> Database Schema &amp; API Design</a:t>
            </a:r>
          </a:p>
          <a:p>
            <a:pPr marL="305435" indent="-305435"/>
            <a:r>
              <a:rPr lang="en-US" sz="2000" b="1" dirty="0">
                <a:latin typeface="Arial"/>
                <a:ea typeface="+mn-lt"/>
                <a:cs typeface="Arial"/>
              </a:rPr>
              <a:t> Implementation &amp; Key Features</a:t>
            </a:r>
          </a:p>
          <a:p>
            <a:pPr marL="305435" indent="-305435"/>
            <a:r>
              <a:rPr lang="en-US" sz="2000" b="1" dirty="0">
                <a:latin typeface="Arial"/>
                <a:ea typeface="+mn-lt"/>
                <a:cs typeface="Arial"/>
              </a:rPr>
              <a:t> Deployment &amp; Live Demonstration</a:t>
            </a:r>
          </a:p>
          <a:p>
            <a:pPr marL="305435" indent="-305435"/>
            <a:r>
              <a:rPr lang="en-US" sz="2000" b="1" dirty="0">
                <a:latin typeface="Arial"/>
                <a:ea typeface="+mn-lt"/>
                <a:cs typeface="Arial"/>
              </a:rPr>
              <a:t> Results </a:t>
            </a:r>
          </a:p>
          <a:p>
            <a:pPr marL="305435" indent="-305435"/>
            <a:r>
              <a:rPr lang="en-US" sz="2000" b="1" dirty="0">
                <a:latin typeface="Arial"/>
                <a:ea typeface="+mn-lt"/>
                <a:cs typeface="Arial"/>
              </a:rPr>
              <a:t>Conclusion</a:t>
            </a:r>
          </a:p>
          <a:p>
            <a:pPr marL="305435" indent="-305435"/>
            <a:r>
              <a:rPr lang="en-US" sz="2000" b="1" dirty="0">
                <a:latin typeface="Arial"/>
                <a:ea typeface="+mn-lt"/>
                <a:cs typeface="Arial"/>
              </a:rPr>
              <a:t> Future Scope</a:t>
            </a:r>
          </a:p>
          <a:p>
            <a:pPr marL="305435" indent="-305435"/>
            <a:r>
              <a:rPr lang="en-US" sz="2000" b="1" dirty="0">
                <a:latin typeface="Arial"/>
                <a:ea typeface="+mn-lt"/>
                <a:cs typeface="Arial"/>
              </a:rPr>
              <a:t> 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2400" dirty="0"/>
              <a:t>A lot of people deal with civic issues like potholes, litter, and broken streetlights, others</a:t>
            </a:r>
          </a:p>
          <a:p>
            <a:pPr marL="305435" indent="-305435"/>
            <a:r>
              <a:rPr lang="en-US" sz="2400" dirty="0"/>
              <a:t>They may have no way of knowing how to report these issues or to whom they can report them. Existing mechanisms are slow and they provide little transparency. Citizens rarely receive acknowledgement or feedback about their reported issues. </a:t>
            </a:r>
          </a:p>
          <a:p>
            <a:pPr marL="305435" indent="-305435"/>
            <a:r>
              <a:rPr lang="en-US" sz="2400" dirty="0"/>
              <a:t>This need not be the case since these issues have a simple accessible solution to fix the disconnect.</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Architecture</a:t>
            </a: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6"/>
            <a:ext cx="11094341" cy="4673324"/>
          </a:xfrm>
        </p:spPr>
        <p:txBody>
          <a:bodyPr>
            <a:normAutofit fontScale="85000" lnSpcReduction="10000"/>
          </a:bodyPr>
          <a:lstStyle/>
          <a:p>
            <a:r>
              <a:rPr lang="en-US" sz="4500" dirty="0"/>
              <a:t>The project uses a client-server setup. The frontend is built with HTML, CSS, and JavaScript, creating an interactive user interface. The backend runs on Node.js with Express.js, handling routing, APIs, and server logic. MongoDB stores user data, issue reports, and authentication details. The application follows a RESTful approach with modular routing. </a:t>
            </a:r>
          </a:p>
          <a:p>
            <a:pPr marL="0" indent="0">
              <a:buNone/>
            </a:pPr>
            <a:endParaRPr lang="en-IN" sz="3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A64F53-CF1D-2AF7-319D-7EE8C51E0EED}"/>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6913141C-53FF-F3A6-873F-A62814FBF97A}"/>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Technology Stack</a:t>
            </a:r>
          </a:p>
        </p:txBody>
      </p:sp>
      <p:sp>
        <p:nvSpPr>
          <p:cNvPr id="2" name="Content Placeholder 1">
            <a:extLst>
              <a:ext uri="{FF2B5EF4-FFF2-40B4-BE49-F238E27FC236}">
                <a16:creationId xmlns:a16="http://schemas.microsoft.com/office/drawing/2014/main" id="{BDFF073F-B90C-CF30-6954-B860D66954C6}"/>
              </a:ext>
            </a:extLst>
          </p:cNvPr>
          <p:cNvSpPr>
            <a:spLocks noGrp="1"/>
          </p:cNvSpPr>
          <p:nvPr>
            <p:ph idx="1"/>
          </p:nvPr>
        </p:nvSpPr>
        <p:spPr>
          <a:xfrm>
            <a:off x="521925" y="565426"/>
            <a:ext cx="11029615" cy="4673324"/>
          </a:xfrm>
        </p:spPr>
        <p:txBody>
          <a:bodyPr>
            <a:normAutofit/>
          </a:bodyPr>
          <a:lstStyle/>
          <a:p>
            <a:r>
              <a:rPr lang="en-US" sz="2800" dirty="0"/>
              <a:t>Frontend: HTML, CSS, JavaScript</a:t>
            </a:r>
          </a:p>
          <a:p>
            <a:r>
              <a:rPr lang="en-US" sz="2800" dirty="0"/>
              <a:t>Backend: Node.js, Express.js</a:t>
            </a:r>
          </a:p>
          <a:p>
            <a:r>
              <a:rPr lang="en-US" sz="2800" dirty="0"/>
              <a:t>Database: MongoDB</a:t>
            </a:r>
          </a:p>
          <a:p>
            <a:r>
              <a:rPr lang="en-US" sz="2800" dirty="0"/>
              <a:t>Deployment: Render</a:t>
            </a:r>
          </a:p>
          <a:p>
            <a:r>
              <a:rPr lang="en-US" sz="2800" dirty="0"/>
              <a:t>Version Control: Git + GitHub.</a:t>
            </a:r>
            <a:endParaRPr lang="en-IN" sz="2800" b="1" dirty="0">
              <a:solidFill>
                <a:srgbClr val="0F0F0F"/>
              </a:solidFill>
            </a:endParaRPr>
          </a:p>
        </p:txBody>
      </p:sp>
    </p:spTree>
    <p:extLst>
      <p:ext uri="{BB962C8B-B14F-4D97-AF65-F5344CB8AC3E}">
        <p14:creationId xmlns:p14="http://schemas.microsoft.com/office/powerpoint/2010/main" val="2638393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Database Schema &amp; API Design</a:t>
            </a:r>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62500" lnSpcReduction="20000"/>
          </a:bodyPr>
          <a:lstStyle/>
          <a:p>
            <a:pPr marL="0" indent="0">
              <a:buNone/>
            </a:pPr>
            <a:r>
              <a:rPr lang="en-US" sz="5700" b="1" dirty="0"/>
              <a:t>Database Schema:  </a:t>
            </a:r>
          </a:p>
          <a:p>
            <a:pPr marL="305435" indent="-305435"/>
            <a:r>
              <a:rPr lang="en-US" sz="2800" b="1" dirty="0"/>
              <a:t>Users Collection: Stores user details such as name, email, password (hashed), and more.  </a:t>
            </a:r>
          </a:p>
          <a:p>
            <a:pPr marL="305435" indent="-305435"/>
            <a:r>
              <a:rPr lang="en-US" sz="2800" b="1" dirty="0"/>
              <a:t>Issues Collection: Stores issue title, description, image, location, status, and user reference.  </a:t>
            </a:r>
          </a:p>
          <a:p>
            <a:pPr marL="0" indent="0">
              <a:buNone/>
            </a:pPr>
            <a:r>
              <a:rPr lang="en-US" sz="6400" b="1" dirty="0"/>
              <a:t>API Design:  </a:t>
            </a:r>
          </a:p>
          <a:p>
            <a:pPr marL="305435" indent="-305435"/>
            <a:r>
              <a:rPr lang="en-US" sz="2800" b="1" dirty="0"/>
              <a:t>POST /signup, User registration  </a:t>
            </a:r>
          </a:p>
          <a:p>
            <a:pPr marL="305435" indent="-305435"/>
            <a:r>
              <a:rPr lang="en-US" sz="2800" b="1" dirty="0"/>
              <a:t>POST /login, User authentication  </a:t>
            </a:r>
          </a:p>
          <a:p>
            <a:pPr marL="305435" indent="-305435"/>
            <a:r>
              <a:rPr lang="en-US" sz="2800" b="1" dirty="0"/>
              <a:t>POST /report, Submit a new issue  </a:t>
            </a:r>
          </a:p>
          <a:p>
            <a:pPr marL="305435" indent="-305435"/>
            <a:r>
              <a:rPr lang="en-US" sz="2800" b="1" dirty="0"/>
              <a:t>GET /issues, View all submitted issues  </a:t>
            </a:r>
          </a:p>
          <a:p>
            <a:pPr marL="305435" indent="-305435"/>
            <a:r>
              <a:rPr lang="en-US" sz="2800" b="1" dirty="0"/>
              <a:t>GET /profile, View user profile  </a:t>
            </a:r>
          </a:p>
          <a:p>
            <a:pPr marL="305435" indent="-305435"/>
            <a:r>
              <a:rPr lang="en-US" sz="2800" b="1" dirty="0"/>
              <a:t>DELETE /issue/:id, Remove an issue</a:t>
            </a:r>
            <a:endParaRPr lang="en-US" sz="2800"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4C5BD-E0D2-226E-0F60-B7AF50EA8D3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CED38081-155B-22E7-5D5B-82F55CA26195}"/>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Implementation &amp; Key Features</a:t>
            </a:r>
          </a:p>
        </p:txBody>
      </p:sp>
      <p:sp>
        <p:nvSpPr>
          <p:cNvPr id="2" name="Content Placeholder 1">
            <a:extLst>
              <a:ext uri="{FF2B5EF4-FFF2-40B4-BE49-F238E27FC236}">
                <a16:creationId xmlns:a16="http://schemas.microsoft.com/office/drawing/2014/main" id="{5A6A1192-1EAB-5386-AE90-25189086394A}"/>
              </a:ext>
            </a:extLst>
          </p:cNvPr>
          <p:cNvSpPr>
            <a:spLocks noGrp="1"/>
          </p:cNvSpPr>
          <p:nvPr>
            <p:ph idx="1"/>
          </p:nvPr>
        </p:nvSpPr>
        <p:spPr/>
        <p:txBody>
          <a:bodyPr>
            <a:normAutofit/>
          </a:bodyPr>
          <a:lstStyle/>
          <a:p>
            <a:pPr marL="305435" indent="-305435"/>
            <a:r>
              <a:rPr lang="en-US" sz="2800" b="1" dirty="0"/>
              <a:t>User Authentication: Login and signup features with field validation.</a:t>
            </a:r>
          </a:p>
          <a:p>
            <a:pPr marL="305435" indent="-305435"/>
            <a:r>
              <a:rPr lang="en-US" sz="2800" b="1" dirty="0"/>
              <a:t>Issue Reporting: Users can report civic problems by providing a description, location, and uploading images using Multer.</a:t>
            </a:r>
          </a:p>
          <a:p>
            <a:pPr marL="305435" indent="-305435"/>
            <a:r>
              <a:rPr lang="en-US" sz="2800" b="1" dirty="0"/>
              <a:t>Dashboard: Shows reported issues and user activities.</a:t>
            </a:r>
          </a:p>
          <a:p>
            <a:pPr marL="305435" indent="-305435"/>
            <a:r>
              <a:rPr lang="en-US" sz="2800" b="1" dirty="0"/>
              <a:t>Profile Page: Displays user details and their submitted issues.</a:t>
            </a:r>
          </a:p>
          <a:p>
            <a:pPr marL="305435" indent="-305435"/>
            <a:r>
              <a:rPr lang="en-US" sz="2800" b="1" dirty="0"/>
              <a:t>Navigation Bar: A fully responsive navbar that provides access to all pages.</a:t>
            </a:r>
          </a:p>
          <a:p>
            <a:pPr marL="305435" indent="-305435"/>
            <a:r>
              <a:rPr lang="en-US" sz="2800" b="1" dirty="0"/>
              <a:t>Contact &amp; Help: Contains support email and contact number.</a:t>
            </a:r>
            <a:endParaRPr lang="en-US" sz="2800" dirty="0"/>
          </a:p>
        </p:txBody>
      </p:sp>
    </p:spTree>
    <p:extLst>
      <p:ext uri="{BB962C8B-B14F-4D97-AF65-F5344CB8AC3E}">
        <p14:creationId xmlns:p14="http://schemas.microsoft.com/office/powerpoint/2010/main" val="1174897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B8AB91-421A-4E47-8DE9-D41FC4CCC01D}"/>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A0DC5BD-E57C-A7C8-8A47-DED88D2A89D2}"/>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Deployment &amp; Live Demonstration</a:t>
            </a:r>
          </a:p>
        </p:txBody>
      </p:sp>
      <p:sp>
        <p:nvSpPr>
          <p:cNvPr id="2" name="Content Placeholder 1">
            <a:extLst>
              <a:ext uri="{FF2B5EF4-FFF2-40B4-BE49-F238E27FC236}">
                <a16:creationId xmlns:a16="http://schemas.microsoft.com/office/drawing/2014/main" id="{2B251EDD-D260-B031-F1B5-80615D47628F}"/>
              </a:ext>
            </a:extLst>
          </p:cNvPr>
          <p:cNvSpPr>
            <a:spLocks noGrp="1"/>
          </p:cNvSpPr>
          <p:nvPr>
            <p:ph idx="1"/>
          </p:nvPr>
        </p:nvSpPr>
        <p:spPr/>
        <p:txBody>
          <a:bodyPr>
            <a:normAutofit fontScale="85000" lnSpcReduction="10000"/>
          </a:bodyPr>
          <a:lstStyle/>
          <a:p>
            <a:pPr marL="305435" indent="-305435"/>
            <a:r>
              <a:rPr lang="en-US" sz="2800" dirty="0"/>
              <a:t>Project is deployed using Render for easy live hosting.</a:t>
            </a:r>
          </a:p>
          <a:p>
            <a:pPr marL="305435" indent="-305435"/>
            <a:r>
              <a:rPr lang="en-US" sz="2800" dirty="0"/>
              <a:t>Render automatically pulls the latest code from the GitHub main branch.</a:t>
            </a:r>
          </a:p>
          <a:p>
            <a:pPr marL="305435" indent="-305435"/>
            <a:r>
              <a:rPr lang="en-US" sz="2800" dirty="0"/>
              <a:t>All dependencies, such as express, mongoose, </a:t>
            </a:r>
            <a:r>
              <a:rPr lang="en-US" sz="2800" dirty="0" err="1"/>
              <a:t>multer</a:t>
            </a:r>
            <a:r>
              <a:rPr lang="en-US" sz="2800" dirty="0"/>
              <a:t>, and others, are managed through </a:t>
            </a:r>
            <a:r>
              <a:rPr lang="en-US" sz="2800" dirty="0" err="1"/>
              <a:t>package.json</a:t>
            </a:r>
            <a:r>
              <a:rPr lang="en-US" sz="2800" dirty="0"/>
              <a:t>.</a:t>
            </a:r>
          </a:p>
          <a:p>
            <a:pPr marL="305435" indent="-305435"/>
            <a:r>
              <a:rPr lang="en-US" sz="2800" dirty="0"/>
              <a:t>GitHub serves as the platform for version control, team collaboration, and issue tracking.</a:t>
            </a:r>
          </a:p>
          <a:p>
            <a:pPr marL="305435" indent="-305435"/>
            <a:r>
              <a:rPr lang="en-US" sz="2800" dirty="0"/>
              <a:t>After a successful deployment, a live URL is created for public testing and demos.</a:t>
            </a:r>
          </a:p>
          <a:p>
            <a:pPr marL="305435" indent="-305435"/>
            <a:r>
              <a:rPr lang="en-US" sz="2800" dirty="0"/>
              <a:t>Users can access key features like reporting issues, profile, and dashboard through the live link.</a:t>
            </a:r>
          </a:p>
          <a:p>
            <a:pPr marL="305435" indent="-305435"/>
            <a:r>
              <a:rPr lang="en-US" sz="2800" dirty="0"/>
              <a:t>Live link: https://local-civic-issue-4.onrender.com</a:t>
            </a:r>
          </a:p>
        </p:txBody>
      </p:sp>
    </p:spTree>
    <p:extLst>
      <p:ext uri="{BB962C8B-B14F-4D97-AF65-F5344CB8AC3E}">
        <p14:creationId xmlns:p14="http://schemas.microsoft.com/office/powerpoint/2010/main" val="3838058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Results</a:t>
            </a:r>
            <a:endParaRPr lang="en-US" dirty="0"/>
          </a:p>
        </p:txBody>
      </p:sp>
      <p:pic>
        <p:nvPicPr>
          <p:cNvPr id="19" name="Content Placeholder 18" descr="A screen shot of a phone&#10;&#10;AI-generated content may be incorrect.">
            <a:extLst>
              <a:ext uri="{FF2B5EF4-FFF2-40B4-BE49-F238E27FC236}">
                <a16:creationId xmlns:a16="http://schemas.microsoft.com/office/drawing/2014/main" id="{57DCFC7B-93CA-FE2A-F98A-638ED12B1435}"/>
              </a:ext>
            </a:extLst>
          </p:cNvPr>
          <p:cNvPicPr>
            <a:picLocks noGrp="1" noChangeAspect="1"/>
          </p:cNvPicPr>
          <p:nvPr>
            <p:ph idx="1"/>
          </p:nvPr>
        </p:nvPicPr>
        <p:blipFill>
          <a:blip r:embed="rId2"/>
          <a:stretch>
            <a:fillRect/>
          </a:stretch>
        </p:blipFill>
        <p:spPr>
          <a:xfrm>
            <a:off x="990600" y="2086904"/>
            <a:ext cx="9313268" cy="4299925"/>
          </a:xfrm>
        </p:spPr>
      </p:pic>
      <p:sp>
        <p:nvSpPr>
          <p:cNvPr id="20" name="TextBox 19">
            <a:extLst>
              <a:ext uri="{FF2B5EF4-FFF2-40B4-BE49-F238E27FC236}">
                <a16:creationId xmlns:a16="http://schemas.microsoft.com/office/drawing/2014/main" id="{56F1F663-4008-C2F5-91DC-82A20136D793}"/>
              </a:ext>
            </a:extLst>
          </p:cNvPr>
          <p:cNvSpPr txBox="1"/>
          <p:nvPr/>
        </p:nvSpPr>
        <p:spPr>
          <a:xfrm>
            <a:off x="668866" y="1290346"/>
            <a:ext cx="2032001" cy="461665"/>
          </a:xfrm>
          <a:prstGeom prst="rect">
            <a:avLst/>
          </a:prstGeom>
          <a:noFill/>
        </p:spPr>
        <p:txBody>
          <a:bodyPr wrap="square" rtlCol="0">
            <a:spAutoFit/>
          </a:bodyPr>
          <a:lstStyle/>
          <a:p>
            <a:r>
              <a:rPr lang="en-IN" sz="2400" b="1" dirty="0">
                <a:solidFill>
                  <a:srgbClr val="1CADE4"/>
                </a:solidFill>
                <a:latin typeface="Arial" panose="020B0604020202020204" pitchFamily="34" charset="0"/>
                <a:cs typeface="Arial" panose="020B0604020202020204" pitchFamily="34" charset="0"/>
              </a:rPr>
              <a:t>Index Page</a:t>
            </a:r>
          </a:p>
        </p:txBody>
      </p:sp>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Future forward</Template>
  <TotalTime>215</TotalTime>
  <Words>738</Words>
  <Application>Microsoft Office PowerPoint</Application>
  <PresentationFormat>Widescreen</PresentationFormat>
  <Paragraphs>82</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DividendVTI</vt:lpstr>
      <vt:lpstr>Local Civic Issue Reporting Tool</vt:lpstr>
      <vt:lpstr>OUTLINE</vt:lpstr>
      <vt:lpstr>Problem Statement</vt:lpstr>
      <vt:lpstr>System Architecture</vt:lpstr>
      <vt:lpstr>Technology Stack</vt:lpstr>
      <vt:lpstr>Database Schema &amp; API Design</vt:lpstr>
      <vt:lpstr>Implementation &amp; Key Features</vt:lpstr>
      <vt:lpstr>Deployment &amp; Live Demonstration</vt:lpstr>
      <vt:lpstr>Results</vt:lpstr>
      <vt:lpstr>PowerPoint Presentation</vt:lpstr>
      <vt:lpstr>PowerPoint Presentation</vt:lpstr>
      <vt:lpstr>PowerPoint Presentation</vt:lpstr>
      <vt:lpstr>PowerPoint Presentation</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Lokesh Jilakara</cp:lastModifiedBy>
  <cp:revision>50</cp:revision>
  <dcterms:created xsi:type="dcterms:W3CDTF">2021-05-26T16:50:10Z</dcterms:created>
  <dcterms:modified xsi:type="dcterms:W3CDTF">2025-08-28T15:47:53Z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