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9" r:id="rId1"/>
  </p:sldMasterIdLst>
  <p:notesMasterIdLst>
    <p:notesMasterId r:id="rId43"/>
  </p:notesMasterIdLst>
  <p:sldIdLst>
    <p:sldId id="267" r:id="rId2"/>
    <p:sldId id="268" r:id="rId3"/>
    <p:sldId id="269" r:id="rId4"/>
    <p:sldId id="270" r:id="rId5"/>
    <p:sldId id="271" r:id="rId6"/>
    <p:sldId id="272" r:id="rId7"/>
    <p:sldId id="256" r:id="rId8"/>
    <p:sldId id="257" r:id="rId9"/>
    <p:sldId id="258" r:id="rId10"/>
    <p:sldId id="259" r:id="rId11"/>
    <p:sldId id="260" r:id="rId12"/>
    <p:sldId id="261" r:id="rId13"/>
    <p:sldId id="262" r:id="rId14"/>
    <p:sldId id="263" r:id="rId15"/>
    <p:sldId id="264" r:id="rId16"/>
    <p:sldId id="273" r:id="rId17"/>
    <p:sldId id="274" r:id="rId18"/>
    <p:sldId id="275" r:id="rId19"/>
    <p:sldId id="276" r:id="rId20"/>
    <p:sldId id="296" r:id="rId21"/>
    <p:sldId id="297" r:id="rId22"/>
    <p:sldId id="298"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aitra Nadella" initials="CN" lastIdx="0" clrIdx="0">
    <p:extLst>
      <p:ext uri="{19B8F6BF-5375-455C-9EA6-DF929625EA0E}">
        <p15:presenceInfo xmlns:p15="http://schemas.microsoft.com/office/powerpoint/2012/main" userId="Chaitra Nadell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Rg st="1" end="19"/>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A138BE6-E374-4A1A-BE6D-9E52B14417BE}">
  <a:tblStyle styleId="{1A138BE6-E374-4A1A-BE6D-9E52B14417BE}"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40286F9A-8295-4760-8310-7838FB866F30}"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1" d="100"/>
          <a:sy n="91" d="100"/>
        </p:scale>
        <p:origin x="6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35ed75ccf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35ed75ccf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35ed75ccf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 name="Google Shape;305;g35ed75ccf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g35ed75ccf_0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9" name="Google Shape;329;g35ed75ccf_0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35ed75ccf_0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35ed75ccf_0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3" name="Google Shape;353;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5" name="Google Shape;365;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5" name="Google Shape;375;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Google Shape;381;g35ed75ccf_0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2" name="Google Shape;382;g35ed75ccf_0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Google Shape;389;gbc98855ff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0" name="Google Shape;390;gbc98855ff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6" name="Google Shape;396;gbc98855ff3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7" name="Google Shape;397;gbc98855ff3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8"/>
        <p:cNvGrpSpPr/>
        <p:nvPr/>
      </p:nvGrpSpPr>
      <p:grpSpPr>
        <a:xfrm>
          <a:off x="0" y="0"/>
          <a:ext cx="0" cy="0"/>
          <a:chOff x="0" y="0"/>
          <a:chExt cx="0" cy="0"/>
        </a:xfrm>
      </p:grpSpPr>
      <p:sp>
        <p:nvSpPr>
          <p:cNvPr id="439" name="Google Shape;439;gbc98855ff3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0" name="Google Shape;440;gbc98855ff3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0"/>
        <p:cNvGrpSpPr/>
        <p:nvPr/>
      </p:nvGrpSpPr>
      <p:grpSpPr>
        <a:xfrm>
          <a:off x="0" y="0"/>
          <a:ext cx="0" cy="0"/>
          <a:chOff x="0" y="0"/>
          <a:chExt cx="0" cy="0"/>
        </a:xfrm>
      </p:grpSpPr>
      <p:sp>
        <p:nvSpPr>
          <p:cNvPr id="471" name="Google Shape;471;gbc98855ff3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2" name="Google Shape;472;gbc98855ff3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7"/>
        <p:cNvGrpSpPr/>
        <p:nvPr/>
      </p:nvGrpSpPr>
      <p:grpSpPr>
        <a:xfrm>
          <a:off x="0" y="0"/>
          <a:ext cx="0" cy="0"/>
          <a:chOff x="0" y="0"/>
          <a:chExt cx="0" cy="0"/>
        </a:xfrm>
      </p:grpSpPr>
      <p:sp>
        <p:nvSpPr>
          <p:cNvPr id="478" name="Google Shape;478;gbc98855ff3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9" name="Google Shape;479;gbc98855ff3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gbc98855ff3_0_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gbc98855ff3_0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 name="Google Shape;230;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5"/>
        <p:cNvGrpSpPr/>
        <p:nvPr/>
      </p:nvGrpSpPr>
      <p:grpSpPr>
        <a:xfrm>
          <a:off x="0" y="0"/>
          <a:ext cx="0" cy="0"/>
          <a:chOff x="0" y="0"/>
          <a:chExt cx="0" cy="0"/>
        </a:xfrm>
      </p:grpSpPr>
      <p:sp>
        <p:nvSpPr>
          <p:cNvPr id="536" name="Google Shape;536;gbc98855ff3_0_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7" name="Google Shape;537;gbc98855ff3_0_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1"/>
        <p:cNvGrpSpPr/>
        <p:nvPr/>
      </p:nvGrpSpPr>
      <p:grpSpPr>
        <a:xfrm>
          <a:off x="0" y="0"/>
          <a:ext cx="0" cy="0"/>
          <a:chOff x="0" y="0"/>
          <a:chExt cx="0" cy="0"/>
        </a:xfrm>
      </p:grpSpPr>
      <p:sp>
        <p:nvSpPr>
          <p:cNvPr id="562" name="Google Shape;562;gbc98855ff3_0_1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3" name="Google Shape;563;gbc98855ff3_0_1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5"/>
        <p:cNvGrpSpPr/>
        <p:nvPr/>
      </p:nvGrpSpPr>
      <p:grpSpPr>
        <a:xfrm>
          <a:off x="0" y="0"/>
          <a:ext cx="0" cy="0"/>
          <a:chOff x="0" y="0"/>
          <a:chExt cx="0" cy="0"/>
        </a:xfrm>
      </p:grpSpPr>
      <p:sp>
        <p:nvSpPr>
          <p:cNvPr id="576" name="Google Shape;576;gbc98855ff3_0_1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7" name="Google Shape;577;gbc98855ff3_0_1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5"/>
        <p:cNvGrpSpPr/>
        <p:nvPr/>
      </p:nvGrpSpPr>
      <p:grpSpPr>
        <a:xfrm>
          <a:off x="0" y="0"/>
          <a:ext cx="0" cy="0"/>
          <a:chOff x="0" y="0"/>
          <a:chExt cx="0" cy="0"/>
        </a:xfrm>
      </p:grpSpPr>
      <p:sp>
        <p:nvSpPr>
          <p:cNvPr id="666" name="Google Shape;666;gbc98855ff3_0_2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7" name="Google Shape;667;gbc98855ff3_0_2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2"/>
        <p:cNvGrpSpPr/>
        <p:nvPr/>
      </p:nvGrpSpPr>
      <p:grpSpPr>
        <a:xfrm>
          <a:off x="0" y="0"/>
          <a:ext cx="0" cy="0"/>
          <a:chOff x="0" y="0"/>
          <a:chExt cx="0" cy="0"/>
        </a:xfrm>
      </p:grpSpPr>
      <p:sp>
        <p:nvSpPr>
          <p:cNvPr id="673" name="Google Shape;673;g638f85e620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4" name="Google Shape;674;g638f85e620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4"/>
        <p:cNvGrpSpPr/>
        <p:nvPr/>
      </p:nvGrpSpPr>
      <p:grpSpPr>
        <a:xfrm>
          <a:off x="0" y="0"/>
          <a:ext cx="0" cy="0"/>
          <a:chOff x="0" y="0"/>
          <a:chExt cx="0" cy="0"/>
        </a:xfrm>
      </p:grpSpPr>
      <p:sp>
        <p:nvSpPr>
          <p:cNvPr id="695" name="Google Shape;695;g35694cd56_0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6" name="Google Shape;696;g35694cd56_0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4"/>
        <p:cNvGrpSpPr/>
        <p:nvPr/>
      </p:nvGrpSpPr>
      <p:grpSpPr>
        <a:xfrm>
          <a:off x="0" y="0"/>
          <a:ext cx="0" cy="0"/>
          <a:chOff x="0" y="0"/>
          <a:chExt cx="0" cy="0"/>
        </a:xfrm>
      </p:grpSpPr>
      <p:sp>
        <p:nvSpPr>
          <p:cNvPr id="985" name="Google Shape;985;g77a513c981_14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6" name="Google Shape;986;g77a513c981_14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4"/>
        <p:cNvGrpSpPr/>
        <p:nvPr/>
      </p:nvGrpSpPr>
      <p:grpSpPr>
        <a:xfrm>
          <a:off x="0" y="0"/>
          <a:ext cx="0" cy="0"/>
          <a:chOff x="0" y="0"/>
          <a:chExt cx="0" cy="0"/>
        </a:xfrm>
      </p:grpSpPr>
      <p:sp>
        <p:nvSpPr>
          <p:cNvPr id="1435" name="Google Shape;1435;g134fb1cf8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6" name="Google Shape;1436;g134fb1cf8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1"/>
        <p:cNvGrpSpPr/>
        <p:nvPr/>
      </p:nvGrpSpPr>
      <p:grpSpPr>
        <a:xfrm>
          <a:off x="0" y="0"/>
          <a:ext cx="0" cy="0"/>
          <a:chOff x="0" y="0"/>
          <a:chExt cx="0" cy="0"/>
        </a:xfrm>
      </p:grpSpPr>
      <p:sp>
        <p:nvSpPr>
          <p:cNvPr id="1442" name="Google Shape;1442;g41a98d525d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3" name="Google Shape;1443;g41a98d525d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35ed75ccf_0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 name="Google Shape;263;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pic>
        <p:nvPicPr>
          <p:cNvPr id="10" name="Google Shape;10;p2"/>
          <p:cNvPicPr preferRelativeResize="0"/>
          <p:nvPr/>
        </p:nvPicPr>
        <p:blipFill rotWithShape="1">
          <a:blip r:embed="rId2">
            <a:alphaModFix/>
          </a:blip>
          <a:srcRect/>
          <a:stretch/>
        </p:blipFill>
        <p:spPr>
          <a:xfrm>
            <a:off x="0" y="-25"/>
            <a:ext cx="9143957" cy="5143500"/>
          </a:xfrm>
          <a:prstGeom prst="rect">
            <a:avLst/>
          </a:prstGeom>
          <a:noFill/>
          <a:ln>
            <a:noFill/>
          </a:ln>
        </p:spPr>
      </p:pic>
      <p:sp>
        <p:nvSpPr>
          <p:cNvPr id="11" name="Google Shape;11;p2"/>
          <p:cNvSpPr txBox="1">
            <a:spLocks noGrp="1"/>
          </p:cNvSpPr>
          <p:nvPr>
            <p:ph type="ctrTitle"/>
          </p:nvPr>
        </p:nvSpPr>
        <p:spPr>
          <a:xfrm>
            <a:off x="685800" y="1991825"/>
            <a:ext cx="4539000" cy="1159800"/>
          </a:xfrm>
          <a:prstGeom prst="rect">
            <a:avLst/>
          </a:prstGeom>
        </p:spPr>
        <p:txBody>
          <a:bodyPr spcFirstLastPara="1" wrap="square" lIns="0" tIns="0" rIns="0" bIns="0" anchor="ctr" anchorCtr="0">
            <a:noAutofit/>
          </a:bodyPr>
          <a:lstStyle>
            <a:lvl1pPr lvl="0">
              <a:spcBef>
                <a:spcPts val="0"/>
              </a:spcBef>
              <a:spcAft>
                <a:spcPts val="0"/>
              </a:spcAft>
              <a:buSzPts val="5000"/>
              <a:buNone/>
              <a:defRPr sz="5000"/>
            </a:lvl1pPr>
            <a:lvl2pPr lvl="1">
              <a:spcBef>
                <a:spcPts val="0"/>
              </a:spcBef>
              <a:spcAft>
                <a:spcPts val="0"/>
              </a:spcAft>
              <a:buSzPts val="5000"/>
              <a:buNone/>
              <a:defRPr sz="5000"/>
            </a:lvl2pPr>
            <a:lvl3pPr lvl="2">
              <a:spcBef>
                <a:spcPts val="0"/>
              </a:spcBef>
              <a:spcAft>
                <a:spcPts val="0"/>
              </a:spcAft>
              <a:buSzPts val="5000"/>
              <a:buNone/>
              <a:defRPr sz="5000"/>
            </a:lvl3pPr>
            <a:lvl4pPr lvl="3">
              <a:spcBef>
                <a:spcPts val="0"/>
              </a:spcBef>
              <a:spcAft>
                <a:spcPts val="0"/>
              </a:spcAft>
              <a:buSzPts val="5000"/>
              <a:buNone/>
              <a:defRPr sz="5000"/>
            </a:lvl4pPr>
            <a:lvl5pPr lvl="4">
              <a:spcBef>
                <a:spcPts val="0"/>
              </a:spcBef>
              <a:spcAft>
                <a:spcPts val="0"/>
              </a:spcAft>
              <a:buSzPts val="5000"/>
              <a:buNone/>
              <a:defRPr sz="5000"/>
            </a:lvl5pPr>
            <a:lvl6pPr lvl="5">
              <a:spcBef>
                <a:spcPts val="0"/>
              </a:spcBef>
              <a:spcAft>
                <a:spcPts val="0"/>
              </a:spcAft>
              <a:buSzPts val="5000"/>
              <a:buNone/>
              <a:defRPr sz="5000"/>
            </a:lvl6pPr>
            <a:lvl7pPr lvl="6">
              <a:spcBef>
                <a:spcPts val="0"/>
              </a:spcBef>
              <a:spcAft>
                <a:spcPts val="0"/>
              </a:spcAft>
              <a:buSzPts val="5000"/>
              <a:buNone/>
              <a:defRPr sz="5000"/>
            </a:lvl7pPr>
            <a:lvl8pPr lvl="7">
              <a:spcBef>
                <a:spcPts val="0"/>
              </a:spcBef>
              <a:spcAft>
                <a:spcPts val="0"/>
              </a:spcAft>
              <a:buSzPts val="5000"/>
              <a:buNone/>
              <a:defRPr sz="5000"/>
            </a:lvl8pPr>
            <a:lvl9pPr lvl="8">
              <a:spcBef>
                <a:spcPts val="0"/>
              </a:spcBef>
              <a:spcAft>
                <a:spcPts val="0"/>
              </a:spcAft>
              <a:buSzPts val="5000"/>
              <a:buNone/>
              <a:defRPr sz="50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 Big circuit">
  <p:cSld name="BLANK_1">
    <p:spTree>
      <p:nvGrpSpPr>
        <p:cNvPr id="1" name="Shape 51"/>
        <p:cNvGrpSpPr/>
        <p:nvPr/>
      </p:nvGrpSpPr>
      <p:grpSpPr>
        <a:xfrm>
          <a:off x="0" y="0"/>
          <a:ext cx="0" cy="0"/>
          <a:chOff x="0" y="0"/>
          <a:chExt cx="0" cy="0"/>
        </a:xfrm>
      </p:grpSpPr>
      <p:pic>
        <p:nvPicPr>
          <p:cNvPr id="52" name="Google Shape;52;p11"/>
          <p:cNvPicPr preferRelativeResize="0"/>
          <p:nvPr/>
        </p:nvPicPr>
        <p:blipFill>
          <a:blip r:embed="rId2">
            <a:alphaModFix/>
          </a:blip>
          <a:stretch>
            <a:fillRect/>
          </a:stretch>
        </p:blipFill>
        <p:spPr>
          <a:xfrm>
            <a:off x="0" y="0"/>
            <a:ext cx="9144000" cy="5143500"/>
          </a:xfrm>
          <a:prstGeom prst="rect">
            <a:avLst/>
          </a:prstGeom>
          <a:noFill/>
          <a:ln>
            <a:noFill/>
          </a:ln>
        </p:spPr>
      </p:pic>
      <p:sp>
        <p:nvSpPr>
          <p:cNvPr id="53" name="Google Shape;53;p11"/>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p:cSld name="BLANK_1_1">
    <p:spTree>
      <p:nvGrpSpPr>
        <p:cNvPr id="1" name="Shape 54"/>
        <p:cNvGrpSpPr/>
        <p:nvPr/>
      </p:nvGrpSpPr>
      <p:grpSpPr>
        <a:xfrm>
          <a:off x="0" y="0"/>
          <a:ext cx="0" cy="0"/>
          <a:chOff x="0" y="0"/>
          <a:chExt cx="0" cy="0"/>
        </a:xfrm>
      </p:grpSpPr>
      <p:sp>
        <p:nvSpPr>
          <p:cNvPr id="55" name="Google Shape;55;p12"/>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2"/>
        <p:cNvGrpSpPr/>
        <p:nvPr/>
      </p:nvGrpSpPr>
      <p:grpSpPr>
        <a:xfrm>
          <a:off x="0" y="0"/>
          <a:ext cx="0" cy="0"/>
          <a:chOff x="0" y="0"/>
          <a:chExt cx="0" cy="0"/>
        </a:xfrm>
      </p:grpSpPr>
      <p:pic>
        <p:nvPicPr>
          <p:cNvPr id="13" name="Google Shape;13;p3"/>
          <p:cNvPicPr preferRelativeResize="0"/>
          <p:nvPr/>
        </p:nvPicPr>
        <p:blipFill>
          <a:blip r:embed="rId2">
            <a:alphaModFix/>
          </a:blip>
          <a:stretch>
            <a:fillRect/>
          </a:stretch>
        </p:blipFill>
        <p:spPr>
          <a:xfrm>
            <a:off x="0" y="0"/>
            <a:ext cx="9144000" cy="5143500"/>
          </a:xfrm>
          <a:prstGeom prst="rect">
            <a:avLst/>
          </a:prstGeom>
          <a:noFill/>
          <a:ln>
            <a:noFill/>
          </a:ln>
        </p:spPr>
      </p:pic>
      <p:sp>
        <p:nvSpPr>
          <p:cNvPr id="14" name="Google Shape;14;p3"/>
          <p:cNvSpPr txBox="1">
            <a:spLocks noGrp="1"/>
          </p:cNvSpPr>
          <p:nvPr>
            <p:ph type="ctrTitle"/>
          </p:nvPr>
        </p:nvSpPr>
        <p:spPr>
          <a:xfrm>
            <a:off x="685800" y="1659550"/>
            <a:ext cx="4263900" cy="1159800"/>
          </a:xfrm>
          <a:prstGeom prst="rect">
            <a:avLst/>
          </a:prstGeom>
        </p:spPr>
        <p:txBody>
          <a:bodyPr spcFirstLastPara="1" wrap="square" lIns="0" tIns="0" rIns="0" bIns="0" anchor="b" anchorCtr="0">
            <a:no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15" name="Google Shape;15;p3"/>
          <p:cNvSpPr txBox="1">
            <a:spLocks noGrp="1"/>
          </p:cNvSpPr>
          <p:nvPr>
            <p:ph type="subTitle" idx="1"/>
          </p:nvPr>
        </p:nvSpPr>
        <p:spPr>
          <a:xfrm>
            <a:off x="685800" y="2916254"/>
            <a:ext cx="4263900" cy="784800"/>
          </a:xfrm>
          <a:prstGeom prst="rect">
            <a:avLst/>
          </a:prstGeom>
        </p:spPr>
        <p:txBody>
          <a:bodyPr spcFirstLastPara="1" wrap="square" lIns="0" tIns="0" rIns="0" bIns="0" anchor="t" anchorCtr="0">
            <a:noAutofit/>
          </a:bodyPr>
          <a:lstStyle>
            <a:lvl1pPr lvl="0" rtl="0">
              <a:spcBef>
                <a:spcPts val="0"/>
              </a:spcBef>
              <a:spcAft>
                <a:spcPts val="0"/>
              </a:spcAft>
              <a:buClr>
                <a:schemeClr val="accent4"/>
              </a:buClr>
              <a:buSzPts val="1800"/>
              <a:buNone/>
              <a:defRPr sz="1800">
                <a:solidFill>
                  <a:schemeClr val="accent4"/>
                </a:solidFill>
              </a:defRPr>
            </a:lvl1pPr>
            <a:lvl2pPr lvl="1" rtl="0">
              <a:spcBef>
                <a:spcPts val="0"/>
              </a:spcBef>
              <a:spcAft>
                <a:spcPts val="0"/>
              </a:spcAft>
              <a:buClr>
                <a:schemeClr val="accent4"/>
              </a:buClr>
              <a:buSzPts val="1800"/>
              <a:buNone/>
              <a:defRPr sz="1800">
                <a:solidFill>
                  <a:schemeClr val="accent4"/>
                </a:solidFill>
              </a:defRPr>
            </a:lvl2pPr>
            <a:lvl3pPr lvl="2" rtl="0">
              <a:spcBef>
                <a:spcPts val="0"/>
              </a:spcBef>
              <a:spcAft>
                <a:spcPts val="0"/>
              </a:spcAft>
              <a:buClr>
                <a:schemeClr val="accent4"/>
              </a:buClr>
              <a:buSzPts val="1800"/>
              <a:buNone/>
              <a:defRPr sz="1800">
                <a:solidFill>
                  <a:schemeClr val="accent4"/>
                </a:solidFill>
              </a:defRPr>
            </a:lvl3pPr>
            <a:lvl4pPr lvl="3" rtl="0">
              <a:spcBef>
                <a:spcPts val="0"/>
              </a:spcBef>
              <a:spcAft>
                <a:spcPts val="0"/>
              </a:spcAft>
              <a:buClr>
                <a:schemeClr val="accent4"/>
              </a:buClr>
              <a:buSzPts val="1800"/>
              <a:buNone/>
              <a:defRPr sz="1800">
                <a:solidFill>
                  <a:schemeClr val="accent4"/>
                </a:solidFill>
              </a:defRPr>
            </a:lvl4pPr>
            <a:lvl5pPr lvl="4" rtl="0">
              <a:spcBef>
                <a:spcPts val="0"/>
              </a:spcBef>
              <a:spcAft>
                <a:spcPts val="0"/>
              </a:spcAft>
              <a:buClr>
                <a:schemeClr val="accent4"/>
              </a:buClr>
              <a:buSzPts val="1800"/>
              <a:buNone/>
              <a:defRPr sz="1800">
                <a:solidFill>
                  <a:schemeClr val="accent4"/>
                </a:solidFill>
              </a:defRPr>
            </a:lvl5pPr>
            <a:lvl6pPr lvl="5" rtl="0">
              <a:spcBef>
                <a:spcPts val="0"/>
              </a:spcBef>
              <a:spcAft>
                <a:spcPts val="0"/>
              </a:spcAft>
              <a:buClr>
                <a:schemeClr val="accent4"/>
              </a:buClr>
              <a:buSzPts val="1800"/>
              <a:buNone/>
              <a:defRPr sz="1800">
                <a:solidFill>
                  <a:schemeClr val="accent4"/>
                </a:solidFill>
              </a:defRPr>
            </a:lvl6pPr>
            <a:lvl7pPr lvl="6" rtl="0">
              <a:spcBef>
                <a:spcPts val="0"/>
              </a:spcBef>
              <a:spcAft>
                <a:spcPts val="0"/>
              </a:spcAft>
              <a:buClr>
                <a:schemeClr val="accent4"/>
              </a:buClr>
              <a:buSzPts val="1800"/>
              <a:buNone/>
              <a:defRPr sz="1800">
                <a:solidFill>
                  <a:schemeClr val="accent4"/>
                </a:solidFill>
              </a:defRPr>
            </a:lvl7pPr>
            <a:lvl8pPr lvl="7" rtl="0">
              <a:spcBef>
                <a:spcPts val="0"/>
              </a:spcBef>
              <a:spcAft>
                <a:spcPts val="0"/>
              </a:spcAft>
              <a:buClr>
                <a:schemeClr val="accent4"/>
              </a:buClr>
              <a:buSzPts val="1800"/>
              <a:buNone/>
              <a:defRPr sz="1800">
                <a:solidFill>
                  <a:schemeClr val="accent4"/>
                </a:solidFill>
              </a:defRPr>
            </a:lvl8pPr>
            <a:lvl9pPr lvl="8" rtl="0">
              <a:spcBef>
                <a:spcPts val="0"/>
              </a:spcBef>
              <a:spcAft>
                <a:spcPts val="0"/>
              </a:spcAft>
              <a:buClr>
                <a:schemeClr val="accent4"/>
              </a:buClr>
              <a:buSzPts val="1800"/>
              <a:buNone/>
              <a:defRPr sz="1800">
                <a:solidFill>
                  <a:schemeClr val="accent4"/>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16"/>
        <p:cNvGrpSpPr/>
        <p:nvPr/>
      </p:nvGrpSpPr>
      <p:grpSpPr>
        <a:xfrm>
          <a:off x="0" y="0"/>
          <a:ext cx="0" cy="0"/>
          <a:chOff x="0" y="0"/>
          <a:chExt cx="0" cy="0"/>
        </a:xfrm>
      </p:grpSpPr>
      <p:pic>
        <p:nvPicPr>
          <p:cNvPr id="17" name="Google Shape;17;p4"/>
          <p:cNvPicPr preferRelativeResize="0"/>
          <p:nvPr/>
        </p:nvPicPr>
        <p:blipFill>
          <a:blip r:embed="rId2">
            <a:alphaModFix/>
          </a:blip>
          <a:stretch>
            <a:fillRect/>
          </a:stretch>
        </p:blipFill>
        <p:spPr>
          <a:xfrm>
            <a:off x="0" y="0"/>
            <a:ext cx="9144000" cy="5143500"/>
          </a:xfrm>
          <a:prstGeom prst="rect">
            <a:avLst/>
          </a:prstGeom>
          <a:noFill/>
          <a:ln>
            <a:noFill/>
          </a:ln>
        </p:spPr>
      </p:pic>
      <p:sp>
        <p:nvSpPr>
          <p:cNvPr id="18" name="Google Shape;18;p4"/>
          <p:cNvSpPr/>
          <p:nvPr/>
        </p:nvSpPr>
        <p:spPr>
          <a:xfrm>
            <a:off x="42525" y="42525"/>
            <a:ext cx="2000100" cy="2000100"/>
          </a:xfrm>
          <a:prstGeom prst="ellipse">
            <a:avLst/>
          </a:prstGeom>
          <a:gradFill>
            <a:gsLst>
              <a:gs pos="0">
                <a:srgbClr val="00FFFF">
                  <a:alpha val="54117"/>
                </a:srgbClr>
              </a:gs>
              <a:gs pos="73000">
                <a:srgbClr val="00FFFF">
                  <a:alpha val="0"/>
                </a:srgbClr>
              </a:gs>
              <a:gs pos="100000">
                <a:srgbClr val="00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4"/>
          <p:cNvSpPr txBox="1">
            <a:spLocks noGrp="1"/>
          </p:cNvSpPr>
          <p:nvPr>
            <p:ph type="body" idx="1"/>
          </p:nvPr>
        </p:nvSpPr>
        <p:spPr>
          <a:xfrm>
            <a:off x="1343850" y="866400"/>
            <a:ext cx="4185600" cy="3693600"/>
          </a:xfrm>
          <a:prstGeom prst="rect">
            <a:avLst/>
          </a:prstGeom>
        </p:spPr>
        <p:txBody>
          <a:bodyPr spcFirstLastPara="1" wrap="square" lIns="0" tIns="0" rIns="0" bIns="0" anchor="t" anchorCtr="0">
            <a:noAutofit/>
          </a:bodyPr>
          <a:lstStyle>
            <a:lvl1pPr marL="457200" lvl="0" indent="-419100" rtl="0">
              <a:spcBef>
                <a:spcPts val="600"/>
              </a:spcBef>
              <a:spcAft>
                <a:spcPts val="0"/>
              </a:spcAft>
              <a:buSzPts val="3000"/>
              <a:buFont typeface="Lexend Deca"/>
              <a:buChar char="⬡"/>
              <a:defRPr sz="3000">
                <a:latin typeface="Lexend Deca"/>
                <a:ea typeface="Lexend Deca"/>
                <a:cs typeface="Lexend Deca"/>
                <a:sym typeface="Lexend Deca"/>
              </a:defRPr>
            </a:lvl1pPr>
            <a:lvl2pPr marL="914400" lvl="1" indent="-419100" rtl="0">
              <a:spcBef>
                <a:spcPts val="0"/>
              </a:spcBef>
              <a:spcAft>
                <a:spcPts val="0"/>
              </a:spcAft>
              <a:buSzPts val="3000"/>
              <a:buFont typeface="Lexend Deca"/>
              <a:buChar char="∙"/>
              <a:defRPr sz="3000">
                <a:latin typeface="Lexend Deca"/>
                <a:ea typeface="Lexend Deca"/>
                <a:cs typeface="Lexend Deca"/>
                <a:sym typeface="Lexend Deca"/>
              </a:defRPr>
            </a:lvl2pPr>
            <a:lvl3pPr marL="1371600" lvl="2" indent="-419100" rtl="0">
              <a:spcBef>
                <a:spcPts val="0"/>
              </a:spcBef>
              <a:spcAft>
                <a:spcPts val="0"/>
              </a:spcAft>
              <a:buSzPts val="3000"/>
              <a:buFont typeface="Lexend Deca"/>
              <a:buChar char="∙"/>
              <a:defRPr sz="3000">
                <a:latin typeface="Lexend Deca"/>
                <a:ea typeface="Lexend Deca"/>
                <a:cs typeface="Lexend Deca"/>
                <a:sym typeface="Lexend Deca"/>
              </a:defRPr>
            </a:lvl3pPr>
            <a:lvl4pPr marL="1828800" lvl="3" indent="-419100" rtl="0">
              <a:spcBef>
                <a:spcPts val="0"/>
              </a:spcBef>
              <a:spcAft>
                <a:spcPts val="0"/>
              </a:spcAft>
              <a:buSzPts val="3000"/>
              <a:buFont typeface="Lexend Deca"/>
              <a:buChar char="●"/>
              <a:defRPr sz="3000">
                <a:latin typeface="Lexend Deca"/>
                <a:ea typeface="Lexend Deca"/>
                <a:cs typeface="Lexend Deca"/>
                <a:sym typeface="Lexend Deca"/>
              </a:defRPr>
            </a:lvl4pPr>
            <a:lvl5pPr marL="2286000" lvl="4" indent="-419100" rtl="0">
              <a:spcBef>
                <a:spcPts val="0"/>
              </a:spcBef>
              <a:spcAft>
                <a:spcPts val="0"/>
              </a:spcAft>
              <a:buSzPts val="3000"/>
              <a:buFont typeface="Lexend Deca"/>
              <a:buChar char="○"/>
              <a:defRPr sz="3000">
                <a:latin typeface="Lexend Deca"/>
                <a:ea typeface="Lexend Deca"/>
                <a:cs typeface="Lexend Deca"/>
                <a:sym typeface="Lexend Deca"/>
              </a:defRPr>
            </a:lvl5pPr>
            <a:lvl6pPr marL="2743200" lvl="5" indent="-419100" rtl="0">
              <a:spcBef>
                <a:spcPts val="0"/>
              </a:spcBef>
              <a:spcAft>
                <a:spcPts val="0"/>
              </a:spcAft>
              <a:buSzPts val="3000"/>
              <a:buFont typeface="Lexend Deca"/>
              <a:buChar char="■"/>
              <a:defRPr sz="3000">
                <a:latin typeface="Lexend Deca"/>
                <a:ea typeface="Lexend Deca"/>
                <a:cs typeface="Lexend Deca"/>
                <a:sym typeface="Lexend Deca"/>
              </a:defRPr>
            </a:lvl6pPr>
            <a:lvl7pPr marL="3200400" lvl="6" indent="-419100" rtl="0">
              <a:spcBef>
                <a:spcPts val="0"/>
              </a:spcBef>
              <a:spcAft>
                <a:spcPts val="0"/>
              </a:spcAft>
              <a:buSzPts val="3000"/>
              <a:buFont typeface="Lexend Deca"/>
              <a:buChar char="●"/>
              <a:defRPr sz="3000">
                <a:latin typeface="Lexend Deca"/>
                <a:ea typeface="Lexend Deca"/>
                <a:cs typeface="Lexend Deca"/>
                <a:sym typeface="Lexend Deca"/>
              </a:defRPr>
            </a:lvl7pPr>
            <a:lvl8pPr marL="3657600" lvl="7" indent="-419100" rtl="0">
              <a:spcBef>
                <a:spcPts val="0"/>
              </a:spcBef>
              <a:spcAft>
                <a:spcPts val="0"/>
              </a:spcAft>
              <a:buSzPts val="3000"/>
              <a:buFont typeface="Lexend Deca"/>
              <a:buChar char="○"/>
              <a:defRPr sz="3000">
                <a:latin typeface="Lexend Deca"/>
                <a:ea typeface="Lexend Deca"/>
                <a:cs typeface="Lexend Deca"/>
                <a:sym typeface="Lexend Deca"/>
              </a:defRPr>
            </a:lvl8pPr>
            <a:lvl9pPr marL="4114800" lvl="8" indent="-419100">
              <a:spcBef>
                <a:spcPts val="0"/>
              </a:spcBef>
              <a:spcAft>
                <a:spcPts val="0"/>
              </a:spcAft>
              <a:buSzPts val="3000"/>
              <a:buFont typeface="Lexend Deca"/>
              <a:buChar char="■"/>
              <a:defRPr sz="3000">
                <a:latin typeface="Lexend Deca"/>
                <a:ea typeface="Lexend Deca"/>
                <a:cs typeface="Lexend Deca"/>
                <a:sym typeface="Lexend Deca"/>
              </a:defRPr>
            </a:lvl9pPr>
          </a:lstStyle>
          <a:p>
            <a:endParaRPr/>
          </a:p>
        </p:txBody>
      </p:sp>
      <p:sp>
        <p:nvSpPr>
          <p:cNvPr id="20" name="Google Shape;20;p4"/>
          <p:cNvSpPr txBox="1"/>
          <p:nvPr/>
        </p:nvSpPr>
        <p:spPr>
          <a:xfrm>
            <a:off x="826414" y="656117"/>
            <a:ext cx="613800" cy="6537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 sz="7200">
                <a:solidFill>
                  <a:schemeClr val="lt1"/>
                </a:solidFill>
                <a:latin typeface="Muli"/>
                <a:ea typeface="Muli"/>
                <a:cs typeface="Muli"/>
                <a:sym typeface="Muli"/>
              </a:rPr>
              <a:t>“</a:t>
            </a:r>
            <a:endParaRPr sz="7200">
              <a:solidFill>
                <a:schemeClr val="lt1"/>
              </a:solidFill>
              <a:latin typeface="Muli"/>
              <a:ea typeface="Muli"/>
              <a:cs typeface="Muli"/>
              <a:sym typeface="Muli"/>
            </a:endParaRPr>
          </a:p>
        </p:txBody>
      </p:sp>
      <p:sp>
        <p:nvSpPr>
          <p:cNvPr id="21" name="Google Shape;21;p4"/>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2"/>
        <p:cNvGrpSpPr/>
        <p:nvPr/>
      </p:nvGrpSpPr>
      <p:grpSpPr>
        <a:xfrm>
          <a:off x="0" y="0"/>
          <a:ext cx="0" cy="0"/>
          <a:chOff x="0" y="0"/>
          <a:chExt cx="0" cy="0"/>
        </a:xfrm>
      </p:grpSpPr>
      <p:pic>
        <p:nvPicPr>
          <p:cNvPr id="23" name="Google Shape;23;p5"/>
          <p:cNvPicPr preferRelativeResize="0"/>
          <p:nvPr/>
        </p:nvPicPr>
        <p:blipFill>
          <a:blip r:embed="rId2">
            <a:alphaModFix/>
          </a:blip>
          <a:stretch>
            <a:fillRect/>
          </a:stretch>
        </p:blipFill>
        <p:spPr>
          <a:xfrm>
            <a:off x="0" y="0"/>
            <a:ext cx="9144000" cy="5143500"/>
          </a:xfrm>
          <a:prstGeom prst="rect">
            <a:avLst/>
          </a:prstGeom>
          <a:noFill/>
          <a:ln>
            <a:noFill/>
          </a:ln>
        </p:spPr>
      </p:pic>
      <p:sp>
        <p:nvSpPr>
          <p:cNvPr id="24" name="Google Shape;24;p5"/>
          <p:cNvSpPr txBox="1">
            <a:spLocks noGrp="1"/>
          </p:cNvSpPr>
          <p:nvPr>
            <p:ph type="title"/>
          </p:nvPr>
        </p:nvSpPr>
        <p:spPr>
          <a:xfrm>
            <a:off x="580550" y="205975"/>
            <a:ext cx="6014400" cy="857400"/>
          </a:xfrm>
          <a:prstGeom prst="rect">
            <a:avLst/>
          </a:prstGeom>
        </p:spPr>
        <p:txBody>
          <a:bodyPr spcFirstLastPara="1" wrap="square" lIns="0" tIns="0" rIns="0" bIns="0"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5" name="Google Shape;25;p5"/>
          <p:cNvSpPr txBox="1">
            <a:spLocks noGrp="1"/>
          </p:cNvSpPr>
          <p:nvPr>
            <p:ph type="body" idx="1"/>
          </p:nvPr>
        </p:nvSpPr>
        <p:spPr>
          <a:xfrm>
            <a:off x="580550" y="1352550"/>
            <a:ext cx="6014400" cy="3161700"/>
          </a:xfrm>
          <a:prstGeom prst="rect">
            <a:avLst/>
          </a:prstGeom>
        </p:spPr>
        <p:txBody>
          <a:bodyPr spcFirstLastPara="1" wrap="square" lIns="0" tIns="0" rIns="0" bIns="0" anchor="t" anchorCtr="0">
            <a:noAutofit/>
          </a:bodyPr>
          <a:lstStyle>
            <a:lvl1pPr marL="457200" lvl="0" indent="-381000">
              <a:spcBef>
                <a:spcPts val="600"/>
              </a:spcBef>
              <a:spcAft>
                <a:spcPts val="0"/>
              </a:spcAft>
              <a:buSzPts val="24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a:lvl4pPr>
            <a:lvl5pPr marL="2286000" lvl="4" indent="-381000">
              <a:spcBef>
                <a:spcPts val="0"/>
              </a:spcBef>
              <a:spcAft>
                <a:spcPts val="0"/>
              </a:spcAft>
              <a:buSzPts val="2400"/>
              <a:buChar char="○"/>
              <a:defRPr/>
            </a:lvl5pPr>
            <a:lvl6pPr marL="2743200" lvl="5" indent="-381000">
              <a:spcBef>
                <a:spcPts val="0"/>
              </a:spcBef>
              <a:spcAft>
                <a:spcPts val="0"/>
              </a:spcAft>
              <a:buSzPts val="2400"/>
              <a:buChar char="■"/>
              <a:defRPr/>
            </a:lvl6pPr>
            <a:lvl7pPr marL="3200400" lvl="6" indent="-381000">
              <a:spcBef>
                <a:spcPts val="0"/>
              </a:spcBef>
              <a:spcAft>
                <a:spcPts val="0"/>
              </a:spcAft>
              <a:buSzPts val="2400"/>
              <a:buChar char="●"/>
              <a:defRPr/>
            </a:lvl7pPr>
            <a:lvl8pPr marL="3657600" lvl="7" indent="-381000">
              <a:spcBef>
                <a:spcPts val="0"/>
              </a:spcBef>
              <a:spcAft>
                <a:spcPts val="0"/>
              </a:spcAft>
              <a:buSzPts val="2400"/>
              <a:buChar char="○"/>
              <a:defRPr/>
            </a:lvl8pPr>
            <a:lvl9pPr marL="4114800" lvl="8" indent="-381000">
              <a:spcBef>
                <a:spcPts val="0"/>
              </a:spcBef>
              <a:spcAft>
                <a:spcPts val="0"/>
              </a:spcAft>
              <a:buSzPts val="2400"/>
              <a:buChar char="■"/>
              <a:defRPr/>
            </a:lvl9pPr>
          </a:lstStyle>
          <a:p>
            <a:endParaRPr/>
          </a:p>
        </p:txBody>
      </p:sp>
      <p:sp>
        <p:nvSpPr>
          <p:cNvPr id="26" name="Google Shape;26;p5"/>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27"/>
        <p:cNvGrpSpPr/>
        <p:nvPr/>
      </p:nvGrpSpPr>
      <p:grpSpPr>
        <a:xfrm>
          <a:off x="0" y="0"/>
          <a:ext cx="0" cy="0"/>
          <a:chOff x="0" y="0"/>
          <a:chExt cx="0" cy="0"/>
        </a:xfrm>
      </p:grpSpPr>
      <p:pic>
        <p:nvPicPr>
          <p:cNvPr id="28" name="Google Shape;28;p6"/>
          <p:cNvPicPr preferRelativeResize="0"/>
          <p:nvPr/>
        </p:nvPicPr>
        <p:blipFill>
          <a:blip r:embed="rId2">
            <a:alphaModFix/>
          </a:blip>
          <a:stretch>
            <a:fillRect/>
          </a:stretch>
        </p:blipFill>
        <p:spPr>
          <a:xfrm>
            <a:off x="0" y="0"/>
            <a:ext cx="9144000" cy="5143500"/>
          </a:xfrm>
          <a:prstGeom prst="rect">
            <a:avLst/>
          </a:prstGeom>
          <a:noFill/>
          <a:ln>
            <a:noFill/>
          </a:ln>
        </p:spPr>
      </p:pic>
      <p:sp>
        <p:nvSpPr>
          <p:cNvPr id="29" name="Google Shape;29;p6"/>
          <p:cNvSpPr txBox="1">
            <a:spLocks noGrp="1"/>
          </p:cNvSpPr>
          <p:nvPr>
            <p:ph type="title"/>
          </p:nvPr>
        </p:nvSpPr>
        <p:spPr>
          <a:xfrm>
            <a:off x="580550" y="205975"/>
            <a:ext cx="6014400" cy="857400"/>
          </a:xfrm>
          <a:prstGeom prst="rect">
            <a:avLst/>
          </a:prstGeom>
        </p:spPr>
        <p:txBody>
          <a:bodyPr spcFirstLastPara="1" wrap="square" lIns="0" tIns="0" rIns="0" bIns="0"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30" name="Google Shape;30;p6"/>
          <p:cNvSpPr txBox="1">
            <a:spLocks noGrp="1"/>
          </p:cNvSpPr>
          <p:nvPr>
            <p:ph type="body" idx="1"/>
          </p:nvPr>
        </p:nvSpPr>
        <p:spPr>
          <a:xfrm>
            <a:off x="580550" y="1352550"/>
            <a:ext cx="2841000" cy="3155100"/>
          </a:xfrm>
          <a:prstGeom prst="rect">
            <a:avLst/>
          </a:prstGeom>
        </p:spPr>
        <p:txBody>
          <a:bodyPr spcFirstLastPara="1" wrap="square" lIns="0" tIns="0" rIns="0" bIns="0"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31" name="Google Shape;31;p6"/>
          <p:cNvSpPr txBox="1">
            <a:spLocks noGrp="1"/>
          </p:cNvSpPr>
          <p:nvPr>
            <p:ph type="body" idx="2"/>
          </p:nvPr>
        </p:nvSpPr>
        <p:spPr>
          <a:xfrm>
            <a:off x="3753943" y="1352550"/>
            <a:ext cx="2841000" cy="3155100"/>
          </a:xfrm>
          <a:prstGeom prst="rect">
            <a:avLst/>
          </a:prstGeom>
        </p:spPr>
        <p:txBody>
          <a:bodyPr spcFirstLastPara="1" wrap="square" lIns="0" tIns="0" rIns="0" bIns="0"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32" name="Google Shape;32;p6"/>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33"/>
        <p:cNvGrpSpPr/>
        <p:nvPr/>
      </p:nvGrpSpPr>
      <p:grpSpPr>
        <a:xfrm>
          <a:off x="0" y="0"/>
          <a:ext cx="0" cy="0"/>
          <a:chOff x="0" y="0"/>
          <a:chExt cx="0" cy="0"/>
        </a:xfrm>
      </p:grpSpPr>
      <p:pic>
        <p:nvPicPr>
          <p:cNvPr id="34" name="Google Shape;34;p7"/>
          <p:cNvPicPr preferRelativeResize="0"/>
          <p:nvPr/>
        </p:nvPicPr>
        <p:blipFill>
          <a:blip r:embed="rId2">
            <a:alphaModFix/>
          </a:blip>
          <a:stretch>
            <a:fillRect/>
          </a:stretch>
        </p:blipFill>
        <p:spPr>
          <a:xfrm>
            <a:off x="0" y="0"/>
            <a:ext cx="9144000" cy="5143500"/>
          </a:xfrm>
          <a:prstGeom prst="rect">
            <a:avLst/>
          </a:prstGeom>
          <a:noFill/>
          <a:ln>
            <a:noFill/>
          </a:ln>
        </p:spPr>
      </p:pic>
      <p:sp>
        <p:nvSpPr>
          <p:cNvPr id="35" name="Google Shape;35;p7"/>
          <p:cNvSpPr txBox="1">
            <a:spLocks noGrp="1"/>
          </p:cNvSpPr>
          <p:nvPr>
            <p:ph type="title"/>
          </p:nvPr>
        </p:nvSpPr>
        <p:spPr>
          <a:xfrm>
            <a:off x="580550" y="205975"/>
            <a:ext cx="6405600" cy="857400"/>
          </a:xfrm>
          <a:prstGeom prst="rect">
            <a:avLst/>
          </a:prstGeom>
        </p:spPr>
        <p:txBody>
          <a:bodyPr spcFirstLastPara="1" wrap="square" lIns="0" tIns="0" rIns="0" bIns="0" anchor="b"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36" name="Google Shape;36;p7"/>
          <p:cNvSpPr txBox="1">
            <a:spLocks noGrp="1"/>
          </p:cNvSpPr>
          <p:nvPr>
            <p:ph type="body" idx="1"/>
          </p:nvPr>
        </p:nvSpPr>
        <p:spPr>
          <a:xfrm>
            <a:off x="580550" y="1352550"/>
            <a:ext cx="2005800" cy="3202200"/>
          </a:xfrm>
          <a:prstGeom prst="rect">
            <a:avLst/>
          </a:prstGeom>
        </p:spPr>
        <p:txBody>
          <a:bodyPr spcFirstLastPara="1" wrap="square" lIns="0" tIns="0" rIns="0" bIns="0"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37" name="Google Shape;37;p7"/>
          <p:cNvSpPr txBox="1">
            <a:spLocks noGrp="1"/>
          </p:cNvSpPr>
          <p:nvPr>
            <p:ph type="body" idx="2"/>
          </p:nvPr>
        </p:nvSpPr>
        <p:spPr>
          <a:xfrm>
            <a:off x="2780447" y="1352550"/>
            <a:ext cx="2005800" cy="3202200"/>
          </a:xfrm>
          <a:prstGeom prst="rect">
            <a:avLst/>
          </a:prstGeom>
        </p:spPr>
        <p:txBody>
          <a:bodyPr spcFirstLastPara="1" wrap="square" lIns="0" tIns="0" rIns="0" bIns="0"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38" name="Google Shape;38;p7"/>
          <p:cNvSpPr txBox="1">
            <a:spLocks noGrp="1"/>
          </p:cNvSpPr>
          <p:nvPr>
            <p:ph type="body" idx="3"/>
          </p:nvPr>
        </p:nvSpPr>
        <p:spPr>
          <a:xfrm>
            <a:off x="4980344" y="1352550"/>
            <a:ext cx="2005800" cy="3202200"/>
          </a:xfrm>
          <a:prstGeom prst="rect">
            <a:avLst/>
          </a:prstGeom>
        </p:spPr>
        <p:txBody>
          <a:bodyPr spcFirstLastPara="1" wrap="square" lIns="0" tIns="0" rIns="0" bIns="0"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39" name="Google Shape;39;p7"/>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pic>
        <p:nvPicPr>
          <p:cNvPr id="41" name="Google Shape;41;p8"/>
          <p:cNvPicPr preferRelativeResize="0"/>
          <p:nvPr/>
        </p:nvPicPr>
        <p:blipFill>
          <a:blip r:embed="rId2">
            <a:alphaModFix/>
          </a:blip>
          <a:stretch>
            <a:fillRect/>
          </a:stretch>
        </p:blipFill>
        <p:spPr>
          <a:xfrm>
            <a:off x="0" y="0"/>
            <a:ext cx="9144000" cy="5143500"/>
          </a:xfrm>
          <a:prstGeom prst="rect">
            <a:avLst/>
          </a:prstGeom>
          <a:noFill/>
          <a:ln>
            <a:noFill/>
          </a:ln>
        </p:spPr>
      </p:pic>
      <p:sp>
        <p:nvSpPr>
          <p:cNvPr id="42" name="Google Shape;42;p8"/>
          <p:cNvSpPr txBox="1">
            <a:spLocks noGrp="1"/>
          </p:cNvSpPr>
          <p:nvPr>
            <p:ph type="title"/>
          </p:nvPr>
        </p:nvSpPr>
        <p:spPr>
          <a:xfrm>
            <a:off x="580550" y="205975"/>
            <a:ext cx="6014400" cy="857400"/>
          </a:xfrm>
          <a:prstGeom prst="rect">
            <a:avLst/>
          </a:prstGeom>
        </p:spPr>
        <p:txBody>
          <a:bodyPr spcFirstLastPara="1" wrap="square" lIns="0" tIns="0" rIns="0" bIns="0"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43" name="Google Shape;43;p8"/>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4"/>
        <p:cNvGrpSpPr/>
        <p:nvPr/>
      </p:nvGrpSpPr>
      <p:grpSpPr>
        <a:xfrm>
          <a:off x="0" y="0"/>
          <a:ext cx="0" cy="0"/>
          <a:chOff x="0" y="0"/>
          <a:chExt cx="0" cy="0"/>
        </a:xfrm>
      </p:grpSpPr>
      <p:pic>
        <p:nvPicPr>
          <p:cNvPr id="45" name="Google Shape;45;p9"/>
          <p:cNvPicPr preferRelativeResize="0"/>
          <p:nvPr/>
        </p:nvPicPr>
        <p:blipFill>
          <a:blip r:embed="rId2">
            <a:alphaModFix/>
          </a:blip>
          <a:stretch>
            <a:fillRect/>
          </a:stretch>
        </p:blipFill>
        <p:spPr>
          <a:xfrm>
            <a:off x="0" y="0"/>
            <a:ext cx="9144000" cy="5143500"/>
          </a:xfrm>
          <a:prstGeom prst="rect">
            <a:avLst/>
          </a:prstGeom>
          <a:noFill/>
          <a:ln>
            <a:noFill/>
          </a:ln>
        </p:spPr>
      </p:pic>
      <p:sp>
        <p:nvSpPr>
          <p:cNvPr id="46" name="Google Shape;46;p9"/>
          <p:cNvSpPr txBox="1">
            <a:spLocks noGrp="1"/>
          </p:cNvSpPr>
          <p:nvPr>
            <p:ph type="body" idx="1"/>
          </p:nvPr>
        </p:nvSpPr>
        <p:spPr>
          <a:xfrm>
            <a:off x="580550" y="4406300"/>
            <a:ext cx="6135900" cy="519600"/>
          </a:xfrm>
          <a:prstGeom prst="rect">
            <a:avLst/>
          </a:prstGeom>
        </p:spPr>
        <p:txBody>
          <a:bodyPr spcFirstLastPara="1" wrap="square" lIns="0" tIns="0" rIns="0" bIns="0" anchor="t" anchorCtr="0">
            <a:noAutofit/>
          </a:bodyPr>
          <a:lstStyle>
            <a:lvl1pPr marL="457200" lvl="0" indent="-228600">
              <a:spcBef>
                <a:spcPts val="360"/>
              </a:spcBef>
              <a:spcAft>
                <a:spcPts val="0"/>
              </a:spcAft>
              <a:buSzPts val="1400"/>
              <a:buNone/>
              <a:defRPr sz="1400"/>
            </a:lvl1pPr>
          </a:lstStyle>
          <a:p>
            <a:endParaRPr/>
          </a:p>
        </p:txBody>
      </p:sp>
      <p:sp>
        <p:nvSpPr>
          <p:cNvPr id="47" name="Google Shape;47;p9"/>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 Small circuit" type="blank">
  <p:cSld name="BLANK">
    <p:spTree>
      <p:nvGrpSpPr>
        <p:cNvPr id="1" name="Shape 48"/>
        <p:cNvGrpSpPr/>
        <p:nvPr/>
      </p:nvGrpSpPr>
      <p:grpSpPr>
        <a:xfrm>
          <a:off x="0" y="0"/>
          <a:ext cx="0" cy="0"/>
          <a:chOff x="0" y="0"/>
          <a:chExt cx="0" cy="0"/>
        </a:xfrm>
      </p:grpSpPr>
      <p:pic>
        <p:nvPicPr>
          <p:cNvPr id="49" name="Google Shape;49;p10"/>
          <p:cNvPicPr preferRelativeResize="0"/>
          <p:nvPr/>
        </p:nvPicPr>
        <p:blipFill>
          <a:blip r:embed="rId2">
            <a:alphaModFix/>
          </a:blip>
          <a:stretch>
            <a:fillRect/>
          </a:stretch>
        </p:blipFill>
        <p:spPr>
          <a:xfrm>
            <a:off x="0" y="0"/>
            <a:ext cx="9144000" cy="5143500"/>
          </a:xfrm>
          <a:prstGeom prst="rect">
            <a:avLst/>
          </a:prstGeom>
          <a:noFill/>
          <a:ln>
            <a:noFill/>
          </a:ln>
        </p:spPr>
      </p:pic>
      <p:sp>
        <p:nvSpPr>
          <p:cNvPr id="50" name="Google Shape;50;p10"/>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a:gsLst>
            <a:gs pos="0">
              <a:srgbClr val="A458FF"/>
            </a:gs>
            <a:gs pos="39000">
              <a:srgbClr val="3544FF"/>
            </a:gs>
            <a:gs pos="100000">
              <a:srgbClr val="0A2F9E"/>
            </a:gs>
          </a:gsLst>
          <a:lin ang="8100019"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580550" y="205975"/>
            <a:ext cx="6014400" cy="857400"/>
          </a:xfrm>
          <a:prstGeom prst="rect">
            <a:avLst/>
          </a:prstGeom>
          <a:noFill/>
          <a:ln>
            <a:noFill/>
          </a:ln>
        </p:spPr>
        <p:txBody>
          <a:bodyPr spcFirstLastPara="1" wrap="square" lIns="0" tIns="0" rIns="0" bIns="0" anchor="b" anchorCtr="0">
            <a:noAutofit/>
          </a:bodyPr>
          <a:lstStyle>
            <a:lvl1pPr lvl="0">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1pPr>
            <a:lvl2pPr lvl="1">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2pPr>
            <a:lvl3pPr lvl="2">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3pPr>
            <a:lvl4pPr lvl="3">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4pPr>
            <a:lvl5pPr lvl="4">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5pPr>
            <a:lvl6pPr lvl="5">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6pPr>
            <a:lvl7pPr lvl="6">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7pPr>
            <a:lvl8pPr lvl="7">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8pPr>
            <a:lvl9pPr lvl="8">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9pPr>
          </a:lstStyle>
          <a:p>
            <a:endParaRPr/>
          </a:p>
        </p:txBody>
      </p:sp>
      <p:sp>
        <p:nvSpPr>
          <p:cNvPr id="7" name="Google Shape;7;p1"/>
          <p:cNvSpPr txBox="1">
            <a:spLocks noGrp="1"/>
          </p:cNvSpPr>
          <p:nvPr>
            <p:ph type="body" idx="1"/>
          </p:nvPr>
        </p:nvSpPr>
        <p:spPr>
          <a:xfrm>
            <a:off x="580550" y="1352550"/>
            <a:ext cx="6014400" cy="3161700"/>
          </a:xfrm>
          <a:prstGeom prst="rect">
            <a:avLst/>
          </a:prstGeom>
          <a:noFill/>
          <a:ln>
            <a:noFill/>
          </a:ln>
        </p:spPr>
        <p:txBody>
          <a:bodyPr spcFirstLastPara="1" wrap="square" lIns="0" tIns="0" rIns="0" bIns="0" anchor="t" anchorCtr="0">
            <a:noAutofit/>
          </a:bodyPr>
          <a:lstStyle>
            <a:lvl1pPr marL="457200" lvl="0" indent="-342900">
              <a:lnSpc>
                <a:spcPct val="115000"/>
              </a:lnSpc>
              <a:spcBef>
                <a:spcPts val="600"/>
              </a:spcBef>
              <a:spcAft>
                <a:spcPts val="0"/>
              </a:spcAft>
              <a:buClr>
                <a:schemeClr val="accent5"/>
              </a:buClr>
              <a:buSzPts val="1800"/>
              <a:buFont typeface="Muli"/>
              <a:buChar char="⬡"/>
              <a:defRPr sz="2400">
                <a:solidFill>
                  <a:schemeClr val="lt1"/>
                </a:solidFill>
                <a:latin typeface="Muli"/>
                <a:ea typeface="Muli"/>
                <a:cs typeface="Muli"/>
                <a:sym typeface="Muli"/>
              </a:defRPr>
            </a:lvl1pPr>
            <a:lvl2pPr marL="914400" lvl="1" indent="-381000">
              <a:lnSpc>
                <a:spcPct val="115000"/>
              </a:lnSpc>
              <a:spcBef>
                <a:spcPts val="0"/>
              </a:spcBef>
              <a:spcAft>
                <a:spcPts val="0"/>
              </a:spcAft>
              <a:buClr>
                <a:schemeClr val="accent5"/>
              </a:buClr>
              <a:buSzPts val="2400"/>
              <a:buFont typeface="Muli"/>
              <a:buChar char="∙"/>
              <a:defRPr sz="2400">
                <a:solidFill>
                  <a:schemeClr val="lt1"/>
                </a:solidFill>
                <a:latin typeface="Muli"/>
                <a:ea typeface="Muli"/>
                <a:cs typeface="Muli"/>
                <a:sym typeface="Muli"/>
              </a:defRPr>
            </a:lvl2pPr>
            <a:lvl3pPr marL="1371600" lvl="2" indent="-381000">
              <a:lnSpc>
                <a:spcPct val="115000"/>
              </a:lnSpc>
              <a:spcBef>
                <a:spcPts val="0"/>
              </a:spcBef>
              <a:spcAft>
                <a:spcPts val="0"/>
              </a:spcAft>
              <a:buClr>
                <a:schemeClr val="accent5"/>
              </a:buClr>
              <a:buSzPts val="2400"/>
              <a:buFont typeface="Muli"/>
              <a:buChar char="∙"/>
              <a:defRPr sz="2400">
                <a:solidFill>
                  <a:schemeClr val="lt1"/>
                </a:solidFill>
                <a:latin typeface="Muli"/>
                <a:ea typeface="Muli"/>
                <a:cs typeface="Muli"/>
                <a:sym typeface="Muli"/>
              </a:defRPr>
            </a:lvl3pPr>
            <a:lvl4pPr marL="1828800" lvl="3" indent="-381000">
              <a:lnSpc>
                <a:spcPct val="115000"/>
              </a:lnSpc>
              <a:spcBef>
                <a:spcPts val="0"/>
              </a:spcBef>
              <a:spcAft>
                <a:spcPts val="0"/>
              </a:spcAft>
              <a:buClr>
                <a:schemeClr val="lt1"/>
              </a:buClr>
              <a:buSzPts val="2400"/>
              <a:buFont typeface="Muli"/>
              <a:buChar char="●"/>
              <a:defRPr sz="2400">
                <a:solidFill>
                  <a:schemeClr val="lt1"/>
                </a:solidFill>
                <a:latin typeface="Muli"/>
                <a:ea typeface="Muli"/>
                <a:cs typeface="Muli"/>
                <a:sym typeface="Muli"/>
              </a:defRPr>
            </a:lvl4pPr>
            <a:lvl5pPr marL="2286000" lvl="4" indent="-381000">
              <a:lnSpc>
                <a:spcPct val="115000"/>
              </a:lnSpc>
              <a:spcBef>
                <a:spcPts val="0"/>
              </a:spcBef>
              <a:spcAft>
                <a:spcPts val="0"/>
              </a:spcAft>
              <a:buClr>
                <a:schemeClr val="lt1"/>
              </a:buClr>
              <a:buSzPts val="2400"/>
              <a:buFont typeface="Muli"/>
              <a:buChar char="○"/>
              <a:defRPr sz="2400">
                <a:solidFill>
                  <a:schemeClr val="lt1"/>
                </a:solidFill>
                <a:latin typeface="Muli"/>
                <a:ea typeface="Muli"/>
                <a:cs typeface="Muli"/>
                <a:sym typeface="Muli"/>
              </a:defRPr>
            </a:lvl5pPr>
            <a:lvl6pPr marL="2743200" lvl="5" indent="-381000">
              <a:lnSpc>
                <a:spcPct val="115000"/>
              </a:lnSpc>
              <a:spcBef>
                <a:spcPts val="0"/>
              </a:spcBef>
              <a:spcAft>
                <a:spcPts val="0"/>
              </a:spcAft>
              <a:buClr>
                <a:schemeClr val="lt1"/>
              </a:buClr>
              <a:buSzPts val="2400"/>
              <a:buFont typeface="Muli"/>
              <a:buChar char="■"/>
              <a:defRPr sz="2400">
                <a:solidFill>
                  <a:schemeClr val="lt1"/>
                </a:solidFill>
                <a:latin typeface="Muli"/>
                <a:ea typeface="Muli"/>
                <a:cs typeface="Muli"/>
                <a:sym typeface="Muli"/>
              </a:defRPr>
            </a:lvl6pPr>
            <a:lvl7pPr marL="3200400" lvl="6" indent="-381000">
              <a:lnSpc>
                <a:spcPct val="115000"/>
              </a:lnSpc>
              <a:spcBef>
                <a:spcPts val="0"/>
              </a:spcBef>
              <a:spcAft>
                <a:spcPts val="0"/>
              </a:spcAft>
              <a:buClr>
                <a:schemeClr val="lt1"/>
              </a:buClr>
              <a:buSzPts val="2400"/>
              <a:buFont typeface="Muli"/>
              <a:buChar char="●"/>
              <a:defRPr sz="2400">
                <a:solidFill>
                  <a:schemeClr val="lt1"/>
                </a:solidFill>
                <a:latin typeface="Muli"/>
                <a:ea typeface="Muli"/>
                <a:cs typeface="Muli"/>
                <a:sym typeface="Muli"/>
              </a:defRPr>
            </a:lvl7pPr>
            <a:lvl8pPr marL="3657600" lvl="7" indent="-381000">
              <a:lnSpc>
                <a:spcPct val="115000"/>
              </a:lnSpc>
              <a:spcBef>
                <a:spcPts val="0"/>
              </a:spcBef>
              <a:spcAft>
                <a:spcPts val="0"/>
              </a:spcAft>
              <a:buClr>
                <a:schemeClr val="lt1"/>
              </a:buClr>
              <a:buSzPts val="2400"/>
              <a:buFont typeface="Muli"/>
              <a:buChar char="○"/>
              <a:defRPr sz="2400">
                <a:solidFill>
                  <a:schemeClr val="lt1"/>
                </a:solidFill>
                <a:latin typeface="Muli"/>
                <a:ea typeface="Muli"/>
                <a:cs typeface="Muli"/>
                <a:sym typeface="Muli"/>
              </a:defRPr>
            </a:lvl8pPr>
            <a:lvl9pPr marL="4114800" lvl="8" indent="-381000">
              <a:lnSpc>
                <a:spcPct val="115000"/>
              </a:lnSpc>
              <a:spcBef>
                <a:spcPts val="0"/>
              </a:spcBef>
              <a:spcAft>
                <a:spcPts val="0"/>
              </a:spcAft>
              <a:buClr>
                <a:schemeClr val="lt1"/>
              </a:buClr>
              <a:buSzPts val="2400"/>
              <a:buFont typeface="Muli"/>
              <a:buChar char="■"/>
              <a:defRPr sz="2400">
                <a:solidFill>
                  <a:schemeClr val="lt1"/>
                </a:solidFill>
                <a:latin typeface="Muli"/>
                <a:ea typeface="Muli"/>
                <a:cs typeface="Muli"/>
                <a:sym typeface="Muli"/>
              </a:defRPr>
            </a:lvl9pPr>
          </a:lstStyle>
          <a:p>
            <a:endParaRPr/>
          </a:p>
        </p:txBody>
      </p:sp>
      <p:sp>
        <p:nvSpPr>
          <p:cNvPr id="8" name="Google Shape;8;p1"/>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lvl1pPr lvl="0" algn="r">
              <a:buNone/>
              <a:defRPr sz="1300">
                <a:solidFill>
                  <a:schemeClr val="lt1"/>
                </a:solidFill>
                <a:latin typeface="Lexend Deca"/>
                <a:ea typeface="Lexend Deca"/>
                <a:cs typeface="Lexend Deca"/>
                <a:sym typeface="Lexend Deca"/>
              </a:defRPr>
            </a:lvl1pPr>
            <a:lvl2pPr lvl="1" algn="r">
              <a:buNone/>
              <a:defRPr sz="1300">
                <a:solidFill>
                  <a:schemeClr val="lt1"/>
                </a:solidFill>
                <a:latin typeface="Lexend Deca"/>
                <a:ea typeface="Lexend Deca"/>
                <a:cs typeface="Lexend Deca"/>
                <a:sym typeface="Lexend Deca"/>
              </a:defRPr>
            </a:lvl2pPr>
            <a:lvl3pPr lvl="2" algn="r">
              <a:buNone/>
              <a:defRPr sz="1300">
                <a:solidFill>
                  <a:schemeClr val="lt1"/>
                </a:solidFill>
                <a:latin typeface="Lexend Deca"/>
                <a:ea typeface="Lexend Deca"/>
                <a:cs typeface="Lexend Deca"/>
                <a:sym typeface="Lexend Deca"/>
              </a:defRPr>
            </a:lvl3pPr>
            <a:lvl4pPr lvl="3" algn="r">
              <a:buNone/>
              <a:defRPr sz="1300">
                <a:solidFill>
                  <a:schemeClr val="lt1"/>
                </a:solidFill>
                <a:latin typeface="Lexend Deca"/>
                <a:ea typeface="Lexend Deca"/>
                <a:cs typeface="Lexend Deca"/>
                <a:sym typeface="Lexend Deca"/>
              </a:defRPr>
            </a:lvl4pPr>
            <a:lvl5pPr lvl="4" algn="r">
              <a:buNone/>
              <a:defRPr sz="1300">
                <a:solidFill>
                  <a:schemeClr val="lt1"/>
                </a:solidFill>
                <a:latin typeface="Lexend Deca"/>
                <a:ea typeface="Lexend Deca"/>
                <a:cs typeface="Lexend Deca"/>
                <a:sym typeface="Lexend Deca"/>
              </a:defRPr>
            </a:lvl5pPr>
            <a:lvl6pPr lvl="5" algn="r">
              <a:buNone/>
              <a:defRPr sz="1300">
                <a:solidFill>
                  <a:schemeClr val="lt1"/>
                </a:solidFill>
                <a:latin typeface="Lexend Deca"/>
                <a:ea typeface="Lexend Deca"/>
                <a:cs typeface="Lexend Deca"/>
                <a:sym typeface="Lexend Deca"/>
              </a:defRPr>
            </a:lvl6pPr>
            <a:lvl7pPr lvl="6" algn="r">
              <a:buNone/>
              <a:defRPr sz="1300">
                <a:solidFill>
                  <a:schemeClr val="lt1"/>
                </a:solidFill>
                <a:latin typeface="Lexend Deca"/>
                <a:ea typeface="Lexend Deca"/>
                <a:cs typeface="Lexend Deca"/>
                <a:sym typeface="Lexend Deca"/>
              </a:defRPr>
            </a:lvl7pPr>
            <a:lvl8pPr lvl="7" algn="r">
              <a:buNone/>
              <a:defRPr sz="1300">
                <a:solidFill>
                  <a:schemeClr val="lt1"/>
                </a:solidFill>
                <a:latin typeface="Lexend Deca"/>
                <a:ea typeface="Lexend Deca"/>
                <a:cs typeface="Lexend Deca"/>
                <a:sym typeface="Lexend Deca"/>
              </a:defRPr>
            </a:lvl8pPr>
            <a:lvl9pPr lvl="8" algn="r">
              <a:buNone/>
              <a:defRPr sz="1300">
                <a:solidFill>
                  <a:schemeClr val="lt1"/>
                </a:solidFill>
                <a:latin typeface="Lexend Deca"/>
                <a:ea typeface="Lexend Deca"/>
                <a:cs typeface="Lexend Deca"/>
                <a:sym typeface="Lexend Dec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40.xml.rels><?xml version="1.0" encoding="UTF-8" standalone="yes"?>
<Relationships xmlns="http://schemas.openxmlformats.org/package/2006/relationships"><Relationship Id="rId3" Type="http://schemas.openxmlformats.org/officeDocument/2006/relationships/hyperlink" Target="https://twitter.com/googledocs/status/730087240156643328" TargetMode="External"/><Relationship Id="rId2" Type="http://schemas.openxmlformats.org/officeDocument/2006/relationships/notesSlide" Target="../notesSlides/notesSlide37.xml"/><Relationship Id="rId1" Type="http://schemas.openxmlformats.org/officeDocument/2006/relationships/slideLayout" Target="../slideLayouts/slideLayout11.xml"/></Relationships>
</file>

<file path=ppt/slides/_rels/slide41.xml.rels><?xml version="1.0" encoding="UTF-8" standalone="yes"?>
<Relationships xmlns="http://schemas.openxmlformats.org/package/2006/relationships"><Relationship Id="rId3" Type="http://schemas.openxmlformats.org/officeDocument/2006/relationships/hyperlink" Target="https://www.slidescarnival.com/?utm_source=template" TargetMode="External"/><Relationship Id="rId2" Type="http://schemas.openxmlformats.org/officeDocument/2006/relationships/notesSlide" Target="../notesSlides/notesSlide38.xml"/><Relationship Id="rId1" Type="http://schemas.openxmlformats.org/officeDocument/2006/relationships/slideLayout" Target="../slideLayouts/slideLayout11.xml"/><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5" name="Google Shape;165;p24"/>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a:t>
            </a:fld>
            <a:endParaRPr/>
          </a:p>
        </p:txBody>
      </p:sp>
      <p:sp>
        <p:nvSpPr>
          <p:cNvPr id="6" name="TextBox 5"/>
          <p:cNvSpPr txBox="1"/>
          <p:nvPr/>
        </p:nvSpPr>
        <p:spPr>
          <a:xfrm>
            <a:off x="735724" y="819807"/>
            <a:ext cx="3028393" cy="400110"/>
          </a:xfrm>
          <a:prstGeom prst="rect">
            <a:avLst/>
          </a:prstGeom>
          <a:noFill/>
        </p:spPr>
        <p:txBody>
          <a:bodyPr wrap="none" rtlCol="0">
            <a:spAutoFit/>
          </a:bodyPr>
          <a:lstStyle/>
          <a:p>
            <a:r>
              <a:rPr lang="en-US" sz="2000" dirty="0" smtClean="0">
                <a:solidFill>
                  <a:schemeClr val="bg1"/>
                </a:solidFill>
                <a:latin typeface="Baskerville Old Face" panose="02020602080505020303" pitchFamily="18" charset="0"/>
              </a:rPr>
              <a:t>1.What is mean by sorting ?</a:t>
            </a:r>
            <a:endParaRPr lang="en-US" sz="2000" dirty="0">
              <a:solidFill>
                <a:schemeClr val="bg1"/>
              </a:solidFill>
              <a:latin typeface="Baskerville Old Face" panose="02020602080505020303" pitchFamily="18" charset="0"/>
            </a:endParaRPr>
          </a:p>
        </p:txBody>
      </p:sp>
      <p:sp>
        <p:nvSpPr>
          <p:cNvPr id="7" name="TextBox 6"/>
          <p:cNvSpPr txBox="1"/>
          <p:nvPr/>
        </p:nvSpPr>
        <p:spPr>
          <a:xfrm>
            <a:off x="273163" y="1550277"/>
            <a:ext cx="8640507" cy="3077766"/>
          </a:xfrm>
          <a:prstGeom prst="rect">
            <a:avLst/>
          </a:prstGeom>
          <a:noFill/>
        </p:spPr>
        <p:txBody>
          <a:bodyPr wrap="none" rtlCol="0">
            <a:spAutoFit/>
          </a:bodyPr>
          <a:lstStyle/>
          <a:p>
            <a:r>
              <a:rPr lang="en-US" sz="1800" dirty="0" smtClean="0">
                <a:solidFill>
                  <a:schemeClr val="accent4">
                    <a:lumMod val="20000"/>
                    <a:lumOff val="80000"/>
                  </a:schemeClr>
                </a:solidFill>
                <a:latin typeface="Baskerville Old Face" panose="02020602080505020303" pitchFamily="18" charset="0"/>
              </a:rPr>
              <a:t>Sorting is a process of arranging a list of elements in a particular </a:t>
            </a:r>
            <a:r>
              <a:rPr lang="en-US" sz="1800" dirty="0" err="1" smtClean="0">
                <a:solidFill>
                  <a:schemeClr val="accent4">
                    <a:lumMod val="20000"/>
                    <a:lumOff val="80000"/>
                  </a:schemeClr>
                </a:solidFill>
                <a:latin typeface="Baskerville Old Face" panose="02020602080505020303" pitchFamily="18" charset="0"/>
              </a:rPr>
              <a:t>order,one</a:t>
            </a:r>
            <a:r>
              <a:rPr lang="en-US" sz="1800" dirty="0" smtClean="0">
                <a:solidFill>
                  <a:schemeClr val="accent4">
                    <a:lumMod val="20000"/>
                    <a:lumOff val="80000"/>
                  </a:schemeClr>
                </a:solidFill>
                <a:latin typeface="Baskerville Old Face" panose="02020602080505020303" pitchFamily="18" charset="0"/>
              </a:rPr>
              <a:t> reason that is so </a:t>
            </a:r>
          </a:p>
          <a:p>
            <a:r>
              <a:rPr lang="en-US" sz="1800" dirty="0" smtClean="0">
                <a:solidFill>
                  <a:schemeClr val="accent4">
                    <a:lumMod val="20000"/>
                    <a:lumOff val="80000"/>
                  </a:schemeClr>
                </a:solidFill>
                <a:latin typeface="Baskerville Old Face" panose="02020602080505020303" pitchFamily="18" charset="0"/>
              </a:rPr>
              <a:t>Useful in </a:t>
            </a:r>
            <a:r>
              <a:rPr lang="en-US" sz="1800" dirty="0" err="1" smtClean="0">
                <a:solidFill>
                  <a:schemeClr val="accent4">
                    <a:lumMod val="20000"/>
                    <a:lumOff val="80000"/>
                  </a:schemeClr>
                </a:solidFill>
                <a:latin typeface="Baskerville Old Face" panose="02020602080505020303" pitchFamily="18" charset="0"/>
              </a:rPr>
              <a:t>searching,compared</a:t>
            </a:r>
            <a:r>
              <a:rPr lang="en-US" sz="1800" dirty="0" smtClean="0">
                <a:solidFill>
                  <a:schemeClr val="accent4">
                    <a:lumMod val="20000"/>
                    <a:lumOff val="80000"/>
                  </a:schemeClr>
                </a:solidFill>
                <a:latin typeface="Baskerville Old Face" panose="02020602080505020303" pitchFamily="18" charset="0"/>
              </a:rPr>
              <a:t> with unsorted list</a:t>
            </a:r>
          </a:p>
          <a:p>
            <a:endParaRPr lang="en-US" sz="1800" dirty="0">
              <a:solidFill>
                <a:schemeClr val="accent4">
                  <a:lumMod val="20000"/>
                  <a:lumOff val="80000"/>
                </a:schemeClr>
              </a:solidFill>
              <a:latin typeface="Baskerville Old Face" panose="02020602080505020303" pitchFamily="18" charset="0"/>
            </a:endParaRPr>
          </a:p>
          <a:p>
            <a:r>
              <a:rPr lang="en-US" sz="1800" dirty="0" smtClean="0">
                <a:solidFill>
                  <a:schemeClr val="accent4">
                    <a:lumMod val="20000"/>
                    <a:lumOff val="80000"/>
                  </a:schemeClr>
                </a:solidFill>
                <a:latin typeface="Baskerville Old Face" panose="02020602080505020303" pitchFamily="18" charset="0"/>
              </a:rPr>
              <a:t>Among the sorting algorithms bubble sort is good enough for most of small tasks.</a:t>
            </a:r>
          </a:p>
          <a:p>
            <a:endParaRPr lang="en-US" sz="1800" dirty="0">
              <a:solidFill>
                <a:schemeClr val="accent4">
                  <a:lumMod val="20000"/>
                  <a:lumOff val="80000"/>
                </a:schemeClr>
              </a:solidFill>
              <a:latin typeface="Baskerville Old Face" panose="02020602080505020303" pitchFamily="18" charset="0"/>
            </a:endParaRPr>
          </a:p>
          <a:p>
            <a:r>
              <a:rPr lang="en-US" sz="1800" dirty="0" smtClean="0">
                <a:solidFill>
                  <a:schemeClr val="accent4">
                    <a:lumMod val="20000"/>
                    <a:lumOff val="80000"/>
                  </a:schemeClr>
                </a:solidFill>
                <a:latin typeface="Baskerville Old Face" panose="02020602080505020303" pitchFamily="18" charset="0"/>
              </a:rPr>
              <a:t>1.Bubble sort:</a:t>
            </a:r>
          </a:p>
          <a:p>
            <a:r>
              <a:rPr lang="en-US" sz="1800" dirty="0">
                <a:solidFill>
                  <a:schemeClr val="accent4">
                    <a:lumMod val="20000"/>
                    <a:lumOff val="80000"/>
                  </a:schemeClr>
                </a:solidFill>
                <a:latin typeface="Baskerville Old Face" panose="02020602080505020303" pitchFamily="18" charset="0"/>
              </a:rPr>
              <a:t> </a:t>
            </a:r>
            <a:r>
              <a:rPr lang="en-US" sz="1800" dirty="0" smtClean="0">
                <a:solidFill>
                  <a:schemeClr val="accent4">
                    <a:lumMod val="20000"/>
                    <a:lumOff val="80000"/>
                  </a:schemeClr>
                </a:solidFill>
                <a:latin typeface="Baskerville Old Face" panose="02020602080505020303" pitchFamily="18" charset="0"/>
              </a:rPr>
              <a:t>   </a:t>
            </a:r>
          </a:p>
          <a:p>
            <a:r>
              <a:rPr lang="en-US" sz="1800" dirty="0">
                <a:solidFill>
                  <a:schemeClr val="accent4">
                    <a:lumMod val="20000"/>
                    <a:lumOff val="80000"/>
                  </a:schemeClr>
                </a:solidFill>
                <a:latin typeface="Baskerville Old Face" panose="02020602080505020303" pitchFamily="18" charset="0"/>
              </a:rPr>
              <a:t> </a:t>
            </a:r>
            <a:r>
              <a:rPr lang="en-US" sz="1800" dirty="0" smtClean="0">
                <a:solidFill>
                  <a:schemeClr val="accent4">
                    <a:lumMod val="20000"/>
                    <a:lumOff val="80000"/>
                  </a:schemeClr>
                </a:solidFill>
                <a:latin typeface="Baskerville Old Face" panose="02020602080505020303" pitchFamily="18" charset="0"/>
              </a:rPr>
              <a:t>   The simplest sorting algorithm is bubble sort .bubble sort works by iterating down an array</a:t>
            </a:r>
          </a:p>
          <a:p>
            <a:r>
              <a:rPr lang="en-US" sz="1800" dirty="0">
                <a:solidFill>
                  <a:schemeClr val="accent4">
                    <a:lumMod val="20000"/>
                    <a:lumOff val="80000"/>
                  </a:schemeClr>
                </a:solidFill>
                <a:latin typeface="Baskerville Old Face" panose="02020602080505020303" pitchFamily="18" charset="0"/>
              </a:rPr>
              <a:t> </a:t>
            </a:r>
            <a:r>
              <a:rPr lang="en-US" sz="1800" dirty="0" smtClean="0">
                <a:solidFill>
                  <a:schemeClr val="accent4">
                    <a:lumMod val="20000"/>
                    <a:lumOff val="80000"/>
                  </a:schemeClr>
                </a:solidFill>
                <a:latin typeface="Baskerville Old Face" panose="02020602080505020303" pitchFamily="18" charset="0"/>
              </a:rPr>
              <a:t>    to be sorted from first element to last. Compare each pair of elements and swapping their </a:t>
            </a:r>
          </a:p>
          <a:p>
            <a:r>
              <a:rPr lang="en-US" sz="1800" dirty="0" err="1" smtClean="0">
                <a:solidFill>
                  <a:schemeClr val="accent4">
                    <a:lumMod val="20000"/>
                    <a:lumOff val="80000"/>
                  </a:schemeClr>
                </a:solidFill>
                <a:latin typeface="Baskerville Old Face" panose="02020602080505020303" pitchFamily="18" charset="0"/>
              </a:rPr>
              <a:t>Posistions</a:t>
            </a:r>
            <a:r>
              <a:rPr lang="en-US" sz="1800" dirty="0" smtClean="0">
                <a:solidFill>
                  <a:schemeClr val="accent4">
                    <a:lumMod val="20000"/>
                    <a:lumOff val="80000"/>
                  </a:schemeClr>
                </a:solidFill>
                <a:latin typeface="Baskerville Old Face" panose="02020602080505020303" pitchFamily="18" charset="0"/>
              </a:rPr>
              <a:t> ,if necessary this process is repeated as many times as necessary until array </a:t>
            </a:r>
            <a:r>
              <a:rPr lang="en-US" sz="1800" dirty="0" smtClean="0">
                <a:solidFill>
                  <a:schemeClr val="accent4">
                    <a:lumMod val="40000"/>
                    <a:lumOff val="60000"/>
                  </a:schemeClr>
                </a:solidFill>
                <a:latin typeface="Baskerville Old Face" panose="02020602080505020303" pitchFamily="18" charset="0"/>
              </a:rPr>
              <a:t>sorted</a:t>
            </a:r>
          </a:p>
          <a:p>
            <a:endParaRPr lang="en-US"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9" name="Google Shape;89;p16"/>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10</a:t>
            </a:fld>
            <a:endParaRPr/>
          </a:p>
        </p:txBody>
      </p:sp>
      <p:sp>
        <p:nvSpPr>
          <p:cNvPr id="3" name="TextBox 2"/>
          <p:cNvSpPr txBox="1"/>
          <p:nvPr/>
        </p:nvSpPr>
        <p:spPr>
          <a:xfrm>
            <a:off x="3247464" y="536029"/>
            <a:ext cx="2690649" cy="400110"/>
          </a:xfrm>
          <a:prstGeom prst="rect">
            <a:avLst/>
          </a:prstGeom>
          <a:noFill/>
        </p:spPr>
        <p:txBody>
          <a:bodyPr wrap="square" rtlCol="0">
            <a:spAutoFit/>
          </a:bodyPr>
          <a:lstStyle/>
          <a:p>
            <a:pPr algn="ctr"/>
            <a:r>
              <a:rPr lang="en-US" sz="2000" dirty="0" smtClean="0">
                <a:solidFill>
                  <a:schemeClr val="bg1"/>
                </a:solidFill>
                <a:latin typeface="Baskerville Old Face" panose="02020602080505020303" pitchFamily="18" charset="0"/>
              </a:rPr>
              <a:t>WORKING </a:t>
            </a:r>
            <a:endParaRPr lang="en-US" sz="2400" dirty="0">
              <a:solidFill>
                <a:schemeClr val="bg1"/>
              </a:solidFill>
              <a:latin typeface="Baskerville Old Face" panose="02020602080505020303" pitchFamily="18" charset="0"/>
            </a:endParaRPr>
          </a:p>
        </p:txBody>
      </p:sp>
      <p:sp>
        <p:nvSpPr>
          <p:cNvPr id="7" name="Text Placeholder 6"/>
          <p:cNvSpPr>
            <a:spLocks noGrp="1"/>
          </p:cNvSpPr>
          <p:nvPr>
            <p:ph type="body" idx="1"/>
          </p:nvPr>
        </p:nvSpPr>
        <p:spPr>
          <a:xfrm>
            <a:off x="1102111" y="1139669"/>
            <a:ext cx="7222081" cy="3390290"/>
          </a:xfrm>
        </p:spPr>
        <p:txBody>
          <a:bodyPr/>
          <a:lstStyle/>
          <a:p>
            <a:r>
              <a:rPr lang="en-US" sz="1800" dirty="0">
                <a:latin typeface="Baskerville Old Face" panose="02020602080505020303" pitchFamily="18" charset="0"/>
              </a:rPr>
              <a:t>To understand the working of the Binary search algorithm, let's take a sorted array. It will be easy to understand the working of Binary search with an example.</a:t>
            </a:r>
          </a:p>
          <a:p>
            <a:r>
              <a:rPr lang="en-US" sz="1800" dirty="0">
                <a:latin typeface="Baskerville Old Face" panose="02020602080505020303" pitchFamily="18" charset="0"/>
              </a:rPr>
              <a:t>There are two methods to implement the binary search algorithm -</a:t>
            </a:r>
          </a:p>
          <a:p>
            <a:r>
              <a:rPr lang="en-US" sz="1800" dirty="0">
                <a:latin typeface="Baskerville Old Face" panose="02020602080505020303" pitchFamily="18" charset="0"/>
              </a:rPr>
              <a:t>Iterative method</a:t>
            </a:r>
          </a:p>
          <a:p>
            <a:r>
              <a:rPr lang="en-US" sz="1800" dirty="0">
                <a:latin typeface="Baskerville Old Face" panose="02020602080505020303" pitchFamily="18" charset="0"/>
              </a:rPr>
              <a:t>Recursive method</a:t>
            </a:r>
          </a:p>
          <a:p>
            <a:endParaRPr lang="en-US" sz="1800" dirty="0">
              <a:latin typeface="Baskerville Old Face" panose="02020602080505020303"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7"/>
          <p:cNvSpPr txBox="1">
            <a:spLocks noGrp="1"/>
          </p:cNvSpPr>
          <p:nvPr>
            <p:ph type="ctrTitle"/>
          </p:nvPr>
        </p:nvSpPr>
        <p:spPr>
          <a:xfrm>
            <a:off x="2514600" y="356267"/>
            <a:ext cx="4263900" cy="568643"/>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 sz="2800" dirty="0" smtClean="0">
                <a:latin typeface="Baskerville Old Face" panose="02020602080505020303" pitchFamily="18" charset="0"/>
              </a:rPr>
              <a:t>RECURRSIVE METHOD</a:t>
            </a:r>
            <a:endParaRPr sz="2800" dirty="0">
              <a:latin typeface="Baskerville Old Face" panose="02020602080505020303" pitchFamily="18" charset="0"/>
            </a:endParaRPr>
          </a:p>
        </p:txBody>
      </p:sp>
      <p:sp>
        <p:nvSpPr>
          <p:cNvPr id="95" name="Google Shape;95;p17"/>
          <p:cNvSpPr txBox="1">
            <a:spLocks noGrp="1"/>
          </p:cNvSpPr>
          <p:nvPr>
            <p:ph type="subTitle" idx="1"/>
          </p:nvPr>
        </p:nvSpPr>
        <p:spPr>
          <a:xfrm>
            <a:off x="1337080" y="1451724"/>
            <a:ext cx="7295291" cy="1318268"/>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dirty="0" smtClean="0">
                <a:solidFill>
                  <a:schemeClr val="bg1"/>
                </a:solidFill>
                <a:latin typeface="Baskerville Old Face" panose="02020602080505020303" pitchFamily="18" charset="0"/>
              </a:rPr>
              <a:t>The recursive method of binary search follows the divide and conquer approach.</a:t>
            </a:r>
          </a:p>
          <a:p>
            <a:pPr marL="0" lvl="0" indent="0" algn="l" rtl="0">
              <a:spcBef>
                <a:spcPts val="0"/>
              </a:spcBef>
              <a:spcAft>
                <a:spcPts val="0"/>
              </a:spcAft>
              <a:buNone/>
            </a:pPr>
            <a:r>
              <a:rPr lang="en-US" dirty="0" smtClean="0">
                <a:solidFill>
                  <a:schemeClr val="bg1"/>
                </a:solidFill>
                <a:latin typeface="Baskerville Old Face" panose="02020602080505020303" pitchFamily="18" charset="0"/>
              </a:rPr>
              <a:t>Let the elements of array are:</a:t>
            </a:r>
          </a:p>
          <a:p>
            <a:pPr marL="0" lvl="0" indent="0" algn="l" rtl="0">
              <a:spcBef>
                <a:spcPts val="0"/>
              </a:spcBef>
              <a:spcAft>
                <a:spcPts val="0"/>
              </a:spcAft>
              <a:buNone/>
            </a:pPr>
            <a:r>
              <a:rPr lang="en-US" dirty="0" smtClean="0">
                <a:solidFill>
                  <a:schemeClr val="bg1"/>
                </a:solidFill>
                <a:latin typeface="Baskerville Old Face" panose="02020602080505020303" pitchFamily="18" charset="0"/>
              </a:rPr>
              <a:t>Let the element of search is, K=56</a:t>
            </a:r>
            <a:endParaRPr dirty="0">
              <a:solidFill>
                <a:schemeClr val="bg1"/>
              </a:solidFill>
              <a:latin typeface="Baskerville Old Face" panose="02020602080505020303" pitchFamily="18" charset="0"/>
            </a:endParaRPr>
          </a:p>
        </p:txBody>
      </p:sp>
      <p:pic>
        <p:nvPicPr>
          <p:cNvPr id="97" name="Google Shape;97;p17"/>
          <p:cNvPicPr preferRelativeResize="0"/>
          <p:nvPr/>
        </p:nvPicPr>
        <p:blipFill>
          <a:blip r:embed="rId3">
            <a:alphaModFix/>
          </a:blip>
          <a:stretch>
            <a:fillRect/>
          </a:stretch>
        </p:blipFill>
        <p:spPr>
          <a:xfrm>
            <a:off x="5790680" y="2449022"/>
            <a:ext cx="145275" cy="423000"/>
          </a:xfrm>
          <a:prstGeom prst="rect">
            <a:avLst/>
          </a:prstGeom>
          <a:noFill/>
          <a:ln>
            <a:noFill/>
          </a:ln>
        </p:spPr>
      </p:pic>
      <p:pic>
        <p:nvPicPr>
          <p:cNvPr id="2050" name="Picture 2" descr="Binary Search Algorithm"/>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03549" y="2872022"/>
            <a:ext cx="5374951" cy="10261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5" name="Google Shape;105;p18"/>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12</a:t>
            </a:fld>
            <a:endParaRPr/>
          </a:p>
        </p:txBody>
      </p:sp>
      <p:sp>
        <p:nvSpPr>
          <p:cNvPr id="3" name="Text Placeholder 2"/>
          <p:cNvSpPr>
            <a:spLocks noGrp="1"/>
          </p:cNvSpPr>
          <p:nvPr>
            <p:ph type="body" idx="1"/>
          </p:nvPr>
        </p:nvSpPr>
        <p:spPr>
          <a:xfrm>
            <a:off x="1452908" y="532744"/>
            <a:ext cx="6014400" cy="3860580"/>
          </a:xfrm>
        </p:spPr>
        <p:txBody>
          <a:bodyPr/>
          <a:lstStyle/>
          <a:p>
            <a:r>
              <a:rPr lang="en-US" dirty="0"/>
              <a:t>We have to use the below formula to </a:t>
            </a:r>
            <a:r>
              <a:rPr lang="en-US" dirty="0" smtClean="0"/>
              <a:t>calculate </a:t>
            </a:r>
            <a:r>
              <a:rPr lang="en-US" dirty="0"/>
              <a:t>the </a:t>
            </a:r>
            <a:r>
              <a:rPr lang="en-US" b="1" dirty="0"/>
              <a:t>mid</a:t>
            </a:r>
            <a:r>
              <a:rPr lang="en-US" dirty="0"/>
              <a:t> of the array </a:t>
            </a:r>
            <a:r>
              <a:rPr lang="en-US" dirty="0" smtClean="0"/>
              <a:t>–</a:t>
            </a:r>
          </a:p>
          <a:p>
            <a:r>
              <a:rPr lang="en-US" dirty="0"/>
              <a:t>mid = (beg + end)/2  </a:t>
            </a:r>
          </a:p>
          <a:p>
            <a:r>
              <a:rPr lang="en-US" dirty="0"/>
              <a:t>S</a:t>
            </a:r>
            <a:r>
              <a:rPr lang="en-US" dirty="0" smtClean="0"/>
              <a:t>o</a:t>
            </a:r>
            <a:r>
              <a:rPr lang="en-US" dirty="0"/>
              <a:t>, in the given array -</a:t>
            </a:r>
          </a:p>
          <a:p>
            <a:r>
              <a:rPr lang="en-US" b="1" dirty="0"/>
              <a:t>beg</a:t>
            </a:r>
            <a:r>
              <a:rPr lang="en-US" dirty="0"/>
              <a:t> = 0</a:t>
            </a:r>
          </a:p>
          <a:p>
            <a:r>
              <a:rPr lang="en-US" b="1" dirty="0"/>
              <a:t>end</a:t>
            </a:r>
            <a:r>
              <a:rPr lang="en-US" dirty="0"/>
              <a:t> = </a:t>
            </a:r>
            <a:r>
              <a:rPr lang="en-US" dirty="0" smtClean="0"/>
              <a:t>8</a:t>
            </a:r>
          </a:p>
          <a:p>
            <a:r>
              <a:rPr lang="en-US" b="1" dirty="0"/>
              <a:t>mid</a:t>
            </a:r>
            <a:r>
              <a:rPr lang="en-US" dirty="0"/>
              <a:t> = (0 + 8)/2 = 4. So, 4 is the mid of the array.</a:t>
            </a:r>
          </a:p>
          <a:p>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7" name="Title 6"/>
          <p:cNvSpPr>
            <a:spLocks noGrp="1"/>
          </p:cNvSpPr>
          <p:nvPr>
            <p:ph type="title"/>
          </p:nvPr>
        </p:nvSpPr>
        <p:spPr>
          <a:xfrm>
            <a:off x="1479472" y="620111"/>
            <a:ext cx="6095997" cy="451944"/>
          </a:xfrm>
        </p:spPr>
        <p:txBody>
          <a:bodyPr/>
          <a:lstStyle/>
          <a:p>
            <a:r>
              <a:rPr lang="en-US" sz="2000" dirty="0" smtClean="0">
                <a:latin typeface="Baskerville Old Face" panose="02020602080505020303" pitchFamily="18" charset="0"/>
              </a:rPr>
              <a:t>   0         1         2        3         4         5        6         7         8   </a:t>
            </a:r>
            <a:endParaRPr lang="en-US" sz="2000" dirty="0">
              <a:latin typeface="Baskerville Old Face" panose="02020602080505020303" pitchFamily="18" charset="0"/>
            </a:endParaRPr>
          </a:p>
        </p:txBody>
      </p:sp>
      <p:sp>
        <p:nvSpPr>
          <p:cNvPr id="113" name="Google Shape;113;p19"/>
          <p:cNvSpPr txBox="1">
            <a:spLocks noGrp="1"/>
          </p:cNvSpPr>
          <p:nvPr>
            <p:ph type="sldNum" idx="12"/>
          </p:nvPr>
        </p:nvSpPr>
        <p:spPr>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13</a:t>
            </a:fld>
            <a:endParaRPr/>
          </a:p>
        </p:txBody>
      </p:sp>
      <p:graphicFrame>
        <p:nvGraphicFramePr>
          <p:cNvPr id="5" name="Table 4"/>
          <p:cNvGraphicFramePr>
            <a:graphicFrameLocks noGrp="1"/>
          </p:cNvGraphicFramePr>
          <p:nvPr>
            <p:extLst>
              <p:ext uri="{D42A27DB-BD31-4B8C-83A1-F6EECF244321}">
                <p14:modId xmlns:p14="http://schemas.microsoft.com/office/powerpoint/2010/main" val="34330309"/>
              </p:ext>
            </p:extLst>
          </p:nvPr>
        </p:nvGraphicFramePr>
        <p:xfrm>
          <a:off x="1479473" y="1159861"/>
          <a:ext cx="6095997" cy="396240"/>
        </p:xfrm>
        <a:graphic>
          <a:graphicData uri="http://schemas.openxmlformats.org/drawingml/2006/table">
            <a:tbl>
              <a:tblPr firstRow="1" bandRow="1">
                <a:tableStyleId>{1A138BE6-E374-4A1A-BE6D-9E52B14417BE}</a:tableStyleId>
              </a:tblPr>
              <a:tblGrid>
                <a:gridCol w="677333">
                  <a:extLst>
                    <a:ext uri="{9D8B030D-6E8A-4147-A177-3AD203B41FA5}">
                      <a16:colId xmlns:a16="http://schemas.microsoft.com/office/drawing/2014/main" val="106549155"/>
                    </a:ext>
                  </a:extLst>
                </a:gridCol>
                <a:gridCol w="677333">
                  <a:extLst>
                    <a:ext uri="{9D8B030D-6E8A-4147-A177-3AD203B41FA5}">
                      <a16:colId xmlns:a16="http://schemas.microsoft.com/office/drawing/2014/main" val="1753844489"/>
                    </a:ext>
                  </a:extLst>
                </a:gridCol>
                <a:gridCol w="677333">
                  <a:extLst>
                    <a:ext uri="{9D8B030D-6E8A-4147-A177-3AD203B41FA5}">
                      <a16:colId xmlns:a16="http://schemas.microsoft.com/office/drawing/2014/main" val="2366360184"/>
                    </a:ext>
                  </a:extLst>
                </a:gridCol>
                <a:gridCol w="677333">
                  <a:extLst>
                    <a:ext uri="{9D8B030D-6E8A-4147-A177-3AD203B41FA5}">
                      <a16:colId xmlns:a16="http://schemas.microsoft.com/office/drawing/2014/main" val="1091174720"/>
                    </a:ext>
                  </a:extLst>
                </a:gridCol>
                <a:gridCol w="677333">
                  <a:extLst>
                    <a:ext uri="{9D8B030D-6E8A-4147-A177-3AD203B41FA5}">
                      <a16:colId xmlns:a16="http://schemas.microsoft.com/office/drawing/2014/main" val="4190622517"/>
                    </a:ext>
                  </a:extLst>
                </a:gridCol>
                <a:gridCol w="677333">
                  <a:extLst>
                    <a:ext uri="{9D8B030D-6E8A-4147-A177-3AD203B41FA5}">
                      <a16:colId xmlns:a16="http://schemas.microsoft.com/office/drawing/2014/main" val="375445170"/>
                    </a:ext>
                  </a:extLst>
                </a:gridCol>
                <a:gridCol w="677333">
                  <a:extLst>
                    <a:ext uri="{9D8B030D-6E8A-4147-A177-3AD203B41FA5}">
                      <a16:colId xmlns:a16="http://schemas.microsoft.com/office/drawing/2014/main" val="2333012782"/>
                    </a:ext>
                  </a:extLst>
                </a:gridCol>
                <a:gridCol w="677333">
                  <a:extLst>
                    <a:ext uri="{9D8B030D-6E8A-4147-A177-3AD203B41FA5}">
                      <a16:colId xmlns:a16="http://schemas.microsoft.com/office/drawing/2014/main" val="3148047881"/>
                    </a:ext>
                  </a:extLst>
                </a:gridCol>
                <a:gridCol w="677333">
                  <a:extLst>
                    <a:ext uri="{9D8B030D-6E8A-4147-A177-3AD203B41FA5}">
                      <a16:colId xmlns:a16="http://schemas.microsoft.com/office/drawing/2014/main" val="3021651990"/>
                    </a:ext>
                  </a:extLst>
                </a:gridCol>
              </a:tblGrid>
              <a:tr h="370840">
                <a:tc>
                  <a:txBody>
                    <a:bodyPr/>
                    <a:lstStyle/>
                    <a:p>
                      <a:pPr algn="ctr"/>
                      <a:r>
                        <a:rPr lang="en-US" sz="2000" dirty="0" smtClean="0">
                          <a:solidFill>
                            <a:schemeClr val="bg1"/>
                          </a:solidFill>
                          <a:latin typeface="Baskerville Old Face" panose="02020602080505020303" pitchFamily="18" charset="0"/>
                        </a:rPr>
                        <a:t>10</a:t>
                      </a:r>
                      <a:endParaRPr lang="en-US" sz="2000" dirty="0">
                        <a:solidFill>
                          <a:schemeClr val="bg1"/>
                        </a:solidFill>
                        <a:latin typeface="Baskerville Old Face" panose="02020602080505020303" pitchFamily="18" charset="0"/>
                      </a:endParaRPr>
                    </a:p>
                  </a:txBody>
                  <a:tcPr/>
                </a:tc>
                <a:tc>
                  <a:txBody>
                    <a:bodyPr/>
                    <a:lstStyle/>
                    <a:p>
                      <a:pPr algn="ctr"/>
                      <a:r>
                        <a:rPr lang="en-US" sz="2000" dirty="0" smtClean="0">
                          <a:solidFill>
                            <a:schemeClr val="bg1"/>
                          </a:solidFill>
                          <a:latin typeface="Baskerville Old Face" panose="02020602080505020303" pitchFamily="18" charset="0"/>
                        </a:rPr>
                        <a:t>12</a:t>
                      </a:r>
                      <a:endParaRPr lang="en-US" sz="2000" dirty="0">
                        <a:solidFill>
                          <a:schemeClr val="bg1"/>
                        </a:solidFill>
                        <a:latin typeface="Baskerville Old Face" panose="02020602080505020303" pitchFamily="18" charset="0"/>
                      </a:endParaRPr>
                    </a:p>
                  </a:txBody>
                  <a:tcPr/>
                </a:tc>
                <a:tc>
                  <a:txBody>
                    <a:bodyPr/>
                    <a:lstStyle/>
                    <a:p>
                      <a:pPr algn="ctr"/>
                      <a:r>
                        <a:rPr lang="en-US" sz="2000" dirty="0" smtClean="0">
                          <a:solidFill>
                            <a:schemeClr val="bg1"/>
                          </a:solidFill>
                          <a:latin typeface="Baskerville Old Face" panose="02020602080505020303" pitchFamily="18" charset="0"/>
                        </a:rPr>
                        <a:t>24</a:t>
                      </a:r>
                      <a:endParaRPr lang="en-US" sz="2000" dirty="0">
                        <a:solidFill>
                          <a:schemeClr val="bg1"/>
                        </a:solidFill>
                        <a:latin typeface="Baskerville Old Face" panose="02020602080505020303" pitchFamily="18" charset="0"/>
                      </a:endParaRPr>
                    </a:p>
                  </a:txBody>
                  <a:tcPr/>
                </a:tc>
                <a:tc>
                  <a:txBody>
                    <a:bodyPr/>
                    <a:lstStyle/>
                    <a:p>
                      <a:pPr algn="ctr"/>
                      <a:r>
                        <a:rPr lang="en-US" sz="2000" dirty="0" smtClean="0">
                          <a:solidFill>
                            <a:schemeClr val="bg1"/>
                          </a:solidFill>
                          <a:latin typeface="Baskerville Old Face" panose="02020602080505020303" pitchFamily="18" charset="0"/>
                        </a:rPr>
                        <a:t>29</a:t>
                      </a:r>
                      <a:endParaRPr lang="en-US" sz="2000" dirty="0">
                        <a:solidFill>
                          <a:schemeClr val="bg1"/>
                        </a:solidFill>
                        <a:latin typeface="Baskerville Old Face" panose="02020602080505020303" pitchFamily="18" charset="0"/>
                      </a:endParaRPr>
                    </a:p>
                  </a:txBody>
                  <a:tcPr/>
                </a:tc>
                <a:tc>
                  <a:txBody>
                    <a:bodyPr/>
                    <a:lstStyle/>
                    <a:p>
                      <a:pPr algn="ctr"/>
                      <a:r>
                        <a:rPr lang="en-US" sz="2000" dirty="0" smtClean="0">
                          <a:solidFill>
                            <a:schemeClr val="bg1">
                              <a:lumMod val="95000"/>
                            </a:schemeClr>
                          </a:solidFill>
                          <a:latin typeface="Baskerville Old Face" panose="02020602080505020303" pitchFamily="18" charset="0"/>
                        </a:rPr>
                        <a:t>39</a:t>
                      </a:r>
                      <a:endParaRPr lang="en-US" sz="2000" dirty="0">
                        <a:solidFill>
                          <a:schemeClr val="bg1">
                            <a:lumMod val="95000"/>
                          </a:schemeClr>
                        </a:solidFill>
                        <a:latin typeface="Baskerville Old Face" panose="02020602080505020303" pitchFamily="18" charset="0"/>
                      </a:endParaRPr>
                    </a:p>
                  </a:txBody>
                  <a:tcPr>
                    <a:solidFill>
                      <a:schemeClr val="accent5">
                        <a:lumMod val="75000"/>
                      </a:schemeClr>
                    </a:solidFill>
                  </a:tcPr>
                </a:tc>
                <a:tc>
                  <a:txBody>
                    <a:bodyPr/>
                    <a:lstStyle/>
                    <a:p>
                      <a:pPr algn="ctr"/>
                      <a:r>
                        <a:rPr lang="en-US" sz="2000" dirty="0" smtClean="0">
                          <a:solidFill>
                            <a:schemeClr val="bg1"/>
                          </a:solidFill>
                          <a:latin typeface="Baskerville Old Face" panose="02020602080505020303" pitchFamily="18" charset="0"/>
                        </a:rPr>
                        <a:t>40</a:t>
                      </a:r>
                      <a:endParaRPr lang="en-US" sz="2000" dirty="0">
                        <a:solidFill>
                          <a:schemeClr val="bg1"/>
                        </a:solidFill>
                        <a:latin typeface="Baskerville Old Face" panose="02020602080505020303" pitchFamily="18" charset="0"/>
                      </a:endParaRPr>
                    </a:p>
                  </a:txBody>
                  <a:tcPr/>
                </a:tc>
                <a:tc>
                  <a:txBody>
                    <a:bodyPr/>
                    <a:lstStyle/>
                    <a:p>
                      <a:pPr algn="ctr"/>
                      <a:r>
                        <a:rPr lang="en-US" sz="2000" dirty="0" smtClean="0">
                          <a:solidFill>
                            <a:schemeClr val="bg1"/>
                          </a:solidFill>
                          <a:latin typeface="Baskerville Old Face" panose="02020602080505020303" pitchFamily="18" charset="0"/>
                        </a:rPr>
                        <a:t>51</a:t>
                      </a:r>
                      <a:endParaRPr lang="en-US" sz="2000" dirty="0">
                        <a:solidFill>
                          <a:schemeClr val="bg1"/>
                        </a:solidFill>
                        <a:latin typeface="Baskerville Old Face" panose="02020602080505020303" pitchFamily="18" charset="0"/>
                      </a:endParaRPr>
                    </a:p>
                  </a:txBody>
                  <a:tcPr/>
                </a:tc>
                <a:tc>
                  <a:txBody>
                    <a:bodyPr/>
                    <a:lstStyle/>
                    <a:p>
                      <a:pPr algn="ctr"/>
                      <a:r>
                        <a:rPr lang="en-US" sz="2000" dirty="0" smtClean="0">
                          <a:solidFill>
                            <a:schemeClr val="bg1"/>
                          </a:solidFill>
                          <a:latin typeface="Baskerville Old Face" panose="02020602080505020303" pitchFamily="18" charset="0"/>
                        </a:rPr>
                        <a:t>56</a:t>
                      </a:r>
                      <a:endParaRPr lang="en-US" sz="2000" dirty="0">
                        <a:solidFill>
                          <a:schemeClr val="bg1"/>
                        </a:solidFill>
                        <a:latin typeface="Baskerville Old Face" panose="02020602080505020303" pitchFamily="18" charset="0"/>
                      </a:endParaRPr>
                    </a:p>
                  </a:txBody>
                  <a:tcPr/>
                </a:tc>
                <a:tc>
                  <a:txBody>
                    <a:bodyPr/>
                    <a:lstStyle/>
                    <a:p>
                      <a:pPr algn="ctr"/>
                      <a:r>
                        <a:rPr lang="en-US" sz="2000" dirty="0" smtClean="0">
                          <a:solidFill>
                            <a:schemeClr val="bg1"/>
                          </a:solidFill>
                          <a:latin typeface="Baskerville Old Face" panose="02020602080505020303" pitchFamily="18" charset="0"/>
                        </a:rPr>
                        <a:t>69</a:t>
                      </a:r>
                      <a:endParaRPr lang="en-US" sz="2000" dirty="0">
                        <a:solidFill>
                          <a:schemeClr val="bg1"/>
                        </a:solidFill>
                        <a:latin typeface="Baskerville Old Face" panose="02020602080505020303" pitchFamily="18" charset="0"/>
                      </a:endParaRPr>
                    </a:p>
                  </a:txBody>
                  <a:tcPr/>
                </a:tc>
                <a:extLst>
                  <a:ext uri="{0D108BD9-81ED-4DB2-BD59-A6C34878D82A}">
                    <a16:rowId xmlns:a16="http://schemas.microsoft.com/office/drawing/2014/main" val="2010896925"/>
                  </a:ext>
                </a:extLst>
              </a:tr>
            </a:tbl>
          </a:graphicData>
        </a:graphic>
      </p:graphicFrame>
      <p:sp>
        <p:nvSpPr>
          <p:cNvPr id="9" name="Up Arrow 8"/>
          <p:cNvSpPr/>
          <p:nvPr/>
        </p:nvSpPr>
        <p:spPr>
          <a:xfrm>
            <a:off x="4386934" y="1736379"/>
            <a:ext cx="281072" cy="452976"/>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3541986" y="2459421"/>
            <a:ext cx="4151586" cy="1938992"/>
          </a:xfrm>
          <a:prstGeom prst="rect">
            <a:avLst/>
          </a:prstGeom>
          <a:noFill/>
        </p:spPr>
        <p:txBody>
          <a:bodyPr wrap="square" rtlCol="0">
            <a:spAutoFit/>
          </a:bodyPr>
          <a:lstStyle/>
          <a:p>
            <a:r>
              <a:rPr lang="en-US" sz="2000" dirty="0" smtClean="0">
                <a:solidFill>
                  <a:schemeClr val="bg1"/>
                </a:solidFill>
                <a:latin typeface="Baskerville Old Face" panose="02020602080505020303" pitchFamily="18" charset="0"/>
              </a:rPr>
              <a:t>A[mid] = 39</a:t>
            </a:r>
          </a:p>
          <a:p>
            <a:r>
              <a:rPr lang="en-US" sz="2000" dirty="0" smtClean="0">
                <a:solidFill>
                  <a:schemeClr val="bg1"/>
                </a:solidFill>
                <a:latin typeface="Baskerville Old Face" panose="02020602080505020303" pitchFamily="18" charset="0"/>
              </a:rPr>
              <a:t>A[mid]&lt;K or (39&lt;56)</a:t>
            </a:r>
          </a:p>
          <a:p>
            <a:r>
              <a:rPr lang="en-US" sz="2000" dirty="0" smtClean="0">
                <a:solidFill>
                  <a:schemeClr val="bg1"/>
                </a:solidFill>
                <a:latin typeface="Baskerville Old Face" panose="02020602080505020303" pitchFamily="18" charset="0"/>
              </a:rPr>
              <a:t>So, beg = mid + 1 = 5, end = 8</a:t>
            </a:r>
          </a:p>
          <a:p>
            <a:r>
              <a:rPr lang="en-US" sz="2000" dirty="0" smtClean="0">
                <a:solidFill>
                  <a:schemeClr val="bg1"/>
                </a:solidFill>
                <a:latin typeface="Baskerville Old Face" panose="02020602080505020303" pitchFamily="18" charset="0"/>
              </a:rPr>
              <a:t>Now, mid = (beg + end)/2 = 13/2 = 6</a:t>
            </a:r>
          </a:p>
          <a:p>
            <a:endParaRPr lang="en-US" sz="2000" dirty="0" smtClean="0">
              <a:solidFill>
                <a:schemeClr val="bg1"/>
              </a:solidFill>
              <a:latin typeface="Baskerville Old Face" panose="02020602080505020303" pitchFamily="18" charset="0"/>
            </a:endParaRPr>
          </a:p>
          <a:p>
            <a:endParaRPr lang="en-US" sz="2000" dirty="0">
              <a:solidFill>
                <a:schemeClr val="bg1"/>
              </a:solidFill>
              <a:latin typeface="Baskerville Old Face" panose="02020602080505020303" pitchFamily="18"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6" name="Google Shape;136;p20"/>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14</a:t>
            </a:fld>
            <a:endParaRPr/>
          </a:p>
        </p:txBody>
      </p:sp>
      <p:sp>
        <p:nvSpPr>
          <p:cNvPr id="2" name="Title 1"/>
          <p:cNvSpPr>
            <a:spLocks noGrp="1"/>
          </p:cNvSpPr>
          <p:nvPr>
            <p:ph type="title"/>
          </p:nvPr>
        </p:nvSpPr>
        <p:spPr>
          <a:xfrm>
            <a:off x="580550" y="376491"/>
            <a:ext cx="6014400" cy="338161"/>
          </a:xfrm>
        </p:spPr>
        <p:txBody>
          <a:bodyPr/>
          <a:lstStyle/>
          <a:p>
            <a:r>
              <a:rPr lang="en-US" sz="2000" dirty="0" smtClean="0">
                <a:solidFill>
                  <a:schemeClr val="bg1"/>
                </a:solidFill>
                <a:latin typeface="Baskerville Old Face" panose="02020602080505020303" pitchFamily="18" charset="0"/>
              </a:rPr>
              <a:t>   0        1         2        3          4         5         6         7       8</a:t>
            </a:r>
            <a:endParaRPr lang="en-US" sz="2000" dirty="0">
              <a:solidFill>
                <a:schemeClr val="bg1"/>
              </a:solidFill>
              <a:latin typeface="Baskerville Old Face" panose="02020602080505020303" pitchFamily="18" charset="0"/>
            </a:endParaRPr>
          </a:p>
        </p:txBody>
      </p:sp>
      <p:sp>
        <p:nvSpPr>
          <p:cNvPr id="3" name="Text Placeholder 2"/>
          <p:cNvSpPr>
            <a:spLocks noGrp="1"/>
          </p:cNvSpPr>
          <p:nvPr>
            <p:ph type="body" idx="1"/>
          </p:nvPr>
        </p:nvSpPr>
        <p:spPr>
          <a:xfrm>
            <a:off x="3546951" y="1933510"/>
            <a:ext cx="4358433" cy="1854039"/>
          </a:xfrm>
        </p:spPr>
        <p:txBody>
          <a:bodyPr/>
          <a:lstStyle/>
          <a:p>
            <a:r>
              <a:rPr lang="en-US" dirty="0">
                <a:solidFill>
                  <a:schemeClr val="bg1"/>
                </a:solidFill>
                <a:latin typeface="Baskerville Old Face" panose="02020602080505020303" pitchFamily="18" charset="0"/>
              </a:rPr>
              <a:t>A[mid] = </a:t>
            </a:r>
            <a:r>
              <a:rPr lang="en-US" dirty="0" smtClean="0">
                <a:solidFill>
                  <a:schemeClr val="bg1"/>
                </a:solidFill>
                <a:latin typeface="Baskerville Old Face" panose="02020602080505020303" pitchFamily="18" charset="0"/>
              </a:rPr>
              <a:t>51</a:t>
            </a:r>
            <a:endParaRPr lang="en-US" dirty="0">
              <a:solidFill>
                <a:schemeClr val="bg1"/>
              </a:solidFill>
              <a:latin typeface="Baskerville Old Face" panose="02020602080505020303" pitchFamily="18" charset="0"/>
            </a:endParaRPr>
          </a:p>
          <a:p>
            <a:r>
              <a:rPr lang="en-US" dirty="0">
                <a:solidFill>
                  <a:schemeClr val="bg1"/>
                </a:solidFill>
                <a:latin typeface="Baskerville Old Face" panose="02020602080505020303" pitchFamily="18" charset="0"/>
              </a:rPr>
              <a:t>A[mid]&lt;K or </a:t>
            </a:r>
            <a:r>
              <a:rPr lang="en-US" dirty="0" smtClean="0">
                <a:solidFill>
                  <a:schemeClr val="bg1"/>
                </a:solidFill>
                <a:latin typeface="Baskerville Old Face" panose="02020602080505020303" pitchFamily="18" charset="0"/>
              </a:rPr>
              <a:t>(51&lt;56)</a:t>
            </a:r>
            <a:endParaRPr lang="en-US" dirty="0">
              <a:solidFill>
                <a:schemeClr val="bg1"/>
              </a:solidFill>
              <a:latin typeface="Baskerville Old Face" panose="02020602080505020303" pitchFamily="18" charset="0"/>
            </a:endParaRPr>
          </a:p>
          <a:p>
            <a:r>
              <a:rPr lang="en-US" dirty="0">
                <a:solidFill>
                  <a:schemeClr val="bg1"/>
                </a:solidFill>
                <a:latin typeface="Baskerville Old Face" panose="02020602080505020303" pitchFamily="18" charset="0"/>
              </a:rPr>
              <a:t>So, beg = mid + 1 = </a:t>
            </a:r>
            <a:r>
              <a:rPr lang="en-US" dirty="0" smtClean="0">
                <a:solidFill>
                  <a:schemeClr val="bg1"/>
                </a:solidFill>
                <a:latin typeface="Baskerville Old Face" panose="02020602080505020303" pitchFamily="18" charset="0"/>
              </a:rPr>
              <a:t>7, </a:t>
            </a:r>
            <a:r>
              <a:rPr lang="en-US" dirty="0">
                <a:solidFill>
                  <a:schemeClr val="bg1"/>
                </a:solidFill>
                <a:latin typeface="Baskerville Old Face" panose="02020602080505020303" pitchFamily="18" charset="0"/>
              </a:rPr>
              <a:t>end = 8</a:t>
            </a:r>
          </a:p>
          <a:p>
            <a:r>
              <a:rPr lang="en-US" dirty="0">
                <a:solidFill>
                  <a:schemeClr val="bg1"/>
                </a:solidFill>
                <a:latin typeface="Baskerville Old Face" panose="02020602080505020303" pitchFamily="18" charset="0"/>
              </a:rPr>
              <a:t>Now, mid = (beg + end)/2 = </a:t>
            </a:r>
            <a:r>
              <a:rPr lang="en-US" dirty="0" smtClean="0">
                <a:solidFill>
                  <a:schemeClr val="bg1"/>
                </a:solidFill>
                <a:latin typeface="Baskerville Old Face" panose="02020602080505020303" pitchFamily="18" charset="0"/>
              </a:rPr>
              <a:t>15/2 </a:t>
            </a:r>
            <a:r>
              <a:rPr lang="en-US" dirty="0">
                <a:solidFill>
                  <a:schemeClr val="bg1"/>
                </a:solidFill>
                <a:latin typeface="Baskerville Old Face" panose="02020602080505020303" pitchFamily="18" charset="0"/>
              </a:rPr>
              <a:t>= </a:t>
            </a:r>
            <a:r>
              <a:rPr lang="en-US" dirty="0" smtClean="0">
                <a:solidFill>
                  <a:schemeClr val="bg1"/>
                </a:solidFill>
                <a:latin typeface="Baskerville Old Face" panose="02020602080505020303" pitchFamily="18" charset="0"/>
              </a:rPr>
              <a:t>7</a:t>
            </a:r>
            <a:endParaRPr lang="en-US" dirty="0">
              <a:solidFill>
                <a:schemeClr val="bg1"/>
              </a:solidFill>
              <a:latin typeface="Baskerville Old Face" panose="02020602080505020303" pitchFamily="18" charset="0"/>
            </a:endParaRPr>
          </a:p>
          <a:p>
            <a:pPr marL="101600" indent="0">
              <a:buNone/>
            </a:pPr>
            <a:endParaRPr lang="en-US" dirty="0"/>
          </a:p>
        </p:txBody>
      </p:sp>
      <p:graphicFrame>
        <p:nvGraphicFramePr>
          <p:cNvPr id="9" name="Table 8"/>
          <p:cNvGraphicFramePr>
            <a:graphicFrameLocks noGrp="1"/>
          </p:cNvGraphicFramePr>
          <p:nvPr>
            <p:extLst>
              <p:ext uri="{D42A27DB-BD31-4B8C-83A1-F6EECF244321}">
                <p14:modId xmlns:p14="http://schemas.microsoft.com/office/powerpoint/2010/main" val="206215050"/>
              </p:ext>
            </p:extLst>
          </p:nvPr>
        </p:nvGraphicFramePr>
        <p:xfrm>
          <a:off x="498953" y="837866"/>
          <a:ext cx="6095997" cy="396240"/>
        </p:xfrm>
        <a:graphic>
          <a:graphicData uri="http://schemas.openxmlformats.org/drawingml/2006/table">
            <a:tbl>
              <a:tblPr firstRow="1" bandRow="1">
                <a:tableStyleId>{1A138BE6-E374-4A1A-BE6D-9E52B14417BE}</a:tableStyleId>
              </a:tblPr>
              <a:tblGrid>
                <a:gridCol w="677333">
                  <a:extLst>
                    <a:ext uri="{9D8B030D-6E8A-4147-A177-3AD203B41FA5}">
                      <a16:colId xmlns:a16="http://schemas.microsoft.com/office/drawing/2014/main" val="106549155"/>
                    </a:ext>
                  </a:extLst>
                </a:gridCol>
                <a:gridCol w="677333">
                  <a:extLst>
                    <a:ext uri="{9D8B030D-6E8A-4147-A177-3AD203B41FA5}">
                      <a16:colId xmlns:a16="http://schemas.microsoft.com/office/drawing/2014/main" val="1753844489"/>
                    </a:ext>
                  </a:extLst>
                </a:gridCol>
                <a:gridCol w="677333">
                  <a:extLst>
                    <a:ext uri="{9D8B030D-6E8A-4147-A177-3AD203B41FA5}">
                      <a16:colId xmlns:a16="http://schemas.microsoft.com/office/drawing/2014/main" val="2366360184"/>
                    </a:ext>
                  </a:extLst>
                </a:gridCol>
                <a:gridCol w="677333">
                  <a:extLst>
                    <a:ext uri="{9D8B030D-6E8A-4147-A177-3AD203B41FA5}">
                      <a16:colId xmlns:a16="http://schemas.microsoft.com/office/drawing/2014/main" val="1091174720"/>
                    </a:ext>
                  </a:extLst>
                </a:gridCol>
                <a:gridCol w="677333">
                  <a:extLst>
                    <a:ext uri="{9D8B030D-6E8A-4147-A177-3AD203B41FA5}">
                      <a16:colId xmlns:a16="http://schemas.microsoft.com/office/drawing/2014/main" val="4190622517"/>
                    </a:ext>
                  </a:extLst>
                </a:gridCol>
                <a:gridCol w="677333">
                  <a:extLst>
                    <a:ext uri="{9D8B030D-6E8A-4147-A177-3AD203B41FA5}">
                      <a16:colId xmlns:a16="http://schemas.microsoft.com/office/drawing/2014/main" val="375445170"/>
                    </a:ext>
                  </a:extLst>
                </a:gridCol>
                <a:gridCol w="677333">
                  <a:extLst>
                    <a:ext uri="{9D8B030D-6E8A-4147-A177-3AD203B41FA5}">
                      <a16:colId xmlns:a16="http://schemas.microsoft.com/office/drawing/2014/main" val="2333012782"/>
                    </a:ext>
                  </a:extLst>
                </a:gridCol>
                <a:gridCol w="677333">
                  <a:extLst>
                    <a:ext uri="{9D8B030D-6E8A-4147-A177-3AD203B41FA5}">
                      <a16:colId xmlns:a16="http://schemas.microsoft.com/office/drawing/2014/main" val="3148047881"/>
                    </a:ext>
                  </a:extLst>
                </a:gridCol>
                <a:gridCol w="677333">
                  <a:extLst>
                    <a:ext uri="{9D8B030D-6E8A-4147-A177-3AD203B41FA5}">
                      <a16:colId xmlns:a16="http://schemas.microsoft.com/office/drawing/2014/main" val="3021651990"/>
                    </a:ext>
                  </a:extLst>
                </a:gridCol>
              </a:tblGrid>
              <a:tr h="370840">
                <a:tc>
                  <a:txBody>
                    <a:bodyPr/>
                    <a:lstStyle/>
                    <a:p>
                      <a:pPr algn="ctr"/>
                      <a:r>
                        <a:rPr lang="en-US" sz="2000" dirty="0" smtClean="0">
                          <a:solidFill>
                            <a:schemeClr val="bg1"/>
                          </a:solidFill>
                          <a:latin typeface="Baskerville Old Face" panose="02020602080505020303" pitchFamily="18" charset="0"/>
                        </a:rPr>
                        <a:t>10</a:t>
                      </a:r>
                      <a:endParaRPr lang="en-US" sz="2000" dirty="0">
                        <a:solidFill>
                          <a:schemeClr val="bg1"/>
                        </a:solidFill>
                        <a:latin typeface="Baskerville Old Face" panose="02020602080505020303" pitchFamily="18" charset="0"/>
                      </a:endParaRPr>
                    </a:p>
                  </a:txBody>
                  <a:tcPr/>
                </a:tc>
                <a:tc>
                  <a:txBody>
                    <a:bodyPr/>
                    <a:lstStyle/>
                    <a:p>
                      <a:pPr algn="ctr"/>
                      <a:r>
                        <a:rPr lang="en-US" sz="2000" dirty="0" smtClean="0">
                          <a:solidFill>
                            <a:schemeClr val="bg1"/>
                          </a:solidFill>
                          <a:latin typeface="Baskerville Old Face" panose="02020602080505020303" pitchFamily="18" charset="0"/>
                        </a:rPr>
                        <a:t>12</a:t>
                      </a:r>
                      <a:endParaRPr lang="en-US" sz="2000" dirty="0">
                        <a:solidFill>
                          <a:schemeClr val="bg1"/>
                        </a:solidFill>
                        <a:latin typeface="Baskerville Old Face" panose="02020602080505020303" pitchFamily="18" charset="0"/>
                      </a:endParaRPr>
                    </a:p>
                  </a:txBody>
                  <a:tcPr/>
                </a:tc>
                <a:tc>
                  <a:txBody>
                    <a:bodyPr/>
                    <a:lstStyle/>
                    <a:p>
                      <a:pPr algn="ctr"/>
                      <a:r>
                        <a:rPr lang="en-US" sz="2000" dirty="0" smtClean="0">
                          <a:solidFill>
                            <a:schemeClr val="bg1"/>
                          </a:solidFill>
                          <a:latin typeface="Baskerville Old Face" panose="02020602080505020303" pitchFamily="18" charset="0"/>
                        </a:rPr>
                        <a:t>24</a:t>
                      </a:r>
                      <a:endParaRPr lang="en-US" sz="2000" dirty="0">
                        <a:solidFill>
                          <a:schemeClr val="bg1"/>
                        </a:solidFill>
                        <a:latin typeface="Baskerville Old Face" panose="02020602080505020303" pitchFamily="18" charset="0"/>
                      </a:endParaRPr>
                    </a:p>
                  </a:txBody>
                  <a:tcPr/>
                </a:tc>
                <a:tc>
                  <a:txBody>
                    <a:bodyPr/>
                    <a:lstStyle/>
                    <a:p>
                      <a:pPr algn="ctr"/>
                      <a:r>
                        <a:rPr lang="en-US" sz="2000" dirty="0" smtClean="0">
                          <a:solidFill>
                            <a:schemeClr val="bg1"/>
                          </a:solidFill>
                          <a:latin typeface="Baskerville Old Face" panose="02020602080505020303" pitchFamily="18" charset="0"/>
                        </a:rPr>
                        <a:t>29</a:t>
                      </a:r>
                      <a:endParaRPr lang="en-US" sz="2000" dirty="0">
                        <a:solidFill>
                          <a:schemeClr val="bg1"/>
                        </a:solidFill>
                        <a:latin typeface="Baskerville Old Face" panose="02020602080505020303" pitchFamily="18" charset="0"/>
                      </a:endParaRPr>
                    </a:p>
                  </a:txBody>
                  <a:tcPr/>
                </a:tc>
                <a:tc>
                  <a:txBody>
                    <a:bodyPr/>
                    <a:lstStyle/>
                    <a:p>
                      <a:pPr algn="ctr"/>
                      <a:r>
                        <a:rPr lang="en-US" sz="2000" dirty="0" smtClean="0">
                          <a:solidFill>
                            <a:schemeClr val="bg1">
                              <a:lumMod val="95000"/>
                            </a:schemeClr>
                          </a:solidFill>
                          <a:latin typeface="Baskerville Old Face" panose="02020602080505020303" pitchFamily="18" charset="0"/>
                        </a:rPr>
                        <a:t>39</a:t>
                      </a:r>
                      <a:endParaRPr lang="en-US" sz="2000" dirty="0">
                        <a:solidFill>
                          <a:schemeClr val="bg1">
                            <a:lumMod val="95000"/>
                          </a:schemeClr>
                        </a:solidFill>
                        <a:latin typeface="Baskerville Old Face" panose="02020602080505020303" pitchFamily="18" charset="0"/>
                      </a:endParaRPr>
                    </a:p>
                  </a:txBody>
                  <a:tcPr>
                    <a:solidFill>
                      <a:schemeClr val="tx1">
                        <a:lumMod val="50000"/>
                        <a:lumOff val="50000"/>
                      </a:schemeClr>
                    </a:solidFill>
                  </a:tcPr>
                </a:tc>
                <a:tc>
                  <a:txBody>
                    <a:bodyPr/>
                    <a:lstStyle/>
                    <a:p>
                      <a:pPr algn="ctr"/>
                      <a:r>
                        <a:rPr lang="en-US" sz="2000" dirty="0" smtClean="0">
                          <a:solidFill>
                            <a:schemeClr val="bg1"/>
                          </a:solidFill>
                          <a:latin typeface="Baskerville Old Face" panose="02020602080505020303" pitchFamily="18" charset="0"/>
                        </a:rPr>
                        <a:t>40</a:t>
                      </a:r>
                      <a:endParaRPr lang="en-US" sz="2000" dirty="0">
                        <a:solidFill>
                          <a:schemeClr val="bg1"/>
                        </a:solidFill>
                        <a:latin typeface="Baskerville Old Face" panose="02020602080505020303" pitchFamily="18" charset="0"/>
                      </a:endParaRPr>
                    </a:p>
                  </a:txBody>
                  <a:tcPr/>
                </a:tc>
                <a:tc>
                  <a:txBody>
                    <a:bodyPr/>
                    <a:lstStyle/>
                    <a:p>
                      <a:pPr algn="ctr"/>
                      <a:r>
                        <a:rPr lang="en-US" sz="2000" dirty="0" smtClean="0">
                          <a:solidFill>
                            <a:schemeClr val="bg1"/>
                          </a:solidFill>
                          <a:latin typeface="Baskerville Old Face" panose="02020602080505020303" pitchFamily="18" charset="0"/>
                        </a:rPr>
                        <a:t>51</a:t>
                      </a:r>
                      <a:endParaRPr lang="en-US" sz="2000" dirty="0">
                        <a:solidFill>
                          <a:schemeClr val="bg1"/>
                        </a:solidFill>
                        <a:latin typeface="Baskerville Old Face" panose="02020602080505020303" pitchFamily="18" charset="0"/>
                      </a:endParaRPr>
                    </a:p>
                  </a:txBody>
                  <a:tcPr>
                    <a:solidFill>
                      <a:schemeClr val="accent5">
                        <a:lumMod val="75000"/>
                      </a:schemeClr>
                    </a:solidFill>
                  </a:tcPr>
                </a:tc>
                <a:tc>
                  <a:txBody>
                    <a:bodyPr/>
                    <a:lstStyle/>
                    <a:p>
                      <a:pPr algn="ctr"/>
                      <a:r>
                        <a:rPr lang="en-US" sz="2000" dirty="0" smtClean="0">
                          <a:solidFill>
                            <a:schemeClr val="bg1"/>
                          </a:solidFill>
                          <a:latin typeface="Baskerville Old Face" panose="02020602080505020303" pitchFamily="18" charset="0"/>
                        </a:rPr>
                        <a:t>56</a:t>
                      </a:r>
                      <a:endParaRPr lang="en-US" sz="2000" dirty="0">
                        <a:solidFill>
                          <a:schemeClr val="bg1"/>
                        </a:solidFill>
                        <a:latin typeface="Baskerville Old Face" panose="02020602080505020303" pitchFamily="18" charset="0"/>
                      </a:endParaRPr>
                    </a:p>
                  </a:txBody>
                  <a:tcPr/>
                </a:tc>
                <a:tc>
                  <a:txBody>
                    <a:bodyPr/>
                    <a:lstStyle/>
                    <a:p>
                      <a:pPr algn="ctr"/>
                      <a:r>
                        <a:rPr lang="en-US" sz="2000" dirty="0" smtClean="0">
                          <a:solidFill>
                            <a:schemeClr val="bg1"/>
                          </a:solidFill>
                          <a:latin typeface="Baskerville Old Face" panose="02020602080505020303" pitchFamily="18" charset="0"/>
                        </a:rPr>
                        <a:t>69</a:t>
                      </a:r>
                      <a:endParaRPr lang="en-US" sz="2000" dirty="0">
                        <a:solidFill>
                          <a:schemeClr val="bg1"/>
                        </a:solidFill>
                        <a:latin typeface="Baskerville Old Face" panose="02020602080505020303" pitchFamily="18" charset="0"/>
                      </a:endParaRPr>
                    </a:p>
                  </a:txBody>
                  <a:tcPr/>
                </a:tc>
                <a:extLst>
                  <a:ext uri="{0D108BD9-81ED-4DB2-BD59-A6C34878D82A}">
                    <a16:rowId xmlns:a16="http://schemas.microsoft.com/office/drawing/2014/main" val="2010896925"/>
                  </a:ext>
                </a:extLst>
              </a:tr>
            </a:tbl>
          </a:graphicData>
        </a:graphic>
      </p:graphicFrame>
      <p:sp>
        <p:nvSpPr>
          <p:cNvPr id="10" name="Up Arrow 9"/>
          <p:cNvSpPr/>
          <p:nvPr/>
        </p:nvSpPr>
        <p:spPr>
          <a:xfrm>
            <a:off x="4772759" y="1357320"/>
            <a:ext cx="281072" cy="452976"/>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966952" y="4246179"/>
            <a:ext cx="7336220" cy="646331"/>
          </a:xfrm>
          <a:prstGeom prst="rect">
            <a:avLst/>
          </a:prstGeom>
          <a:noFill/>
        </p:spPr>
        <p:txBody>
          <a:bodyPr wrap="square" rtlCol="0">
            <a:spAutoFit/>
          </a:bodyPr>
          <a:lstStyle/>
          <a:p>
            <a:r>
              <a:rPr lang="en-US" sz="1800" dirty="0">
                <a:solidFill>
                  <a:schemeClr val="bg1"/>
                </a:solidFill>
                <a:latin typeface="Baskerville Old Face" panose="02020602080505020303" pitchFamily="18" charset="0"/>
              </a:rPr>
              <a:t>Now, the element to search is found. So algorithm will return the index of the element matched.</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5" name="Google Shape;145;p21"/>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15</a:t>
            </a:fld>
            <a:endParaRPr/>
          </a:p>
        </p:txBody>
      </p:sp>
      <p:sp>
        <p:nvSpPr>
          <p:cNvPr id="2" name="Title 1"/>
          <p:cNvSpPr>
            <a:spLocks noGrp="1"/>
          </p:cNvSpPr>
          <p:nvPr>
            <p:ph type="title"/>
          </p:nvPr>
        </p:nvSpPr>
        <p:spPr>
          <a:xfrm>
            <a:off x="654123" y="599089"/>
            <a:ext cx="6405600" cy="411733"/>
          </a:xfrm>
        </p:spPr>
        <p:txBody>
          <a:bodyPr/>
          <a:lstStyle/>
          <a:p>
            <a:r>
              <a:rPr lang="en-US" sz="2000" dirty="0" smtClean="0">
                <a:solidFill>
                  <a:schemeClr val="bg1"/>
                </a:solidFill>
                <a:latin typeface="Baskerville Old Face" panose="02020602080505020303" pitchFamily="18" charset="0"/>
              </a:rPr>
              <a:t>      0         1          2        3         4         5        6         7         8</a:t>
            </a:r>
            <a:endParaRPr lang="en-US" sz="2000" dirty="0">
              <a:solidFill>
                <a:schemeClr val="bg1"/>
              </a:solidFill>
              <a:latin typeface="Baskerville Old Face" panose="02020602080505020303" pitchFamily="18" charset="0"/>
            </a:endParaRPr>
          </a:p>
        </p:txBody>
      </p:sp>
      <p:sp>
        <p:nvSpPr>
          <p:cNvPr id="3" name="Text Placeholder 2"/>
          <p:cNvSpPr>
            <a:spLocks noGrp="1"/>
          </p:cNvSpPr>
          <p:nvPr>
            <p:ph type="body" idx="1"/>
          </p:nvPr>
        </p:nvSpPr>
        <p:spPr>
          <a:xfrm>
            <a:off x="3512935" y="1744451"/>
            <a:ext cx="4453905" cy="3202200"/>
          </a:xfrm>
        </p:spPr>
        <p:txBody>
          <a:bodyPr/>
          <a:lstStyle/>
          <a:p>
            <a:r>
              <a:rPr lang="en-US" dirty="0">
                <a:solidFill>
                  <a:schemeClr val="bg1"/>
                </a:solidFill>
                <a:latin typeface="Baskerville Old Face" panose="02020602080505020303" pitchFamily="18" charset="0"/>
              </a:rPr>
              <a:t>A[mid] = </a:t>
            </a:r>
            <a:r>
              <a:rPr lang="en-US" dirty="0" smtClean="0">
                <a:solidFill>
                  <a:schemeClr val="bg1"/>
                </a:solidFill>
                <a:latin typeface="Baskerville Old Face" panose="02020602080505020303" pitchFamily="18" charset="0"/>
              </a:rPr>
              <a:t>56</a:t>
            </a:r>
            <a:endParaRPr lang="en-US" dirty="0">
              <a:solidFill>
                <a:schemeClr val="bg1"/>
              </a:solidFill>
              <a:latin typeface="Baskerville Old Face" panose="02020602080505020303" pitchFamily="18" charset="0"/>
            </a:endParaRPr>
          </a:p>
          <a:p>
            <a:r>
              <a:rPr lang="en-US" dirty="0">
                <a:solidFill>
                  <a:schemeClr val="bg1"/>
                </a:solidFill>
                <a:latin typeface="Baskerville Old Face" panose="02020602080505020303" pitchFamily="18" charset="0"/>
              </a:rPr>
              <a:t>A[mid]&lt;K or (</a:t>
            </a:r>
            <a:r>
              <a:rPr lang="en-US" dirty="0" smtClean="0">
                <a:solidFill>
                  <a:schemeClr val="bg1"/>
                </a:solidFill>
                <a:latin typeface="Baskerville Old Face" panose="02020602080505020303" pitchFamily="18" charset="0"/>
              </a:rPr>
              <a:t>56=56</a:t>
            </a:r>
            <a:r>
              <a:rPr lang="en-US" dirty="0">
                <a:solidFill>
                  <a:schemeClr val="bg1"/>
                </a:solidFill>
                <a:latin typeface="Baskerville Old Face" panose="02020602080505020303" pitchFamily="18" charset="0"/>
              </a:rPr>
              <a:t>)</a:t>
            </a:r>
          </a:p>
          <a:p>
            <a:r>
              <a:rPr lang="en-US" dirty="0">
                <a:solidFill>
                  <a:schemeClr val="bg1"/>
                </a:solidFill>
                <a:latin typeface="Baskerville Old Face" panose="02020602080505020303" pitchFamily="18" charset="0"/>
              </a:rPr>
              <a:t>So, </a:t>
            </a:r>
            <a:r>
              <a:rPr lang="en-US" dirty="0" smtClean="0">
                <a:solidFill>
                  <a:schemeClr val="bg1"/>
                </a:solidFill>
                <a:latin typeface="Baskerville Old Face" panose="02020602080505020303" pitchFamily="18" charset="0"/>
              </a:rPr>
              <a:t>location = mid</a:t>
            </a:r>
          </a:p>
          <a:p>
            <a:r>
              <a:rPr lang="en-US" dirty="0" smtClean="0">
                <a:solidFill>
                  <a:schemeClr val="bg1"/>
                </a:solidFill>
                <a:latin typeface="Baskerville Old Face" panose="02020602080505020303" pitchFamily="18" charset="0"/>
              </a:rPr>
              <a:t>Element found at 7</a:t>
            </a:r>
            <a:r>
              <a:rPr lang="en-US" baseline="30000" dirty="0" smtClean="0">
                <a:solidFill>
                  <a:schemeClr val="bg1"/>
                </a:solidFill>
                <a:latin typeface="Baskerville Old Face" panose="02020602080505020303" pitchFamily="18" charset="0"/>
              </a:rPr>
              <a:t>th</a:t>
            </a:r>
            <a:r>
              <a:rPr lang="en-US" dirty="0" smtClean="0">
                <a:solidFill>
                  <a:schemeClr val="bg1"/>
                </a:solidFill>
                <a:latin typeface="Baskerville Old Face" panose="02020602080505020303" pitchFamily="18" charset="0"/>
              </a:rPr>
              <a:t> location of the array </a:t>
            </a:r>
            <a:endParaRPr lang="en-US" dirty="0">
              <a:solidFill>
                <a:schemeClr val="bg1"/>
              </a:solidFill>
              <a:latin typeface="Baskerville Old Face" panose="02020602080505020303" pitchFamily="18" charset="0"/>
            </a:endParaRPr>
          </a:p>
          <a:p>
            <a:endParaRPr lang="en-US" dirty="0"/>
          </a:p>
        </p:txBody>
      </p:sp>
      <p:graphicFrame>
        <p:nvGraphicFramePr>
          <p:cNvPr id="11" name="Table 10"/>
          <p:cNvGraphicFramePr>
            <a:graphicFrameLocks noGrp="1"/>
          </p:cNvGraphicFramePr>
          <p:nvPr>
            <p:extLst>
              <p:ext uri="{D42A27DB-BD31-4B8C-83A1-F6EECF244321}">
                <p14:modId xmlns:p14="http://schemas.microsoft.com/office/powerpoint/2010/main" val="1662954688"/>
              </p:ext>
            </p:extLst>
          </p:nvPr>
        </p:nvGraphicFramePr>
        <p:xfrm>
          <a:off x="795560" y="1212413"/>
          <a:ext cx="6095997" cy="396240"/>
        </p:xfrm>
        <a:graphic>
          <a:graphicData uri="http://schemas.openxmlformats.org/drawingml/2006/table">
            <a:tbl>
              <a:tblPr firstRow="1" bandRow="1">
                <a:tableStyleId>{1A138BE6-E374-4A1A-BE6D-9E52B14417BE}</a:tableStyleId>
              </a:tblPr>
              <a:tblGrid>
                <a:gridCol w="677333">
                  <a:extLst>
                    <a:ext uri="{9D8B030D-6E8A-4147-A177-3AD203B41FA5}">
                      <a16:colId xmlns:a16="http://schemas.microsoft.com/office/drawing/2014/main" val="106549155"/>
                    </a:ext>
                  </a:extLst>
                </a:gridCol>
                <a:gridCol w="677333">
                  <a:extLst>
                    <a:ext uri="{9D8B030D-6E8A-4147-A177-3AD203B41FA5}">
                      <a16:colId xmlns:a16="http://schemas.microsoft.com/office/drawing/2014/main" val="1753844489"/>
                    </a:ext>
                  </a:extLst>
                </a:gridCol>
                <a:gridCol w="677333">
                  <a:extLst>
                    <a:ext uri="{9D8B030D-6E8A-4147-A177-3AD203B41FA5}">
                      <a16:colId xmlns:a16="http://schemas.microsoft.com/office/drawing/2014/main" val="2366360184"/>
                    </a:ext>
                  </a:extLst>
                </a:gridCol>
                <a:gridCol w="677333">
                  <a:extLst>
                    <a:ext uri="{9D8B030D-6E8A-4147-A177-3AD203B41FA5}">
                      <a16:colId xmlns:a16="http://schemas.microsoft.com/office/drawing/2014/main" val="1091174720"/>
                    </a:ext>
                  </a:extLst>
                </a:gridCol>
                <a:gridCol w="677333">
                  <a:extLst>
                    <a:ext uri="{9D8B030D-6E8A-4147-A177-3AD203B41FA5}">
                      <a16:colId xmlns:a16="http://schemas.microsoft.com/office/drawing/2014/main" val="4190622517"/>
                    </a:ext>
                  </a:extLst>
                </a:gridCol>
                <a:gridCol w="677333">
                  <a:extLst>
                    <a:ext uri="{9D8B030D-6E8A-4147-A177-3AD203B41FA5}">
                      <a16:colId xmlns:a16="http://schemas.microsoft.com/office/drawing/2014/main" val="375445170"/>
                    </a:ext>
                  </a:extLst>
                </a:gridCol>
                <a:gridCol w="677333">
                  <a:extLst>
                    <a:ext uri="{9D8B030D-6E8A-4147-A177-3AD203B41FA5}">
                      <a16:colId xmlns:a16="http://schemas.microsoft.com/office/drawing/2014/main" val="2333012782"/>
                    </a:ext>
                  </a:extLst>
                </a:gridCol>
                <a:gridCol w="677333">
                  <a:extLst>
                    <a:ext uri="{9D8B030D-6E8A-4147-A177-3AD203B41FA5}">
                      <a16:colId xmlns:a16="http://schemas.microsoft.com/office/drawing/2014/main" val="3148047881"/>
                    </a:ext>
                  </a:extLst>
                </a:gridCol>
                <a:gridCol w="677333">
                  <a:extLst>
                    <a:ext uri="{9D8B030D-6E8A-4147-A177-3AD203B41FA5}">
                      <a16:colId xmlns:a16="http://schemas.microsoft.com/office/drawing/2014/main" val="3021651990"/>
                    </a:ext>
                  </a:extLst>
                </a:gridCol>
              </a:tblGrid>
              <a:tr h="370840">
                <a:tc>
                  <a:txBody>
                    <a:bodyPr/>
                    <a:lstStyle/>
                    <a:p>
                      <a:pPr algn="ctr"/>
                      <a:r>
                        <a:rPr lang="en-US" sz="2000" dirty="0" smtClean="0">
                          <a:solidFill>
                            <a:schemeClr val="bg1"/>
                          </a:solidFill>
                          <a:latin typeface="Baskerville Old Face" panose="02020602080505020303" pitchFamily="18" charset="0"/>
                        </a:rPr>
                        <a:t>10</a:t>
                      </a:r>
                      <a:endParaRPr lang="en-US" sz="2000" dirty="0">
                        <a:solidFill>
                          <a:schemeClr val="bg1"/>
                        </a:solidFill>
                        <a:latin typeface="Baskerville Old Face" panose="02020602080505020303" pitchFamily="18" charset="0"/>
                      </a:endParaRPr>
                    </a:p>
                  </a:txBody>
                  <a:tcPr/>
                </a:tc>
                <a:tc>
                  <a:txBody>
                    <a:bodyPr/>
                    <a:lstStyle/>
                    <a:p>
                      <a:pPr algn="ctr"/>
                      <a:r>
                        <a:rPr lang="en-US" sz="2000" dirty="0" smtClean="0">
                          <a:solidFill>
                            <a:schemeClr val="bg1"/>
                          </a:solidFill>
                          <a:latin typeface="Baskerville Old Face" panose="02020602080505020303" pitchFamily="18" charset="0"/>
                        </a:rPr>
                        <a:t>12</a:t>
                      </a:r>
                      <a:endParaRPr lang="en-US" sz="2000" dirty="0">
                        <a:solidFill>
                          <a:schemeClr val="bg1"/>
                        </a:solidFill>
                        <a:latin typeface="Baskerville Old Face" panose="02020602080505020303" pitchFamily="18" charset="0"/>
                      </a:endParaRPr>
                    </a:p>
                  </a:txBody>
                  <a:tcPr/>
                </a:tc>
                <a:tc>
                  <a:txBody>
                    <a:bodyPr/>
                    <a:lstStyle/>
                    <a:p>
                      <a:pPr algn="ctr"/>
                      <a:r>
                        <a:rPr lang="en-US" sz="2000" dirty="0" smtClean="0">
                          <a:solidFill>
                            <a:schemeClr val="bg1"/>
                          </a:solidFill>
                          <a:latin typeface="Baskerville Old Face" panose="02020602080505020303" pitchFamily="18" charset="0"/>
                        </a:rPr>
                        <a:t>24</a:t>
                      </a:r>
                      <a:endParaRPr lang="en-US" sz="2000" dirty="0">
                        <a:solidFill>
                          <a:schemeClr val="bg1"/>
                        </a:solidFill>
                        <a:latin typeface="Baskerville Old Face" panose="02020602080505020303" pitchFamily="18" charset="0"/>
                      </a:endParaRPr>
                    </a:p>
                  </a:txBody>
                  <a:tcPr/>
                </a:tc>
                <a:tc>
                  <a:txBody>
                    <a:bodyPr/>
                    <a:lstStyle/>
                    <a:p>
                      <a:pPr algn="ctr"/>
                      <a:r>
                        <a:rPr lang="en-US" sz="2000" dirty="0" smtClean="0">
                          <a:solidFill>
                            <a:schemeClr val="bg1"/>
                          </a:solidFill>
                          <a:latin typeface="Baskerville Old Face" panose="02020602080505020303" pitchFamily="18" charset="0"/>
                        </a:rPr>
                        <a:t>29</a:t>
                      </a:r>
                      <a:endParaRPr lang="en-US" sz="2000" dirty="0">
                        <a:solidFill>
                          <a:schemeClr val="bg1"/>
                        </a:solidFill>
                        <a:latin typeface="Baskerville Old Face" panose="02020602080505020303" pitchFamily="18" charset="0"/>
                      </a:endParaRPr>
                    </a:p>
                  </a:txBody>
                  <a:tcPr/>
                </a:tc>
                <a:tc>
                  <a:txBody>
                    <a:bodyPr/>
                    <a:lstStyle/>
                    <a:p>
                      <a:pPr algn="ctr"/>
                      <a:r>
                        <a:rPr lang="en-US" sz="2000" dirty="0" smtClean="0">
                          <a:solidFill>
                            <a:schemeClr val="bg1">
                              <a:lumMod val="95000"/>
                            </a:schemeClr>
                          </a:solidFill>
                          <a:latin typeface="Baskerville Old Face" panose="02020602080505020303" pitchFamily="18" charset="0"/>
                        </a:rPr>
                        <a:t>39</a:t>
                      </a:r>
                      <a:endParaRPr lang="en-US" sz="2000" dirty="0">
                        <a:solidFill>
                          <a:schemeClr val="bg1">
                            <a:lumMod val="95000"/>
                          </a:schemeClr>
                        </a:solidFill>
                        <a:latin typeface="Baskerville Old Face" panose="02020602080505020303" pitchFamily="18" charset="0"/>
                      </a:endParaRPr>
                    </a:p>
                  </a:txBody>
                  <a:tcPr>
                    <a:solidFill>
                      <a:schemeClr val="tx1">
                        <a:lumMod val="50000"/>
                        <a:lumOff val="50000"/>
                      </a:schemeClr>
                    </a:solidFill>
                  </a:tcPr>
                </a:tc>
                <a:tc>
                  <a:txBody>
                    <a:bodyPr/>
                    <a:lstStyle/>
                    <a:p>
                      <a:pPr algn="ctr"/>
                      <a:r>
                        <a:rPr lang="en-US" sz="2000" dirty="0" smtClean="0">
                          <a:solidFill>
                            <a:schemeClr val="bg1"/>
                          </a:solidFill>
                          <a:latin typeface="Baskerville Old Face" panose="02020602080505020303" pitchFamily="18" charset="0"/>
                        </a:rPr>
                        <a:t>40</a:t>
                      </a:r>
                      <a:endParaRPr lang="en-US" sz="2000" dirty="0">
                        <a:solidFill>
                          <a:schemeClr val="bg1"/>
                        </a:solidFill>
                        <a:latin typeface="Baskerville Old Face" panose="02020602080505020303" pitchFamily="18" charset="0"/>
                      </a:endParaRPr>
                    </a:p>
                  </a:txBody>
                  <a:tcPr/>
                </a:tc>
                <a:tc>
                  <a:txBody>
                    <a:bodyPr/>
                    <a:lstStyle/>
                    <a:p>
                      <a:pPr algn="ctr"/>
                      <a:r>
                        <a:rPr lang="en-US" sz="2000" dirty="0" smtClean="0">
                          <a:solidFill>
                            <a:schemeClr val="bg1"/>
                          </a:solidFill>
                          <a:latin typeface="Baskerville Old Face" panose="02020602080505020303" pitchFamily="18" charset="0"/>
                        </a:rPr>
                        <a:t>51</a:t>
                      </a:r>
                      <a:endParaRPr lang="en-US" sz="2000" dirty="0">
                        <a:solidFill>
                          <a:schemeClr val="bg1"/>
                        </a:solidFill>
                        <a:latin typeface="Baskerville Old Face" panose="02020602080505020303" pitchFamily="18" charset="0"/>
                      </a:endParaRPr>
                    </a:p>
                  </a:txBody>
                  <a:tcPr/>
                </a:tc>
                <a:tc>
                  <a:txBody>
                    <a:bodyPr/>
                    <a:lstStyle/>
                    <a:p>
                      <a:pPr algn="ctr"/>
                      <a:r>
                        <a:rPr lang="en-US" sz="2000" dirty="0" smtClean="0">
                          <a:solidFill>
                            <a:schemeClr val="bg1"/>
                          </a:solidFill>
                          <a:latin typeface="Baskerville Old Face" panose="02020602080505020303" pitchFamily="18" charset="0"/>
                        </a:rPr>
                        <a:t>56</a:t>
                      </a:r>
                      <a:endParaRPr lang="en-US" sz="2000" dirty="0">
                        <a:solidFill>
                          <a:schemeClr val="bg1"/>
                        </a:solidFill>
                        <a:latin typeface="Baskerville Old Face" panose="02020602080505020303" pitchFamily="18" charset="0"/>
                      </a:endParaRPr>
                    </a:p>
                  </a:txBody>
                  <a:tcPr>
                    <a:solidFill>
                      <a:schemeClr val="accent5">
                        <a:lumMod val="75000"/>
                      </a:schemeClr>
                    </a:solidFill>
                  </a:tcPr>
                </a:tc>
                <a:tc>
                  <a:txBody>
                    <a:bodyPr/>
                    <a:lstStyle/>
                    <a:p>
                      <a:pPr algn="ctr"/>
                      <a:r>
                        <a:rPr lang="en-US" sz="2000" dirty="0" smtClean="0">
                          <a:solidFill>
                            <a:schemeClr val="bg1"/>
                          </a:solidFill>
                          <a:latin typeface="Baskerville Old Face" panose="02020602080505020303" pitchFamily="18" charset="0"/>
                        </a:rPr>
                        <a:t>69</a:t>
                      </a:r>
                      <a:endParaRPr lang="en-US" sz="2000" dirty="0">
                        <a:solidFill>
                          <a:schemeClr val="bg1"/>
                        </a:solidFill>
                        <a:latin typeface="Baskerville Old Face" panose="02020602080505020303" pitchFamily="18" charset="0"/>
                      </a:endParaRPr>
                    </a:p>
                  </a:txBody>
                  <a:tcPr/>
                </a:tc>
                <a:extLst>
                  <a:ext uri="{0D108BD9-81ED-4DB2-BD59-A6C34878D82A}">
                    <a16:rowId xmlns:a16="http://schemas.microsoft.com/office/drawing/2014/main" val="2010896925"/>
                  </a:ext>
                </a:extLst>
              </a:tr>
            </a:tbl>
          </a:graphicData>
        </a:graphic>
      </p:graphicFrame>
      <p:sp>
        <p:nvSpPr>
          <p:cNvPr id="12" name="Up Arrow 11"/>
          <p:cNvSpPr/>
          <p:nvPr/>
        </p:nvSpPr>
        <p:spPr>
          <a:xfrm>
            <a:off x="5752538" y="1731867"/>
            <a:ext cx="281072" cy="452976"/>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9" name="TextBox 8"/>
          <p:cNvSpPr txBox="1"/>
          <p:nvPr/>
        </p:nvSpPr>
        <p:spPr>
          <a:xfrm>
            <a:off x="326570" y="228599"/>
            <a:ext cx="7550465" cy="2339102"/>
          </a:xfrm>
          <a:prstGeom prst="rect">
            <a:avLst/>
          </a:prstGeom>
          <a:noFill/>
        </p:spPr>
        <p:txBody>
          <a:bodyPr wrap="none" rtlCol="0">
            <a:spAutoFit/>
          </a:bodyPr>
          <a:lstStyle/>
          <a:p>
            <a:r>
              <a:rPr lang="en-US" sz="3200" dirty="0" smtClean="0">
                <a:solidFill>
                  <a:schemeClr val="bg1">
                    <a:lumMod val="95000"/>
                  </a:schemeClr>
                </a:solidFill>
              </a:rPr>
              <a:t>What is searching ?</a:t>
            </a:r>
            <a:endParaRPr lang="en-US" dirty="0" smtClean="0">
              <a:solidFill>
                <a:schemeClr val="bg1">
                  <a:lumMod val="95000"/>
                </a:schemeClr>
              </a:solidFill>
            </a:endParaRPr>
          </a:p>
          <a:p>
            <a:endParaRPr lang="en-US" dirty="0"/>
          </a:p>
          <a:p>
            <a:endParaRPr lang="en-US" dirty="0" smtClean="0"/>
          </a:p>
          <a:p>
            <a:endParaRPr lang="en-US" dirty="0" smtClean="0"/>
          </a:p>
          <a:p>
            <a:r>
              <a:rPr lang="en-US" sz="1800" dirty="0" smtClean="0">
                <a:solidFill>
                  <a:schemeClr val="bg1"/>
                </a:solidFill>
                <a:latin typeface="Baskerville Old Face" panose="02020602080505020303" pitchFamily="18" charset="0"/>
              </a:rPr>
              <a:t>Searching is the process of finding a specific element in a collection of elements </a:t>
            </a:r>
          </a:p>
          <a:p>
            <a:r>
              <a:rPr lang="en-US" sz="1800" dirty="0" smtClean="0">
                <a:solidFill>
                  <a:schemeClr val="bg1"/>
                </a:solidFill>
                <a:latin typeface="Baskerville Old Face" panose="02020602080505020303" pitchFamily="18" charset="0"/>
              </a:rPr>
              <a:t>.the collection can be an array or a linked list</a:t>
            </a:r>
          </a:p>
          <a:p>
            <a:r>
              <a:rPr lang="en-US" sz="1800" dirty="0" smtClean="0">
                <a:solidFill>
                  <a:schemeClr val="bg1"/>
                </a:solidFill>
                <a:latin typeface="Baskerville Old Face" panose="02020602080505020303" pitchFamily="18" charset="0"/>
              </a:rPr>
              <a:t>If you find the element in the list then the process is considered as successful and</a:t>
            </a:r>
          </a:p>
          <a:p>
            <a:r>
              <a:rPr lang="en-US" sz="1800" dirty="0" smtClean="0">
                <a:solidFill>
                  <a:schemeClr val="bg1"/>
                </a:solidFill>
                <a:latin typeface="Baskerville Old Face" panose="02020602080505020303" pitchFamily="18" charset="0"/>
              </a:rPr>
              <a:t>It returns the location of that element</a:t>
            </a:r>
            <a:endParaRPr lang="en-US" sz="1800" dirty="0">
              <a:solidFill>
                <a:schemeClr val="bg1"/>
              </a:solidFill>
              <a:latin typeface="Baskerville Old Face" panose="02020602080505020303" pitchFamily="18" charset="0"/>
            </a:endParaRPr>
          </a:p>
        </p:txBody>
      </p:sp>
      <p:sp>
        <p:nvSpPr>
          <p:cNvPr id="11" name="TextBox 10"/>
          <p:cNvSpPr txBox="1"/>
          <p:nvPr/>
        </p:nvSpPr>
        <p:spPr>
          <a:xfrm>
            <a:off x="218421" y="2567701"/>
            <a:ext cx="9084538" cy="2123658"/>
          </a:xfrm>
          <a:prstGeom prst="rect">
            <a:avLst/>
          </a:prstGeom>
          <a:noFill/>
        </p:spPr>
        <p:txBody>
          <a:bodyPr wrap="none" rtlCol="0">
            <a:spAutoFit/>
          </a:bodyPr>
          <a:lstStyle/>
          <a:p>
            <a:r>
              <a:rPr lang="en-US" sz="2400" dirty="0" smtClean="0">
                <a:solidFill>
                  <a:schemeClr val="bg1"/>
                </a:solidFill>
              </a:rPr>
              <a:t>What is mean by liner search?</a:t>
            </a:r>
          </a:p>
          <a:p>
            <a:endParaRPr lang="en-US" dirty="0"/>
          </a:p>
          <a:p>
            <a:endParaRPr lang="en-US" dirty="0" smtClean="0"/>
          </a:p>
          <a:p>
            <a:r>
              <a:rPr lang="en-US" sz="1600" dirty="0" smtClean="0">
                <a:solidFill>
                  <a:schemeClr val="bg1"/>
                </a:solidFill>
                <a:latin typeface="Baskerville Old Face" panose="02020602080505020303" pitchFamily="18" charset="0"/>
              </a:rPr>
              <a:t>Linear search is also called as sequential search.it is used  whenever , the list is not ordered .generally we use </a:t>
            </a:r>
          </a:p>
          <a:p>
            <a:r>
              <a:rPr lang="en-US" sz="1600" dirty="0" smtClean="0">
                <a:solidFill>
                  <a:schemeClr val="bg1"/>
                </a:solidFill>
                <a:latin typeface="Baskerville Old Face" panose="02020602080505020303" pitchFamily="18" charset="0"/>
              </a:rPr>
              <a:t>This technique only for small list of elements. In this sequential </a:t>
            </a:r>
            <a:r>
              <a:rPr lang="en-US" sz="1600" dirty="0" err="1" smtClean="0">
                <a:solidFill>
                  <a:schemeClr val="bg1"/>
                </a:solidFill>
                <a:latin typeface="Baskerville Old Face" panose="02020602080505020303" pitchFamily="18" charset="0"/>
              </a:rPr>
              <a:t>search,we</a:t>
            </a:r>
            <a:r>
              <a:rPr lang="en-US" sz="1600" dirty="0" smtClean="0">
                <a:solidFill>
                  <a:schemeClr val="bg1"/>
                </a:solidFill>
                <a:latin typeface="Baskerville Old Face" panose="02020602080505020303" pitchFamily="18" charset="0"/>
              </a:rPr>
              <a:t> start searching for target element at </a:t>
            </a:r>
          </a:p>
          <a:p>
            <a:r>
              <a:rPr lang="en-US" sz="1600" dirty="0" smtClean="0">
                <a:solidFill>
                  <a:schemeClr val="bg1"/>
                </a:solidFill>
                <a:latin typeface="Baskerville Old Face" panose="02020602080505020303" pitchFamily="18" charset="0"/>
              </a:rPr>
              <a:t>The beginning of the list and continue until we find the target (or) we sure that it is not  in the list</a:t>
            </a:r>
          </a:p>
          <a:p>
            <a:r>
              <a:rPr lang="en-US" sz="1600" dirty="0">
                <a:solidFill>
                  <a:schemeClr val="bg1"/>
                </a:solidFill>
                <a:latin typeface="Baskerville Old Face" panose="02020602080505020303" pitchFamily="18" charset="0"/>
              </a:rPr>
              <a:t> </a:t>
            </a:r>
            <a:endParaRPr lang="en-US" sz="1600" dirty="0" smtClean="0">
              <a:solidFill>
                <a:schemeClr val="bg1"/>
              </a:solidFill>
              <a:latin typeface="Baskerville Old Face" panose="02020602080505020303" pitchFamily="18" charset="0"/>
            </a:endParaRPr>
          </a:p>
          <a:p>
            <a:r>
              <a:rPr lang="en-US" sz="1600" dirty="0" smtClean="0">
                <a:solidFill>
                  <a:schemeClr val="bg1"/>
                </a:solidFill>
                <a:latin typeface="Baskerville Old Face" panose="02020602080505020303" pitchFamily="18" charset="0"/>
              </a:rPr>
              <a:t>This approaches give two possibilities either we find the target or we search the end of the list..</a:t>
            </a:r>
            <a:endParaRPr lang="en-US" sz="1600" dirty="0">
              <a:solidFill>
                <a:schemeClr val="bg1"/>
              </a:solidFill>
              <a:latin typeface="Baskerville Old Face" panose="02020602080505020303" pitchFamily="18"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 name="TextBox 2"/>
          <p:cNvSpPr txBox="1"/>
          <p:nvPr/>
        </p:nvSpPr>
        <p:spPr>
          <a:xfrm>
            <a:off x="242488" y="419664"/>
            <a:ext cx="7662675" cy="5109091"/>
          </a:xfrm>
          <a:prstGeom prst="rect">
            <a:avLst/>
          </a:prstGeom>
          <a:noFill/>
        </p:spPr>
        <p:txBody>
          <a:bodyPr wrap="none" rtlCol="0">
            <a:spAutoFit/>
          </a:bodyPr>
          <a:lstStyle/>
          <a:p>
            <a:r>
              <a:rPr lang="en-US" sz="1800" dirty="0" smtClean="0">
                <a:solidFill>
                  <a:schemeClr val="bg1">
                    <a:lumMod val="95000"/>
                  </a:schemeClr>
                </a:solidFill>
              </a:rPr>
              <a:t>The complexity of linear search algorithm::</a:t>
            </a:r>
          </a:p>
          <a:p>
            <a:endParaRPr lang="en-US" dirty="0"/>
          </a:p>
          <a:p>
            <a:r>
              <a:rPr lang="en-US" dirty="0" smtClean="0">
                <a:solidFill>
                  <a:schemeClr val="accent4">
                    <a:lumMod val="20000"/>
                    <a:lumOff val="80000"/>
                  </a:schemeClr>
                </a:solidFill>
              </a:rPr>
              <a:t>We have three different complexities while performing linear search </a:t>
            </a:r>
            <a:r>
              <a:rPr lang="en-US" dirty="0" err="1" smtClean="0">
                <a:solidFill>
                  <a:schemeClr val="accent4">
                    <a:lumMod val="20000"/>
                    <a:lumOff val="80000"/>
                  </a:schemeClr>
                </a:solidFill>
              </a:rPr>
              <a:t>algorithm,they</a:t>
            </a:r>
            <a:r>
              <a:rPr lang="en-US" dirty="0" smtClean="0">
                <a:solidFill>
                  <a:schemeClr val="accent4">
                    <a:lumMod val="20000"/>
                    <a:lumOff val="80000"/>
                  </a:schemeClr>
                </a:solidFill>
              </a:rPr>
              <a:t> are:</a:t>
            </a:r>
          </a:p>
          <a:p>
            <a:endParaRPr lang="en-US" dirty="0">
              <a:solidFill>
                <a:schemeClr val="accent4">
                  <a:lumMod val="20000"/>
                  <a:lumOff val="80000"/>
                </a:schemeClr>
              </a:solidFill>
            </a:endParaRPr>
          </a:p>
          <a:p>
            <a:r>
              <a:rPr lang="en-US" dirty="0" smtClean="0">
                <a:solidFill>
                  <a:schemeClr val="accent4">
                    <a:lumMod val="20000"/>
                    <a:lumOff val="80000"/>
                  </a:schemeClr>
                </a:solidFill>
              </a:rPr>
              <a:t>1.Best case</a:t>
            </a:r>
          </a:p>
          <a:p>
            <a:r>
              <a:rPr lang="en-US" dirty="0" smtClean="0">
                <a:solidFill>
                  <a:schemeClr val="accent4">
                    <a:lumMod val="20000"/>
                    <a:lumOff val="80000"/>
                  </a:schemeClr>
                </a:solidFill>
              </a:rPr>
              <a:t>2.Worst case</a:t>
            </a:r>
          </a:p>
          <a:p>
            <a:r>
              <a:rPr lang="en-US" dirty="0" smtClean="0">
                <a:solidFill>
                  <a:schemeClr val="accent4">
                    <a:lumMod val="20000"/>
                    <a:lumOff val="80000"/>
                  </a:schemeClr>
                </a:solidFill>
              </a:rPr>
              <a:t>3.Average case</a:t>
            </a:r>
          </a:p>
          <a:p>
            <a:endParaRPr lang="en-US" dirty="0">
              <a:solidFill>
                <a:schemeClr val="accent4">
                  <a:lumMod val="20000"/>
                  <a:lumOff val="80000"/>
                </a:schemeClr>
              </a:solidFill>
            </a:endParaRPr>
          </a:p>
          <a:p>
            <a:endParaRPr lang="en-US" dirty="0" smtClean="0">
              <a:solidFill>
                <a:schemeClr val="accent4">
                  <a:lumMod val="20000"/>
                  <a:lumOff val="80000"/>
                </a:schemeClr>
              </a:solidFill>
            </a:endParaRPr>
          </a:p>
          <a:p>
            <a:r>
              <a:rPr lang="en-US" dirty="0" smtClean="0">
                <a:solidFill>
                  <a:schemeClr val="accent4">
                    <a:lumMod val="20000"/>
                    <a:lumOff val="80000"/>
                  </a:schemeClr>
                </a:solidFill>
              </a:rPr>
              <a:t>1.Best case complexity:::</a:t>
            </a:r>
          </a:p>
          <a:p>
            <a:r>
              <a:rPr lang="en-US" dirty="0">
                <a:solidFill>
                  <a:schemeClr val="accent4">
                    <a:lumMod val="20000"/>
                    <a:lumOff val="80000"/>
                  </a:schemeClr>
                </a:solidFill>
              </a:rPr>
              <a:t> </a:t>
            </a:r>
            <a:r>
              <a:rPr lang="en-US" dirty="0" smtClean="0">
                <a:solidFill>
                  <a:schemeClr val="accent4">
                    <a:lumMod val="20000"/>
                    <a:lumOff val="80000"/>
                  </a:schemeClr>
                </a:solidFill>
              </a:rPr>
              <a:t>   </a:t>
            </a:r>
          </a:p>
          <a:p>
            <a:r>
              <a:rPr lang="en-US" dirty="0">
                <a:solidFill>
                  <a:schemeClr val="accent4">
                    <a:lumMod val="20000"/>
                    <a:lumOff val="80000"/>
                  </a:schemeClr>
                </a:solidFill>
              </a:rPr>
              <a:t> </a:t>
            </a:r>
            <a:r>
              <a:rPr lang="en-US" dirty="0" smtClean="0">
                <a:solidFill>
                  <a:schemeClr val="accent4">
                    <a:lumMod val="20000"/>
                    <a:lumOff val="80000"/>
                  </a:schemeClr>
                </a:solidFill>
              </a:rPr>
              <a:t>          * the element being searched could be found in the first position</a:t>
            </a:r>
          </a:p>
          <a:p>
            <a:r>
              <a:rPr lang="en-US" dirty="0">
                <a:solidFill>
                  <a:schemeClr val="accent4">
                    <a:lumMod val="20000"/>
                    <a:lumOff val="80000"/>
                  </a:schemeClr>
                </a:solidFill>
              </a:rPr>
              <a:t> </a:t>
            </a:r>
            <a:r>
              <a:rPr lang="en-US" dirty="0" smtClean="0">
                <a:solidFill>
                  <a:schemeClr val="accent4">
                    <a:lumMod val="20000"/>
                    <a:lumOff val="80000"/>
                  </a:schemeClr>
                </a:solidFill>
              </a:rPr>
              <a:t>           </a:t>
            </a:r>
          </a:p>
          <a:p>
            <a:r>
              <a:rPr lang="en-US" dirty="0">
                <a:solidFill>
                  <a:schemeClr val="accent4">
                    <a:lumMod val="20000"/>
                    <a:lumOff val="80000"/>
                  </a:schemeClr>
                </a:solidFill>
              </a:rPr>
              <a:t> </a:t>
            </a:r>
            <a:r>
              <a:rPr lang="en-US" dirty="0" smtClean="0">
                <a:solidFill>
                  <a:schemeClr val="accent4">
                    <a:lumMod val="20000"/>
                    <a:lumOff val="80000"/>
                  </a:schemeClr>
                </a:solidFill>
              </a:rPr>
              <a:t>          * in this </a:t>
            </a:r>
            <a:r>
              <a:rPr lang="en-US" dirty="0" err="1" smtClean="0">
                <a:solidFill>
                  <a:schemeClr val="accent4">
                    <a:lumMod val="20000"/>
                    <a:lumOff val="80000"/>
                  </a:schemeClr>
                </a:solidFill>
              </a:rPr>
              <a:t>case,the</a:t>
            </a:r>
            <a:r>
              <a:rPr lang="en-US" dirty="0" smtClean="0">
                <a:solidFill>
                  <a:schemeClr val="accent4">
                    <a:lumMod val="20000"/>
                    <a:lumOff val="80000"/>
                  </a:schemeClr>
                </a:solidFill>
              </a:rPr>
              <a:t> search ends with a single successful comparison</a:t>
            </a:r>
          </a:p>
          <a:p>
            <a:endParaRPr lang="en-US" dirty="0">
              <a:solidFill>
                <a:schemeClr val="accent4">
                  <a:lumMod val="20000"/>
                  <a:lumOff val="80000"/>
                </a:schemeClr>
              </a:solidFill>
            </a:endParaRPr>
          </a:p>
          <a:p>
            <a:r>
              <a:rPr lang="en-US" dirty="0" smtClean="0">
                <a:solidFill>
                  <a:schemeClr val="accent4">
                    <a:lumMod val="20000"/>
                    <a:lumOff val="80000"/>
                  </a:schemeClr>
                </a:solidFill>
              </a:rPr>
              <a:t>           * thus  it is best case scenario and the linear search algorithm perform  O(1) operations</a:t>
            </a:r>
            <a:r>
              <a:rPr lang="en-US" dirty="0" smtClean="0"/>
              <a:t>.</a:t>
            </a:r>
          </a:p>
          <a:p>
            <a:endParaRPr lang="en-US" dirty="0"/>
          </a:p>
          <a:p>
            <a:endParaRPr lang="en-US" dirty="0" smtClean="0"/>
          </a:p>
          <a:p>
            <a:r>
              <a:rPr lang="en-US" dirty="0" smtClean="0">
                <a:solidFill>
                  <a:schemeClr val="bg1">
                    <a:lumMod val="95000"/>
                  </a:schemeClr>
                </a:solidFill>
              </a:rPr>
              <a:t>2.Worst case complexity</a:t>
            </a:r>
            <a:r>
              <a:rPr lang="en-US" dirty="0" smtClean="0"/>
              <a:t>::</a:t>
            </a:r>
          </a:p>
          <a:p>
            <a:endParaRPr lang="en-US" dirty="0"/>
          </a:p>
          <a:p>
            <a:r>
              <a:rPr lang="en-US" dirty="0" smtClean="0">
                <a:solidFill>
                  <a:schemeClr val="accent4">
                    <a:lumMod val="20000"/>
                    <a:lumOff val="80000"/>
                  </a:schemeClr>
                </a:solidFill>
              </a:rPr>
              <a:t>              *the element being searched may be at the last position in the array </a:t>
            </a:r>
          </a:p>
          <a:p>
            <a:endParaRPr lang="en-US" dirty="0"/>
          </a:p>
          <a:p>
            <a:endParaRPr lang="en-US" dirty="0"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2" name="Google Shape;332;p32"/>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18</a:t>
            </a:fld>
            <a:endParaRPr/>
          </a:p>
        </p:txBody>
      </p:sp>
      <p:sp>
        <p:nvSpPr>
          <p:cNvPr id="2" name="TextBox 1"/>
          <p:cNvSpPr txBox="1"/>
          <p:nvPr/>
        </p:nvSpPr>
        <p:spPr>
          <a:xfrm>
            <a:off x="557048" y="388883"/>
            <a:ext cx="6141425" cy="738664"/>
          </a:xfrm>
          <a:prstGeom prst="rect">
            <a:avLst/>
          </a:prstGeom>
          <a:noFill/>
        </p:spPr>
        <p:txBody>
          <a:bodyPr wrap="none" rtlCol="0">
            <a:spAutoFit/>
          </a:bodyPr>
          <a:lstStyle/>
          <a:p>
            <a:r>
              <a:rPr lang="en-US" dirty="0" smtClean="0">
                <a:solidFill>
                  <a:schemeClr val="accent4">
                    <a:lumMod val="20000"/>
                    <a:lumOff val="80000"/>
                  </a:schemeClr>
                </a:solidFill>
              </a:rPr>
              <a:t>   *   in the next case the search fails after n comparisons</a:t>
            </a:r>
          </a:p>
          <a:p>
            <a:endParaRPr lang="en-US" dirty="0">
              <a:solidFill>
                <a:schemeClr val="accent4">
                  <a:lumMod val="20000"/>
                  <a:lumOff val="80000"/>
                </a:schemeClr>
              </a:solidFill>
            </a:endParaRPr>
          </a:p>
          <a:p>
            <a:r>
              <a:rPr lang="en-US" dirty="0" smtClean="0">
                <a:solidFill>
                  <a:schemeClr val="accent4">
                    <a:lumMod val="20000"/>
                    <a:lumOff val="80000"/>
                  </a:schemeClr>
                </a:solidFill>
              </a:rPr>
              <a:t>   * thus in worst case ,the linear search algorithm performs O(n) operations</a:t>
            </a:r>
            <a:endParaRPr lang="en-US" dirty="0">
              <a:solidFill>
                <a:schemeClr val="accent4">
                  <a:lumMod val="20000"/>
                  <a:lumOff val="80000"/>
                </a:schemeClr>
              </a:solidFill>
            </a:endParaRPr>
          </a:p>
        </p:txBody>
      </p:sp>
      <p:sp>
        <p:nvSpPr>
          <p:cNvPr id="3" name="TextBox 2"/>
          <p:cNvSpPr txBox="1"/>
          <p:nvPr/>
        </p:nvSpPr>
        <p:spPr>
          <a:xfrm>
            <a:off x="424543" y="1418896"/>
            <a:ext cx="7314823" cy="1384995"/>
          </a:xfrm>
          <a:prstGeom prst="rect">
            <a:avLst/>
          </a:prstGeom>
          <a:noFill/>
        </p:spPr>
        <p:txBody>
          <a:bodyPr wrap="none" rtlCol="0">
            <a:spAutoFit/>
          </a:bodyPr>
          <a:lstStyle/>
          <a:p>
            <a:r>
              <a:rPr lang="en-US" dirty="0" smtClean="0">
                <a:solidFill>
                  <a:schemeClr val="bg1"/>
                </a:solidFill>
              </a:rPr>
              <a:t>3.Avearge case complexity::</a:t>
            </a:r>
          </a:p>
          <a:p>
            <a:endParaRPr lang="en-US" dirty="0"/>
          </a:p>
          <a:p>
            <a:endParaRPr lang="en-US" dirty="0" smtClean="0">
              <a:solidFill>
                <a:schemeClr val="accent4">
                  <a:lumMod val="20000"/>
                  <a:lumOff val="80000"/>
                </a:schemeClr>
              </a:solidFill>
            </a:endParaRPr>
          </a:p>
          <a:p>
            <a:r>
              <a:rPr lang="en-US" dirty="0">
                <a:solidFill>
                  <a:schemeClr val="accent4">
                    <a:lumMod val="20000"/>
                    <a:lumOff val="80000"/>
                  </a:schemeClr>
                </a:solidFill>
              </a:rPr>
              <a:t> </a:t>
            </a:r>
            <a:r>
              <a:rPr lang="en-US" dirty="0" smtClean="0">
                <a:solidFill>
                  <a:schemeClr val="accent4">
                    <a:lumMod val="20000"/>
                    <a:lumOff val="80000"/>
                  </a:schemeClr>
                </a:solidFill>
              </a:rPr>
              <a:t>   * when the element to be searched is in the middle of the array the average case of the </a:t>
            </a:r>
          </a:p>
          <a:p>
            <a:r>
              <a:rPr lang="en-US" dirty="0">
                <a:solidFill>
                  <a:schemeClr val="accent4">
                    <a:lumMod val="20000"/>
                    <a:lumOff val="80000"/>
                  </a:schemeClr>
                </a:solidFill>
              </a:rPr>
              <a:t> </a:t>
            </a:r>
            <a:r>
              <a:rPr lang="en-US" dirty="0" smtClean="0">
                <a:solidFill>
                  <a:schemeClr val="accent4">
                    <a:lumMod val="20000"/>
                    <a:lumOff val="80000"/>
                  </a:schemeClr>
                </a:solidFill>
              </a:rPr>
              <a:t>   </a:t>
            </a:r>
          </a:p>
          <a:p>
            <a:r>
              <a:rPr lang="en-US" dirty="0" smtClean="0">
                <a:solidFill>
                  <a:schemeClr val="accent4">
                    <a:lumMod val="20000"/>
                    <a:lumOff val="80000"/>
                  </a:schemeClr>
                </a:solidFill>
              </a:rPr>
              <a:t>    * linear search  algorithm is O(n)</a:t>
            </a:r>
            <a:endParaRPr lang="en-US" dirty="0">
              <a:solidFill>
                <a:schemeClr val="accent4">
                  <a:lumMod val="20000"/>
                  <a:lumOff val="80000"/>
                </a:schemeClr>
              </a:solidFill>
            </a:endParaRPr>
          </a:p>
        </p:txBody>
      </p:sp>
      <p:sp>
        <p:nvSpPr>
          <p:cNvPr id="4" name="TextBox 3"/>
          <p:cNvSpPr txBox="1"/>
          <p:nvPr/>
        </p:nvSpPr>
        <p:spPr>
          <a:xfrm>
            <a:off x="540157" y="3281105"/>
            <a:ext cx="7765267" cy="954107"/>
          </a:xfrm>
          <a:prstGeom prst="rect">
            <a:avLst/>
          </a:prstGeom>
          <a:noFill/>
        </p:spPr>
        <p:txBody>
          <a:bodyPr wrap="none" rtlCol="0">
            <a:spAutoFit/>
          </a:bodyPr>
          <a:lstStyle/>
          <a:p>
            <a:r>
              <a:rPr lang="en-US" dirty="0" smtClean="0">
                <a:solidFill>
                  <a:schemeClr val="bg1"/>
                </a:solidFill>
              </a:rPr>
              <a:t>Applications of linear search :::</a:t>
            </a:r>
          </a:p>
          <a:p>
            <a:r>
              <a:rPr lang="en-US" dirty="0"/>
              <a:t> </a:t>
            </a:r>
            <a:r>
              <a:rPr lang="en-US" dirty="0" smtClean="0"/>
              <a:t>    </a:t>
            </a:r>
          </a:p>
          <a:p>
            <a:pPr marL="285750" indent="-285750">
              <a:buFont typeface="Arial" panose="020B0604020202020204" pitchFamily="34" charset="0"/>
              <a:buChar char="•"/>
            </a:pPr>
            <a:r>
              <a:rPr lang="en-US" dirty="0" smtClean="0">
                <a:solidFill>
                  <a:schemeClr val="accent4">
                    <a:lumMod val="20000"/>
                    <a:lumOff val="80000"/>
                  </a:schemeClr>
                </a:solidFill>
              </a:rPr>
              <a:t>Linear search can be applied to both single dimensional and multi dimensional arrays</a:t>
            </a:r>
          </a:p>
          <a:p>
            <a:r>
              <a:rPr lang="en-US" dirty="0" smtClean="0">
                <a:solidFill>
                  <a:schemeClr val="accent4">
                    <a:lumMod val="20000"/>
                    <a:lumOff val="80000"/>
                  </a:schemeClr>
                </a:solidFill>
              </a:rPr>
              <a:t>*     Linear search is easy to implement and effective when the array contains only few elements</a:t>
            </a:r>
            <a:r>
              <a:rPr lang="en-US" dirty="0" smtClean="0"/>
              <a:t>.</a:t>
            </a: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33"/>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19</a:t>
            </a:fld>
            <a:endParaRPr/>
          </a:p>
        </p:txBody>
      </p:sp>
      <p:sp>
        <p:nvSpPr>
          <p:cNvPr id="2" name="TextBox 1"/>
          <p:cNvSpPr txBox="1"/>
          <p:nvPr/>
        </p:nvSpPr>
        <p:spPr>
          <a:xfrm>
            <a:off x="2091559" y="1891862"/>
            <a:ext cx="5896303" cy="1261884"/>
          </a:xfrm>
          <a:prstGeom prst="rect">
            <a:avLst/>
          </a:prstGeom>
          <a:noFill/>
          <a:ln>
            <a:noFill/>
          </a:ln>
          <a:effectLst>
            <a:glow rad="228600">
              <a:schemeClr val="accent2">
                <a:satMod val="175000"/>
                <a:alpha val="40000"/>
              </a:schemeClr>
            </a:glow>
            <a:innerShdw blurRad="63500" dist="50800" dir="18900000">
              <a:prstClr val="black">
                <a:alpha val="50000"/>
              </a:prstClr>
            </a:innerShdw>
            <a:reflection blurRad="6350" stA="50000" endA="300" endPos="55500" dist="50800" dir="5400000" sy="-100000" algn="bl" rotWithShape="0"/>
            <a:softEdge rad="635000"/>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pPr algn="ctr"/>
            <a:r>
              <a:rPr lang="en-US" sz="4800" i="1" dirty="0" smtClean="0">
                <a:solidFill>
                  <a:schemeClr val="bg1"/>
                </a:solidFill>
                <a:effectLst>
                  <a:outerShdw blurRad="38100" dist="38100" dir="2700000" algn="tl">
                    <a:srgbClr val="000000">
                      <a:alpha val="43137"/>
                    </a:srgbClr>
                  </a:outerShdw>
                </a:effectLst>
                <a:latin typeface="Baskerville Old Face" panose="02020602080505020303" pitchFamily="18" charset="0"/>
              </a:rPr>
              <a:t>Thank you</a:t>
            </a:r>
          </a:p>
          <a:p>
            <a:pPr algn="ctr"/>
            <a:r>
              <a:rPr lang="en-US" sz="2800" i="1" dirty="0" smtClean="0">
                <a:solidFill>
                  <a:schemeClr val="bg1"/>
                </a:solidFill>
                <a:effectLst>
                  <a:outerShdw blurRad="38100" dist="38100" dir="2700000" algn="tl">
                    <a:srgbClr val="000000">
                      <a:alpha val="43137"/>
                    </a:srgbClr>
                  </a:outerShdw>
                </a:effectLst>
                <a:latin typeface="Baskerville Old Face" panose="02020602080505020303" pitchFamily="18" charset="0"/>
              </a:rPr>
              <a:t>                                 By Lokesh </a:t>
            </a:r>
            <a:r>
              <a:rPr lang="en-US" sz="2800" i="1" dirty="0">
                <a:solidFill>
                  <a:schemeClr val="bg1"/>
                </a:solidFill>
                <a:effectLst>
                  <a:outerShdw blurRad="38100" dist="38100" dir="2700000" algn="tl">
                    <a:srgbClr val="000000">
                      <a:alpha val="43137"/>
                    </a:srgbClr>
                  </a:outerShdw>
                </a:effectLst>
                <a:latin typeface="Baskerville Old Face" panose="02020602080505020303" pitchFamily="18" charset="0"/>
              </a:rPr>
              <a:t>N</a:t>
            </a:r>
            <a:r>
              <a:rPr lang="en-US" sz="2800" i="1" dirty="0" smtClean="0">
                <a:solidFill>
                  <a:schemeClr val="bg1"/>
                </a:solidFill>
                <a:effectLst>
                  <a:outerShdw blurRad="38100" dist="38100" dir="2700000" algn="tl">
                    <a:srgbClr val="000000">
                      <a:alpha val="43137"/>
                    </a:srgbClr>
                  </a:outerShdw>
                </a:effectLst>
                <a:latin typeface="Baskerville Old Face" panose="02020602080505020303" pitchFamily="18" charset="0"/>
              </a:rPr>
              <a:t>adella</a:t>
            </a:r>
            <a:endParaRPr lang="en-US" sz="2800" i="1" dirty="0">
              <a:solidFill>
                <a:schemeClr val="bg1"/>
              </a:solidFill>
              <a:effectLst>
                <a:outerShdw blurRad="38100" dist="38100" dir="2700000" algn="tl">
                  <a:srgbClr val="000000">
                    <a:alpha val="43137"/>
                  </a:srgbClr>
                </a:outerShdw>
              </a:effectLst>
              <a:latin typeface="Baskerville Old Face" panose="02020602080505020303"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7" name="Google Shape;227;p25"/>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a:t>
            </a:fld>
            <a:endParaRPr/>
          </a:p>
        </p:txBody>
      </p:sp>
      <p:sp>
        <p:nvSpPr>
          <p:cNvPr id="2" name="Title 1"/>
          <p:cNvSpPr>
            <a:spLocks noGrp="1"/>
          </p:cNvSpPr>
          <p:nvPr>
            <p:ph type="title"/>
          </p:nvPr>
        </p:nvSpPr>
        <p:spPr>
          <a:xfrm>
            <a:off x="391887" y="630621"/>
            <a:ext cx="6050954" cy="4119230"/>
          </a:xfrm>
        </p:spPr>
        <p:txBody>
          <a:bodyPr/>
          <a:lstStyle/>
          <a:p>
            <a:r>
              <a:rPr lang="en-US" dirty="0" smtClean="0"/>
              <a:t>steps:</a:t>
            </a:r>
            <a:br>
              <a:rPr lang="en-US" dirty="0" smtClean="0"/>
            </a:br>
            <a:r>
              <a:rPr lang="en-US" dirty="0"/>
              <a:t> </a:t>
            </a:r>
            <a:r>
              <a:rPr lang="en-US" dirty="0" smtClean="0"/>
              <a:t> </a:t>
            </a:r>
            <a:r>
              <a:rPr lang="en-US" sz="2000" b="0" dirty="0" smtClean="0">
                <a:latin typeface="Baskerville Old Face" panose="02020602080505020303" pitchFamily="18" charset="0"/>
              </a:rPr>
              <a:t>*let L is unordered list with elements L =    {A1,A2,A3….An}.</a:t>
            </a:r>
            <a:br>
              <a:rPr lang="en-US" sz="2000" b="0" dirty="0" smtClean="0">
                <a:latin typeface="Baskerville Old Face" panose="02020602080505020303" pitchFamily="18" charset="0"/>
              </a:rPr>
            </a:br>
            <a:r>
              <a:rPr lang="en-US" sz="2000" b="0" dirty="0" smtClean="0">
                <a:latin typeface="Baskerville Old Face" panose="02020602080505020303" pitchFamily="18" charset="0"/>
              </a:rPr>
              <a:t>A1 and A2 are compared. If  they are out of order ,then swap</a:t>
            </a:r>
            <a:br>
              <a:rPr lang="en-US" sz="2000" b="0" dirty="0" smtClean="0">
                <a:latin typeface="Baskerville Old Face" panose="02020602080505020303" pitchFamily="18" charset="0"/>
              </a:rPr>
            </a:br>
            <a:r>
              <a:rPr lang="en-US" sz="2000" b="0" dirty="0" smtClean="0">
                <a:latin typeface="Baskerville Old Face" panose="02020602080505020303" pitchFamily="18" charset="0"/>
              </a:rPr>
              <a:t>*A2,A3 repeat this step for n elements. This step is completed ,observe that largest element is bubbled up to last position. </a:t>
            </a:r>
            <a:br>
              <a:rPr lang="en-US" sz="2000" b="0" dirty="0" smtClean="0">
                <a:latin typeface="Baskerville Old Face" panose="02020602080505020303" pitchFamily="18" charset="0"/>
              </a:rPr>
            </a:br>
            <a:r>
              <a:rPr lang="en-US" sz="2000" b="0" dirty="0" smtClean="0">
                <a:latin typeface="Baskerville Old Face" panose="02020602080505020303" pitchFamily="18" charset="0"/>
              </a:rPr>
              <a:t>* Repeat step 1 with few comparisons up to (n-2)elements after this step second largest element is sorted in (n-1)location</a:t>
            </a:r>
            <a:br>
              <a:rPr lang="en-US" sz="2000" b="0" dirty="0" smtClean="0">
                <a:latin typeface="Baskerville Old Face" panose="02020602080505020303" pitchFamily="18" charset="0"/>
              </a:rPr>
            </a:br>
            <a:r>
              <a:rPr lang="en-US" sz="2000" b="0" dirty="0" smtClean="0">
                <a:latin typeface="Baskerville Old Face" panose="02020602080505020303" pitchFamily="18" charset="0"/>
              </a:rPr>
              <a:t>(n-1)</a:t>
            </a:r>
            <a:r>
              <a:rPr lang="en-US" sz="2000" b="0" dirty="0" err="1" smtClean="0">
                <a:latin typeface="Baskerville Old Face" panose="02020602080505020303" pitchFamily="18" charset="0"/>
              </a:rPr>
              <a:t>tep</a:t>
            </a:r>
            <a:r>
              <a:rPr lang="en-US" sz="2000" b="0" dirty="0" smtClean="0">
                <a:latin typeface="Baskerville Old Face" panose="02020602080505020303" pitchFamily="18" charset="0"/>
              </a:rPr>
              <a:t>:</a:t>
            </a:r>
            <a:br>
              <a:rPr lang="en-US" sz="2000" b="0" dirty="0" smtClean="0">
                <a:latin typeface="Baskerville Old Face" panose="02020602080505020303" pitchFamily="18" charset="0"/>
              </a:rPr>
            </a:br>
            <a:r>
              <a:rPr lang="en-US" sz="2000" b="0" dirty="0" smtClean="0">
                <a:latin typeface="Baskerville Old Face" panose="02020602080505020303" pitchFamily="18" charset="0"/>
              </a:rPr>
              <a:t>finally at (n-1)</a:t>
            </a:r>
            <a:r>
              <a:rPr lang="en-US" sz="2000" b="0" dirty="0" err="1" smtClean="0">
                <a:latin typeface="Baskerville Old Face" panose="02020602080505020303" pitchFamily="18" charset="0"/>
              </a:rPr>
              <a:t>comparisionscompare</a:t>
            </a:r>
            <a:r>
              <a:rPr lang="en-US" sz="2000" b="0" dirty="0" smtClean="0">
                <a:latin typeface="Baskerville Old Face" panose="02020602080505020303" pitchFamily="18" charset="0"/>
              </a:rPr>
              <a:t> A1,A2 then swap A1,A2</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20</a:t>
            </a:fld>
            <a:endParaRPr lang="en"/>
          </a:p>
        </p:txBody>
      </p:sp>
    </p:spTree>
    <p:extLst>
      <p:ext uri="{BB962C8B-B14F-4D97-AF65-F5344CB8AC3E}">
        <p14:creationId xmlns:p14="http://schemas.microsoft.com/office/powerpoint/2010/main" val="255297153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21</a:t>
            </a:fld>
            <a:endParaRPr lang="en"/>
          </a:p>
        </p:txBody>
      </p:sp>
    </p:spTree>
    <p:extLst>
      <p:ext uri="{BB962C8B-B14F-4D97-AF65-F5344CB8AC3E}">
        <p14:creationId xmlns:p14="http://schemas.microsoft.com/office/powerpoint/2010/main" val="181929129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22</a:t>
            </a:fld>
            <a:endParaRPr lang="en"/>
          </a:p>
        </p:txBody>
      </p:sp>
    </p:spTree>
    <p:extLst>
      <p:ext uri="{BB962C8B-B14F-4D97-AF65-F5344CB8AC3E}">
        <p14:creationId xmlns:p14="http://schemas.microsoft.com/office/powerpoint/2010/main" val="1161352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9" name="Google Shape;379;p36"/>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25</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91"/>
        <p:cNvGrpSpPr/>
        <p:nvPr/>
      </p:nvGrpSpPr>
      <p:grpSpPr>
        <a:xfrm>
          <a:off x="0" y="0"/>
          <a:ext cx="0" cy="0"/>
          <a:chOff x="0" y="0"/>
          <a:chExt cx="0" cy="0"/>
        </a:xfrm>
      </p:grpSpPr>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98"/>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41"/>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3" name="TextBox 2"/>
          <p:cNvSpPr txBox="1"/>
          <p:nvPr/>
        </p:nvSpPr>
        <p:spPr>
          <a:xfrm>
            <a:off x="604345" y="703066"/>
            <a:ext cx="7776488" cy="2677656"/>
          </a:xfrm>
          <a:prstGeom prst="rect">
            <a:avLst/>
          </a:prstGeom>
          <a:noFill/>
        </p:spPr>
        <p:txBody>
          <a:bodyPr wrap="none" rtlCol="0">
            <a:spAutoFit/>
          </a:bodyPr>
          <a:lstStyle/>
          <a:p>
            <a:r>
              <a:rPr lang="en-US" dirty="0" err="1" smtClean="0">
                <a:solidFill>
                  <a:schemeClr val="accent3">
                    <a:lumMod val="60000"/>
                    <a:lumOff val="40000"/>
                  </a:schemeClr>
                </a:solidFill>
              </a:rPr>
              <a:t>Basicaly</a:t>
            </a:r>
            <a:r>
              <a:rPr lang="en-US" dirty="0" smtClean="0">
                <a:solidFill>
                  <a:schemeClr val="accent3">
                    <a:lumMod val="60000"/>
                    <a:lumOff val="40000"/>
                  </a:schemeClr>
                </a:solidFill>
              </a:rPr>
              <a:t> the bubble sort algorithm takes as many passes as the number of elements  in</a:t>
            </a:r>
          </a:p>
          <a:p>
            <a:r>
              <a:rPr lang="en-US" dirty="0" smtClean="0">
                <a:solidFill>
                  <a:schemeClr val="accent3">
                    <a:lumMod val="60000"/>
                    <a:lumOff val="40000"/>
                  </a:schemeClr>
                </a:solidFill>
              </a:rPr>
              <a:t>The list. For example the list is [9,3,2,1,5,8]…therefore it takes six passes.</a:t>
            </a:r>
          </a:p>
          <a:p>
            <a:endParaRPr lang="en-US" dirty="0">
              <a:solidFill>
                <a:schemeClr val="accent3">
                  <a:lumMod val="60000"/>
                  <a:lumOff val="40000"/>
                </a:schemeClr>
              </a:solidFill>
            </a:endParaRPr>
          </a:p>
          <a:p>
            <a:endParaRPr lang="en-US" dirty="0" smtClean="0">
              <a:solidFill>
                <a:schemeClr val="accent3">
                  <a:lumMod val="60000"/>
                  <a:lumOff val="40000"/>
                </a:schemeClr>
              </a:solidFill>
            </a:endParaRPr>
          </a:p>
          <a:p>
            <a:r>
              <a:rPr lang="en-US" dirty="0" smtClean="0">
                <a:solidFill>
                  <a:schemeClr val="accent3">
                    <a:lumMod val="60000"/>
                    <a:lumOff val="40000"/>
                  </a:schemeClr>
                </a:solidFill>
              </a:rPr>
              <a:t>Pass1 ::: </a:t>
            </a:r>
            <a:r>
              <a:rPr lang="en-US" dirty="0" smtClean="0">
                <a:solidFill>
                  <a:srgbClr val="C00000"/>
                </a:solidFill>
              </a:rPr>
              <a:t>[9,3</a:t>
            </a:r>
            <a:r>
              <a:rPr lang="en-US" dirty="0" smtClean="0">
                <a:solidFill>
                  <a:schemeClr val="accent2">
                    <a:lumMod val="20000"/>
                    <a:lumOff val="80000"/>
                  </a:schemeClr>
                </a:solidFill>
              </a:rPr>
              <a:t>,2,1,5,8</a:t>
            </a:r>
            <a:r>
              <a:rPr lang="en-US" dirty="0" smtClean="0">
                <a:solidFill>
                  <a:srgbClr val="C00000"/>
                </a:solidFill>
              </a:rPr>
              <a:t>]  </a:t>
            </a:r>
            <a:r>
              <a:rPr lang="en-US" dirty="0" smtClean="0">
                <a:solidFill>
                  <a:srgbClr val="C00000"/>
                </a:solidFill>
                <a:sym typeface="Wingdings" panose="05000000000000000000" pitchFamily="2" charset="2"/>
              </a:rPr>
              <a:t>[</a:t>
            </a:r>
            <a:r>
              <a:rPr lang="en-US" dirty="0" smtClean="0">
                <a:solidFill>
                  <a:schemeClr val="accent2">
                    <a:lumMod val="20000"/>
                    <a:lumOff val="80000"/>
                  </a:schemeClr>
                </a:solidFill>
                <a:sym typeface="Wingdings" panose="05000000000000000000" pitchFamily="2" charset="2"/>
              </a:rPr>
              <a:t>3</a:t>
            </a:r>
            <a:r>
              <a:rPr lang="en-US" dirty="0" smtClean="0">
                <a:solidFill>
                  <a:srgbClr val="C00000"/>
                </a:solidFill>
                <a:sym typeface="Wingdings" panose="05000000000000000000" pitchFamily="2" charset="2"/>
              </a:rPr>
              <a:t>,9,2,</a:t>
            </a:r>
            <a:r>
              <a:rPr lang="en-US" dirty="0" smtClean="0">
                <a:solidFill>
                  <a:schemeClr val="bg2">
                    <a:lumMod val="20000"/>
                    <a:lumOff val="80000"/>
                  </a:schemeClr>
                </a:solidFill>
                <a:sym typeface="Wingdings" panose="05000000000000000000" pitchFamily="2" charset="2"/>
              </a:rPr>
              <a:t>1,5,8] [3,2,</a:t>
            </a:r>
            <a:r>
              <a:rPr lang="en-US" dirty="0" smtClean="0">
                <a:solidFill>
                  <a:srgbClr val="C00000"/>
                </a:solidFill>
                <a:sym typeface="Wingdings" panose="05000000000000000000" pitchFamily="2" charset="2"/>
              </a:rPr>
              <a:t>9,1</a:t>
            </a:r>
            <a:r>
              <a:rPr lang="en-US" dirty="0" smtClean="0">
                <a:solidFill>
                  <a:schemeClr val="bg2">
                    <a:lumMod val="20000"/>
                    <a:lumOff val="80000"/>
                  </a:schemeClr>
                </a:solidFill>
                <a:sym typeface="Wingdings" panose="05000000000000000000" pitchFamily="2" charset="2"/>
              </a:rPr>
              <a:t>,5,8] [3,2,1,</a:t>
            </a:r>
            <a:r>
              <a:rPr lang="en-US" dirty="0" smtClean="0">
                <a:solidFill>
                  <a:srgbClr val="C00000"/>
                </a:solidFill>
                <a:sym typeface="Wingdings" panose="05000000000000000000" pitchFamily="2" charset="2"/>
              </a:rPr>
              <a:t>9,5</a:t>
            </a:r>
            <a:r>
              <a:rPr lang="en-US" dirty="0" smtClean="0">
                <a:solidFill>
                  <a:schemeClr val="bg2">
                    <a:lumMod val="20000"/>
                    <a:lumOff val="80000"/>
                  </a:schemeClr>
                </a:solidFill>
                <a:sym typeface="Wingdings" panose="05000000000000000000" pitchFamily="2" charset="2"/>
              </a:rPr>
              <a:t>,8][3,2,1,5</a:t>
            </a:r>
            <a:r>
              <a:rPr lang="en-US" dirty="0" smtClean="0">
                <a:solidFill>
                  <a:srgbClr val="C00000"/>
                </a:solidFill>
                <a:sym typeface="Wingdings" panose="05000000000000000000" pitchFamily="2" charset="2"/>
              </a:rPr>
              <a:t>,9,8</a:t>
            </a:r>
            <a:r>
              <a:rPr lang="en-US" dirty="0" smtClean="0">
                <a:solidFill>
                  <a:schemeClr val="bg2">
                    <a:lumMod val="20000"/>
                    <a:lumOff val="80000"/>
                  </a:schemeClr>
                </a:solidFill>
                <a:sym typeface="Wingdings" panose="05000000000000000000" pitchFamily="2" charset="2"/>
              </a:rPr>
              <a:t>][3,2,1,5,8,9]  </a:t>
            </a:r>
          </a:p>
          <a:p>
            <a:endParaRPr lang="en-US" dirty="0">
              <a:solidFill>
                <a:schemeClr val="bg2">
                  <a:lumMod val="20000"/>
                  <a:lumOff val="80000"/>
                </a:schemeClr>
              </a:solidFill>
              <a:sym typeface="Wingdings" panose="05000000000000000000" pitchFamily="2" charset="2"/>
            </a:endParaRPr>
          </a:p>
          <a:p>
            <a:endParaRPr lang="en-US" dirty="0" smtClean="0">
              <a:solidFill>
                <a:schemeClr val="bg2">
                  <a:lumMod val="20000"/>
                  <a:lumOff val="80000"/>
                </a:schemeClr>
              </a:solidFill>
              <a:sym typeface="Wingdings" panose="05000000000000000000" pitchFamily="2" charset="2"/>
            </a:endParaRPr>
          </a:p>
          <a:p>
            <a:r>
              <a:rPr lang="en-US" dirty="0" smtClean="0">
                <a:solidFill>
                  <a:schemeClr val="bg2">
                    <a:lumMod val="20000"/>
                    <a:lumOff val="80000"/>
                  </a:schemeClr>
                </a:solidFill>
                <a:sym typeface="Wingdings" panose="05000000000000000000" pitchFamily="2" charset="2"/>
              </a:rPr>
              <a:t>Pass2::::[</a:t>
            </a:r>
            <a:r>
              <a:rPr lang="en-US" dirty="0" smtClean="0">
                <a:solidFill>
                  <a:srgbClr val="C00000"/>
                </a:solidFill>
                <a:sym typeface="Wingdings" panose="05000000000000000000" pitchFamily="2" charset="2"/>
              </a:rPr>
              <a:t>3,2</a:t>
            </a:r>
            <a:r>
              <a:rPr lang="en-US" dirty="0" smtClean="0">
                <a:solidFill>
                  <a:schemeClr val="bg2">
                    <a:lumMod val="20000"/>
                    <a:lumOff val="80000"/>
                  </a:schemeClr>
                </a:solidFill>
                <a:sym typeface="Wingdings" panose="05000000000000000000" pitchFamily="2" charset="2"/>
              </a:rPr>
              <a:t>,1,5,8,9][2,</a:t>
            </a:r>
            <a:r>
              <a:rPr lang="en-US" dirty="0" smtClean="0">
                <a:solidFill>
                  <a:srgbClr val="C00000"/>
                </a:solidFill>
                <a:sym typeface="Wingdings" panose="05000000000000000000" pitchFamily="2" charset="2"/>
              </a:rPr>
              <a:t>3,1</a:t>
            </a:r>
            <a:r>
              <a:rPr lang="en-US" dirty="0" smtClean="0">
                <a:solidFill>
                  <a:schemeClr val="bg2">
                    <a:lumMod val="20000"/>
                    <a:lumOff val="80000"/>
                  </a:schemeClr>
                </a:solidFill>
                <a:sym typeface="Wingdings" panose="05000000000000000000" pitchFamily="2" charset="2"/>
              </a:rPr>
              <a:t>,,5,8,9][2,1,</a:t>
            </a:r>
            <a:r>
              <a:rPr lang="en-US" dirty="0" smtClean="0">
                <a:solidFill>
                  <a:srgbClr val="C00000"/>
                </a:solidFill>
                <a:sym typeface="Wingdings" panose="05000000000000000000" pitchFamily="2" charset="2"/>
              </a:rPr>
              <a:t>3,5,</a:t>
            </a:r>
            <a:r>
              <a:rPr lang="en-US" dirty="0" smtClean="0">
                <a:solidFill>
                  <a:schemeClr val="bg2">
                    <a:lumMod val="20000"/>
                    <a:lumOff val="80000"/>
                  </a:schemeClr>
                </a:solidFill>
                <a:sym typeface="Wingdings" panose="05000000000000000000" pitchFamily="2" charset="2"/>
              </a:rPr>
              <a:t>8,9][2,1,3,5,8,9]</a:t>
            </a:r>
          </a:p>
          <a:p>
            <a:endParaRPr lang="en-US" dirty="0">
              <a:solidFill>
                <a:schemeClr val="bg2">
                  <a:lumMod val="20000"/>
                  <a:lumOff val="80000"/>
                </a:schemeClr>
              </a:solidFill>
              <a:sym typeface="Wingdings" panose="05000000000000000000" pitchFamily="2" charset="2"/>
            </a:endParaRPr>
          </a:p>
          <a:p>
            <a:r>
              <a:rPr lang="en-US" dirty="0" smtClean="0">
                <a:solidFill>
                  <a:schemeClr val="bg2">
                    <a:lumMod val="20000"/>
                    <a:lumOff val="80000"/>
                  </a:schemeClr>
                </a:solidFill>
                <a:sym typeface="Wingdings" panose="05000000000000000000" pitchFamily="2" charset="2"/>
              </a:rPr>
              <a:t>Pass3::::[</a:t>
            </a:r>
            <a:r>
              <a:rPr lang="en-US" dirty="0" smtClean="0">
                <a:solidFill>
                  <a:srgbClr val="C00000"/>
                </a:solidFill>
                <a:sym typeface="Wingdings" panose="05000000000000000000" pitchFamily="2" charset="2"/>
              </a:rPr>
              <a:t>2,1,</a:t>
            </a:r>
            <a:r>
              <a:rPr lang="en-US" dirty="0" smtClean="0">
                <a:solidFill>
                  <a:schemeClr val="bg2">
                    <a:lumMod val="20000"/>
                    <a:lumOff val="80000"/>
                  </a:schemeClr>
                </a:solidFill>
                <a:sym typeface="Wingdings" panose="05000000000000000000" pitchFamily="2" charset="2"/>
              </a:rPr>
              <a:t>3,5,8,9]-[1,2,3,5,8,9]</a:t>
            </a:r>
          </a:p>
          <a:p>
            <a:endParaRPr lang="en-US" dirty="0">
              <a:solidFill>
                <a:schemeClr val="bg2">
                  <a:lumMod val="20000"/>
                  <a:lumOff val="80000"/>
                </a:schemeClr>
              </a:solidFill>
              <a:sym typeface="Wingdings" panose="05000000000000000000" pitchFamily="2" charset="2"/>
            </a:endParaRPr>
          </a:p>
          <a:p>
            <a:r>
              <a:rPr lang="en-US" dirty="0" smtClean="0">
                <a:solidFill>
                  <a:schemeClr val="bg2">
                    <a:lumMod val="20000"/>
                    <a:lumOff val="80000"/>
                  </a:schemeClr>
                </a:solidFill>
                <a:sym typeface="Wingdings" panose="05000000000000000000" pitchFamily="2" charset="2"/>
              </a:rPr>
              <a:t>By pass 3 the list has been sorted</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73"/>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80"/>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499" name="Google Shape;499;p43"/>
          <p:cNvSpPr txBox="1">
            <a:spLocks noGrp="1"/>
          </p:cNvSpPr>
          <p:nvPr>
            <p:ph type="title"/>
          </p:nvPr>
        </p:nvSpPr>
        <p:spPr>
          <a:xfrm>
            <a:off x="262200" y="0"/>
            <a:ext cx="8619600" cy="4671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endParaRPr sz="1200"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538"/>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564"/>
        <p:cNvGrpSpPr/>
        <p:nvPr/>
      </p:nvGrpSpPr>
      <p:grpSpPr>
        <a:xfrm>
          <a:off x="0" y="0"/>
          <a:ext cx="0" cy="0"/>
          <a:chOff x="0" y="0"/>
          <a:chExt cx="0" cy="0"/>
        </a:xfrm>
      </p:grpSpPr>
      <p:sp>
        <p:nvSpPr>
          <p:cNvPr id="566" name="Google Shape;566;p45"/>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34</a:t>
            </a:fld>
            <a:endParaRPr/>
          </a:p>
        </p:txBody>
      </p:sp>
      <p:sp>
        <p:nvSpPr>
          <p:cNvPr id="2" name="Title 1"/>
          <p:cNvSpPr>
            <a:spLocks noGrp="1"/>
          </p:cNvSpPr>
          <p:nvPr>
            <p:ph type="title"/>
          </p:nvPr>
        </p:nvSpPr>
        <p:spPr/>
        <p:txBody>
          <a:bodyPr/>
          <a:lstStyle/>
          <a:p>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578"/>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668"/>
        <p:cNvGrpSpPr/>
        <p:nvPr/>
      </p:nvGrpSpPr>
      <p:grpSpPr>
        <a:xfrm>
          <a:off x="0" y="0"/>
          <a:ext cx="0" cy="0"/>
          <a:chOff x="0" y="0"/>
          <a:chExt cx="0" cy="0"/>
        </a:xfrm>
      </p:grpSpPr>
      <p:sp>
        <p:nvSpPr>
          <p:cNvPr id="670" name="Google Shape;670;p47"/>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36</a:t>
            </a:fld>
            <a:endParaRPr/>
          </a:p>
        </p:txBody>
      </p:sp>
      <p:sp>
        <p:nvSpPr>
          <p:cNvPr id="2" name="Title 1"/>
          <p:cNvSpPr>
            <a:spLocks noGrp="1"/>
          </p:cNvSpPr>
          <p:nvPr>
            <p:ph type="title"/>
          </p:nvPr>
        </p:nvSpPr>
        <p:spPr/>
        <p:txBody>
          <a:bodyPr/>
          <a:lstStyle/>
          <a:p>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675"/>
        <p:cNvGrpSpPr/>
        <p:nvPr/>
      </p:nvGrpSpPr>
      <p:grpSpPr>
        <a:xfrm>
          <a:off x="0" y="0"/>
          <a:ext cx="0" cy="0"/>
          <a:chOff x="0" y="0"/>
          <a:chExt cx="0" cy="0"/>
        </a:xfrm>
      </p:grpSpPr>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697"/>
        <p:cNvGrpSpPr/>
        <p:nvPr/>
      </p:nvGrpSpPr>
      <p:grpSpPr>
        <a:xfrm>
          <a:off x="0" y="0"/>
          <a:ext cx="0" cy="0"/>
          <a:chOff x="0" y="0"/>
          <a:chExt cx="0" cy="0"/>
        </a:xfrm>
      </p:grpSpPr>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87"/>
        <p:cNvGrpSpPr/>
        <p:nvPr/>
      </p:nvGrpSpPr>
      <p:grpSpPr>
        <a:xfrm>
          <a:off x="0" y="0"/>
          <a:ext cx="0" cy="0"/>
          <a:chOff x="0" y="0"/>
          <a:chExt cx="0" cy="0"/>
        </a:xfrm>
      </p:grpSpPr>
      <p:sp>
        <p:nvSpPr>
          <p:cNvPr id="1428" name="Google Shape;1428;p50"/>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39</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9" name="Google Shape;249;p27"/>
          <p:cNvSpPr txBox="1">
            <a:spLocks noGrp="1"/>
          </p:cNvSpPr>
          <p:nvPr>
            <p:ph type="sldNum" idx="12"/>
          </p:nvPr>
        </p:nvSpPr>
        <p:spPr>
          <a:xfrm>
            <a:off x="8752955" y="5494234"/>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4</a:t>
            </a:fld>
            <a:endParaRPr/>
          </a:p>
        </p:txBody>
      </p:sp>
      <p:sp>
        <p:nvSpPr>
          <p:cNvPr id="2" name="Rectangle 1"/>
          <p:cNvSpPr/>
          <p:nvPr/>
        </p:nvSpPr>
        <p:spPr>
          <a:xfrm>
            <a:off x="979713" y="-54429"/>
            <a:ext cx="6466955" cy="5262979"/>
          </a:xfrm>
          <a:prstGeom prst="rect">
            <a:avLst/>
          </a:prstGeom>
        </p:spPr>
        <p:txBody>
          <a:bodyPr wrap="square">
            <a:spAutoFit/>
          </a:bodyPr>
          <a:lstStyle/>
          <a:p>
            <a:r>
              <a:rPr lang="en-US" dirty="0">
                <a:solidFill>
                  <a:schemeClr val="bg1"/>
                </a:solidFill>
                <a:latin typeface="Cascadia Mono" panose="020B0609020000020004" pitchFamily="49" charset="0"/>
              </a:rPr>
              <a:t>using System;</a:t>
            </a:r>
          </a:p>
          <a:p>
            <a:endParaRPr lang="en-US" dirty="0">
              <a:solidFill>
                <a:schemeClr val="bg1"/>
              </a:solidFill>
              <a:latin typeface="Cascadia Mono" panose="020B0609020000020004" pitchFamily="49" charset="0"/>
            </a:endParaRPr>
          </a:p>
          <a:p>
            <a:r>
              <a:rPr lang="en-US" dirty="0">
                <a:solidFill>
                  <a:schemeClr val="bg1"/>
                </a:solidFill>
                <a:latin typeface="Cascadia Mono" panose="020B0609020000020004" pitchFamily="49" charset="0"/>
              </a:rPr>
              <a:t>class program</a:t>
            </a:r>
          </a:p>
          <a:p>
            <a:r>
              <a:rPr lang="en-US" dirty="0">
                <a:solidFill>
                  <a:schemeClr val="bg1"/>
                </a:solidFill>
                <a:latin typeface="Cascadia Mono" panose="020B0609020000020004" pitchFamily="49" charset="0"/>
              </a:rPr>
              <a:t>{</a:t>
            </a:r>
          </a:p>
          <a:p>
            <a:r>
              <a:rPr lang="en-US" dirty="0">
                <a:solidFill>
                  <a:schemeClr val="bg1"/>
                </a:solidFill>
                <a:latin typeface="Cascadia Mono" panose="020B0609020000020004" pitchFamily="49" charset="0"/>
              </a:rPr>
              <a:t>    static void </a:t>
            </a:r>
            <a:r>
              <a:rPr lang="en-US" dirty="0" err="1">
                <a:solidFill>
                  <a:schemeClr val="bg1"/>
                </a:solidFill>
                <a:latin typeface="Cascadia Mono" panose="020B0609020000020004" pitchFamily="49" charset="0"/>
              </a:rPr>
              <a:t>bubbleSort</a:t>
            </a:r>
            <a:r>
              <a:rPr lang="en-US" dirty="0">
                <a:solidFill>
                  <a:schemeClr val="bg1"/>
                </a:solidFill>
                <a:latin typeface="Cascadia Mono" panose="020B0609020000020004" pitchFamily="49" charset="0"/>
              </a:rPr>
              <a:t>(</a:t>
            </a:r>
            <a:r>
              <a:rPr lang="en-US" dirty="0" err="1">
                <a:solidFill>
                  <a:schemeClr val="bg1"/>
                </a:solidFill>
                <a:latin typeface="Cascadia Mono" panose="020B0609020000020004" pitchFamily="49" charset="0"/>
              </a:rPr>
              <a:t>int</a:t>
            </a:r>
            <a:r>
              <a:rPr lang="en-US" dirty="0">
                <a:solidFill>
                  <a:schemeClr val="bg1"/>
                </a:solidFill>
                <a:latin typeface="Cascadia Mono" panose="020B0609020000020004" pitchFamily="49" charset="0"/>
              </a:rPr>
              <a:t>[] </a:t>
            </a:r>
            <a:r>
              <a:rPr lang="en-US" dirty="0" err="1">
                <a:solidFill>
                  <a:schemeClr val="bg1"/>
                </a:solidFill>
                <a:latin typeface="Cascadia Mono" panose="020B0609020000020004" pitchFamily="49" charset="0"/>
              </a:rPr>
              <a:t>arr</a:t>
            </a:r>
            <a:r>
              <a:rPr lang="en-US" dirty="0">
                <a:solidFill>
                  <a:schemeClr val="bg1"/>
                </a:solidFill>
                <a:latin typeface="Cascadia Mono" panose="020B0609020000020004" pitchFamily="49" charset="0"/>
              </a:rPr>
              <a:t>)</a:t>
            </a:r>
          </a:p>
          <a:p>
            <a:r>
              <a:rPr lang="en-US" dirty="0">
                <a:solidFill>
                  <a:schemeClr val="bg1"/>
                </a:solidFill>
                <a:latin typeface="Cascadia Mono" panose="020B0609020000020004" pitchFamily="49" charset="0"/>
              </a:rPr>
              <a:t>    {</a:t>
            </a:r>
          </a:p>
          <a:p>
            <a:r>
              <a:rPr lang="en-US" dirty="0">
                <a:solidFill>
                  <a:schemeClr val="bg1"/>
                </a:solidFill>
                <a:latin typeface="Cascadia Mono" panose="020B0609020000020004" pitchFamily="49" charset="0"/>
              </a:rPr>
              <a:t>        </a:t>
            </a:r>
            <a:r>
              <a:rPr lang="en-US" dirty="0" err="1">
                <a:solidFill>
                  <a:schemeClr val="bg1"/>
                </a:solidFill>
                <a:latin typeface="Cascadia Mono" panose="020B0609020000020004" pitchFamily="49" charset="0"/>
              </a:rPr>
              <a:t>int</a:t>
            </a:r>
            <a:r>
              <a:rPr lang="en-US" dirty="0">
                <a:solidFill>
                  <a:schemeClr val="bg1"/>
                </a:solidFill>
                <a:latin typeface="Cascadia Mono" panose="020B0609020000020004" pitchFamily="49" charset="0"/>
              </a:rPr>
              <a:t> n = </a:t>
            </a:r>
            <a:r>
              <a:rPr lang="en-US" dirty="0" err="1">
                <a:solidFill>
                  <a:schemeClr val="bg1"/>
                </a:solidFill>
                <a:latin typeface="Cascadia Mono" panose="020B0609020000020004" pitchFamily="49" charset="0"/>
              </a:rPr>
              <a:t>arr.Length</a:t>
            </a:r>
            <a:r>
              <a:rPr lang="en-US" dirty="0">
                <a:solidFill>
                  <a:schemeClr val="bg1"/>
                </a:solidFill>
                <a:latin typeface="Cascadia Mono" panose="020B0609020000020004" pitchFamily="49" charset="0"/>
              </a:rPr>
              <a:t>;</a:t>
            </a:r>
          </a:p>
          <a:p>
            <a:r>
              <a:rPr lang="nn-NO" dirty="0">
                <a:solidFill>
                  <a:schemeClr val="bg1"/>
                </a:solidFill>
                <a:latin typeface="Cascadia Mono" panose="020B0609020000020004" pitchFamily="49" charset="0"/>
              </a:rPr>
              <a:t>        for (int i = 0; i &lt; n - 1; i++)</a:t>
            </a:r>
          </a:p>
          <a:p>
            <a:r>
              <a:rPr lang="nb-NO" dirty="0">
                <a:solidFill>
                  <a:schemeClr val="bg1"/>
                </a:solidFill>
                <a:latin typeface="Cascadia Mono" panose="020B0609020000020004" pitchFamily="49" charset="0"/>
              </a:rPr>
              <a:t>            for (int j = 0; j &lt; n - i - 1; j++)</a:t>
            </a:r>
          </a:p>
          <a:p>
            <a:r>
              <a:rPr lang="en-US" dirty="0">
                <a:solidFill>
                  <a:schemeClr val="bg1"/>
                </a:solidFill>
                <a:latin typeface="Cascadia Mono" panose="020B0609020000020004" pitchFamily="49" charset="0"/>
              </a:rPr>
              <a:t>                if (</a:t>
            </a:r>
            <a:r>
              <a:rPr lang="en-US" dirty="0" err="1">
                <a:solidFill>
                  <a:schemeClr val="bg1"/>
                </a:solidFill>
                <a:latin typeface="Cascadia Mono" panose="020B0609020000020004" pitchFamily="49" charset="0"/>
              </a:rPr>
              <a:t>arr</a:t>
            </a:r>
            <a:r>
              <a:rPr lang="en-US" dirty="0">
                <a:solidFill>
                  <a:schemeClr val="bg1"/>
                </a:solidFill>
                <a:latin typeface="Cascadia Mono" panose="020B0609020000020004" pitchFamily="49" charset="0"/>
              </a:rPr>
              <a:t>[j] &gt; </a:t>
            </a:r>
            <a:r>
              <a:rPr lang="en-US" dirty="0" err="1">
                <a:solidFill>
                  <a:schemeClr val="bg1"/>
                </a:solidFill>
                <a:latin typeface="Cascadia Mono" panose="020B0609020000020004" pitchFamily="49" charset="0"/>
              </a:rPr>
              <a:t>arr</a:t>
            </a:r>
            <a:r>
              <a:rPr lang="en-US" dirty="0">
                <a:solidFill>
                  <a:schemeClr val="bg1"/>
                </a:solidFill>
                <a:latin typeface="Cascadia Mono" panose="020B0609020000020004" pitchFamily="49" charset="0"/>
              </a:rPr>
              <a:t>[j + 1])</a:t>
            </a:r>
          </a:p>
          <a:p>
            <a:r>
              <a:rPr lang="en-US" dirty="0">
                <a:solidFill>
                  <a:schemeClr val="bg1"/>
                </a:solidFill>
                <a:latin typeface="Cascadia Mono" panose="020B0609020000020004" pitchFamily="49" charset="0"/>
              </a:rPr>
              <a:t>                {</a:t>
            </a:r>
          </a:p>
          <a:p>
            <a:r>
              <a:rPr lang="en-US" dirty="0">
                <a:solidFill>
                  <a:schemeClr val="bg1"/>
                </a:solidFill>
                <a:latin typeface="Cascadia Mono" panose="020B0609020000020004" pitchFamily="49" charset="0"/>
              </a:rPr>
              <a:t>                    // swap temp and </a:t>
            </a:r>
            <a:r>
              <a:rPr lang="en-US" dirty="0" err="1">
                <a:solidFill>
                  <a:schemeClr val="bg1"/>
                </a:solidFill>
                <a:latin typeface="Cascadia Mono" panose="020B0609020000020004" pitchFamily="49" charset="0"/>
              </a:rPr>
              <a:t>arr</a:t>
            </a:r>
            <a:r>
              <a:rPr lang="en-US" dirty="0">
                <a:solidFill>
                  <a:schemeClr val="bg1"/>
                </a:solidFill>
                <a:latin typeface="Cascadia Mono" panose="020B0609020000020004" pitchFamily="49" charset="0"/>
              </a:rPr>
              <a:t>[</a:t>
            </a:r>
            <a:r>
              <a:rPr lang="en-US" dirty="0" err="1">
                <a:solidFill>
                  <a:schemeClr val="bg1"/>
                </a:solidFill>
                <a:latin typeface="Cascadia Mono" panose="020B0609020000020004" pitchFamily="49" charset="0"/>
              </a:rPr>
              <a:t>i</a:t>
            </a:r>
            <a:r>
              <a:rPr lang="en-US" dirty="0">
                <a:solidFill>
                  <a:schemeClr val="bg1"/>
                </a:solidFill>
                <a:latin typeface="Cascadia Mono" panose="020B0609020000020004" pitchFamily="49" charset="0"/>
              </a:rPr>
              <a:t>]</a:t>
            </a:r>
          </a:p>
          <a:p>
            <a:r>
              <a:rPr lang="en-US" dirty="0">
                <a:solidFill>
                  <a:schemeClr val="bg1"/>
                </a:solidFill>
                <a:latin typeface="Cascadia Mono" panose="020B0609020000020004" pitchFamily="49" charset="0"/>
              </a:rPr>
              <a:t>                    </a:t>
            </a:r>
            <a:r>
              <a:rPr lang="en-US" dirty="0" err="1">
                <a:solidFill>
                  <a:schemeClr val="bg1"/>
                </a:solidFill>
                <a:latin typeface="Cascadia Mono" panose="020B0609020000020004" pitchFamily="49" charset="0"/>
              </a:rPr>
              <a:t>int</a:t>
            </a:r>
            <a:r>
              <a:rPr lang="en-US" dirty="0">
                <a:solidFill>
                  <a:schemeClr val="bg1"/>
                </a:solidFill>
                <a:latin typeface="Cascadia Mono" panose="020B0609020000020004" pitchFamily="49" charset="0"/>
              </a:rPr>
              <a:t> temp = </a:t>
            </a:r>
            <a:r>
              <a:rPr lang="en-US" dirty="0" err="1">
                <a:solidFill>
                  <a:schemeClr val="bg1"/>
                </a:solidFill>
                <a:latin typeface="Cascadia Mono" panose="020B0609020000020004" pitchFamily="49" charset="0"/>
              </a:rPr>
              <a:t>arr</a:t>
            </a:r>
            <a:r>
              <a:rPr lang="en-US" dirty="0">
                <a:solidFill>
                  <a:schemeClr val="bg1"/>
                </a:solidFill>
                <a:latin typeface="Cascadia Mono" panose="020B0609020000020004" pitchFamily="49" charset="0"/>
              </a:rPr>
              <a:t>[j];</a:t>
            </a:r>
          </a:p>
          <a:p>
            <a:r>
              <a:rPr lang="en-US" dirty="0">
                <a:solidFill>
                  <a:schemeClr val="bg1"/>
                </a:solidFill>
                <a:latin typeface="Cascadia Mono" panose="020B0609020000020004" pitchFamily="49" charset="0"/>
              </a:rPr>
              <a:t>                    </a:t>
            </a:r>
            <a:r>
              <a:rPr lang="en-US" dirty="0" err="1">
                <a:solidFill>
                  <a:schemeClr val="bg1"/>
                </a:solidFill>
                <a:latin typeface="Cascadia Mono" panose="020B0609020000020004" pitchFamily="49" charset="0"/>
              </a:rPr>
              <a:t>arr</a:t>
            </a:r>
            <a:r>
              <a:rPr lang="en-US" dirty="0">
                <a:solidFill>
                  <a:schemeClr val="bg1"/>
                </a:solidFill>
                <a:latin typeface="Cascadia Mono" panose="020B0609020000020004" pitchFamily="49" charset="0"/>
              </a:rPr>
              <a:t>[j] = </a:t>
            </a:r>
            <a:r>
              <a:rPr lang="en-US" dirty="0" err="1">
                <a:solidFill>
                  <a:schemeClr val="bg1"/>
                </a:solidFill>
                <a:latin typeface="Cascadia Mono" panose="020B0609020000020004" pitchFamily="49" charset="0"/>
              </a:rPr>
              <a:t>arr</a:t>
            </a:r>
            <a:r>
              <a:rPr lang="en-US" dirty="0">
                <a:solidFill>
                  <a:schemeClr val="bg1"/>
                </a:solidFill>
                <a:latin typeface="Cascadia Mono" panose="020B0609020000020004" pitchFamily="49" charset="0"/>
              </a:rPr>
              <a:t>[j + 1];</a:t>
            </a:r>
          </a:p>
          <a:p>
            <a:r>
              <a:rPr lang="en-US" dirty="0">
                <a:solidFill>
                  <a:schemeClr val="bg1"/>
                </a:solidFill>
                <a:latin typeface="Cascadia Mono" panose="020B0609020000020004" pitchFamily="49" charset="0"/>
              </a:rPr>
              <a:t>                    </a:t>
            </a:r>
            <a:r>
              <a:rPr lang="en-US" dirty="0" err="1">
                <a:solidFill>
                  <a:schemeClr val="bg1"/>
                </a:solidFill>
                <a:latin typeface="Cascadia Mono" panose="020B0609020000020004" pitchFamily="49" charset="0"/>
              </a:rPr>
              <a:t>arr</a:t>
            </a:r>
            <a:r>
              <a:rPr lang="en-US" dirty="0">
                <a:solidFill>
                  <a:schemeClr val="bg1"/>
                </a:solidFill>
                <a:latin typeface="Cascadia Mono" panose="020B0609020000020004" pitchFamily="49" charset="0"/>
              </a:rPr>
              <a:t>[j + 1] = temp;</a:t>
            </a:r>
          </a:p>
          <a:p>
            <a:r>
              <a:rPr lang="en-US" dirty="0">
                <a:solidFill>
                  <a:schemeClr val="bg1"/>
                </a:solidFill>
                <a:latin typeface="Cascadia Mono" panose="020B0609020000020004" pitchFamily="49" charset="0"/>
              </a:rPr>
              <a:t>                }</a:t>
            </a:r>
          </a:p>
          <a:p>
            <a:r>
              <a:rPr lang="en-US" dirty="0">
                <a:solidFill>
                  <a:schemeClr val="bg1"/>
                </a:solidFill>
                <a:latin typeface="Cascadia Mono" panose="020B0609020000020004" pitchFamily="49" charset="0"/>
              </a:rPr>
              <a:t>    }</a:t>
            </a:r>
          </a:p>
          <a:p>
            <a:endParaRPr lang="en-US" dirty="0">
              <a:solidFill>
                <a:schemeClr val="bg1"/>
              </a:solidFill>
              <a:latin typeface="Cascadia Mono" panose="020B0609020000020004" pitchFamily="49" charset="0"/>
            </a:endParaRPr>
          </a:p>
          <a:p>
            <a:r>
              <a:rPr lang="en-US" dirty="0">
                <a:solidFill>
                  <a:schemeClr val="bg1"/>
                </a:solidFill>
                <a:latin typeface="Cascadia Mono" panose="020B0609020000020004" pitchFamily="49" charset="0"/>
              </a:rPr>
              <a:t>    /* Prints the array */</a:t>
            </a:r>
          </a:p>
          <a:p>
            <a:r>
              <a:rPr lang="en-US" dirty="0">
                <a:solidFill>
                  <a:schemeClr val="bg1"/>
                </a:solidFill>
                <a:latin typeface="Cascadia Mono" panose="020B0609020000020004" pitchFamily="49" charset="0"/>
              </a:rPr>
              <a:t>    static void </a:t>
            </a:r>
            <a:r>
              <a:rPr lang="en-US" dirty="0" err="1">
                <a:solidFill>
                  <a:schemeClr val="bg1"/>
                </a:solidFill>
                <a:latin typeface="Cascadia Mono" panose="020B0609020000020004" pitchFamily="49" charset="0"/>
              </a:rPr>
              <a:t>printArray</a:t>
            </a:r>
            <a:r>
              <a:rPr lang="en-US" dirty="0">
                <a:solidFill>
                  <a:schemeClr val="bg1"/>
                </a:solidFill>
                <a:latin typeface="Cascadia Mono" panose="020B0609020000020004" pitchFamily="49" charset="0"/>
              </a:rPr>
              <a:t>(</a:t>
            </a:r>
            <a:r>
              <a:rPr lang="en-US" dirty="0" err="1">
                <a:solidFill>
                  <a:schemeClr val="bg1"/>
                </a:solidFill>
                <a:latin typeface="Cascadia Mono" panose="020B0609020000020004" pitchFamily="49" charset="0"/>
              </a:rPr>
              <a:t>int</a:t>
            </a:r>
            <a:r>
              <a:rPr lang="en-US" dirty="0">
                <a:solidFill>
                  <a:schemeClr val="bg1"/>
                </a:solidFill>
                <a:latin typeface="Cascadia Mono" panose="020B0609020000020004" pitchFamily="49" charset="0"/>
              </a:rPr>
              <a:t>[] </a:t>
            </a:r>
            <a:r>
              <a:rPr lang="en-US" dirty="0" err="1">
                <a:solidFill>
                  <a:schemeClr val="bg1"/>
                </a:solidFill>
                <a:latin typeface="Cascadia Mono" panose="020B0609020000020004" pitchFamily="49" charset="0"/>
              </a:rPr>
              <a:t>arr</a:t>
            </a:r>
            <a:r>
              <a:rPr lang="en-US" dirty="0">
                <a:solidFill>
                  <a:schemeClr val="bg1"/>
                </a:solidFill>
                <a:latin typeface="Cascadia Mono" panose="020B0609020000020004" pitchFamily="49" charset="0"/>
              </a:rPr>
              <a:t>)</a:t>
            </a:r>
          </a:p>
          <a:p>
            <a:r>
              <a:rPr lang="en-US" dirty="0">
                <a:solidFill>
                  <a:schemeClr val="bg1"/>
                </a:solidFill>
                <a:latin typeface="Cascadia Mono" panose="020B0609020000020004" pitchFamily="49" charset="0"/>
              </a:rPr>
              <a:t>    {</a:t>
            </a:r>
          </a:p>
          <a:p>
            <a:r>
              <a:rPr lang="en-US" dirty="0">
                <a:solidFill>
                  <a:schemeClr val="bg1"/>
                </a:solidFill>
                <a:latin typeface="Cascadia Mono" panose="020B0609020000020004" pitchFamily="49" charset="0"/>
              </a:rPr>
              <a:t>        </a:t>
            </a:r>
            <a:r>
              <a:rPr lang="en-US" dirty="0" err="1">
                <a:solidFill>
                  <a:schemeClr val="bg1"/>
                </a:solidFill>
                <a:latin typeface="Cascadia Mono" panose="020B0609020000020004" pitchFamily="49" charset="0"/>
              </a:rPr>
              <a:t>int</a:t>
            </a:r>
            <a:r>
              <a:rPr lang="en-US" dirty="0">
                <a:solidFill>
                  <a:schemeClr val="bg1"/>
                </a:solidFill>
                <a:latin typeface="Cascadia Mono" panose="020B0609020000020004" pitchFamily="49" charset="0"/>
              </a:rPr>
              <a:t> n = </a:t>
            </a:r>
            <a:r>
              <a:rPr lang="en-US" dirty="0" err="1">
                <a:solidFill>
                  <a:schemeClr val="bg1"/>
                </a:solidFill>
                <a:latin typeface="Cascadia Mono" panose="020B0609020000020004" pitchFamily="49" charset="0"/>
              </a:rPr>
              <a:t>arr.Length</a:t>
            </a:r>
            <a:r>
              <a:rPr lang="en-US" dirty="0">
                <a:solidFill>
                  <a:schemeClr val="bg1"/>
                </a:solidFill>
                <a:latin typeface="Cascadia Mono" panose="020B0609020000020004" pitchFamily="49" charset="0"/>
              </a:rPr>
              <a:t>;</a:t>
            </a:r>
          </a:p>
          <a:p>
            <a:endParaRPr lang="en-US" dirty="0">
              <a:solidFill>
                <a:schemeClr val="bg1"/>
              </a:solidFill>
              <a:latin typeface="Cascadia Mono" panose="020B0609020000020004" pitchFamily="49" charset="0"/>
            </a:endParaRPr>
          </a:p>
          <a:p>
            <a:r>
              <a:rPr lang="en-US" dirty="0">
                <a:solidFill>
                  <a:schemeClr val="bg1"/>
                </a:solidFill>
                <a:latin typeface="Cascadia Mono" panose="020B0609020000020004" pitchFamily="49" charset="0"/>
              </a:rPr>
              <a:t>}</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437"/>
        <p:cNvGrpSpPr/>
        <p:nvPr/>
      </p:nvGrpSpPr>
      <p:grpSpPr>
        <a:xfrm>
          <a:off x="0" y="0"/>
          <a:ext cx="0" cy="0"/>
          <a:chOff x="0" y="0"/>
          <a:chExt cx="0" cy="0"/>
        </a:xfrm>
      </p:grpSpPr>
      <p:sp>
        <p:nvSpPr>
          <p:cNvPr id="1438" name="Google Shape;1438;p51"/>
          <p:cNvSpPr txBox="1"/>
          <p:nvPr/>
        </p:nvSpPr>
        <p:spPr>
          <a:xfrm>
            <a:off x="960500" y="2374250"/>
            <a:ext cx="7327500" cy="2015700"/>
          </a:xfrm>
          <a:prstGeom prst="rect">
            <a:avLst/>
          </a:prstGeom>
          <a:noFill/>
          <a:ln>
            <a:noFill/>
          </a:ln>
        </p:spPr>
        <p:txBody>
          <a:bodyPr spcFirstLastPara="1" wrap="square" lIns="0" tIns="0" rIns="0" bIns="0" anchor="t" anchorCtr="0">
            <a:noAutofit/>
          </a:bodyPr>
          <a:lstStyle/>
          <a:p>
            <a:pPr marL="0" lvl="0" indent="0" algn="l" rtl="0">
              <a:lnSpc>
                <a:spcPct val="115000"/>
              </a:lnSpc>
              <a:spcBef>
                <a:spcPts val="0"/>
              </a:spcBef>
              <a:spcAft>
                <a:spcPts val="0"/>
              </a:spcAft>
              <a:buNone/>
            </a:pPr>
            <a:r>
              <a:rPr lang="en" sz="3600">
                <a:latin typeface="Muli"/>
                <a:ea typeface="Muli"/>
                <a:cs typeface="Muli"/>
                <a:sym typeface="Muli"/>
              </a:rPr>
              <a:t>✋👆👉👍👤👦👧👨👩👪💃🏃💑❤😂😉😋😒😭👶😸🐟🍒🍔💣📌📖🔨🎃🎈🎨🏈🏰🌏🔌🔑</a:t>
            </a:r>
            <a:r>
              <a:rPr lang="en" sz="2400">
                <a:solidFill>
                  <a:srgbClr val="FFFFFF"/>
                </a:solidFill>
                <a:highlight>
                  <a:schemeClr val="dk1"/>
                </a:highlight>
                <a:latin typeface="Muli"/>
                <a:ea typeface="Muli"/>
                <a:cs typeface="Muli"/>
                <a:sym typeface="Muli"/>
              </a:rPr>
              <a:t> and many more...</a:t>
            </a:r>
            <a:endParaRPr sz="2400">
              <a:solidFill>
                <a:srgbClr val="FFFFFF"/>
              </a:solidFill>
              <a:highlight>
                <a:schemeClr val="dk1"/>
              </a:highlight>
              <a:latin typeface="Muli"/>
              <a:ea typeface="Muli"/>
              <a:cs typeface="Muli"/>
              <a:sym typeface="Muli"/>
            </a:endParaRPr>
          </a:p>
        </p:txBody>
      </p:sp>
      <p:sp>
        <p:nvSpPr>
          <p:cNvPr id="1439" name="Google Shape;1439;p51"/>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40</a:t>
            </a:fld>
            <a:endParaRPr/>
          </a:p>
        </p:txBody>
      </p:sp>
      <p:sp>
        <p:nvSpPr>
          <p:cNvPr id="1440" name="Google Shape;1440;p51"/>
          <p:cNvSpPr txBox="1">
            <a:spLocks noGrp="1"/>
          </p:cNvSpPr>
          <p:nvPr>
            <p:ph type="body" idx="4294967295"/>
          </p:nvPr>
        </p:nvSpPr>
        <p:spPr>
          <a:xfrm>
            <a:off x="960500" y="780225"/>
            <a:ext cx="6051300" cy="11511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sz="1400" b="1"/>
              <a:t>You can also use any emoji as an icon!</a:t>
            </a:r>
            <a:r>
              <a:rPr lang="en" sz="1400"/>
              <a:t/>
            </a:r>
            <a:br>
              <a:rPr lang="en" sz="1400"/>
            </a:br>
            <a:r>
              <a:rPr lang="en" sz="1400"/>
              <a:t>And of course it resizes without losing quality.</a:t>
            </a:r>
            <a:br>
              <a:rPr lang="en" sz="1400"/>
            </a:br>
            <a:r>
              <a:rPr lang="en" sz="1400"/>
              <a:t/>
            </a:r>
            <a:br>
              <a:rPr lang="en" sz="1400"/>
            </a:br>
            <a:r>
              <a:rPr lang="en" sz="1400"/>
              <a:t>How? Follow Google instructions </a:t>
            </a:r>
            <a:r>
              <a:rPr lang="en" sz="1400" u="sng">
                <a:solidFill>
                  <a:schemeClr val="hlink"/>
                </a:solidFill>
                <a:hlinkClick r:id="rId3"/>
              </a:rPr>
              <a:t>https://twitter.com/googledocs/status/730087240156643328</a:t>
            </a:r>
            <a:endParaRPr sz="140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gradFill>
          <a:gsLst>
            <a:gs pos="0">
              <a:srgbClr val="FFD966"/>
            </a:gs>
            <a:gs pos="100000">
              <a:srgbClr val="FF9900"/>
            </a:gs>
          </a:gsLst>
          <a:path path="circle">
            <a:fillToRect l="50000" t="50000" r="50000" b="50000"/>
          </a:path>
          <a:tileRect/>
        </a:gradFill>
        <a:effectLst/>
      </p:bgPr>
    </p:bg>
    <p:spTree>
      <p:nvGrpSpPr>
        <p:cNvPr id="1" name="Shape 1444"/>
        <p:cNvGrpSpPr/>
        <p:nvPr/>
      </p:nvGrpSpPr>
      <p:grpSpPr>
        <a:xfrm>
          <a:off x="0" y="0"/>
          <a:ext cx="0" cy="0"/>
          <a:chOff x="0" y="0"/>
          <a:chExt cx="0" cy="0"/>
        </a:xfrm>
      </p:grpSpPr>
      <p:pic>
        <p:nvPicPr>
          <p:cNvPr id="1445" name="Google Shape;1445;p52">
            <a:hlinkClick r:id="rId3"/>
          </p:cNvPr>
          <p:cNvPicPr preferRelativeResize="0"/>
          <p:nvPr/>
        </p:nvPicPr>
        <p:blipFill rotWithShape="1">
          <a:blip r:embed="rId4">
            <a:alphaModFix/>
          </a:blip>
          <a:srcRect/>
          <a:stretch/>
        </p:blipFill>
        <p:spPr>
          <a:xfrm>
            <a:off x="3426425" y="1451225"/>
            <a:ext cx="2291150" cy="550600"/>
          </a:xfrm>
          <a:prstGeom prst="rect">
            <a:avLst/>
          </a:prstGeom>
          <a:noFill/>
          <a:ln>
            <a:noFill/>
          </a:ln>
        </p:spPr>
      </p:pic>
      <p:sp>
        <p:nvSpPr>
          <p:cNvPr id="1446" name="Google Shape;1446;p52"/>
          <p:cNvSpPr txBox="1"/>
          <p:nvPr/>
        </p:nvSpPr>
        <p:spPr>
          <a:xfrm>
            <a:off x="1106100" y="2209500"/>
            <a:ext cx="6931800" cy="2673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800" b="1">
                <a:solidFill>
                  <a:srgbClr val="434343"/>
                </a:solidFill>
                <a:latin typeface="Montserrat"/>
                <a:ea typeface="Montserrat"/>
                <a:cs typeface="Montserrat"/>
                <a:sym typeface="Montserrat"/>
              </a:rPr>
              <a:t>Free templates for all your presentation needs</a:t>
            </a:r>
            <a:endParaRPr sz="1800" b="1">
              <a:solidFill>
                <a:srgbClr val="434343"/>
              </a:solidFill>
              <a:latin typeface="Montserrat"/>
              <a:ea typeface="Montserrat"/>
              <a:cs typeface="Montserrat"/>
              <a:sym typeface="Montserrat"/>
            </a:endParaRPr>
          </a:p>
        </p:txBody>
      </p:sp>
      <p:grpSp>
        <p:nvGrpSpPr>
          <p:cNvPr id="1447" name="Google Shape;1447;p52"/>
          <p:cNvGrpSpPr/>
          <p:nvPr/>
        </p:nvGrpSpPr>
        <p:grpSpPr>
          <a:xfrm>
            <a:off x="690575" y="3290132"/>
            <a:ext cx="7762851" cy="892418"/>
            <a:chOff x="801125" y="3213932"/>
            <a:chExt cx="7762851" cy="892418"/>
          </a:xfrm>
        </p:grpSpPr>
        <p:grpSp>
          <p:nvGrpSpPr>
            <p:cNvPr id="1448" name="Google Shape;1448;p52"/>
            <p:cNvGrpSpPr/>
            <p:nvPr/>
          </p:nvGrpSpPr>
          <p:grpSpPr>
            <a:xfrm>
              <a:off x="4845759" y="3213932"/>
              <a:ext cx="1695900" cy="892418"/>
              <a:chOff x="4845759" y="3213932"/>
              <a:chExt cx="1695900" cy="892418"/>
            </a:xfrm>
          </p:grpSpPr>
          <p:sp>
            <p:nvSpPr>
              <p:cNvPr id="1449" name="Google Shape;1449;p52"/>
              <p:cNvSpPr txBox="1"/>
              <p:nvPr/>
            </p:nvSpPr>
            <p:spPr>
              <a:xfrm>
                <a:off x="4845759" y="3469450"/>
                <a:ext cx="1695900" cy="636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a:solidFill>
                      <a:srgbClr val="434343"/>
                    </a:solidFill>
                    <a:latin typeface="Montserrat"/>
                    <a:ea typeface="Montserrat"/>
                    <a:cs typeface="Montserrat"/>
                    <a:sym typeface="Montserrat"/>
                  </a:rPr>
                  <a:t>Ready to use, professional and customizable</a:t>
                </a:r>
                <a:endParaRPr sz="1200">
                  <a:solidFill>
                    <a:srgbClr val="434343"/>
                  </a:solidFill>
                  <a:latin typeface="Montserrat"/>
                  <a:ea typeface="Montserrat"/>
                  <a:cs typeface="Montserrat"/>
                  <a:sym typeface="Montserrat"/>
                </a:endParaRPr>
              </a:p>
            </p:txBody>
          </p:sp>
          <p:sp>
            <p:nvSpPr>
              <p:cNvPr id="1450" name="Google Shape;1450;p52"/>
              <p:cNvSpPr/>
              <p:nvPr/>
            </p:nvSpPr>
            <p:spPr>
              <a:xfrm>
                <a:off x="5603395" y="3213932"/>
                <a:ext cx="180627" cy="181175"/>
              </a:xfrm>
              <a:custGeom>
                <a:avLst/>
                <a:gdLst/>
                <a:ahLst/>
                <a:cxnLst/>
                <a:rect l="l" t="t" r="r" b="b"/>
                <a:pathLst>
                  <a:path w="5929" h="5947" extrusionOk="0">
                    <a:moveTo>
                      <a:pt x="4679" y="0"/>
                    </a:moveTo>
                    <a:lnTo>
                      <a:pt x="4567" y="19"/>
                    </a:lnTo>
                    <a:lnTo>
                      <a:pt x="4474" y="37"/>
                    </a:lnTo>
                    <a:lnTo>
                      <a:pt x="4381" y="93"/>
                    </a:lnTo>
                    <a:lnTo>
                      <a:pt x="4288" y="168"/>
                    </a:lnTo>
                    <a:lnTo>
                      <a:pt x="3747" y="690"/>
                    </a:lnTo>
                    <a:lnTo>
                      <a:pt x="3729" y="746"/>
                    </a:lnTo>
                    <a:lnTo>
                      <a:pt x="3710" y="802"/>
                    </a:lnTo>
                    <a:lnTo>
                      <a:pt x="3729" y="857"/>
                    </a:lnTo>
                    <a:lnTo>
                      <a:pt x="3747" y="895"/>
                    </a:lnTo>
                    <a:lnTo>
                      <a:pt x="5033" y="2181"/>
                    </a:lnTo>
                    <a:lnTo>
                      <a:pt x="5089" y="2218"/>
                    </a:lnTo>
                    <a:lnTo>
                      <a:pt x="5182" y="2218"/>
                    </a:lnTo>
                    <a:lnTo>
                      <a:pt x="5238" y="2181"/>
                    </a:lnTo>
                    <a:lnTo>
                      <a:pt x="5779" y="1640"/>
                    </a:lnTo>
                    <a:lnTo>
                      <a:pt x="5835" y="1566"/>
                    </a:lnTo>
                    <a:lnTo>
                      <a:pt x="5891" y="1473"/>
                    </a:lnTo>
                    <a:lnTo>
                      <a:pt x="5928" y="1361"/>
                    </a:lnTo>
                    <a:lnTo>
                      <a:pt x="5928" y="1249"/>
                    </a:lnTo>
                    <a:lnTo>
                      <a:pt x="5928" y="1156"/>
                    </a:lnTo>
                    <a:lnTo>
                      <a:pt x="5891" y="1044"/>
                    </a:lnTo>
                    <a:lnTo>
                      <a:pt x="5835" y="951"/>
                    </a:lnTo>
                    <a:lnTo>
                      <a:pt x="5779" y="857"/>
                    </a:lnTo>
                    <a:lnTo>
                      <a:pt x="5071" y="168"/>
                    </a:lnTo>
                    <a:lnTo>
                      <a:pt x="4977" y="93"/>
                    </a:lnTo>
                    <a:lnTo>
                      <a:pt x="4884" y="37"/>
                    </a:lnTo>
                    <a:lnTo>
                      <a:pt x="4791" y="19"/>
                    </a:lnTo>
                    <a:lnTo>
                      <a:pt x="4679" y="0"/>
                    </a:lnTo>
                    <a:close/>
                    <a:moveTo>
                      <a:pt x="3393" y="1883"/>
                    </a:moveTo>
                    <a:lnTo>
                      <a:pt x="3449" y="1920"/>
                    </a:lnTo>
                    <a:lnTo>
                      <a:pt x="3486" y="1976"/>
                    </a:lnTo>
                    <a:lnTo>
                      <a:pt x="3505" y="2050"/>
                    </a:lnTo>
                    <a:lnTo>
                      <a:pt x="3486" y="2106"/>
                    </a:lnTo>
                    <a:lnTo>
                      <a:pt x="3449" y="2162"/>
                    </a:lnTo>
                    <a:lnTo>
                      <a:pt x="1660" y="3952"/>
                    </a:lnTo>
                    <a:lnTo>
                      <a:pt x="1604" y="3970"/>
                    </a:lnTo>
                    <a:lnTo>
                      <a:pt x="1548" y="3989"/>
                    </a:lnTo>
                    <a:lnTo>
                      <a:pt x="1492" y="3970"/>
                    </a:lnTo>
                    <a:lnTo>
                      <a:pt x="1436" y="3952"/>
                    </a:lnTo>
                    <a:lnTo>
                      <a:pt x="1399" y="3896"/>
                    </a:lnTo>
                    <a:lnTo>
                      <a:pt x="1380" y="3821"/>
                    </a:lnTo>
                    <a:lnTo>
                      <a:pt x="1399" y="3765"/>
                    </a:lnTo>
                    <a:lnTo>
                      <a:pt x="1436" y="3709"/>
                    </a:lnTo>
                    <a:lnTo>
                      <a:pt x="3225" y="1920"/>
                    </a:lnTo>
                    <a:lnTo>
                      <a:pt x="3281" y="1883"/>
                    </a:lnTo>
                    <a:close/>
                    <a:moveTo>
                      <a:pt x="1007" y="4362"/>
                    </a:moveTo>
                    <a:lnTo>
                      <a:pt x="1007" y="4921"/>
                    </a:lnTo>
                    <a:lnTo>
                      <a:pt x="1566" y="4921"/>
                    </a:lnTo>
                    <a:lnTo>
                      <a:pt x="1566" y="5331"/>
                    </a:lnTo>
                    <a:lnTo>
                      <a:pt x="821" y="5462"/>
                    </a:lnTo>
                    <a:lnTo>
                      <a:pt x="467" y="5107"/>
                    </a:lnTo>
                    <a:lnTo>
                      <a:pt x="597" y="4362"/>
                    </a:lnTo>
                    <a:close/>
                    <a:moveTo>
                      <a:pt x="3337" y="1118"/>
                    </a:moveTo>
                    <a:lnTo>
                      <a:pt x="3300" y="1156"/>
                    </a:lnTo>
                    <a:lnTo>
                      <a:pt x="243" y="4213"/>
                    </a:lnTo>
                    <a:lnTo>
                      <a:pt x="1" y="5611"/>
                    </a:lnTo>
                    <a:lnTo>
                      <a:pt x="1" y="5685"/>
                    </a:lnTo>
                    <a:lnTo>
                      <a:pt x="1" y="5741"/>
                    </a:lnTo>
                    <a:lnTo>
                      <a:pt x="38" y="5816"/>
                    </a:lnTo>
                    <a:lnTo>
                      <a:pt x="75" y="5853"/>
                    </a:lnTo>
                    <a:lnTo>
                      <a:pt x="131" y="5890"/>
                    </a:lnTo>
                    <a:lnTo>
                      <a:pt x="187" y="5928"/>
                    </a:lnTo>
                    <a:lnTo>
                      <a:pt x="243" y="5946"/>
                    </a:lnTo>
                    <a:lnTo>
                      <a:pt x="317" y="5928"/>
                    </a:lnTo>
                    <a:lnTo>
                      <a:pt x="1734" y="5685"/>
                    </a:lnTo>
                    <a:lnTo>
                      <a:pt x="4772" y="2647"/>
                    </a:lnTo>
                    <a:lnTo>
                      <a:pt x="4810" y="2591"/>
                    </a:lnTo>
                    <a:lnTo>
                      <a:pt x="4810" y="2535"/>
                    </a:lnTo>
                    <a:lnTo>
                      <a:pt x="4810" y="2498"/>
                    </a:lnTo>
                    <a:lnTo>
                      <a:pt x="4772" y="2442"/>
                    </a:lnTo>
                    <a:lnTo>
                      <a:pt x="3486" y="1156"/>
                    </a:lnTo>
                    <a:lnTo>
                      <a:pt x="3449" y="1118"/>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grpSp>
        <p:grpSp>
          <p:nvGrpSpPr>
            <p:cNvPr id="1451" name="Google Shape;1451;p52"/>
            <p:cNvGrpSpPr/>
            <p:nvPr/>
          </p:nvGrpSpPr>
          <p:grpSpPr>
            <a:xfrm>
              <a:off x="2823442" y="3214222"/>
              <a:ext cx="1695900" cy="892128"/>
              <a:chOff x="2823442" y="3214222"/>
              <a:chExt cx="1695900" cy="892128"/>
            </a:xfrm>
          </p:grpSpPr>
          <p:sp>
            <p:nvSpPr>
              <p:cNvPr id="1452" name="Google Shape;1452;p52"/>
              <p:cNvSpPr txBox="1"/>
              <p:nvPr/>
            </p:nvSpPr>
            <p:spPr>
              <a:xfrm>
                <a:off x="2823442" y="3469450"/>
                <a:ext cx="1695900" cy="636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a:solidFill>
                      <a:srgbClr val="434343"/>
                    </a:solidFill>
                    <a:latin typeface="Montserrat"/>
                    <a:ea typeface="Montserrat"/>
                    <a:cs typeface="Montserrat"/>
                    <a:sym typeface="Montserrat"/>
                  </a:rPr>
                  <a:t>100% free for personal or commercial use</a:t>
                </a:r>
                <a:endParaRPr sz="1200">
                  <a:solidFill>
                    <a:srgbClr val="434343"/>
                  </a:solidFill>
                  <a:latin typeface="Montserrat"/>
                  <a:ea typeface="Montserrat"/>
                  <a:cs typeface="Montserrat"/>
                  <a:sym typeface="Montserrat"/>
                </a:endParaRPr>
              </a:p>
            </p:txBody>
          </p:sp>
          <p:sp>
            <p:nvSpPr>
              <p:cNvPr id="1453" name="Google Shape;1453;p52"/>
              <p:cNvSpPr/>
              <p:nvPr/>
            </p:nvSpPr>
            <p:spPr>
              <a:xfrm>
                <a:off x="3569730" y="3214222"/>
                <a:ext cx="203323" cy="180597"/>
              </a:xfrm>
              <a:custGeom>
                <a:avLst/>
                <a:gdLst/>
                <a:ahLst/>
                <a:cxnLst/>
                <a:rect l="l" t="t" r="r" b="b"/>
                <a:pathLst>
                  <a:path w="6674" h="5928" extrusionOk="0">
                    <a:moveTo>
                      <a:pt x="2443" y="0"/>
                    </a:moveTo>
                    <a:lnTo>
                      <a:pt x="2275" y="37"/>
                    </a:lnTo>
                    <a:lnTo>
                      <a:pt x="2126" y="93"/>
                    </a:lnTo>
                    <a:lnTo>
                      <a:pt x="1995" y="187"/>
                    </a:lnTo>
                    <a:lnTo>
                      <a:pt x="1846" y="336"/>
                    </a:lnTo>
                    <a:lnTo>
                      <a:pt x="1753" y="503"/>
                    </a:lnTo>
                    <a:lnTo>
                      <a:pt x="1697" y="690"/>
                    </a:lnTo>
                    <a:lnTo>
                      <a:pt x="1660" y="876"/>
                    </a:lnTo>
                    <a:lnTo>
                      <a:pt x="1678" y="1063"/>
                    </a:lnTo>
                    <a:lnTo>
                      <a:pt x="1716" y="1249"/>
                    </a:lnTo>
                    <a:lnTo>
                      <a:pt x="1809" y="1417"/>
                    </a:lnTo>
                    <a:lnTo>
                      <a:pt x="1921" y="1566"/>
                    </a:lnTo>
                    <a:lnTo>
                      <a:pt x="3188" y="2889"/>
                    </a:lnTo>
                    <a:lnTo>
                      <a:pt x="3263" y="2945"/>
                    </a:lnTo>
                    <a:lnTo>
                      <a:pt x="3337" y="2964"/>
                    </a:lnTo>
                    <a:lnTo>
                      <a:pt x="3412" y="2945"/>
                    </a:lnTo>
                    <a:lnTo>
                      <a:pt x="3487" y="2889"/>
                    </a:lnTo>
                    <a:lnTo>
                      <a:pt x="4754" y="1566"/>
                    </a:lnTo>
                    <a:lnTo>
                      <a:pt x="4866" y="1417"/>
                    </a:lnTo>
                    <a:lnTo>
                      <a:pt x="4940" y="1249"/>
                    </a:lnTo>
                    <a:lnTo>
                      <a:pt x="4996" y="1063"/>
                    </a:lnTo>
                    <a:lnTo>
                      <a:pt x="5015" y="876"/>
                    </a:lnTo>
                    <a:lnTo>
                      <a:pt x="4978" y="690"/>
                    </a:lnTo>
                    <a:lnTo>
                      <a:pt x="4922" y="503"/>
                    </a:lnTo>
                    <a:lnTo>
                      <a:pt x="4810" y="336"/>
                    </a:lnTo>
                    <a:lnTo>
                      <a:pt x="4679" y="187"/>
                    </a:lnTo>
                    <a:lnTo>
                      <a:pt x="4549" y="93"/>
                    </a:lnTo>
                    <a:lnTo>
                      <a:pt x="4381" y="37"/>
                    </a:lnTo>
                    <a:lnTo>
                      <a:pt x="4232" y="0"/>
                    </a:lnTo>
                    <a:lnTo>
                      <a:pt x="4064" y="0"/>
                    </a:lnTo>
                    <a:lnTo>
                      <a:pt x="3897" y="19"/>
                    </a:lnTo>
                    <a:lnTo>
                      <a:pt x="3747" y="75"/>
                    </a:lnTo>
                    <a:lnTo>
                      <a:pt x="3598" y="168"/>
                    </a:lnTo>
                    <a:lnTo>
                      <a:pt x="3468" y="280"/>
                    </a:lnTo>
                    <a:lnTo>
                      <a:pt x="3337" y="429"/>
                    </a:lnTo>
                    <a:lnTo>
                      <a:pt x="3207" y="280"/>
                    </a:lnTo>
                    <a:lnTo>
                      <a:pt x="3076" y="168"/>
                    </a:lnTo>
                    <a:lnTo>
                      <a:pt x="2927" y="75"/>
                    </a:lnTo>
                    <a:lnTo>
                      <a:pt x="2778" y="19"/>
                    </a:lnTo>
                    <a:lnTo>
                      <a:pt x="2610" y="0"/>
                    </a:lnTo>
                    <a:close/>
                    <a:moveTo>
                      <a:pt x="2219" y="3691"/>
                    </a:moveTo>
                    <a:lnTo>
                      <a:pt x="1995" y="3728"/>
                    </a:lnTo>
                    <a:lnTo>
                      <a:pt x="1772" y="3784"/>
                    </a:lnTo>
                    <a:lnTo>
                      <a:pt x="1548" y="3877"/>
                    </a:lnTo>
                    <a:lnTo>
                      <a:pt x="1362" y="4008"/>
                    </a:lnTo>
                    <a:lnTo>
                      <a:pt x="821" y="4436"/>
                    </a:lnTo>
                    <a:lnTo>
                      <a:pt x="187" y="4436"/>
                    </a:lnTo>
                    <a:lnTo>
                      <a:pt x="113" y="4455"/>
                    </a:lnTo>
                    <a:lnTo>
                      <a:pt x="57" y="4492"/>
                    </a:lnTo>
                    <a:lnTo>
                      <a:pt x="1" y="4548"/>
                    </a:lnTo>
                    <a:lnTo>
                      <a:pt x="1" y="4623"/>
                    </a:lnTo>
                    <a:lnTo>
                      <a:pt x="1" y="5741"/>
                    </a:lnTo>
                    <a:lnTo>
                      <a:pt x="1" y="5816"/>
                    </a:lnTo>
                    <a:lnTo>
                      <a:pt x="57" y="5872"/>
                    </a:lnTo>
                    <a:lnTo>
                      <a:pt x="113" y="5909"/>
                    </a:lnTo>
                    <a:lnTo>
                      <a:pt x="187" y="5928"/>
                    </a:lnTo>
                    <a:lnTo>
                      <a:pt x="4325" y="5928"/>
                    </a:lnTo>
                    <a:lnTo>
                      <a:pt x="4437" y="5909"/>
                    </a:lnTo>
                    <a:lnTo>
                      <a:pt x="4568" y="5890"/>
                    </a:lnTo>
                    <a:lnTo>
                      <a:pt x="4679" y="5834"/>
                    </a:lnTo>
                    <a:lnTo>
                      <a:pt x="4791" y="5760"/>
                    </a:lnTo>
                    <a:lnTo>
                      <a:pt x="6543" y="4362"/>
                    </a:lnTo>
                    <a:lnTo>
                      <a:pt x="6599" y="4306"/>
                    </a:lnTo>
                    <a:lnTo>
                      <a:pt x="6637" y="4231"/>
                    </a:lnTo>
                    <a:lnTo>
                      <a:pt x="6674" y="4157"/>
                    </a:lnTo>
                    <a:lnTo>
                      <a:pt x="6674" y="4082"/>
                    </a:lnTo>
                    <a:lnTo>
                      <a:pt x="6674" y="4008"/>
                    </a:lnTo>
                    <a:lnTo>
                      <a:pt x="6655" y="3933"/>
                    </a:lnTo>
                    <a:lnTo>
                      <a:pt x="6618" y="3859"/>
                    </a:lnTo>
                    <a:lnTo>
                      <a:pt x="6543" y="3784"/>
                    </a:lnTo>
                    <a:lnTo>
                      <a:pt x="6506" y="3747"/>
                    </a:lnTo>
                    <a:lnTo>
                      <a:pt x="6432" y="3728"/>
                    </a:lnTo>
                    <a:lnTo>
                      <a:pt x="6376" y="3709"/>
                    </a:lnTo>
                    <a:lnTo>
                      <a:pt x="6301" y="3709"/>
                    </a:lnTo>
                    <a:lnTo>
                      <a:pt x="6171" y="3728"/>
                    </a:lnTo>
                    <a:lnTo>
                      <a:pt x="6115" y="3747"/>
                    </a:lnTo>
                    <a:lnTo>
                      <a:pt x="6059" y="3784"/>
                    </a:lnTo>
                    <a:lnTo>
                      <a:pt x="4978" y="4641"/>
                    </a:lnTo>
                    <a:lnTo>
                      <a:pt x="4885" y="4716"/>
                    </a:lnTo>
                    <a:lnTo>
                      <a:pt x="4773" y="4772"/>
                    </a:lnTo>
                    <a:lnTo>
                      <a:pt x="4642" y="4809"/>
                    </a:lnTo>
                    <a:lnTo>
                      <a:pt x="3095" y="4809"/>
                    </a:lnTo>
                    <a:lnTo>
                      <a:pt x="3039" y="4772"/>
                    </a:lnTo>
                    <a:lnTo>
                      <a:pt x="2983" y="4716"/>
                    </a:lnTo>
                    <a:lnTo>
                      <a:pt x="2965" y="4660"/>
                    </a:lnTo>
                    <a:lnTo>
                      <a:pt x="2965" y="4586"/>
                    </a:lnTo>
                    <a:lnTo>
                      <a:pt x="3002" y="4511"/>
                    </a:lnTo>
                    <a:lnTo>
                      <a:pt x="3076" y="4455"/>
                    </a:lnTo>
                    <a:lnTo>
                      <a:pt x="3151" y="4436"/>
                    </a:lnTo>
                    <a:lnTo>
                      <a:pt x="4120" y="4436"/>
                    </a:lnTo>
                    <a:lnTo>
                      <a:pt x="4195" y="4418"/>
                    </a:lnTo>
                    <a:lnTo>
                      <a:pt x="4307" y="4362"/>
                    </a:lnTo>
                    <a:lnTo>
                      <a:pt x="4363" y="4306"/>
                    </a:lnTo>
                    <a:lnTo>
                      <a:pt x="4400" y="4250"/>
                    </a:lnTo>
                    <a:lnTo>
                      <a:pt x="4419" y="4194"/>
                    </a:lnTo>
                    <a:lnTo>
                      <a:pt x="4437" y="4138"/>
                    </a:lnTo>
                    <a:lnTo>
                      <a:pt x="4456" y="4045"/>
                    </a:lnTo>
                    <a:lnTo>
                      <a:pt x="4437" y="3970"/>
                    </a:lnTo>
                    <a:lnTo>
                      <a:pt x="4400" y="3896"/>
                    </a:lnTo>
                    <a:lnTo>
                      <a:pt x="4363" y="3821"/>
                    </a:lnTo>
                    <a:lnTo>
                      <a:pt x="4307" y="3784"/>
                    </a:lnTo>
                    <a:lnTo>
                      <a:pt x="4232" y="3728"/>
                    </a:lnTo>
                    <a:lnTo>
                      <a:pt x="4158" y="3709"/>
                    </a:lnTo>
                    <a:lnTo>
                      <a:pt x="4083" y="369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grpSp>
        <p:grpSp>
          <p:nvGrpSpPr>
            <p:cNvPr id="1454" name="Google Shape;1454;p52"/>
            <p:cNvGrpSpPr/>
            <p:nvPr/>
          </p:nvGrpSpPr>
          <p:grpSpPr>
            <a:xfrm>
              <a:off x="6868076" y="3213932"/>
              <a:ext cx="1695900" cy="892418"/>
              <a:chOff x="6868076" y="3213932"/>
              <a:chExt cx="1695900" cy="892418"/>
            </a:xfrm>
          </p:grpSpPr>
          <p:sp>
            <p:nvSpPr>
              <p:cNvPr id="1455" name="Google Shape;1455;p52"/>
              <p:cNvSpPr txBox="1"/>
              <p:nvPr/>
            </p:nvSpPr>
            <p:spPr>
              <a:xfrm>
                <a:off x="6868076" y="3469450"/>
                <a:ext cx="1695900" cy="636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a:solidFill>
                      <a:srgbClr val="434343"/>
                    </a:solidFill>
                    <a:latin typeface="Montserrat"/>
                    <a:ea typeface="Montserrat"/>
                    <a:cs typeface="Montserrat"/>
                    <a:sym typeface="Montserrat"/>
                  </a:rPr>
                  <a:t>Blow your audience away with attractive visuals</a:t>
                </a:r>
                <a:endParaRPr sz="1200">
                  <a:solidFill>
                    <a:srgbClr val="434343"/>
                  </a:solidFill>
                  <a:latin typeface="Montserrat"/>
                  <a:ea typeface="Montserrat"/>
                  <a:cs typeface="Montserrat"/>
                  <a:sym typeface="Montserrat"/>
                </a:endParaRPr>
              </a:p>
            </p:txBody>
          </p:sp>
          <p:sp>
            <p:nvSpPr>
              <p:cNvPr id="1456" name="Google Shape;1456;p52"/>
              <p:cNvSpPr/>
              <p:nvPr/>
            </p:nvSpPr>
            <p:spPr>
              <a:xfrm>
                <a:off x="7625712" y="3213932"/>
                <a:ext cx="180627" cy="181175"/>
              </a:xfrm>
              <a:custGeom>
                <a:avLst/>
                <a:gdLst/>
                <a:ahLst/>
                <a:cxnLst/>
                <a:rect l="l" t="t" r="r" b="b"/>
                <a:pathLst>
                  <a:path w="5929" h="5947" extrusionOk="0">
                    <a:moveTo>
                      <a:pt x="784" y="4940"/>
                    </a:moveTo>
                    <a:lnTo>
                      <a:pt x="839" y="4958"/>
                    </a:lnTo>
                    <a:lnTo>
                      <a:pt x="933" y="5014"/>
                    </a:lnTo>
                    <a:lnTo>
                      <a:pt x="989" y="5107"/>
                    </a:lnTo>
                    <a:lnTo>
                      <a:pt x="1007" y="5145"/>
                    </a:lnTo>
                    <a:lnTo>
                      <a:pt x="1007" y="5201"/>
                    </a:lnTo>
                    <a:lnTo>
                      <a:pt x="1007" y="5257"/>
                    </a:lnTo>
                    <a:lnTo>
                      <a:pt x="989" y="5313"/>
                    </a:lnTo>
                    <a:lnTo>
                      <a:pt x="933" y="5406"/>
                    </a:lnTo>
                    <a:lnTo>
                      <a:pt x="839" y="5462"/>
                    </a:lnTo>
                    <a:lnTo>
                      <a:pt x="784" y="5480"/>
                    </a:lnTo>
                    <a:lnTo>
                      <a:pt x="672" y="5480"/>
                    </a:lnTo>
                    <a:lnTo>
                      <a:pt x="634" y="5462"/>
                    </a:lnTo>
                    <a:lnTo>
                      <a:pt x="541" y="5406"/>
                    </a:lnTo>
                    <a:lnTo>
                      <a:pt x="485" y="5313"/>
                    </a:lnTo>
                    <a:lnTo>
                      <a:pt x="467" y="5257"/>
                    </a:lnTo>
                    <a:lnTo>
                      <a:pt x="448" y="5201"/>
                    </a:lnTo>
                    <a:lnTo>
                      <a:pt x="467" y="5145"/>
                    </a:lnTo>
                    <a:lnTo>
                      <a:pt x="485" y="5107"/>
                    </a:lnTo>
                    <a:lnTo>
                      <a:pt x="541" y="5014"/>
                    </a:lnTo>
                    <a:lnTo>
                      <a:pt x="634" y="4958"/>
                    </a:lnTo>
                    <a:lnTo>
                      <a:pt x="672" y="4940"/>
                    </a:lnTo>
                    <a:close/>
                    <a:moveTo>
                      <a:pt x="206" y="2610"/>
                    </a:moveTo>
                    <a:lnTo>
                      <a:pt x="168" y="2628"/>
                    </a:lnTo>
                    <a:lnTo>
                      <a:pt x="75" y="2684"/>
                    </a:lnTo>
                    <a:lnTo>
                      <a:pt x="19" y="2777"/>
                    </a:lnTo>
                    <a:lnTo>
                      <a:pt x="1" y="2833"/>
                    </a:lnTo>
                    <a:lnTo>
                      <a:pt x="1" y="2889"/>
                    </a:lnTo>
                    <a:lnTo>
                      <a:pt x="1" y="5667"/>
                    </a:lnTo>
                    <a:lnTo>
                      <a:pt x="1" y="5723"/>
                    </a:lnTo>
                    <a:lnTo>
                      <a:pt x="19" y="5779"/>
                    </a:lnTo>
                    <a:lnTo>
                      <a:pt x="75" y="5872"/>
                    </a:lnTo>
                    <a:lnTo>
                      <a:pt x="168" y="5928"/>
                    </a:lnTo>
                    <a:lnTo>
                      <a:pt x="206" y="5946"/>
                    </a:lnTo>
                    <a:lnTo>
                      <a:pt x="1250" y="5946"/>
                    </a:lnTo>
                    <a:lnTo>
                      <a:pt x="1305" y="5928"/>
                    </a:lnTo>
                    <a:lnTo>
                      <a:pt x="1399" y="5872"/>
                    </a:lnTo>
                    <a:lnTo>
                      <a:pt x="1455" y="5779"/>
                    </a:lnTo>
                    <a:lnTo>
                      <a:pt x="1473" y="5723"/>
                    </a:lnTo>
                    <a:lnTo>
                      <a:pt x="1473" y="5667"/>
                    </a:lnTo>
                    <a:lnTo>
                      <a:pt x="1473" y="2889"/>
                    </a:lnTo>
                    <a:lnTo>
                      <a:pt x="1473" y="2833"/>
                    </a:lnTo>
                    <a:lnTo>
                      <a:pt x="1455" y="2777"/>
                    </a:lnTo>
                    <a:lnTo>
                      <a:pt x="1399" y="2684"/>
                    </a:lnTo>
                    <a:lnTo>
                      <a:pt x="1305" y="2628"/>
                    </a:lnTo>
                    <a:lnTo>
                      <a:pt x="1250" y="2610"/>
                    </a:lnTo>
                    <a:close/>
                    <a:moveTo>
                      <a:pt x="3617" y="0"/>
                    </a:moveTo>
                    <a:lnTo>
                      <a:pt x="3524" y="19"/>
                    </a:lnTo>
                    <a:lnTo>
                      <a:pt x="3468" y="75"/>
                    </a:lnTo>
                    <a:lnTo>
                      <a:pt x="3393" y="168"/>
                    </a:lnTo>
                    <a:lnTo>
                      <a:pt x="3337" y="261"/>
                    </a:lnTo>
                    <a:lnTo>
                      <a:pt x="3263" y="485"/>
                    </a:lnTo>
                    <a:lnTo>
                      <a:pt x="3225" y="671"/>
                    </a:lnTo>
                    <a:lnTo>
                      <a:pt x="3169" y="858"/>
                    </a:lnTo>
                    <a:lnTo>
                      <a:pt x="3114" y="1044"/>
                    </a:lnTo>
                    <a:lnTo>
                      <a:pt x="3039" y="1212"/>
                    </a:lnTo>
                    <a:lnTo>
                      <a:pt x="2983" y="1286"/>
                    </a:lnTo>
                    <a:lnTo>
                      <a:pt x="2927" y="1361"/>
                    </a:lnTo>
                    <a:lnTo>
                      <a:pt x="2797" y="1510"/>
                    </a:lnTo>
                    <a:lnTo>
                      <a:pt x="2666" y="1659"/>
                    </a:lnTo>
                    <a:lnTo>
                      <a:pt x="2442" y="1995"/>
                    </a:lnTo>
                    <a:lnTo>
                      <a:pt x="2200" y="2330"/>
                    </a:lnTo>
                    <a:lnTo>
                      <a:pt x="2051" y="2498"/>
                    </a:lnTo>
                    <a:lnTo>
                      <a:pt x="1883" y="2666"/>
                    </a:lnTo>
                    <a:lnTo>
                      <a:pt x="1865" y="2722"/>
                    </a:lnTo>
                    <a:lnTo>
                      <a:pt x="1846" y="2777"/>
                    </a:lnTo>
                    <a:lnTo>
                      <a:pt x="1846" y="5257"/>
                    </a:lnTo>
                    <a:lnTo>
                      <a:pt x="1865" y="5313"/>
                    </a:lnTo>
                    <a:lnTo>
                      <a:pt x="1883" y="5350"/>
                    </a:lnTo>
                    <a:lnTo>
                      <a:pt x="1939" y="5387"/>
                    </a:lnTo>
                    <a:lnTo>
                      <a:pt x="1995" y="5387"/>
                    </a:lnTo>
                    <a:lnTo>
                      <a:pt x="2126" y="5406"/>
                    </a:lnTo>
                    <a:lnTo>
                      <a:pt x="2293" y="5462"/>
                    </a:lnTo>
                    <a:lnTo>
                      <a:pt x="2592" y="5573"/>
                    </a:lnTo>
                    <a:lnTo>
                      <a:pt x="2890" y="5704"/>
                    </a:lnTo>
                    <a:lnTo>
                      <a:pt x="3225" y="5816"/>
                    </a:lnTo>
                    <a:lnTo>
                      <a:pt x="3393" y="5872"/>
                    </a:lnTo>
                    <a:lnTo>
                      <a:pt x="3580" y="5909"/>
                    </a:lnTo>
                    <a:lnTo>
                      <a:pt x="3785" y="5946"/>
                    </a:lnTo>
                    <a:lnTo>
                      <a:pt x="4400" y="5946"/>
                    </a:lnTo>
                    <a:lnTo>
                      <a:pt x="4586" y="5928"/>
                    </a:lnTo>
                    <a:lnTo>
                      <a:pt x="4772" y="5909"/>
                    </a:lnTo>
                    <a:lnTo>
                      <a:pt x="4940" y="5853"/>
                    </a:lnTo>
                    <a:lnTo>
                      <a:pt x="5108" y="5797"/>
                    </a:lnTo>
                    <a:lnTo>
                      <a:pt x="5238" y="5723"/>
                    </a:lnTo>
                    <a:lnTo>
                      <a:pt x="5332" y="5611"/>
                    </a:lnTo>
                    <a:lnTo>
                      <a:pt x="5388" y="5499"/>
                    </a:lnTo>
                    <a:lnTo>
                      <a:pt x="5425" y="5368"/>
                    </a:lnTo>
                    <a:lnTo>
                      <a:pt x="5425" y="5238"/>
                    </a:lnTo>
                    <a:lnTo>
                      <a:pt x="5406" y="5089"/>
                    </a:lnTo>
                    <a:lnTo>
                      <a:pt x="5481" y="4996"/>
                    </a:lnTo>
                    <a:lnTo>
                      <a:pt x="5537" y="4902"/>
                    </a:lnTo>
                    <a:lnTo>
                      <a:pt x="5574" y="4809"/>
                    </a:lnTo>
                    <a:lnTo>
                      <a:pt x="5611" y="4697"/>
                    </a:lnTo>
                    <a:lnTo>
                      <a:pt x="5630" y="4567"/>
                    </a:lnTo>
                    <a:lnTo>
                      <a:pt x="5630" y="4455"/>
                    </a:lnTo>
                    <a:lnTo>
                      <a:pt x="5630" y="4325"/>
                    </a:lnTo>
                    <a:lnTo>
                      <a:pt x="5593" y="4213"/>
                    </a:lnTo>
                    <a:lnTo>
                      <a:pt x="5667" y="4101"/>
                    </a:lnTo>
                    <a:lnTo>
                      <a:pt x="5723" y="3989"/>
                    </a:lnTo>
                    <a:lnTo>
                      <a:pt x="5742" y="3877"/>
                    </a:lnTo>
                    <a:lnTo>
                      <a:pt x="5779" y="3747"/>
                    </a:lnTo>
                    <a:lnTo>
                      <a:pt x="5779" y="3635"/>
                    </a:lnTo>
                    <a:lnTo>
                      <a:pt x="5760" y="3523"/>
                    </a:lnTo>
                    <a:lnTo>
                      <a:pt x="5742" y="3393"/>
                    </a:lnTo>
                    <a:lnTo>
                      <a:pt x="5704" y="3299"/>
                    </a:lnTo>
                    <a:lnTo>
                      <a:pt x="5798" y="3169"/>
                    </a:lnTo>
                    <a:lnTo>
                      <a:pt x="5872" y="3038"/>
                    </a:lnTo>
                    <a:lnTo>
                      <a:pt x="5909" y="2889"/>
                    </a:lnTo>
                    <a:lnTo>
                      <a:pt x="5928" y="2722"/>
                    </a:lnTo>
                    <a:lnTo>
                      <a:pt x="5909" y="2591"/>
                    </a:lnTo>
                    <a:lnTo>
                      <a:pt x="5872" y="2461"/>
                    </a:lnTo>
                    <a:lnTo>
                      <a:pt x="5816" y="2349"/>
                    </a:lnTo>
                    <a:lnTo>
                      <a:pt x="5723" y="2256"/>
                    </a:lnTo>
                    <a:lnTo>
                      <a:pt x="5630" y="2162"/>
                    </a:lnTo>
                    <a:lnTo>
                      <a:pt x="5518" y="2106"/>
                    </a:lnTo>
                    <a:lnTo>
                      <a:pt x="5388" y="2069"/>
                    </a:lnTo>
                    <a:lnTo>
                      <a:pt x="5238" y="2051"/>
                    </a:lnTo>
                    <a:lnTo>
                      <a:pt x="4064" y="2051"/>
                    </a:lnTo>
                    <a:lnTo>
                      <a:pt x="4101" y="1920"/>
                    </a:lnTo>
                    <a:lnTo>
                      <a:pt x="4157" y="1808"/>
                    </a:lnTo>
                    <a:lnTo>
                      <a:pt x="4288" y="1566"/>
                    </a:lnTo>
                    <a:lnTo>
                      <a:pt x="4344" y="1435"/>
                    </a:lnTo>
                    <a:lnTo>
                      <a:pt x="4400" y="1286"/>
                    </a:lnTo>
                    <a:lnTo>
                      <a:pt x="4437" y="1119"/>
                    </a:lnTo>
                    <a:lnTo>
                      <a:pt x="4456" y="951"/>
                    </a:lnTo>
                    <a:lnTo>
                      <a:pt x="4437" y="802"/>
                    </a:lnTo>
                    <a:lnTo>
                      <a:pt x="4418" y="671"/>
                    </a:lnTo>
                    <a:lnTo>
                      <a:pt x="4400" y="541"/>
                    </a:lnTo>
                    <a:lnTo>
                      <a:pt x="4362" y="447"/>
                    </a:lnTo>
                    <a:lnTo>
                      <a:pt x="4306" y="354"/>
                    </a:lnTo>
                    <a:lnTo>
                      <a:pt x="4251" y="280"/>
                    </a:lnTo>
                    <a:lnTo>
                      <a:pt x="4195" y="205"/>
                    </a:lnTo>
                    <a:lnTo>
                      <a:pt x="4139" y="168"/>
                    </a:lnTo>
                    <a:lnTo>
                      <a:pt x="3990" y="75"/>
                    </a:lnTo>
                    <a:lnTo>
                      <a:pt x="3859" y="37"/>
                    </a:lnTo>
                    <a:lnTo>
                      <a:pt x="3729" y="19"/>
                    </a:lnTo>
                    <a:lnTo>
                      <a:pt x="361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grpSp>
        <p:grpSp>
          <p:nvGrpSpPr>
            <p:cNvPr id="1457" name="Google Shape;1457;p52"/>
            <p:cNvGrpSpPr/>
            <p:nvPr/>
          </p:nvGrpSpPr>
          <p:grpSpPr>
            <a:xfrm>
              <a:off x="801125" y="3214206"/>
              <a:ext cx="1695900" cy="892144"/>
              <a:chOff x="801125" y="3214206"/>
              <a:chExt cx="1695900" cy="892144"/>
            </a:xfrm>
          </p:grpSpPr>
          <p:sp>
            <p:nvSpPr>
              <p:cNvPr id="1458" name="Google Shape;1458;p52"/>
              <p:cNvSpPr txBox="1"/>
              <p:nvPr/>
            </p:nvSpPr>
            <p:spPr>
              <a:xfrm>
                <a:off x="801125" y="3469450"/>
                <a:ext cx="1695900" cy="636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a:solidFill>
                      <a:srgbClr val="434343"/>
                    </a:solidFill>
                    <a:latin typeface="Montserrat"/>
                    <a:ea typeface="Montserrat"/>
                    <a:cs typeface="Montserrat"/>
                    <a:sym typeface="Montserrat"/>
                  </a:rPr>
                  <a:t>For PowerPoint and Google Slides</a:t>
                </a:r>
                <a:endParaRPr sz="1200">
                  <a:solidFill>
                    <a:srgbClr val="434343"/>
                  </a:solidFill>
                  <a:latin typeface="Montserrat"/>
                  <a:ea typeface="Montserrat"/>
                  <a:cs typeface="Montserrat"/>
                  <a:sym typeface="Montserrat"/>
                </a:endParaRPr>
              </a:p>
            </p:txBody>
          </p:sp>
          <p:sp>
            <p:nvSpPr>
              <p:cNvPr id="1459" name="Google Shape;1459;p52"/>
              <p:cNvSpPr/>
              <p:nvPr/>
            </p:nvSpPr>
            <p:spPr>
              <a:xfrm>
                <a:off x="1535764" y="3214206"/>
                <a:ext cx="226629" cy="180627"/>
              </a:xfrm>
              <a:custGeom>
                <a:avLst/>
                <a:gdLst/>
                <a:ahLst/>
                <a:cxnLst/>
                <a:rect l="l" t="t" r="r" b="b"/>
                <a:pathLst>
                  <a:path w="7439" h="5929" extrusionOk="0">
                    <a:moveTo>
                      <a:pt x="5947" y="728"/>
                    </a:moveTo>
                    <a:lnTo>
                      <a:pt x="5947" y="3710"/>
                    </a:lnTo>
                    <a:lnTo>
                      <a:pt x="1492" y="3710"/>
                    </a:lnTo>
                    <a:lnTo>
                      <a:pt x="1492" y="728"/>
                    </a:lnTo>
                    <a:close/>
                    <a:moveTo>
                      <a:pt x="1194" y="1"/>
                    </a:moveTo>
                    <a:lnTo>
                      <a:pt x="1101" y="38"/>
                    </a:lnTo>
                    <a:lnTo>
                      <a:pt x="989" y="94"/>
                    </a:lnTo>
                    <a:lnTo>
                      <a:pt x="914" y="150"/>
                    </a:lnTo>
                    <a:lnTo>
                      <a:pt x="840" y="243"/>
                    </a:lnTo>
                    <a:lnTo>
                      <a:pt x="802" y="336"/>
                    </a:lnTo>
                    <a:lnTo>
                      <a:pt x="765" y="430"/>
                    </a:lnTo>
                    <a:lnTo>
                      <a:pt x="746" y="542"/>
                    </a:lnTo>
                    <a:lnTo>
                      <a:pt x="746" y="4437"/>
                    </a:lnTo>
                    <a:lnTo>
                      <a:pt x="6693" y="4437"/>
                    </a:lnTo>
                    <a:lnTo>
                      <a:pt x="6693" y="542"/>
                    </a:lnTo>
                    <a:lnTo>
                      <a:pt x="6674" y="430"/>
                    </a:lnTo>
                    <a:lnTo>
                      <a:pt x="6655" y="336"/>
                    </a:lnTo>
                    <a:lnTo>
                      <a:pt x="6599" y="243"/>
                    </a:lnTo>
                    <a:lnTo>
                      <a:pt x="6525" y="150"/>
                    </a:lnTo>
                    <a:lnTo>
                      <a:pt x="6450" y="94"/>
                    </a:lnTo>
                    <a:lnTo>
                      <a:pt x="6357" y="38"/>
                    </a:lnTo>
                    <a:lnTo>
                      <a:pt x="6245" y="1"/>
                    </a:lnTo>
                    <a:close/>
                    <a:moveTo>
                      <a:pt x="187" y="4810"/>
                    </a:moveTo>
                    <a:lnTo>
                      <a:pt x="131" y="4829"/>
                    </a:lnTo>
                    <a:lnTo>
                      <a:pt x="57" y="4866"/>
                    </a:lnTo>
                    <a:lnTo>
                      <a:pt x="20" y="4941"/>
                    </a:lnTo>
                    <a:lnTo>
                      <a:pt x="1" y="4996"/>
                    </a:lnTo>
                    <a:lnTo>
                      <a:pt x="1" y="5183"/>
                    </a:lnTo>
                    <a:lnTo>
                      <a:pt x="20" y="5332"/>
                    </a:lnTo>
                    <a:lnTo>
                      <a:pt x="75" y="5481"/>
                    </a:lnTo>
                    <a:lnTo>
                      <a:pt x="131" y="5612"/>
                    </a:lnTo>
                    <a:lnTo>
                      <a:pt x="225" y="5705"/>
                    </a:lnTo>
                    <a:lnTo>
                      <a:pt x="336" y="5798"/>
                    </a:lnTo>
                    <a:lnTo>
                      <a:pt x="467" y="5873"/>
                    </a:lnTo>
                    <a:lnTo>
                      <a:pt x="597" y="5910"/>
                    </a:lnTo>
                    <a:lnTo>
                      <a:pt x="746" y="5928"/>
                    </a:lnTo>
                    <a:lnTo>
                      <a:pt x="6693" y="5928"/>
                    </a:lnTo>
                    <a:lnTo>
                      <a:pt x="6842" y="5910"/>
                    </a:lnTo>
                    <a:lnTo>
                      <a:pt x="6972" y="5873"/>
                    </a:lnTo>
                    <a:lnTo>
                      <a:pt x="7103" y="5798"/>
                    </a:lnTo>
                    <a:lnTo>
                      <a:pt x="7214" y="5705"/>
                    </a:lnTo>
                    <a:lnTo>
                      <a:pt x="7308" y="5612"/>
                    </a:lnTo>
                    <a:lnTo>
                      <a:pt x="7382" y="5481"/>
                    </a:lnTo>
                    <a:lnTo>
                      <a:pt x="7420" y="5332"/>
                    </a:lnTo>
                    <a:lnTo>
                      <a:pt x="7438" y="5183"/>
                    </a:lnTo>
                    <a:lnTo>
                      <a:pt x="7438" y="4996"/>
                    </a:lnTo>
                    <a:lnTo>
                      <a:pt x="7420" y="4941"/>
                    </a:lnTo>
                    <a:lnTo>
                      <a:pt x="7382" y="4866"/>
                    </a:lnTo>
                    <a:lnTo>
                      <a:pt x="7326" y="4829"/>
                    </a:lnTo>
                    <a:lnTo>
                      <a:pt x="7252" y="4810"/>
                    </a:lnTo>
                    <a:lnTo>
                      <a:pt x="4437" y="4810"/>
                    </a:lnTo>
                    <a:lnTo>
                      <a:pt x="4419" y="4903"/>
                    </a:lnTo>
                    <a:lnTo>
                      <a:pt x="4400" y="4978"/>
                    </a:lnTo>
                    <a:lnTo>
                      <a:pt x="4363" y="5034"/>
                    </a:lnTo>
                    <a:lnTo>
                      <a:pt x="4325" y="5090"/>
                    </a:lnTo>
                    <a:lnTo>
                      <a:pt x="4269" y="5127"/>
                    </a:lnTo>
                    <a:lnTo>
                      <a:pt x="4195" y="5164"/>
                    </a:lnTo>
                    <a:lnTo>
                      <a:pt x="4139" y="5183"/>
                    </a:lnTo>
                    <a:lnTo>
                      <a:pt x="3263" y="5183"/>
                    </a:lnTo>
                    <a:lnTo>
                      <a:pt x="3207" y="5146"/>
                    </a:lnTo>
                    <a:lnTo>
                      <a:pt x="3132" y="5108"/>
                    </a:lnTo>
                    <a:lnTo>
                      <a:pt x="3076" y="5071"/>
                    </a:lnTo>
                    <a:lnTo>
                      <a:pt x="3039" y="5015"/>
                    </a:lnTo>
                    <a:lnTo>
                      <a:pt x="3002" y="4941"/>
                    </a:lnTo>
                    <a:lnTo>
                      <a:pt x="2983" y="4885"/>
                    </a:lnTo>
                    <a:lnTo>
                      <a:pt x="2965" y="481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grpSp>
      </p:grpSp>
      <p:sp>
        <p:nvSpPr>
          <p:cNvPr id="1460" name="Google Shape;1460;p52"/>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41</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60" name="Google Shape;260;p28"/>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5</a:t>
            </a:fld>
            <a:endParaRPr/>
          </a:p>
        </p:txBody>
      </p:sp>
      <p:sp>
        <p:nvSpPr>
          <p:cNvPr id="2" name="Rectangle 1"/>
          <p:cNvSpPr/>
          <p:nvPr/>
        </p:nvSpPr>
        <p:spPr>
          <a:xfrm>
            <a:off x="772885" y="348241"/>
            <a:ext cx="4572000" cy="4185761"/>
          </a:xfrm>
          <a:prstGeom prst="rect">
            <a:avLst/>
          </a:prstGeom>
        </p:spPr>
        <p:txBody>
          <a:bodyPr>
            <a:spAutoFit/>
          </a:bodyPr>
          <a:lstStyle/>
          <a:p>
            <a:r>
              <a:rPr lang="nn-NO" dirty="0">
                <a:solidFill>
                  <a:schemeClr val="bg1"/>
                </a:solidFill>
                <a:latin typeface="Cascadia Mono" panose="020B0609020000020004" pitchFamily="49" charset="0"/>
              </a:rPr>
              <a:t>for (int i = 0; i &lt; n; ++i)</a:t>
            </a:r>
          </a:p>
          <a:p>
            <a:r>
              <a:rPr lang="en-US" dirty="0">
                <a:solidFill>
                  <a:schemeClr val="bg1"/>
                </a:solidFill>
                <a:latin typeface="Cascadia Mono" panose="020B0609020000020004" pitchFamily="49" charset="0"/>
              </a:rPr>
              <a:t>            </a:t>
            </a:r>
            <a:r>
              <a:rPr lang="en-US" dirty="0" err="1">
                <a:solidFill>
                  <a:schemeClr val="bg1"/>
                </a:solidFill>
                <a:latin typeface="Cascadia Mono" panose="020B0609020000020004" pitchFamily="49" charset="0"/>
              </a:rPr>
              <a:t>Console.Write</a:t>
            </a:r>
            <a:r>
              <a:rPr lang="en-US" dirty="0">
                <a:solidFill>
                  <a:schemeClr val="bg1"/>
                </a:solidFill>
                <a:latin typeface="Cascadia Mono" panose="020B0609020000020004" pitchFamily="49" charset="0"/>
              </a:rPr>
              <a:t>(</a:t>
            </a:r>
            <a:r>
              <a:rPr lang="en-US" dirty="0" err="1">
                <a:solidFill>
                  <a:schemeClr val="bg1"/>
                </a:solidFill>
                <a:latin typeface="Cascadia Mono" panose="020B0609020000020004" pitchFamily="49" charset="0"/>
              </a:rPr>
              <a:t>arr</a:t>
            </a:r>
            <a:r>
              <a:rPr lang="en-US" dirty="0">
                <a:solidFill>
                  <a:schemeClr val="bg1"/>
                </a:solidFill>
                <a:latin typeface="Cascadia Mono" panose="020B0609020000020004" pitchFamily="49" charset="0"/>
              </a:rPr>
              <a:t>[</a:t>
            </a:r>
            <a:r>
              <a:rPr lang="en-US" dirty="0" err="1">
                <a:solidFill>
                  <a:schemeClr val="bg1"/>
                </a:solidFill>
                <a:latin typeface="Cascadia Mono" panose="020B0609020000020004" pitchFamily="49" charset="0"/>
              </a:rPr>
              <a:t>i</a:t>
            </a:r>
            <a:r>
              <a:rPr lang="en-US" dirty="0">
                <a:solidFill>
                  <a:schemeClr val="bg1"/>
                </a:solidFill>
                <a:latin typeface="Cascadia Mono" panose="020B0609020000020004" pitchFamily="49" charset="0"/>
              </a:rPr>
              <a:t>] + " ");</a:t>
            </a:r>
          </a:p>
          <a:p>
            <a:r>
              <a:rPr lang="en-US" dirty="0">
                <a:solidFill>
                  <a:schemeClr val="bg1"/>
                </a:solidFill>
                <a:latin typeface="Cascadia Mono" panose="020B0609020000020004" pitchFamily="49" charset="0"/>
              </a:rPr>
              <a:t>        </a:t>
            </a:r>
            <a:r>
              <a:rPr lang="en-US" dirty="0" err="1">
                <a:solidFill>
                  <a:schemeClr val="bg1"/>
                </a:solidFill>
                <a:latin typeface="Cascadia Mono" panose="020B0609020000020004" pitchFamily="49" charset="0"/>
              </a:rPr>
              <a:t>Console.WriteLine</a:t>
            </a:r>
            <a:r>
              <a:rPr lang="en-US" dirty="0">
                <a:solidFill>
                  <a:schemeClr val="bg1"/>
                </a:solidFill>
                <a:latin typeface="Cascadia Mono" panose="020B0609020000020004" pitchFamily="49" charset="0"/>
              </a:rPr>
              <a:t>();</a:t>
            </a:r>
          </a:p>
          <a:p>
            <a:r>
              <a:rPr lang="en-US" dirty="0">
                <a:solidFill>
                  <a:schemeClr val="bg1"/>
                </a:solidFill>
                <a:latin typeface="Cascadia Mono" panose="020B0609020000020004" pitchFamily="49" charset="0"/>
              </a:rPr>
              <a:t>    }</a:t>
            </a:r>
          </a:p>
          <a:p>
            <a:endParaRPr lang="en-US" dirty="0">
              <a:solidFill>
                <a:schemeClr val="bg1"/>
              </a:solidFill>
              <a:latin typeface="Cascadia Mono" panose="020B0609020000020004" pitchFamily="49" charset="0"/>
            </a:endParaRPr>
          </a:p>
          <a:p>
            <a:r>
              <a:rPr lang="en-US" dirty="0">
                <a:solidFill>
                  <a:schemeClr val="bg1"/>
                </a:solidFill>
                <a:latin typeface="Cascadia Mono" panose="020B0609020000020004" pitchFamily="49" charset="0"/>
              </a:rPr>
              <a:t>   </a:t>
            </a:r>
          </a:p>
          <a:p>
            <a:r>
              <a:rPr lang="en-US" dirty="0">
                <a:solidFill>
                  <a:schemeClr val="bg1"/>
                </a:solidFill>
                <a:latin typeface="Cascadia Mono" panose="020B0609020000020004" pitchFamily="49" charset="0"/>
              </a:rPr>
              <a:t>    public static void Main()</a:t>
            </a:r>
          </a:p>
          <a:p>
            <a:r>
              <a:rPr lang="en-US" dirty="0">
                <a:solidFill>
                  <a:schemeClr val="bg1"/>
                </a:solidFill>
                <a:latin typeface="Cascadia Mono" panose="020B0609020000020004" pitchFamily="49" charset="0"/>
              </a:rPr>
              <a:t>    {</a:t>
            </a:r>
          </a:p>
          <a:p>
            <a:r>
              <a:rPr lang="en-US" dirty="0">
                <a:solidFill>
                  <a:schemeClr val="bg1"/>
                </a:solidFill>
                <a:latin typeface="Cascadia Mono" panose="020B0609020000020004" pitchFamily="49" charset="0"/>
              </a:rPr>
              <a:t>        </a:t>
            </a:r>
            <a:r>
              <a:rPr lang="en-US" dirty="0" err="1">
                <a:solidFill>
                  <a:schemeClr val="bg1"/>
                </a:solidFill>
                <a:latin typeface="Cascadia Mono" panose="020B0609020000020004" pitchFamily="49" charset="0"/>
              </a:rPr>
              <a:t>int</a:t>
            </a:r>
            <a:r>
              <a:rPr lang="en-US" dirty="0">
                <a:solidFill>
                  <a:schemeClr val="bg1"/>
                </a:solidFill>
                <a:latin typeface="Cascadia Mono" panose="020B0609020000020004" pitchFamily="49" charset="0"/>
              </a:rPr>
              <a:t>[] </a:t>
            </a:r>
            <a:r>
              <a:rPr lang="en-US" dirty="0" err="1">
                <a:solidFill>
                  <a:schemeClr val="bg1"/>
                </a:solidFill>
                <a:latin typeface="Cascadia Mono" panose="020B0609020000020004" pitchFamily="49" charset="0"/>
              </a:rPr>
              <a:t>arr</a:t>
            </a:r>
            <a:r>
              <a:rPr lang="en-US" dirty="0">
                <a:solidFill>
                  <a:schemeClr val="bg1"/>
                </a:solidFill>
                <a:latin typeface="Cascadia Mono" panose="020B0609020000020004" pitchFamily="49" charset="0"/>
              </a:rPr>
              <a:t> = { 64, 34, 25, 12, 22, 11, 90 };</a:t>
            </a:r>
          </a:p>
          <a:p>
            <a:r>
              <a:rPr lang="en-US" dirty="0">
                <a:solidFill>
                  <a:schemeClr val="bg1"/>
                </a:solidFill>
                <a:latin typeface="Cascadia Mono" panose="020B0609020000020004" pitchFamily="49" charset="0"/>
              </a:rPr>
              <a:t>        </a:t>
            </a:r>
            <a:r>
              <a:rPr lang="en-US" dirty="0" err="1">
                <a:solidFill>
                  <a:schemeClr val="bg1"/>
                </a:solidFill>
                <a:latin typeface="Cascadia Mono" panose="020B0609020000020004" pitchFamily="49" charset="0"/>
              </a:rPr>
              <a:t>bubbleSort</a:t>
            </a:r>
            <a:r>
              <a:rPr lang="en-US" dirty="0">
                <a:solidFill>
                  <a:schemeClr val="bg1"/>
                </a:solidFill>
                <a:latin typeface="Cascadia Mono" panose="020B0609020000020004" pitchFamily="49" charset="0"/>
              </a:rPr>
              <a:t>(</a:t>
            </a:r>
            <a:r>
              <a:rPr lang="en-US" dirty="0" err="1">
                <a:solidFill>
                  <a:schemeClr val="bg1"/>
                </a:solidFill>
                <a:latin typeface="Cascadia Mono" panose="020B0609020000020004" pitchFamily="49" charset="0"/>
              </a:rPr>
              <a:t>arr</a:t>
            </a:r>
            <a:r>
              <a:rPr lang="en-US" dirty="0">
                <a:solidFill>
                  <a:schemeClr val="bg1"/>
                </a:solidFill>
                <a:latin typeface="Cascadia Mono" panose="020B0609020000020004" pitchFamily="49" charset="0"/>
              </a:rPr>
              <a:t>);</a:t>
            </a:r>
          </a:p>
          <a:p>
            <a:r>
              <a:rPr lang="en-US" dirty="0">
                <a:solidFill>
                  <a:schemeClr val="bg1"/>
                </a:solidFill>
                <a:latin typeface="Cascadia Mono" panose="020B0609020000020004" pitchFamily="49" charset="0"/>
              </a:rPr>
              <a:t>        </a:t>
            </a:r>
            <a:r>
              <a:rPr lang="en-US" dirty="0" err="1">
                <a:solidFill>
                  <a:schemeClr val="bg1"/>
                </a:solidFill>
                <a:latin typeface="Cascadia Mono" panose="020B0609020000020004" pitchFamily="49" charset="0"/>
              </a:rPr>
              <a:t>Console.WriteLine</a:t>
            </a:r>
            <a:r>
              <a:rPr lang="en-US" dirty="0">
                <a:solidFill>
                  <a:schemeClr val="bg1"/>
                </a:solidFill>
                <a:latin typeface="Cascadia Mono" panose="020B0609020000020004" pitchFamily="49" charset="0"/>
              </a:rPr>
              <a:t>("Sorted array");</a:t>
            </a:r>
          </a:p>
          <a:p>
            <a:r>
              <a:rPr lang="en-US" dirty="0">
                <a:solidFill>
                  <a:schemeClr val="bg1"/>
                </a:solidFill>
                <a:latin typeface="Cascadia Mono" panose="020B0609020000020004" pitchFamily="49" charset="0"/>
              </a:rPr>
              <a:t>        </a:t>
            </a:r>
            <a:r>
              <a:rPr lang="en-US" dirty="0" err="1">
                <a:solidFill>
                  <a:schemeClr val="bg1"/>
                </a:solidFill>
                <a:latin typeface="Cascadia Mono" panose="020B0609020000020004" pitchFamily="49" charset="0"/>
              </a:rPr>
              <a:t>printArray</a:t>
            </a:r>
            <a:r>
              <a:rPr lang="en-US" dirty="0">
                <a:solidFill>
                  <a:schemeClr val="bg1"/>
                </a:solidFill>
                <a:latin typeface="Cascadia Mono" panose="020B0609020000020004" pitchFamily="49" charset="0"/>
              </a:rPr>
              <a:t>(</a:t>
            </a:r>
            <a:r>
              <a:rPr lang="en-US" dirty="0" err="1">
                <a:solidFill>
                  <a:schemeClr val="bg1"/>
                </a:solidFill>
                <a:latin typeface="Cascadia Mono" panose="020B0609020000020004" pitchFamily="49" charset="0"/>
              </a:rPr>
              <a:t>arr</a:t>
            </a:r>
            <a:r>
              <a:rPr lang="en-US" dirty="0">
                <a:solidFill>
                  <a:schemeClr val="bg1"/>
                </a:solidFill>
                <a:latin typeface="Cascadia Mono" panose="020B0609020000020004" pitchFamily="49" charset="0"/>
              </a:rPr>
              <a:t>);</a:t>
            </a:r>
          </a:p>
          <a:p>
            <a:endParaRPr lang="en-US" dirty="0">
              <a:solidFill>
                <a:schemeClr val="bg1"/>
              </a:solidFill>
              <a:latin typeface="Cascadia Mono" panose="020B0609020000020004" pitchFamily="49" charset="0"/>
            </a:endParaRPr>
          </a:p>
          <a:p>
            <a:r>
              <a:rPr lang="en-US" dirty="0">
                <a:solidFill>
                  <a:schemeClr val="bg1"/>
                </a:solidFill>
                <a:latin typeface="Cascadia Mono" panose="020B0609020000020004" pitchFamily="49" charset="0"/>
              </a:rPr>
              <a:t>        </a:t>
            </a:r>
            <a:r>
              <a:rPr lang="en-US" dirty="0" err="1">
                <a:solidFill>
                  <a:schemeClr val="bg1"/>
                </a:solidFill>
                <a:latin typeface="Cascadia Mono" panose="020B0609020000020004" pitchFamily="49" charset="0"/>
              </a:rPr>
              <a:t>Console.ReadLine</a:t>
            </a:r>
            <a:r>
              <a:rPr lang="en-US" dirty="0">
                <a:solidFill>
                  <a:schemeClr val="bg1"/>
                </a:solidFill>
                <a:latin typeface="Cascadia Mono" panose="020B0609020000020004" pitchFamily="49" charset="0"/>
              </a:rPr>
              <a:t>();</a:t>
            </a:r>
          </a:p>
          <a:p>
            <a:r>
              <a:rPr lang="en-US" dirty="0">
                <a:solidFill>
                  <a:schemeClr val="bg1"/>
                </a:solidFill>
                <a:latin typeface="Cascadia Mono" panose="020B0609020000020004" pitchFamily="49" charset="0"/>
              </a:rPr>
              <a:t>    }</a:t>
            </a:r>
          </a:p>
          <a:p>
            <a:endParaRPr lang="en-US" dirty="0">
              <a:solidFill>
                <a:schemeClr val="bg1"/>
              </a:solidFill>
              <a:latin typeface="Cascadia Mono" panose="020B0609020000020004" pitchFamily="49" charset="0"/>
            </a:endParaRPr>
          </a:p>
          <a:p>
            <a:r>
              <a:rPr lang="en-US" dirty="0">
                <a:solidFill>
                  <a:schemeClr val="bg1"/>
                </a:solidFill>
                <a:latin typeface="Cascadia Mono" panose="020B0609020000020004" pitchFamily="49" charset="0"/>
              </a:rPr>
              <a:t>}</a:t>
            </a:r>
            <a:endParaRPr lang="en-US" dirty="0">
              <a:solidFill>
                <a:schemeClr val="bg1"/>
              </a:solidFill>
              <a:latin typeface="Cascadia Mono" panose="020B0609020000020004" pitchFamily="49"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435429" y="176894"/>
            <a:ext cx="5807715" cy="3362361"/>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3"/>
          <p:cNvSpPr txBox="1">
            <a:spLocks noGrp="1"/>
          </p:cNvSpPr>
          <p:nvPr>
            <p:ph type="ctrTitle"/>
          </p:nvPr>
        </p:nvSpPr>
        <p:spPr>
          <a:xfrm>
            <a:off x="685800" y="1991825"/>
            <a:ext cx="4539000" cy="11598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US" dirty="0" smtClean="0">
                <a:latin typeface="Baskerville Old Face" panose="02020602080505020303" pitchFamily="18" charset="0"/>
              </a:rPr>
              <a:t>BINARY SEARCH</a:t>
            </a:r>
            <a:endParaRPr dirty="0">
              <a:latin typeface="Baskerville Old Face" panose="02020602080505020303" pitchFamily="18" charset="0"/>
            </a:endParaRPr>
          </a:p>
        </p:txBody>
      </p:sp>
      <p:pic>
        <p:nvPicPr>
          <p:cNvPr id="61" name="Google Shape;61;p13"/>
          <p:cNvPicPr preferRelativeResize="0"/>
          <p:nvPr/>
        </p:nvPicPr>
        <p:blipFill>
          <a:blip r:embed="rId3">
            <a:alphaModFix/>
          </a:blip>
          <a:stretch>
            <a:fillRect/>
          </a:stretch>
        </p:blipFill>
        <p:spPr>
          <a:xfrm>
            <a:off x="5894475" y="1050906"/>
            <a:ext cx="1782850" cy="2031750"/>
          </a:xfrm>
          <a:prstGeom prst="rect">
            <a:avLst/>
          </a:prstGeom>
          <a:noFill/>
          <a:ln>
            <a:noFill/>
          </a:ln>
        </p:spPr>
      </p:pic>
      <p:pic>
        <p:nvPicPr>
          <p:cNvPr id="62" name="Google Shape;62;p13"/>
          <p:cNvPicPr preferRelativeResize="0"/>
          <p:nvPr/>
        </p:nvPicPr>
        <p:blipFill>
          <a:blip r:embed="rId4">
            <a:alphaModFix/>
          </a:blip>
          <a:stretch>
            <a:fillRect/>
          </a:stretch>
        </p:blipFill>
        <p:spPr>
          <a:xfrm>
            <a:off x="5320814" y="378324"/>
            <a:ext cx="662500" cy="726550"/>
          </a:xfrm>
          <a:prstGeom prst="rect">
            <a:avLst/>
          </a:prstGeom>
          <a:noFill/>
          <a:ln>
            <a:noFill/>
          </a:ln>
        </p:spPr>
      </p:pic>
      <p:pic>
        <p:nvPicPr>
          <p:cNvPr id="63" name="Google Shape;63;p13"/>
          <p:cNvPicPr preferRelativeResize="0"/>
          <p:nvPr/>
        </p:nvPicPr>
        <p:blipFill>
          <a:blip r:embed="rId5">
            <a:alphaModFix/>
          </a:blip>
          <a:stretch>
            <a:fillRect/>
          </a:stretch>
        </p:blipFill>
        <p:spPr>
          <a:xfrm>
            <a:off x="7593770" y="884611"/>
            <a:ext cx="482075" cy="525200"/>
          </a:xfrm>
          <a:prstGeom prst="rect">
            <a:avLst/>
          </a:prstGeom>
          <a:noFill/>
          <a:ln>
            <a:noFill/>
          </a:ln>
        </p:spPr>
      </p:pic>
      <p:pic>
        <p:nvPicPr>
          <p:cNvPr id="64" name="Google Shape;64;p13"/>
          <p:cNvPicPr preferRelativeResize="0"/>
          <p:nvPr/>
        </p:nvPicPr>
        <p:blipFill>
          <a:blip r:embed="rId6">
            <a:alphaModFix/>
          </a:blip>
          <a:stretch>
            <a:fillRect/>
          </a:stretch>
        </p:blipFill>
        <p:spPr>
          <a:xfrm>
            <a:off x="5621692" y="4034576"/>
            <a:ext cx="586165" cy="686300"/>
          </a:xfrm>
          <a:prstGeom prst="rect">
            <a:avLst/>
          </a:prstGeom>
          <a:noFill/>
          <a:ln>
            <a:noFill/>
          </a:ln>
        </p:spPr>
      </p:pic>
      <p:pic>
        <p:nvPicPr>
          <p:cNvPr id="65" name="Google Shape;65;p13"/>
          <p:cNvPicPr preferRelativeResize="0"/>
          <p:nvPr/>
        </p:nvPicPr>
        <p:blipFill>
          <a:blip r:embed="rId7">
            <a:alphaModFix/>
          </a:blip>
          <a:stretch>
            <a:fillRect/>
          </a:stretch>
        </p:blipFill>
        <p:spPr>
          <a:xfrm>
            <a:off x="8404399" y="3624439"/>
            <a:ext cx="321850" cy="448425"/>
          </a:xfrm>
          <a:prstGeom prst="rect">
            <a:avLst/>
          </a:prstGeom>
          <a:noFill/>
          <a:ln>
            <a:noFill/>
          </a:ln>
        </p:spPr>
      </p:pic>
      <p:pic>
        <p:nvPicPr>
          <p:cNvPr id="66" name="Google Shape;66;p13"/>
          <p:cNvPicPr preferRelativeResize="0"/>
          <p:nvPr/>
        </p:nvPicPr>
        <p:blipFill>
          <a:blip r:embed="rId7">
            <a:alphaModFix/>
          </a:blip>
          <a:stretch>
            <a:fillRect/>
          </a:stretch>
        </p:blipFill>
        <p:spPr>
          <a:xfrm>
            <a:off x="8664593" y="3757882"/>
            <a:ext cx="321850" cy="448425"/>
          </a:xfrm>
          <a:prstGeom prst="rect">
            <a:avLst/>
          </a:prstGeom>
          <a:noFill/>
          <a:ln>
            <a:noFill/>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3" name="Google Shape;73;p14"/>
          <p:cNvSpPr txBox="1">
            <a:spLocks noGrp="1"/>
          </p:cNvSpPr>
          <p:nvPr>
            <p:ph type="body" idx="1"/>
          </p:nvPr>
        </p:nvSpPr>
        <p:spPr>
          <a:xfrm>
            <a:off x="304801" y="931528"/>
            <a:ext cx="8576440" cy="3867807"/>
          </a:xfrm>
          <a:prstGeom prst="rect">
            <a:avLst/>
          </a:prstGeom>
        </p:spPr>
        <p:txBody>
          <a:bodyPr spcFirstLastPara="1" wrap="square" lIns="0" tIns="0" rIns="0" bIns="0" anchor="t" anchorCtr="0">
            <a:noAutofit/>
          </a:bodyPr>
          <a:lstStyle/>
          <a:p>
            <a:r>
              <a:rPr lang="en-US" dirty="0"/>
              <a:t>Binary search is the search technique that works efficiently on sorted lists. Hence, to search an element into some list using the binary search technique, we must ensure that the list is sorted.</a:t>
            </a:r>
          </a:p>
          <a:p>
            <a:r>
              <a:rPr lang="en-US" dirty="0"/>
              <a:t>Binary search follows the divide and conquer approach in which the list is divided into two halves, and the item is compared with the middle element of the list. If the match is found then, the location of the middle element is returned. Otherwise, we search into either of the halves depending upon the result produced through the match</a:t>
            </a:r>
            <a:r>
              <a:rPr lang="en-US" dirty="0" smtClean="0"/>
              <a:t>.</a:t>
            </a:r>
          </a:p>
          <a:p>
            <a:r>
              <a:rPr lang="en-US" dirty="0"/>
              <a:t> Binary search can be implemented on sorted array elements. If the list elements are not arranged in a sorted manner, we have first to sort them.</a:t>
            </a:r>
          </a:p>
          <a:p>
            <a:endParaRPr lang="en-US" dirty="0"/>
          </a:p>
          <a:p>
            <a:pPr marL="0" lvl="0" indent="0" algn="l" rtl="0">
              <a:spcBef>
                <a:spcPts val="600"/>
              </a:spcBef>
              <a:spcAft>
                <a:spcPts val="0"/>
              </a:spcAft>
              <a:buClr>
                <a:schemeClr val="dk1"/>
              </a:buClr>
              <a:buSzPts val="1100"/>
              <a:buFont typeface="Arial"/>
              <a:buNone/>
            </a:pPr>
            <a:endParaRPr dirty="0">
              <a:latin typeface="Baskerville Old Face" panose="02020602080505020303" pitchFamily="18" charset="0"/>
            </a:endParaRPr>
          </a:p>
        </p:txBody>
      </p:sp>
      <p:sp>
        <p:nvSpPr>
          <p:cNvPr id="75" name="Google Shape;75;p14"/>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8</a:t>
            </a:fld>
            <a:endParaRPr/>
          </a:p>
        </p:txBody>
      </p:sp>
      <p:sp>
        <p:nvSpPr>
          <p:cNvPr id="2" name="Title 1"/>
          <p:cNvSpPr>
            <a:spLocks noGrp="1"/>
          </p:cNvSpPr>
          <p:nvPr>
            <p:ph type="title"/>
          </p:nvPr>
        </p:nvSpPr>
        <p:spPr>
          <a:xfrm>
            <a:off x="1473929" y="74128"/>
            <a:ext cx="6014400" cy="857400"/>
          </a:xfrm>
        </p:spPr>
        <p:txBody>
          <a:bodyPr/>
          <a:lstStyle/>
          <a:p>
            <a:pPr algn="ctr"/>
            <a:r>
              <a:rPr lang="en-US" dirty="0" smtClean="0">
                <a:latin typeface="Baskerville Old Face" panose="02020602080505020303" pitchFamily="18" charset="0"/>
              </a:rPr>
              <a:t>INFORAMTION </a:t>
            </a:r>
            <a:endParaRPr lang="en-US" dirty="0">
              <a:latin typeface="Baskerville Old Face" panose="02020602080505020303"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3" name="Google Shape;83;p15"/>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9</a:t>
            </a:fld>
            <a:endParaRPr/>
          </a:p>
        </p:txBody>
      </p:sp>
      <p:sp>
        <p:nvSpPr>
          <p:cNvPr id="3" name="TextBox 2"/>
          <p:cNvSpPr txBox="1"/>
          <p:nvPr/>
        </p:nvSpPr>
        <p:spPr>
          <a:xfrm>
            <a:off x="1555531" y="326178"/>
            <a:ext cx="5696607" cy="400110"/>
          </a:xfrm>
          <a:prstGeom prst="rect">
            <a:avLst/>
          </a:prstGeom>
          <a:noFill/>
        </p:spPr>
        <p:txBody>
          <a:bodyPr wrap="square" rtlCol="0">
            <a:spAutoFit/>
          </a:bodyPr>
          <a:lstStyle/>
          <a:p>
            <a:pPr algn="ctr"/>
            <a:r>
              <a:rPr lang="en-US" sz="2000" dirty="0" smtClean="0">
                <a:solidFill>
                  <a:schemeClr val="bg1"/>
                </a:solidFill>
                <a:latin typeface="Baskerville Old Face" panose="02020602080505020303" pitchFamily="18" charset="0"/>
              </a:rPr>
              <a:t>ALGORITHM</a:t>
            </a:r>
            <a:endParaRPr lang="en-US" sz="2000" dirty="0">
              <a:solidFill>
                <a:schemeClr val="bg1"/>
              </a:solidFill>
              <a:latin typeface="Baskerville Old Face" panose="02020602080505020303" pitchFamily="18" charset="0"/>
            </a:endParaRPr>
          </a:p>
        </p:txBody>
      </p:sp>
      <p:sp>
        <p:nvSpPr>
          <p:cNvPr id="4" name="TextBox 3"/>
          <p:cNvSpPr txBox="1"/>
          <p:nvPr/>
        </p:nvSpPr>
        <p:spPr>
          <a:xfrm>
            <a:off x="258712" y="726288"/>
            <a:ext cx="7643941" cy="4401205"/>
          </a:xfrm>
          <a:prstGeom prst="rect">
            <a:avLst/>
          </a:prstGeom>
          <a:noFill/>
        </p:spPr>
        <p:txBody>
          <a:bodyPr wrap="square" rtlCol="0">
            <a:spAutoFit/>
          </a:bodyPr>
          <a:lstStyle/>
          <a:p>
            <a:r>
              <a:rPr lang="en-US" dirty="0">
                <a:solidFill>
                  <a:schemeClr val="bg1"/>
                </a:solidFill>
                <a:latin typeface="Baskerville Old Face" panose="02020602080505020303" pitchFamily="18" charset="0"/>
              </a:rPr>
              <a:t>Binary_Search(a, lower_bound, upper_bound, val) // 'a' is the given array, 'lower_bound' is the index of the first array element, 'upper_bound' is the index of the last array element, 'val' is the value to search  </a:t>
            </a:r>
          </a:p>
          <a:p>
            <a:r>
              <a:rPr lang="en-US" dirty="0">
                <a:solidFill>
                  <a:schemeClr val="bg1"/>
                </a:solidFill>
                <a:latin typeface="Baskerville Old Face" panose="02020602080505020303" pitchFamily="18" charset="0"/>
              </a:rPr>
              <a:t>Step 1: set beg = lower_bound, end = upper_bound, pos = - 1  </a:t>
            </a:r>
          </a:p>
          <a:p>
            <a:r>
              <a:rPr lang="en-US" dirty="0">
                <a:solidFill>
                  <a:schemeClr val="bg1"/>
                </a:solidFill>
                <a:latin typeface="Baskerville Old Face" panose="02020602080505020303" pitchFamily="18" charset="0"/>
              </a:rPr>
              <a:t>Step 2: repeat steps 3 and 4 while beg </a:t>
            </a:r>
            <a:r>
              <a:rPr lang="en-US" b="1" dirty="0">
                <a:solidFill>
                  <a:schemeClr val="bg1"/>
                </a:solidFill>
                <a:latin typeface="Baskerville Old Face" panose="02020602080505020303" pitchFamily="18" charset="0"/>
              </a:rPr>
              <a:t>&lt;</a:t>
            </a:r>
            <a:r>
              <a:rPr lang="en-US" dirty="0">
                <a:solidFill>
                  <a:schemeClr val="bg1"/>
                </a:solidFill>
                <a:latin typeface="Baskerville Old Face" panose="02020602080505020303" pitchFamily="18" charset="0"/>
              </a:rPr>
              <a:t>=end  </a:t>
            </a:r>
          </a:p>
          <a:p>
            <a:r>
              <a:rPr lang="en-US" dirty="0">
                <a:solidFill>
                  <a:schemeClr val="bg1"/>
                </a:solidFill>
                <a:latin typeface="Baskerville Old Face" panose="02020602080505020303" pitchFamily="18" charset="0"/>
              </a:rPr>
              <a:t>Step 3: set mid = (beg + end)/2  </a:t>
            </a:r>
          </a:p>
          <a:p>
            <a:r>
              <a:rPr lang="en-US" dirty="0">
                <a:solidFill>
                  <a:schemeClr val="bg1"/>
                </a:solidFill>
                <a:latin typeface="Baskerville Old Face" panose="02020602080505020303" pitchFamily="18" charset="0"/>
              </a:rPr>
              <a:t>Step 4: if a[mid] = val  </a:t>
            </a:r>
          </a:p>
          <a:p>
            <a:r>
              <a:rPr lang="en-US" dirty="0">
                <a:solidFill>
                  <a:schemeClr val="bg1"/>
                </a:solidFill>
                <a:latin typeface="Baskerville Old Face" panose="02020602080505020303" pitchFamily="18" charset="0"/>
              </a:rPr>
              <a:t>set pos = mid  </a:t>
            </a:r>
          </a:p>
          <a:p>
            <a:r>
              <a:rPr lang="en-US" dirty="0">
                <a:solidFill>
                  <a:schemeClr val="bg1"/>
                </a:solidFill>
                <a:latin typeface="Baskerville Old Face" panose="02020602080505020303" pitchFamily="18" charset="0"/>
              </a:rPr>
              <a:t>print pos  </a:t>
            </a:r>
          </a:p>
          <a:p>
            <a:r>
              <a:rPr lang="en-US" dirty="0">
                <a:solidFill>
                  <a:schemeClr val="bg1"/>
                </a:solidFill>
                <a:latin typeface="Baskerville Old Face" panose="02020602080505020303" pitchFamily="18" charset="0"/>
              </a:rPr>
              <a:t>go to step 6  </a:t>
            </a:r>
          </a:p>
          <a:p>
            <a:r>
              <a:rPr lang="en-US" dirty="0">
                <a:solidFill>
                  <a:schemeClr val="bg1"/>
                </a:solidFill>
                <a:latin typeface="Baskerville Old Face" panose="02020602080505020303" pitchFamily="18" charset="0"/>
              </a:rPr>
              <a:t>else if a[mid] </a:t>
            </a:r>
            <a:r>
              <a:rPr lang="en-US" b="1" dirty="0">
                <a:solidFill>
                  <a:schemeClr val="bg1"/>
                </a:solidFill>
                <a:latin typeface="Baskerville Old Face" panose="02020602080505020303" pitchFamily="18" charset="0"/>
              </a:rPr>
              <a:t>&gt;</a:t>
            </a:r>
            <a:r>
              <a:rPr lang="en-US" dirty="0">
                <a:solidFill>
                  <a:schemeClr val="bg1"/>
                </a:solidFill>
                <a:latin typeface="Baskerville Old Face" panose="02020602080505020303" pitchFamily="18" charset="0"/>
              </a:rPr>
              <a:t> val  </a:t>
            </a:r>
          </a:p>
          <a:p>
            <a:r>
              <a:rPr lang="en-US" dirty="0">
                <a:solidFill>
                  <a:schemeClr val="bg1"/>
                </a:solidFill>
                <a:latin typeface="Baskerville Old Face" panose="02020602080505020303" pitchFamily="18" charset="0"/>
              </a:rPr>
              <a:t>set end = mid - 1  </a:t>
            </a:r>
          </a:p>
          <a:p>
            <a:r>
              <a:rPr lang="en-US" dirty="0">
                <a:solidFill>
                  <a:schemeClr val="bg1"/>
                </a:solidFill>
                <a:latin typeface="Baskerville Old Face" panose="02020602080505020303" pitchFamily="18" charset="0"/>
              </a:rPr>
              <a:t>else  </a:t>
            </a:r>
          </a:p>
          <a:p>
            <a:r>
              <a:rPr lang="en-US" dirty="0">
                <a:solidFill>
                  <a:schemeClr val="bg1"/>
                </a:solidFill>
                <a:latin typeface="Baskerville Old Face" panose="02020602080505020303" pitchFamily="18" charset="0"/>
              </a:rPr>
              <a:t>set beg = mid + 1  </a:t>
            </a:r>
          </a:p>
          <a:p>
            <a:r>
              <a:rPr lang="en-US" dirty="0">
                <a:solidFill>
                  <a:schemeClr val="bg1"/>
                </a:solidFill>
                <a:latin typeface="Baskerville Old Face" panose="02020602080505020303" pitchFamily="18" charset="0"/>
              </a:rPr>
              <a:t>[end of if]  </a:t>
            </a:r>
          </a:p>
          <a:p>
            <a:r>
              <a:rPr lang="en-US" dirty="0">
                <a:solidFill>
                  <a:schemeClr val="bg1"/>
                </a:solidFill>
                <a:latin typeface="Baskerville Old Face" panose="02020602080505020303" pitchFamily="18" charset="0"/>
              </a:rPr>
              <a:t>[end of loop]  </a:t>
            </a:r>
          </a:p>
          <a:p>
            <a:r>
              <a:rPr lang="en-US" dirty="0">
                <a:solidFill>
                  <a:schemeClr val="bg1"/>
                </a:solidFill>
                <a:latin typeface="Baskerville Old Face" panose="02020602080505020303" pitchFamily="18" charset="0"/>
              </a:rPr>
              <a:t>Step 5: if pos = -1  </a:t>
            </a:r>
          </a:p>
          <a:p>
            <a:r>
              <a:rPr lang="en-US" dirty="0">
                <a:solidFill>
                  <a:schemeClr val="bg1"/>
                </a:solidFill>
                <a:latin typeface="Baskerville Old Face" panose="02020602080505020303" pitchFamily="18" charset="0"/>
              </a:rPr>
              <a:t>print "value is not present in the array"  </a:t>
            </a:r>
          </a:p>
          <a:p>
            <a:r>
              <a:rPr lang="en-US" dirty="0">
                <a:solidFill>
                  <a:schemeClr val="bg1"/>
                </a:solidFill>
                <a:latin typeface="Baskerville Old Face" panose="02020602080505020303" pitchFamily="18" charset="0"/>
              </a:rPr>
              <a:t>[end of if]  </a:t>
            </a:r>
          </a:p>
          <a:p>
            <a:r>
              <a:rPr lang="en-US" dirty="0">
                <a:solidFill>
                  <a:schemeClr val="bg1"/>
                </a:solidFill>
                <a:latin typeface="Baskerville Old Face" panose="02020602080505020303" pitchFamily="18" charset="0"/>
              </a:rPr>
              <a:t>Step 6: exit  </a:t>
            </a:r>
          </a:p>
          <a:p>
            <a:endParaRPr lang="en-US" dirty="0">
              <a:solidFill>
                <a:schemeClr val="bg1"/>
              </a:solidFill>
              <a:latin typeface="Baskerville Old Face" panose="02020602080505020303" pitchFamily="18"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Aliena template">
  <a:themeElements>
    <a:clrScheme name="Custom 347">
      <a:dk1>
        <a:srgbClr val="050060"/>
      </a:dk1>
      <a:lt1>
        <a:srgbClr val="FFFFFF"/>
      </a:lt1>
      <a:dk2>
        <a:srgbClr val="585963"/>
      </a:dk2>
      <a:lt2>
        <a:srgbClr val="F3F3F3"/>
      </a:lt2>
      <a:accent1>
        <a:srgbClr val="0A2F9E"/>
      </a:accent1>
      <a:accent2>
        <a:srgbClr val="3544FF"/>
      </a:accent2>
      <a:accent3>
        <a:srgbClr val="24D6FF"/>
      </a:accent3>
      <a:accent4>
        <a:srgbClr val="00FFFF"/>
      </a:accent4>
      <a:accent5>
        <a:srgbClr val="A458FF"/>
      </a:accent5>
      <a:accent6>
        <a:srgbClr val="D392FF"/>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693</TotalTime>
  <Words>1674</Words>
  <Application>Microsoft Office PowerPoint</Application>
  <PresentationFormat>On-screen Show (16:9)</PresentationFormat>
  <Paragraphs>228</Paragraphs>
  <Slides>41</Slides>
  <Notes>38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41</vt:i4>
      </vt:variant>
    </vt:vector>
  </HeadingPairs>
  <TitlesOfParts>
    <vt:vector size="49" baseType="lpstr">
      <vt:lpstr>Arial</vt:lpstr>
      <vt:lpstr>Baskerville Old Face</vt:lpstr>
      <vt:lpstr>Cascadia Mono</vt:lpstr>
      <vt:lpstr>Lexend Deca</vt:lpstr>
      <vt:lpstr>Montserrat</vt:lpstr>
      <vt:lpstr>Muli</vt:lpstr>
      <vt:lpstr>Wingdings</vt:lpstr>
      <vt:lpstr>Aliena template</vt:lpstr>
      <vt:lpstr>PowerPoint Presentation</vt:lpstr>
      <vt:lpstr>steps:   *let L is unordered list with elements L =    {A1,A2,A3….An}. A1 and A2 are compared. If  they are out of order ,then swap *A2,A3 repeat this step for n elements. This step is completed ,observe that largest element is bubbled up to last position.  * Repeat step 1 with few comparisons up to (n-2)elements after this step second largest element is sorted in (n-1)location (n-1)tep: finally at (n-1)comparisionscompare A1,A2 then swap A1,A2</vt:lpstr>
      <vt:lpstr>PowerPoint Presentation</vt:lpstr>
      <vt:lpstr>PowerPoint Presentation</vt:lpstr>
      <vt:lpstr>PowerPoint Presentation</vt:lpstr>
      <vt:lpstr>PowerPoint Presentation</vt:lpstr>
      <vt:lpstr>BINARY SEARCH</vt:lpstr>
      <vt:lpstr>INFORAMTION </vt:lpstr>
      <vt:lpstr>PowerPoint Presentation</vt:lpstr>
      <vt:lpstr>PowerPoint Presentation</vt:lpstr>
      <vt:lpstr>RECURRSIVE METHOD</vt:lpstr>
      <vt:lpstr>PowerPoint Presentation</vt:lpstr>
      <vt:lpstr>   0         1         2        3         4         5        6         7         8   </vt:lpstr>
      <vt:lpstr>   0        1         2        3          4         5         6         7       8</vt:lpstr>
      <vt:lpstr>      0         1          2        3         4         5        6         7         8</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BINARY SEARCH</dc:title>
  <dc:creator>lokesh</dc:creator>
  <cp:lastModifiedBy>Chaitra Nadella</cp:lastModifiedBy>
  <cp:revision>37</cp:revision>
  <dcterms:modified xsi:type="dcterms:W3CDTF">2022-02-03T14:54:18Z</dcterms:modified>
</cp:coreProperties>
</file>