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90"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78B6E-0D9B-49A6-A10F-652976F9B692}" type="datetimeFigureOut">
              <a:rPr lang="en-IN" smtClean="0"/>
              <a:t>13-09-2014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11777-323F-4E3C-9FF0-D6D1ED37CBBF}" type="slidenum">
              <a:rPr lang="en-IN" smtClean="0"/>
              <a:t>‹#›</a:t>
            </a:fld>
            <a:endParaRPr lang="en-IN"/>
          </a:p>
        </p:txBody>
      </p:sp>
    </p:spTree>
    <p:extLst>
      <p:ext uri="{BB962C8B-B14F-4D97-AF65-F5344CB8AC3E}">
        <p14:creationId xmlns:p14="http://schemas.microsoft.com/office/powerpoint/2010/main" val="397848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A31DDE-4D1D-418A-A5E8-CEE0EFFD7FF2}" type="slidenum">
              <a:rPr lang="en-GB" smtClean="0">
                <a:latin typeface="Arial" charset="0"/>
                <a:cs typeface="Arial" charset="0"/>
              </a:rPr>
              <a:pPr fontAlgn="base">
                <a:spcBef>
                  <a:spcPct val="0"/>
                </a:spcBef>
                <a:spcAft>
                  <a:spcPct val="0"/>
                </a:spcAft>
              </a:pPr>
              <a:t>2</a:t>
            </a:fld>
            <a:endParaRPr lang="en-GB" smtClean="0">
              <a:latin typeface="Arial" charset="0"/>
              <a:cs typeface="Arial" charset="0"/>
            </a:endParaRPr>
          </a:p>
        </p:txBody>
      </p:sp>
      <p:sp>
        <p:nvSpPr>
          <p:cNvPr id="168963" name="Rectangle 2"/>
          <p:cNvSpPr>
            <a:spLocks noGrp="1" noRot="1" noChangeAspect="1" noChangeArrowheads="1" noTextEdit="1"/>
          </p:cNvSpPr>
          <p:nvPr>
            <p:ph type="sldImg"/>
          </p:nvPr>
        </p:nvSpPr>
        <p:spPr bwMode="auto">
          <a:xfrm>
            <a:off x="1144588" y="685800"/>
            <a:ext cx="4572000" cy="3429000"/>
          </a:xfrm>
          <a:prstGeom prst="rect">
            <a:avLst/>
          </a:prstGeom>
          <a:noFill/>
          <a:ln>
            <a:miter lim="800000"/>
            <a:headEnd/>
            <a:tailEnd/>
          </a:ln>
        </p:spPr>
      </p:sp>
      <p:sp>
        <p:nvSpPr>
          <p:cNvPr id="168964" name="Rectangle 3"/>
          <p:cNvSpPr>
            <a:spLocks noGrp="1" noChangeArrowheads="1"/>
          </p:cNvSpPr>
          <p:nvPr>
            <p:ph type="body" idx="1"/>
          </p:nvPr>
        </p:nvSpPr>
        <p:spPr bwMode="auto">
          <a:xfrm>
            <a:off x="844550" y="4343400"/>
            <a:ext cx="5409946" cy="4114800"/>
          </a:xfrm>
          <a:noFill/>
          <a:ln>
            <a:solidFill>
              <a:schemeClr val="tx1"/>
            </a:solidFill>
            <a:miter lim="800000"/>
            <a:headEnd/>
            <a:tailEnd/>
          </a:ln>
        </p:spPr>
        <p:txBody>
          <a:bodyPr wrap="square" numCol="1" anchor="t" anchorCtr="0" compatLnSpc="1">
            <a:prstTxWarp prst="textNoShape">
              <a:avLst/>
            </a:prstTxWarp>
          </a:bodyPr>
          <a:lstStyle/>
          <a:p>
            <a:pPr eaLnBrk="1" hangingPunct="1"/>
            <a:r>
              <a:rPr lang="en-US" dirty="0" smtClean="0"/>
              <a:t>When you precede a member variable’s declaration with the keyword static, you are telling the compiler that only one copy of that variable will exist, and that all objects of that class will share that variable.</a:t>
            </a:r>
          </a:p>
          <a:p>
            <a:pPr eaLnBrk="1" hangingPunct="1"/>
            <a:r>
              <a:rPr lang="en-US" dirty="0" smtClean="0"/>
              <a:t>Unlike regular data members, individual copies of a static member variable are not made for each object. No matter how many objects of a class are created, only one copy of a static data member exists. Therefore, a static data member can be said to be class-specific and not instance-specific. Its existence is tied to the class, and not to an object of the class. Static variables and static methods are referred to using the class name and the dot operator.</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Answer:</a:t>
            </a:r>
          </a:p>
          <a:p>
            <a:r>
              <a:rPr lang="en-GB" dirty="0" err="1" smtClean="0"/>
              <a:t>Chk</a:t>
            </a:r>
            <a:r>
              <a:rPr lang="en-GB" dirty="0" smtClean="0"/>
              <a:t> value: true </a:t>
            </a:r>
          </a:p>
        </p:txBody>
      </p:sp>
      <p:sp>
        <p:nvSpPr>
          <p:cNvPr id="2" name="Slide Number Placeholder 1"/>
          <p:cNvSpPr>
            <a:spLocks noGrp="1"/>
          </p:cNvSpPr>
          <p:nvPr>
            <p:ph type="sldNum" sz="quarter" idx="5"/>
          </p:nvPr>
        </p:nvSpPr>
        <p:spPr/>
        <p:txBody>
          <a:bodyPr/>
          <a:lstStyle/>
          <a:p>
            <a:pPr>
              <a:defRPr/>
            </a:pPr>
            <a:fld id="{821089DB-BB50-4477-B715-42B28F9AC4A8}"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12</a:t>
            </a:fld>
            <a:endParaRPr lang="en-US" sz="1200" dirty="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13</a:t>
            </a:fld>
            <a:endParaRPr lang="en-US" sz="1200" dirty="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15</a:t>
            </a:fld>
            <a:endParaRPr lang="en-US" sz="1200" dirty="0">
              <a:latin typeface="+mn-l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16</a:t>
            </a:fld>
            <a:endParaRPr lang="en-US" sz="1200" dirty="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17</a:t>
            </a:fld>
            <a:endParaRPr lang="en-US" sz="1200" dirty="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18</a:t>
            </a:fld>
            <a:endParaRPr lang="en-US" sz="1200" dirty="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19</a:t>
            </a:fld>
            <a:endParaRPr lang="en-US" sz="1200" dirty="0">
              <a:latin typeface="+mn-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20</a:t>
            </a:fld>
            <a:endParaRPr lang="en-US" sz="1200" dirty="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21</a:t>
            </a:fld>
            <a:endParaRPr lang="en-US" sz="1200" dirty="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03D210-C4B6-440B-9ABB-0B5F675A4AFC}" type="slidenum">
              <a:rPr lang="en-GB" smtClean="0">
                <a:latin typeface="Arial" charset="0"/>
                <a:cs typeface="Arial" charset="0"/>
              </a:rPr>
              <a:pPr fontAlgn="base">
                <a:spcBef>
                  <a:spcPct val="0"/>
                </a:spcBef>
                <a:spcAft>
                  <a:spcPct val="0"/>
                </a:spcAft>
              </a:pPr>
              <a:t>3</a:t>
            </a:fld>
            <a:endParaRPr lang="en-GB" smtClean="0">
              <a:latin typeface="Arial" charset="0"/>
              <a:cs typeface="Arial" charset="0"/>
            </a:endParaRPr>
          </a:p>
        </p:txBody>
      </p:sp>
      <p:sp>
        <p:nvSpPr>
          <p:cNvPr id="169987" name="Rectangle 2"/>
          <p:cNvSpPr>
            <a:spLocks noGrp="1" noRot="1" noChangeAspect="1" noChangeArrowheads="1" noTextEdit="1"/>
          </p:cNvSpPr>
          <p:nvPr>
            <p:ph type="sldImg"/>
          </p:nvPr>
        </p:nvSpPr>
        <p:spPr bwMode="auto">
          <a:xfrm>
            <a:off x="1143000" y="685800"/>
            <a:ext cx="4572000" cy="3429000"/>
          </a:xfrm>
          <a:prstGeom prst="rect">
            <a:avLst/>
          </a:prstGeom>
          <a:noFill/>
          <a:ln>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22</a:t>
            </a:fld>
            <a:endParaRPr lang="en-US" sz="1200" dirty="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23</a:t>
            </a:fld>
            <a:endParaRPr lang="en-US" sz="1200" dirty="0">
              <a:latin typeface="+mn-l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24</a:t>
            </a:fld>
            <a:endParaRPr lang="en-US" sz="1200" dirty="0">
              <a:latin typeface="+mn-l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25</a:t>
            </a:fld>
            <a:endParaRPr lang="en-US" sz="1200" dirty="0">
              <a:latin typeface="+mn-l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26</a:t>
            </a:fld>
            <a:endParaRPr lang="en-US" sz="1200" dirty="0">
              <a:latin typeface="+mn-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27</a:t>
            </a:fld>
            <a:endParaRPr lang="en-US" sz="1200" dirty="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28</a:t>
            </a:fld>
            <a:endParaRPr lang="en-US" sz="1200" dirty="0">
              <a:latin typeface="+mn-l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29</a:t>
            </a:fld>
            <a:endParaRPr lang="en-US" sz="1200" dirty="0">
              <a:latin typeface="+mn-l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30</a:t>
            </a:fld>
            <a:endParaRPr lang="en-US" sz="1200" dirty="0">
              <a:latin typeface="+mn-l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31</a:t>
            </a:fld>
            <a:endParaRPr lang="en-US" sz="1200" dirty="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03D210-C4B6-440B-9ABB-0B5F675A4AFC}" type="slidenum">
              <a:rPr lang="en-GB" smtClean="0">
                <a:latin typeface="Arial" charset="0"/>
                <a:cs typeface="Arial" charset="0"/>
              </a:rPr>
              <a:pPr fontAlgn="base">
                <a:spcBef>
                  <a:spcPct val="0"/>
                </a:spcBef>
                <a:spcAft>
                  <a:spcPct val="0"/>
                </a:spcAft>
              </a:pPr>
              <a:t>4</a:t>
            </a:fld>
            <a:endParaRPr lang="en-GB" smtClean="0">
              <a:latin typeface="Arial" charset="0"/>
              <a:cs typeface="Arial" charset="0"/>
            </a:endParaRPr>
          </a:p>
        </p:txBody>
      </p:sp>
      <p:sp>
        <p:nvSpPr>
          <p:cNvPr id="169987" name="Rectangle 2"/>
          <p:cNvSpPr>
            <a:spLocks noGrp="1" noRot="1" noChangeAspect="1" noChangeArrowheads="1" noTextEdit="1"/>
          </p:cNvSpPr>
          <p:nvPr>
            <p:ph type="sldImg"/>
          </p:nvPr>
        </p:nvSpPr>
        <p:spPr bwMode="auto">
          <a:xfrm>
            <a:off x="1143000" y="685800"/>
            <a:ext cx="4572000" cy="3429000"/>
          </a:xfrm>
          <a:prstGeom prst="rect">
            <a:avLst/>
          </a:prstGeom>
          <a:noFill/>
          <a:ln>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32</a:t>
            </a:fld>
            <a:endParaRPr lang="en-US" sz="1200" dirty="0">
              <a:latin typeface="+mn-l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33</a:t>
            </a:fld>
            <a:endParaRPr lang="en-US" sz="1200" dirty="0">
              <a:latin typeface="+mn-l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Answer: 1,2,4 and 5</a:t>
            </a:r>
          </a:p>
          <a:p>
            <a:endParaRPr lang="en-GB" smtClean="0"/>
          </a:p>
        </p:txBody>
      </p:sp>
      <p:sp>
        <p:nvSpPr>
          <p:cNvPr id="2" name="Slide Number Placeholder 1"/>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39F85A2-244F-4396-8577-AD6BE6AAECF0}" type="slidenum">
              <a:rPr lang="en-US" sz="1200">
                <a:latin typeface="+mn-lt"/>
              </a:rPr>
              <a:pPr algn="r" fontAlgn="auto">
                <a:spcBef>
                  <a:spcPts val="0"/>
                </a:spcBef>
                <a:spcAft>
                  <a:spcPts val="0"/>
                </a:spcAft>
                <a:defRPr/>
              </a:pPr>
              <a:t>34</a:t>
            </a:fld>
            <a:endParaRPr lang="en-US" sz="1200" dirty="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203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Answer:</a:t>
            </a:r>
          </a:p>
          <a:p>
            <a:r>
              <a:rPr lang="en-GB" dirty="0" smtClean="0"/>
              <a:t>Error: this keyword cannot be referred inside static methods.</a:t>
            </a:r>
          </a:p>
        </p:txBody>
      </p:sp>
      <p:sp>
        <p:nvSpPr>
          <p:cNvPr id="2" name="Slide Number Placeholder 1"/>
          <p:cNvSpPr>
            <a:spLocks noGrp="1"/>
          </p:cNvSpPr>
          <p:nvPr>
            <p:ph type="sldNum" sz="quarter" idx="5"/>
          </p:nvPr>
        </p:nvSpPr>
        <p:spPr/>
        <p:txBody>
          <a:bodyPr/>
          <a:lstStyle/>
          <a:p>
            <a:pPr>
              <a:defRPr/>
            </a:pPr>
            <a:fld id="{C5D1E917-2E61-494F-95E8-9B715DDDC99D}"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305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Answer:</a:t>
            </a:r>
          </a:p>
          <a:p>
            <a:r>
              <a:rPr lang="en-GB" dirty="0" smtClean="0"/>
              <a:t>Compilation Error: </a:t>
            </a:r>
            <a:r>
              <a:rPr lang="en-GB" b="1" dirty="0" smtClean="0"/>
              <a:t>No Argument </a:t>
            </a:r>
            <a:r>
              <a:rPr lang="en-GB" dirty="0" smtClean="0"/>
              <a:t>constructor is not present.</a:t>
            </a:r>
          </a:p>
        </p:txBody>
      </p:sp>
      <p:sp>
        <p:nvSpPr>
          <p:cNvPr id="2" name="Slide Number Placeholder 1"/>
          <p:cNvSpPr>
            <a:spLocks noGrp="1"/>
          </p:cNvSpPr>
          <p:nvPr>
            <p:ph type="sldNum" sz="quarter" idx="5"/>
          </p:nvPr>
        </p:nvSpPr>
        <p:spPr/>
        <p:txBody>
          <a:bodyPr/>
          <a:lstStyle/>
          <a:p>
            <a:pPr>
              <a:defRPr/>
            </a:pPr>
            <a:fld id="{E4E9FF79-D942-4C75-AADD-38C4E490CBAA}"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305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Answer:</a:t>
            </a:r>
          </a:p>
          <a:p>
            <a:r>
              <a:rPr lang="en-GB" dirty="0" smtClean="0"/>
              <a:t>Compilation Error: </a:t>
            </a:r>
            <a:r>
              <a:rPr lang="en-GB" b="1" dirty="0" smtClean="0"/>
              <a:t>No Argument </a:t>
            </a:r>
            <a:r>
              <a:rPr lang="en-GB" dirty="0" smtClean="0"/>
              <a:t>constructor is not present.</a:t>
            </a:r>
          </a:p>
        </p:txBody>
      </p:sp>
      <p:sp>
        <p:nvSpPr>
          <p:cNvPr id="2" name="Slide Number Placeholder 1"/>
          <p:cNvSpPr>
            <a:spLocks noGrp="1"/>
          </p:cNvSpPr>
          <p:nvPr>
            <p:ph type="sldNum" sz="quarter" idx="5"/>
          </p:nvPr>
        </p:nvSpPr>
        <p:spPr/>
        <p:txBody>
          <a:bodyPr/>
          <a:lstStyle/>
          <a:p>
            <a:pPr>
              <a:defRPr/>
            </a:pPr>
            <a:fld id="{E4E9FF79-D942-4C75-AADD-38C4E490CBA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r>
              <a:rPr lang="en-GB" dirty="0" smtClean="0"/>
              <a:t>Answers:</a:t>
            </a:r>
          </a:p>
          <a:p>
            <a:pPr marL="228600" indent="-228600">
              <a:buFontTx/>
              <a:buAutoNum type="arabicPeriod"/>
            </a:pPr>
            <a:r>
              <a:rPr lang="en-GB" dirty="0" smtClean="0"/>
              <a:t>E,C,A,D,B,F</a:t>
            </a:r>
          </a:p>
          <a:p>
            <a:pPr marL="228600" indent="-228600">
              <a:buFontTx/>
              <a:buAutoNum type="arabicPeriod"/>
            </a:pPr>
            <a:r>
              <a:rPr lang="en-GB" dirty="0" smtClean="0"/>
              <a:t>Three class files.</a:t>
            </a:r>
          </a:p>
        </p:txBody>
      </p:sp>
      <p:sp>
        <p:nvSpPr>
          <p:cNvPr id="2" name="Slide Number Placeholder 1"/>
          <p:cNvSpPr>
            <a:spLocks noGrp="1"/>
          </p:cNvSpPr>
          <p:nvPr>
            <p:ph type="sldNum" sz="quarter" idx="5"/>
          </p:nvPr>
        </p:nvSpPr>
        <p:spPr/>
        <p:txBody>
          <a:bodyPr/>
          <a:lstStyle/>
          <a:p>
            <a:pPr>
              <a:defRPr/>
            </a:pPr>
            <a:fld id="{06ED2017-CFE3-4DB6-BDEC-FE3B38978629}"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r>
              <a:rPr lang="en-GB" dirty="0" smtClean="0"/>
              <a:t>Answers:</a:t>
            </a:r>
          </a:p>
          <a:p>
            <a:pPr marL="228600" indent="-228600">
              <a:buFontTx/>
              <a:buAutoNum type="arabicPeriod"/>
            </a:pPr>
            <a:r>
              <a:rPr lang="en-GB" dirty="0" smtClean="0"/>
              <a:t>E,C,A,D,B,F</a:t>
            </a:r>
          </a:p>
          <a:p>
            <a:pPr marL="228600" indent="-228600">
              <a:buFontTx/>
              <a:buAutoNum type="arabicPeriod"/>
            </a:pPr>
            <a:r>
              <a:rPr lang="en-GB" dirty="0" smtClean="0"/>
              <a:t>Three class files.</a:t>
            </a:r>
          </a:p>
        </p:txBody>
      </p:sp>
      <p:sp>
        <p:nvSpPr>
          <p:cNvPr id="2" name="Slide Number Placeholder 1"/>
          <p:cNvSpPr>
            <a:spLocks noGrp="1"/>
          </p:cNvSpPr>
          <p:nvPr>
            <p:ph type="sldNum" sz="quarter" idx="5"/>
          </p:nvPr>
        </p:nvSpPr>
        <p:spPr/>
        <p:txBody>
          <a:bodyPr/>
          <a:lstStyle/>
          <a:p>
            <a:pPr>
              <a:defRPr/>
            </a:pPr>
            <a:fld id="{06ED2017-CFE3-4DB6-BDEC-FE3B38978629}"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878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Answers:</a:t>
            </a:r>
          </a:p>
          <a:p>
            <a:r>
              <a:rPr lang="en-GB" dirty="0" smtClean="0"/>
              <a:t>1. char 2; byte 1; </a:t>
            </a:r>
            <a:r>
              <a:rPr lang="en-GB" dirty="0" err="1" smtClean="0"/>
              <a:t>int</a:t>
            </a:r>
            <a:r>
              <a:rPr lang="en-GB" dirty="0" smtClean="0"/>
              <a:t> 4; double 8</a:t>
            </a:r>
          </a:p>
          <a:p>
            <a:r>
              <a:rPr lang="en-GB" dirty="0" smtClean="0"/>
              <a:t>2. Error: local variable  </a:t>
            </a:r>
            <a:r>
              <a:rPr lang="en-GB" dirty="0" err="1" smtClean="0"/>
              <a:t>i_val</a:t>
            </a:r>
            <a:r>
              <a:rPr lang="en-GB" dirty="0" smtClean="0"/>
              <a:t> is not initialized</a:t>
            </a:r>
          </a:p>
        </p:txBody>
      </p:sp>
      <p:sp>
        <p:nvSpPr>
          <p:cNvPr id="2" name="Slide Number Placeholder 1"/>
          <p:cNvSpPr>
            <a:spLocks noGrp="1"/>
          </p:cNvSpPr>
          <p:nvPr>
            <p:ph type="sldNum" sz="quarter" idx="5"/>
          </p:nvPr>
        </p:nvSpPr>
        <p:spPr/>
        <p:txBody>
          <a:bodyPr/>
          <a:lstStyle/>
          <a:p>
            <a:pPr>
              <a:defRPr/>
            </a:pPr>
            <a:fld id="{F9E3D43C-44B9-47DB-8D3F-7922E667B863}"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709D68CE-A035-43D4-9CC9-B5F7511DEB58}"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40761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9D68CE-A035-43D4-9CC9-B5F7511DEB58}"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09D68CE-A035-43D4-9CC9-B5F7511DEB58}"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9D68CE-A035-43D4-9CC9-B5F7511DEB58}" type="slidenum">
              <a:rPr lang="en-IN" smtClean="0"/>
              <a:t>‹#›</a:t>
            </a:fld>
            <a:endParaRPr lang="en-IN"/>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1456EFF-22AE-4AE9-967C-4E90A74B53A7}" type="datetimeFigureOut">
              <a:rPr lang="en-IN" smtClean="0"/>
              <a:t>13-09-2014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9D68CE-A035-43D4-9CC9-B5F7511DEB58}"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1456EFF-22AE-4AE9-967C-4E90A74B53A7}" type="datetimeFigureOut">
              <a:rPr lang="en-IN" smtClean="0"/>
              <a:t>13-09-2014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09D68CE-A035-43D4-9CC9-B5F7511DEB58}"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slow">
    <p:push dir="u"/>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Quiz -1</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822672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idx="4294967295"/>
          </p:nvPr>
        </p:nvSpPr>
        <p:spPr>
          <a:xfrm>
            <a:off x="0" y="990600"/>
            <a:ext cx="8077200" cy="5867400"/>
          </a:xfrm>
        </p:spPr>
        <p:txBody>
          <a:bodyPr/>
          <a:lstStyle/>
          <a:p>
            <a:pPr marL="0" indent="0" eaLnBrk="1" hangingPunct="1">
              <a:buNone/>
            </a:pPr>
            <a:r>
              <a:rPr sz="2200" b="1" dirty="0" smtClean="0">
                <a:solidFill>
                  <a:schemeClr val="tx1"/>
                </a:solidFill>
                <a:cs typeface="Arial" charset="0"/>
              </a:rPr>
              <a:t>What will be the output for the below code ?</a:t>
            </a:r>
            <a:endParaRPr lang="en-IN" sz="2200" b="1" dirty="0" smtClean="0">
              <a:solidFill>
                <a:schemeClr val="tx1"/>
              </a:solidFill>
              <a:cs typeface="Arial" charset="0"/>
            </a:endParaRPr>
          </a:p>
          <a:p>
            <a:pPr marL="457200" indent="-457200" eaLnBrk="1" hangingPunct="1">
              <a:buFont typeface="Arial" charset="0"/>
              <a:buAutoNum type="arabicPeriod" startAt="2"/>
            </a:pPr>
            <a:endParaRPr sz="2200" dirty="0" smtClean="0">
              <a:solidFill>
                <a:schemeClr val="tx1"/>
              </a:solidFill>
              <a:cs typeface="Arial" charset="0"/>
            </a:endParaRPr>
          </a:p>
          <a:p>
            <a:pPr marL="457200" indent="-457200" eaLnBrk="1" hangingPunct="1">
              <a:buFont typeface="Arial" charset="0"/>
              <a:buNone/>
            </a:pPr>
            <a:r>
              <a:rPr sz="2200" dirty="0" smtClean="0">
                <a:solidFill>
                  <a:schemeClr val="tx1"/>
                </a:solidFill>
                <a:latin typeface="Courier New" pitchFamily="49" charset="0"/>
                <a:cs typeface="Courier New" pitchFamily="49" charset="0"/>
              </a:rPr>
              <a:t>public class Sample</a:t>
            </a:r>
            <a:endParaRPr lang="en-IN" sz="2200" dirty="0" smtClean="0">
              <a:solidFill>
                <a:schemeClr val="tx1"/>
              </a:solidFill>
              <a:latin typeface="Courier New" pitchFamily="49" charset="0"/>
              <a:cs typeface="Courier New" pitchFamily="49" charset="0"/>
            </a:endParaRPr>
          </a:p>
          <a:p>
            <a:pPr marL="457200" indent="-457200" eaLnBrk="1" hangingPunct="1">
              <a:buFont typeface="Arial" charset="0"/>
              <a:buNone/>
            </a:pP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pPr>
            <a:r>
              <a:rPr lang="en-IN" sz="2200" dirty="0" smtClean="0">
                <a:solidFill>
                  <a:schemeClr val="tx1"/>
                </a:solidFill>
                <a:latin typeface="Courier New" pitchFamily="49" charset="0"/>
                <a:cs typeface="Courier New" pitchFamily="49" charset="0"/>
              </a:rPr>
              <a:t>  </a:t>
            </a:r>
            <a:r>
              <a:rPr sz="2200" dirty="0" smtClean="0">
                <a:solidFill>
                  <a:schemeClr val="tx1"/>
                </a:solidFill>
                <a:latin typeface="Courier New" pitchFamily="49" charset="0"/>
                <a:cs typeface="Courier New" pitchFamily="49" charset="0"/>
              </a:rPr>
              <a:t>public static void main(String a[]){</a:t>
            </a:r>
          </a:p>
          <a:p>
            <a:pPr marL="457200" indent="-457200" eaLnBrk="1" hangingPunct="1">
              <a:buFont typeface="Arial" charset="0"/>
              <a:buNone/>
            </a:pPr>
            <a:r>
              <a:rPr lang="en-IN"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int</a:t>
            </a: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i_val</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pPr>
            <a:r>
              <a:rPr lang="en-IN"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System.out.println</a:t>
            </a:r>
            <a:r>
              <a:rPr sz="2200" dirty="0" smtClean="0">
                <a:solidFill>
                  <a:schemeClr val="tx1"/>
                </a:solidFill>
                <a:latin typeface="Courier New" pitchFamily="49" charset="0"/>
                <a:cs typeface="Courier New" pitchFamily="49" charset="0"/>
              </a:rPr>
              <a:t>("</a:t>
            </a:r>
            <a:r>
              <a:rPr sz="2200" dirty="0" err="1" smtClean="0">
                <a:solidFill>
                  <a:schemeClr val="tx1"/>
                </a:solidFill>
                <a:latin typeface="Courier New" pitchFamily="49" charset="0"/>
                <a:cs typeface="Courier New" pitchFamily="49" charset="0"/>
              </a:rPr>
              <a:t>i_val</a:t>
            </a:r>
            <a:r>
              <a:rPr sz="2200" dirty="0" smtClean="0">
                <a:solidFill>
                  <a:schemeClr val="tx1"/>
                </a:solidFill>
                <a:latin typeface="Courier New" pitchFamily="49" charset="0"/>
                <a:cs typeface="Courier New" pitchFamily="49" charset="0"/>
              </a:rPr>
              <a:t> value: "+</a:t>
            </a:r>
            <a:r>
              <a:rPr sz="2200" dirty="0" err="1" smtClean="0">
                <a:solidFill>
                  <a:schemeClr val="tx1"/>
                </a:solidFill>
                <a:latin typeface="Courier New" pitchFamily="49" charset="0"/>
                <a:cs typeface="Courier New" pitchFamily="49" charset="0"/>
              </a:rPr>
              <a:t>i_val</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pPr>
            <a:r>
              <a:rPr lang="en-IN" sz="2200" dirty="0" smtClean="0">
                <a:solidFill>
                  <a:schemeClr val="tx1"/>
                </a:solidFill>
                <a:latin typeface="Courier New" pitchFamily="49" charset="0"/>
                <a:cs typeface="Courier New" pitchFamily="49" charset="0"/>
              </a:rPr>
              <a:t>   </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pPr>
            <a:r>
              <a:rPr sz="2200" dirty="0" smtClean="0">
                <a:solidFill>
                  <a:schemeClr val="tx1"/>
                </a:solidFill>
                <a:latin typeface="Courier New" pitchFamily="49" charset="0"/>
                <a:cs typeface="Courier New" pitchFamily="49" charset="0"/>
              </a:rPr>
              <a:t>}</a:t>
            </a:r>
            <a:r>
              <a:rPr sz="3000" dirty="0" smtClean="0">
                <a:solidFill>
                  <a:schemeClr val="tx1"/>
                </a:solidFill>
                <a:latin typeface="Courier New" pitchFamily="49" charset="0"/>
                <a:cs typeface="Courier New" pitchFamily="49" charset="0"/>
              </a:rPr>
              <a:t> </a:t>
            </a:r>
          </a:p>
        </p:txBody>
      </p:sp>
      <p:sp>
        <p:nvSpPr>
          <p:cNvPr id="47107" name="Rectangle 2"/>
          <p:cNvSpPr>
            <a:spLocks noGrp="1"/>
          </p:cNvSpPr>
          <p:nvPr>
            <p:ph type="title" idx="4294967295"/>
          </p:nvPr>
        </p:nvSpPr>
        <p:spPr>
          <a:xfrm>
            <a:off x="0" y="176213"/>
            <a:ext cx="9144000"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.7</a:t>
            </a:r>
            <a:endParaRPr dirty="0" smtClean="0">
              <a:solidFill>
                <a:schemeClr val="tx1"/>
              </a:solidFill>
              <a:cs typeface="Arial" charset="0"/>
            </a:endParaRPr>
          </a:p>
        </p:txBody>
      </p:sp>
    </p:spTree>
    <p:extLst>
      <p:ext uri="{BB962C8B-B14F-4D97-AF65-F5344CB8AC3E}">
        <p14:creationId xmlns:p14="http://schemas.microsoft.com/office/powerpoint/2010/main" val="3445254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0" y="990600"/>
            <a:ext cx="8077200" cy="5867400"/>
          </a:xfrm>
        </p:spPr>
        <p:txBody>
          <a:bodyPr/>
          <a:lstStyle/>
          <a:p>
            <a:pPr eaLnBrk="1" hangingPunct="1">
              <a:defRPr/>
            </a:pPr>
            <a:endParaRPr sz="2200" dirty="0" smtClean="0">
              <a:solidFill>
                <a:schemeClr val="tx1"/>
              </a:solidFill>
              <a:cs typeface="Arial" charset="0"/>
            </a:endParaRPr>
          </a:p>
          <a:p>
            <a:pPr marL="0" indent="0" eaLnBrk="1" hangingPunct="1">
              <a:buNone/>
              <a:defRPr/>
            </a:pPr>
            <a:r>
              <a:rPr sz="2200" b="1" dirty="0" smtClean="0">
                <a:solidFill>
                  <a:schemeClr val="tx1"/>
                </a:solidFill>
                <a:cs typeface="Arial" charset="0"/>
              </a:rPr>
              <a:t>What will be the output for the below code ?</a:t>
            </a:r>
          </a:p>
          <a:p>
            <a:pPr marL="457200" indent="-457200" eaLnBrk="1" hangingPunct="1">
              <a:defRPr/>
            </a:pPr>
            <a:endParaRPr sz="2200" dirty="0" smtClean="0">
              <a:solidFill>
                <a:schemeClr val="tx1"/>
              </a:solidFill>
              <a:cs typeface="Arial" charset="0"/>
            </a:endParaRP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public class Sample{</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public static void main()</a:t>
            </a:r>
            <a:endParaRPr lang="en-IN" sz="2200" dirty="0" smtClean="0">
              <a:solidFill>
                <a:schemeClr val="tx1"/>
              </a:solidFill>
              <a:latin typeface="Courier New" pitchFamily="49" charset="0"/>
              <a:cs typeface="Courier New" pitchFamily="49" charset="0"/>
            </a:endParaRPr>
          </a:p>
          <a:p>
            <a:pPr marL="457200" indent="-457200" eaLnBrk="1" hangingPunct="1">
              <a:buFont typeface="Arial" charset="0"/>
              <a:buNone/>
              <a:defRPr/>
            </a:pPr>
            <a:r>
              <a:rPr lang="en-IN" sz="2200" dirty="0">
                <a:latin typeface="Courier New" pitchFamily="49" charset="0"/>
                <a:cs typeface="Courier New" pitchFamily="49" charset="0"/>
              </a:rPr>
              <a:t> </a:t>
            </a:r>
            <a:r>
              <a:rPr lang="en-IN" sz="2200" dirty="0" smtClean="0">
                <a:latin typeface="Courier New" pitchFamily="49" charset="0"/>
                <a:cs typeface="Courier New" pitchFamily="49" charset="0"/>
              </a:rPr>
              <a:t>  </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int</a:t>
            </a: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i_val</a:t>
            </a:r>
            <a:r>
              <a:rPr sz="2200" dirty="0" smtClean="0">
                <a:solidFill>
                  <a:schemeClr val="tx1"/>
                </a:solidFill>
                <a:latin typeface="Courier New" pitchFamily="49" charset="0"/>
                <a:cs typeface="Courier New" pitchFamily="49" charset="0"/>
              </a:rPr>
              <a:t> = 10, </a:t>
            </a:r>
            <a:r>
              <a:rPr sz="2200" dirty="0" err="1" smtClean="0">
                <a:solidFill>
                  <a:schemeClr val="tx1"/>
                </a:solidFill>
                <a:latin typeface="Courier New" pitchFamily="49" charset="0"/>
                <a:cs typeface="Courier New" pitchFamily="49" charset="0"/>
              </a:rPr>
              <a:t>j_val</a:t>
            </a:r>
            <a:r>
              <a:rPr sz="2200" dirty="0" smtClean="0">
                <a:solidFill>
                  <a:schemeClr val="tx1"/>
                </a:solidFill>
                <a:latin typeface="Courier New" pitchFamily="49" charset="0"/>
                <a:cs typeface="Courier New" pitchFamily="49" charset="0"/>
              </a:rPr>
              <a:t> = 20;</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boolean</a:t>
            </a: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chk</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chk</a:t>
            </a:r>
            <a:r>
              <a:rPr sz="2200" dirty="0" smtClean="0">
                <a:solidFill>
                  <a:schemeClr val="tx1"/>
                </a:solidFill>
                <a:latin typeface="Courier New" pitchFamily="49" charset="0"/>
                <a:cs typeface="Courier New" pitchFamily="49" charset="0"/>
              </a:rPr>
              <a:t> = </a:t>
            </a:r>
            <a:r>
              <a:rPr sz="2200" dirty="0" err="1" smtClean="0">
                <a:solidFill>
                  <a:schemeClr val="tx1"/>
                </a:solidFill>
                <a:latin typeface="Courier New" pitchFamily="49" charset="0"/>
                <a:cs typeface="Courier New" pitchFamily="49" charset="0"/>
              </a:rPr>
              <a:t>i_val</a:t>
            </a:r>
            <a:r>
              <a:rPr sz="2200" dirty="0" smtClean="0">
                <a:solidFill>
                  <a:schemeClr val="tx1"/>
                </a:solidFill>
                <a:latin typeface="Courier New" pitchFamily="49" charset="0"/>
                <a:cs typeface="Courier New" pitchFamily="49" charset="0"/>
              </a:rPr>
              <a:t> &lt; </a:t>
            </a:r>
            <a:r>
              <a:rPr sz="2200" dirty="0" err="1" smtClean="0">
                <a:solidFill>
                  <a:schemeClr val="tx1"/>
                </a:solidFill>
                <a:latin typeface="Courier New" pitchFamily="49" charset="0"/>
                <a:cs typeface="Courier New" pitchFamily="49" charset="0"/>
              </a:rPr>
              <a:t>j_val</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a:t>
            </a:r>
            <a:r>
              <a:rPr sz="2200" dirty="0" err="1" smtClean="0">
                <a:solidFill>
                  <a:schemeClr val="tx1"/>
                </a:solidFill>
                <a:latin typeface="Courier New" pitchFamily="49" charset="0"/>
                <a:cs typeface="Courier New" pitchFamily="49" charset="0"/>
              </a:rPr>
              <a:t>System.out.println</a:t>
            </a:r>
            <a:r>
              <a:rPr sz="2200" dirty="0" smtClean="0">
                <a:solidFill>
                  <a:schemeClr val="tx1"/>
                </a:solidFill>
                <a:latin typeface="Courier New" pitchFamily="49" charset="0"/>
                <a:cs typeface="Courier New" pitchFamily="49" charset="0"/>
              </a:rPr>
              <a:t>("</a:t>
            </a:r>
            <a:r>
              <a:rPr sz="2200" dirty="0" err="1" smtClean="0">
                <a:solidFill>
                  <a:schemeClr val="tx1"/>
                </a:solidFill>
                <a:latin typeface="Courier New" pitchFamily="49" charset="0"/>
                <a:cs typeface="Courier New" pitchFamily="49" charset="0"/>
              </a:rPr>
              <a:t>chk</a:t>
            </a:r>
            <a:r>
              <a:rPr sz="2200" dirty="0" smtClean="0">
                <a:solidFill>
                  <a:schemeClr val="tx1"/>
                </a:solidFill>
                <a:latin typeface="Courier New" pitchFamily="49" charset="0"/>
                <a:cs typeface="Courier New" pitchFamily="49" charset="0"/>
              </a:rPr>
              <a:t> value: "+</a:t>
            </a:r>
            <a:r>
              <a:rPr sz="2200" dirty="0" err="1" smtClean="0">
                <a:solidFill>
                  <a:schemeClr val="tx1"/>
                </a:solidFill>
                <a:latin typeface="Courier New" pitchFamily="49" charset="0"/>
                <a:cs typeface="Courier New" pitchFamily="49" charset="0"/>
              </a:rPr>
              <a:t>chk</a:t>
            </a:r>
            <a:r>
              <a:rPr sz="2200" dirty="0" smtClean="0">
                <a:solidFill>
                  <a:schemeClr val="tx1"/>
                </a:solidFill>
                <a:latin typeface="Courier New" pitchFamily="49" charset="0"/>
                <a:cs typeface="Courier New" pitchFamily="49" charset="0"/>
              </a:rPr>
              <a:t>);</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	}</a:t>
            </a:r>
          </a:p>
          <a:p>
            <a:pPr marL="457200" indent="-457200" eaLnBrk="1" hangingPunct="1">
              <a:buFont typeface="Arial" charset="0"/>
              <a:buNone/>
              <a:defRPr/>
            </a:pPr>
            <a:r>
              <a:rPr sz="2200" dirty="0" smtClean="0">
                <a:solidFill>
                  <a:schemeClr val="tx1"/>
                </a:solidFill>
                <a:latin typeface="Courier New" pitchFamily="49" charset="0"/>
                <a:cs typeface="Courier New" pitchFamily="49" charset="0"/>
              </a:rPr>
              <a:t>}</a:t>
            </a:r>
            <a:r>
              <a:rPr sz="3000" dirty="0" smtClean="0">
                <a:solidFill>
                  <a:schemeClr val="tx1"/>
                </a:solidFill>
                <a:latin typeface="Courier New" pitchFamily="49" charset="0"/>
                <a:cs typeface="Courier New" pitchFamily="49" charset="0"/>
              </a:rPr>
              <a:t> </a:t>
            </a:r>
          </a:p>
        </p:txBody>
      </p:sp>
      <p:sp>
        <p:nvSpPr>
          <p:cNvPr id="58371" name="Rectangle 2"/>
          <p:cNvSpPr>
            <a:spLocks noGrp="1"/>
          </p:cNvSpPr>
          <p:nvPr>
            <p:ph type="title" idx="4294967295"/>
          </p:nvPr>
        </p:nvSpPr>
        <p:spPr>
          <a:xfrm>
            <a:off x="0" y="176213"/>
            <a:ext cx="9144000"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8</a:t>
            </a:r>
            <a:endParaRPr dirty="0" smtClean="0">
              <a:solidFill>
                <a:schemeClr val="tx1"/>
              </a:solidFill>
              <a:cs typeface="Arial" charset="0"/>
            </a:endParaRPr>
          </a:p>
        </p:txBody>
      </p:sp>
    </p:spTree>
    <p:extLst>
      <p:ext uri="{BB962C8B-B14F-4D97-AF65-F5344CB8AC3E}">
        <p14:creationId xmlns:p14="http://schemas.microsoft.com/office/powerpoint/2010/main" val="20522687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lstStyle/>
          <a:p>
            <a:pPr marL="0" indent="0" eaLnBrk="1" hangingPunct="1">
              <a:buNone/>
              <a:defRPr/>
            </a:pPr>
            <a:r>
              <a:rPr sz="2200" b="1" dirty="0" smtClean="0">
                <a:solidFill>
                  <a:schemeClr val="tx1"/>
                </a:solidFill>
                <a:cs typeface="Arial" charset="0"/>
              </a:rPr>
              <a:t>Select which of the following are valid array definition</a:t>
            </a:r>
          </a:p>
          <a:p>
            <a:pPr marL="457200" indent="-457200" eaLnBrk="1" hangingPunct="1">
              <a:buFont typeface="+mj-lt"/>
              <a:buAutoNum type="arabicPeriod"/>
              <a:defRPr/>
            </a:pPr>
            <a:endParaRPr sz="2200" dirty="0" smtClean="0">
              <a:solidFill>
                <a:schemeClr val="tx1"/>
              </a:solidFill>
              <a:cs typeface="Arial" charset="0"/>
            </a:endParaRPr>
          </a:p>
          <a:p>
            <a:pPr marL="457200" indent="-457200" eaLnBrk="1" hangingPunct="1">
              <a:buFont typeface="+mj-lt"/>
              <a:buAutoNum type="arabicPeriod"/>
              <a:defRPr/>
            </a:pPr>
            <a:r>
              <a:rPr sz="2200" dirty="0" err="1" smtClean="0">
                <a:solidFill>
                  <a:schemeClr val="tx1"/>
                </a:solidFill>
                <a:cs typeface="Arial" charset="0"/>
              </a:rPr>
              <a:t>int</a:t>
            </a:r>
            <a:r>
              <a:rPr sz="2200" dirty="0" smtClean="0">
                <a:solidFill>
                  <a:schemeClr val="tx1"/>
                </a:solidFill>
                <a:cs typeface="Arial" charset="0"/>
              </a:rPr>
              <a:t>[] a;</a:t>
            </a:r>
          </a:p>
          <a:p>
            <a:pPr marL="457200" indent="-457200" eaLnBrk="1" hangingPunct="1">
              <a:buFont typeface="Arial" charset="0"/>
              <a:buNone/>
              <a:defRPr/>
            </a:pPr>
            <a:r>
              <a:rPr sz="2200" dirty="0" smtClean="0">
                <a:solidFill>
                  <a:schemeClr val="tx1"/>
                </a:solidFill>
                <a:cs typeface="Arial" charset="0"/>
              </a:rPr>
              <a:t>	a = new </a:t>
            </a:r>
            <a:r>
              <a:rPr sz="2200" dirty="0" err="1" smtClean="0">
                <a:solidFill>
                  <a:schemeClr val="tx1"/>
                </a:solidFill>
                <a:cs typeface="Arial" charset="0"/>
              </a:rPr>
              <a:t>int</a:t>
            </a:r>
            <a:r>
              <a:rPr sz="2200" dirty="0" smtClean="0">
                <a:solidFill>
                  <a:schemeClr val="tx1"/>
                </a:solidFill>
                <a:cs typeface="Arial" charset="0"/>
              </a:rPr>
              <a:t>[5];</a:t>
            </a:r>
          </a:p>
          <a:p>
            <a:pPr marL="457200" indent="-457200" eaLnBrk="1" hangingPunct="1">
              <a:buFont typeface="+mj-lt"/>
              <a:buAutoNum type="arabicPeriod" startAt="2"/>
              <a:defRPr/>
            </a:pPr>
            <a:r>
              <a:rPr sz="2200" dirty="0" err="1" smtClean="0">
                <a:solidFill>
                  <a:schemeClr val="tx1"/>
                </a:solidFill>
                <a:cs typeface="Arial" charset="0"/>
              </a:rPr>
              <a:t>int</a:t>
            </a:r>
            <a:r>
              <a:rPr sz="2200" dirty="0" smtClean="0">
                <a:solidFill>
                  <a:schemeClr val="tx1"/>
                </a:solidFill>
                <a:cs typeface="Arial" charset="0"/>
              </a:rPr>
              <a:t> a[] = new </a:t>
            </a:r>
            <a:r>
              <a:rPr sz="2200" dirty="0" err="1" smtClean="0">
                <a:solidFill>
                  <a:schemeClr val="tx1"/>
                </a:solidFill>
                <a:cs typeface="Arial" charset="0"/>
              </a:rPr>
              <a:t>int</a:t>
            </a:r>
            <a:r>
              <a:rPr sz="2200" dirty="0" smtClean="0">
                <a:solidFill>
                  <a:schemeClr val="tx1"/>
                </a:solidFill>
                <a:cs typeface="Arial" charset="0"/>
              </a:rPr>
              <a:t>[5]</a:t>
            </a:r>
          </a:p>
          <a:p>
            <a:pPr marL="457200" indent="-457200" eaLnBrk="1" hangingPunct="1">
              <a:buFont typeface="+mj-lt"/>
              <a:buAutoNum type="arabicPeriod" startAt="2"/>
              <a:defRPr/>
            </a:pPr>
            <a:r>
              <a:rPr sz="2200" dirty="0" err="1" smtClean="0">
                <a:solidFill>
                  <a:schemeClr val="tx1"/>
                </a:solidFill>
                <a:cs typeface="Arial" charset="0"/>
              </a:rPr>
              <a:t>int</a:t>
            </a:r>
            <a:r>
              <a:rPr sz="2200" dirty="0" smtClean="0">
                <a:solidFill>
                  <a:schemeClr val="tx1"/>
                </a:solidFill>
                <a:cs typeface="Arial" charset="0"/>
              </a:rPr>
              <a:t> a[5] = new </a:t>
            </a:r>
            <a:r>
              <a:rPr sz="2200" dirty="0" err="1" smtClean="0">
                <a:solidFill>
                  <a:schemeClr val="tx1"/>
                </a:solidFill>
                <a:cs typeface="Arial" charset="0"/>
              </a:rPr>
              <a:t>int</a:t>
            </a:r>
            <a:r>
              <a:rPr sz="2200" dirty="0" smtClean="0">
                <a:solidFill>
                  <a:schemeClr val="tx1"/>
                </a:solidFill>
                <a:cs typeface="Arial" charset="0"/>
              </a:rPr>
              <a:t>[5];</a:t>
            </a:r>
          </a:p>
          <a:p>
            <a:pPr marL="457200" indent="-457200" eaLnBrk="1" hangingPunct="1">
              <a:buFont typeface="+mj-lt"/>
              <a:buAutoNum type="arabicPeriod" startAt="2"/>
              <a:defRPr/>
            </a:pPr>
            <a:r>
              <a:rPr sz="2200" dirty="0" err="1" smtClean="0">
                <a:solidFill>
                  <a:schemeClr val="tx1"/>
                </a:solidFill>
                <a:cs typeface="Arial" charset="0"/>
              </a:rPr>
              <a:t>int</a:t>
            </a:r>
            <a:r>
              <a:rPr sz="2200" dirty="0" smtClean="0">
                <a:solidFill>
                  <a:schemeClr val="tx1"/>
                </a:solidFill>
                <a:cs typeface="Arial" charset="0"/>
              </a:rPr>
              <a:t> a[] = {1,2,3};</a:t>
            </a:r>
          </a:p>
          <a:p>
            <a:pPr marL="457200" indent="-457200" eaLnBrk="1" hangingPunct="1">
              <a:buFont typeface="+mj-lt"/>
              <a:buAutoNum type="arabicPeriod" startAt="2"/>
              <a:defRPr/>
            </a:pPr>
            <a:r>
              <a:rPr sz="2200" dirty="0" err="1" smtClean="0">
                <a:solidFill>
                  <a:schemeClr val="tx1"/>
                </a:solidFill>
                <a:cs typeface="Arial" charset="0"/>
              </a:rPr>
              <a:t>int</a:t>
            </a:r>
            <a:r>
              <a:rPr sz="2200" dirty="0" smtClean="0">
                <a:solidFill>
                  <a:schemeClr val="tx1"/>
                </a:solidFill>
                <a:cs typeface="Arial" charset="0"/>
              </a:rPr>
              <a:t>[] a = new </a:t>
            </a:r>
            <a:r>
              <a:rPr sz="2200" dirty="0" err="1" smtClean="0">
                <a:solidFill>
                  <a:schemeClr val="tx1"/>
                </a:solidFill>
                <a:cs typeface="Arial" charset="0"/>
              </a:rPr>
              <a:t>int</a:t>
            </a:r>
            <a:r>
              <a:rPr sz="2200" dirty="0" smtClean="0">
                <a:solidFill>
                  <a:schemeClr val="tx1"/>
                </a:solidFill>
                <a:cs typeface="Arial" charset="0"/>
              </a:rPr>
              <a:t>[]{1,2,3};</a:t>
            </a:r>
          </a:p>
          <a:p>
            <a:pPr marL="457200" indent="-457200" eaLnBrk="1" hangingPunct="1">
              <a:buFont typeface="+mj-lt"/>
              <a:buAutoNum type="arabicPeriod" startAt="2"/>
              <a:defRPr/>
            </a:pPr>
            <a:r>
              <a:rPr sz="2200" dirty="0" err="1" smtClean="0">
                <a:solidFill>
                  <a:schemeClr val="tx1"/>
                </a:solidFill>
                <a:cs typeface="Arial" charset="0"/>
              </a:rPr>
              <a:t>int</a:t>
            </a:r>
            <a:r>
              <a:rPr sz="2200" dirty="0" smtClean="0">
                <a:solidFill>
                  <a:schemeClr val="tx1"/>
                </a:solidFill>
                <a:cs typeface="Arial" charset="0"/>
              </a:rPr>
              <a:t>[] a = new </a:t>
            </a:r>
            <a:r>
              <a:rPr sz="2200" dirty="0" err="1" smtClean="0">
                <a:solidFill>
                  <a:schemeClr val="tx1"/>
                </a:solidFill>
                <a:cs typeface="Arial" charset="0"/>
              </a:rPr>
              <a:t>int</a:t>
            </a:r>
            <a:r>
              <a:rPr sz="2200" dirty="0" smtClean="0">
                <a:solidFill>
                  <a:schemeClr val="tx1"/>
                </a:solidFill>
                <a:cs typeface="Arial" charset="0"/>
              </a:rPr>
              <a:t>[5]{1,2,3,4};</a:t>
            </a:r>
          </a:p>
          <a:p>
            <a:pPr marL="457200" indent="-457200" eaLnBrk="1" hangingPunct="1">
              <a:buFont typeface="+mj-lt"/>
              <a:buAutoNum type="arabicPeriod" startAt="2"/>
              <a:defRPr/>
            </a:pPr>
            <a:endParaRPr sz="2200" dirty="0" smtClean="0">
              <a:solidFill>
                <a:schemeClr val="tx1"/>
              </a:solidFill>
              <a:cs typeface="Arial" charset="0"/>
            </a:endParaRPr>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9</a:t>
            </a:r>
            <a:endParaRPr dirty="0" smtClean="0">
              <a:solidFill>
                <a:schemeClr val="tx1"/>
              </a:solidFill>
              <a:cs typeface="Arial" charset="0"/>
            </a:endParaRPr>
          </a:p>
        </p:txBody>
      </p:sp>
    </p:spTree>
    <p:extLst>
      <p:ext uri="{BB962C8B-B14F-4D97-AF65-F5344CB8AC3E}">
        <p14:creationId xmlns:p14="http://schemas.microsoft.com/office/powerpoint/2010/main" val="25594978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92500" lnSpcReduction="2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0" indent="0">
              <a:buNone/>
            </a:pPr>
            <a:r>
              <a:rPr lang="en-IN" sz="2400" b="1" dirty="0"/>
              <a:t>public class Test </a:t>
            </a:r>
            <a:r>
              <a:rPr lang="en-IN" sz="2400" b="1" dirty="0" smtClean="0"/>
              <a:t>{</a:t>
            </a:r>
          </a:p>
          <a:p>
            <a:pPr marL="0" indent="0">
              <a:buNone/>
            </a:pPr>
            <a:r>
              <a:rPr lang="en-IN" sz="2400" b="1" dirty="0" smtClean="0"/>
              <a:t>   public </a:t>
            </a:r>
            <a:r>
              <a:rPr lang="en-IN" sz="2400" b="1" dirty="0"/>
              <a:t>static void main(String[] </a:t>
            </a:r>
            <a:r>
              <a:rPr lang="en-IN" sz="2400" b="1" dirty="0" err="1"/>
              <a:t>args</a:t>
            </a:r>
            <a:r>
              <a:rPr lang="en-IN" sz="2400" b="1" dirty="0" smtClean="0"/>
              <a:t>) </a:t>
            </a:r>
            <a:r>
              <a:rPr lang="en-IN" sz="2400" b="1" dirty="0"/>
              <a:t>{</a:t>
            </a:r>
          </a:p>
          <a:p>
            <a:endParaRPr lang="en-IN" sz="2400" dirty="0"/>
          </a:p>
          <a:p>
            <a:pPr marL="0" indent="0">
              <a:buNone/>
            </a:pPr>
            <a:r>
              <a:rPr lang="en-IN" sz="2400" b="1" dirty="0" smtClean="0"/>
              <a:t>         </a:t>
            </a:r>
            <a:r>
              <a:rPr lang="en-IN" sz="2400" b="1" dirty="0" err="1" smtClean="0"/>
              <a:t>int</a:t>
            </a:r>
            <a:r>
              <a:rPr lang="en-IN" sz="2400" b="1" dirty="0" smtClean="0"/>
              <a:t> </a:t>
            </a:r>
            <a:r>
              <a:rPr lang="en-IN" sz="2400" b="1" dirty="0"/>
              <a:t>i=2;</a:t>
            </a:r>
          </a:p>
          <a:p>
            <a:endParaRPr lang="en-IN" sz="2400" dirty="0"/>
          </a:p>
          <a:p>
            <a:pPr marL="0" indent="0">
              <a:buNone/>
            </a:pPr>
            <a:r>
              <a:rPr lang="en-IN" sz="2400" b="1" dirty="0" smtClean="0"/>
              <a:t>         if</a:t>
            </a:r>
            <a:r>
              <a:rPr lang="en-IN" sz="2400" b="1" dirty="0"/>
              <a:t>((++i&gt;2)||(++i&lt;=10))</a:t>
            </a:r>
          </a:p>
          <a:p>
            <a:pPr marL="0" indent="0">
              <a:buNone/>
            </a:pPr>
            <a:r>
              <a:rPr lang="en-IN" sz="2400" dirty="0" smtClean="0"/>
              <a:t>        {</a:t>
            </a:r>
            <a:endParaRPr lang="en-IN" sz="2400" dirty="0"/>
          </a:p>
          <a:p>
            <a:pPr marL="0" indent="0">
              <a:buNone/>
            </a:pPr>
            <a:r>
              <a:rPr lang="en-IN" sz="2400" dirty="0" smtClean="0"/>
              <a:t>              </a:t>
            </a:r>
            <a:r>
              <a:rPr lang="en-IN" sz="2400" dirty="0" err="1" smtClean="0"/>
              <a:t>System.</a:t>
            </a:r>
            <a:r>
              <a:rPr lang="en-IN" sz="2400" i="1" dirty="0" err="1" smtClean="0"/>
              <a:t>out.println</a:t>
            </a:r>
            <a:r>
              <a:rPr lang="en-IN" sz="2400" i="1" dirty="0"/>
              <a:t>("legal</a:t>
            </a:r>
            <a:r>
              <a:rPr lang="en-IN" sz="2400" i="1" dirty="0" smtClean="0"/>
              <a:t>");</a:t>
            </a:r>
          </a:p>
          <a:p>
            <a:pPr marL="0" indent="0">
              <a:buNone/>
            </a:pPr>
            <a:r>
              <a:rPr lang="en-IN" sz="2400" i="1" dirty="0"/>
              <a:t> </a:t>
            </a:r>
            <a:r>
              <a:rPr lang="en-IN" sz="2400" i="1" dirty="0" smtClean="0"/>
              <a:t>        </a:t>
            </a:r>
            <a:r>
              <a:rPr lang="en-IN" sz="2400" dirty="0" smtClean="0"/>
              <a:t>}</a:t>
            </a:r>
            <a:endParaRPr lang="en-IN" sz="2400" dirty="0"/>
          </a:p>
          <a:p>
            <a:pPr marL="0" indent="0">
              <a:buNone/>
            </a:pPr>
            <a:r>
              <a:rPr lang="en-IN" sz="2400" dirty="0" smtClean="0"/>
              <a:t>         </a:t>
            </a:r>
            <a:r>
              <a:rPr lang="en-IN" sz="2400" dirty="0" err="1" smtClean="0"/>
              <a:t>System.</a:t>
            </a:r>
            <a:r>
              <a:rPr lang="en-IN" sz="2400" i="1" dirty="0" err="1" smtClean="0"/>
              <a:t>out.println</a:t>
            </a:r>
            <a:r>
              <a:rPr lang="en-IN" sz="2400" i="1" dirty="0" smtClean="0"/>
              <a:t>(i</a:t>
            </a:r>
            <a:r>
              <a:rPr lang="en-IN" sz="2400" i="1" dirty="0"/>
              <a:t>);</a:t>
            </a:r>
          </a:p>
          <a:p>
            <a:pPr marL="0" indent="0">
              <a:buNone/>
            </a:pPr>
            <a:r>
              <a:rPr lang="en-IN" sz="2400" dirty="0" smtClean="0"/>
              <a:t>      }</a:t>
            </a:r>
            <a:endParaRPr lang="en-IN" sz="2400" dirty="0"/>
          </a:p>
          <a:p>
            <a:pPr marL="0" indent="0">
              <a:buNone/>
            </a:pPr>
            <a:r>
              <a:rPr lang="en-IN" sz="2400" dirty="0"/>
              <a:t>}</a:t>
            </a:r>
          </a:p>
          <a:p>
            <a:pPr marL="0" indent="0" eaLnBrk="1" hangingPunct="1">
              <a:buNone/>
              <a:defRPr/>
            </a:pPr>
            <a:endParaRPr sz="2200" b="1" dirty="0" smtClean="0">
              <a:solidFill>
                <a:schemeClr val="tx1"/>
              </a:solidFill>
              <a:cs typeface="Arial" charset="0"/>
            </a:endParaRPr>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10</a:t>
            </a:r>
            <a:endParaRPr dirty="0" smtClean="0">
              <a:solidFill>
                <a:schemeClr val="tx1"/>
              </a:solidFill>
              <a:cs typeface="Arial" charset="0"/>
            </a:endParaRPr>
          </a:p>
        </p:txBody>
      </p:sp>
    </p:spTree>
    <p:extLst>
      <p:ext uri="{BB962C8B-B14F-4D97-AF65-F5344CB8AC3E}">
        <p14:creationId xmlns:p14="http://schemas.microsoft.com/office/powerpoint/2010/main" val="47360307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Quiz </a:t>
            </a:r>
            <a:r>
              <a:rPr lang="en-IN" dirty="0" smtClean="0"/>
              <a:t>– Day 2</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7902457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lnSpcReduction="1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IN" sz="2400" b="1" dirty="0"/>
              <a:t>public class Test {</a:t>
            </a:r>
          </a:p>
          <a:p>
            <a:pPr marL="82296" indent="0">
              <a:buNone/>
            </a:pPr>
            <a:r>
              <a:rPr lang="en-IN" sz="2400" b="1" dirty="0" smtClean="0"/>
              <a:t>	public </a:t>
            </a:r>
            <a:r>
              <a:rPr lang="en-IN" sz="2400" b="1" dirty="0"/>
              <a:t>static void main(String[] </a:t>
            </a:r>
            <a:r>
              <a:rPr lang="en-IN" sz="2400" b="1" dirty="0" err="1"/>
              <a:t>args</a:t>
            </a:r>
            <a:r>
              <a:rPr lang="en-IN" sz="2400" b="1" dirty="0"/>
              <a:t>) {</a:t>
            </a:r>
          </a:p>
          <a:p>
            <a:pPr marL="82296" indent="0">
              <a:buNone/>
            </a:pPr>
            <a:r>
              <a:rPr lang="en-IN" sz="2400" b="1" dirty="0" smtClean="0"/>
              <a:t>	</a:t>
            </a:r>
            <a:r>
              <a:rPr lang="en-IN" sz="2400" b="1" dirty="0" err="1" smtClean="0"/>
              <a:t>int</a:t>
            </a:r>
            <a:r>
              <a:rPr lang="en-IN" sz="2400" b="1" dirty="0" smtClean="0"/>
              <a:t>  </a:t>
            </a:r>
            <a:r>
              <a:rPr lang="en-IN" sz="2400" b="1" dirty="0"/>
              <a:t>z, x=9,y=5;</a:t>
            </a:r>
          </a:p>
          <a:p>
            <a:pPr marL="82296" indent="0">
              <a:buNone/>
            </a:pPr>
            <a:r>
              <a:rPr lang="en-IN" sz="2400" dirty="0" smtClean="0"/>
              <a:t>	z</a:t>
            </a:r>
            <a:r>
              <a:rPr lang="en-IN" sz="2400" dirty="0"/>
              <a:t>=--x + ++x - y--;</a:t>
            </a:r>
          </a:p>
          <a:p>
            <a:pPr marL="82296" indent="0">
              <a:buNone/>
            </a:pPr>
            <a:r>
              <a:rPr lang="en-IN" sz="2400" dirty="0" smtClean="0"/>
              <a:t>	</a:t>
            </a:r>
            <a:r>
              <a:rPr lang="en-IN" sz="2400" dirty="0" err="1" smtClean="0"/>
              <a:t>System.</a:t>
            </a:r>
            <a:r>
              <a:rPr lang="en-IN" sz="2400" i="1" dirty="0" err="1" smtClean="0"/>
              <a:t>out.println</a:t>
            </a:r>
            <a:r>
              <a:rPr lang="en-IN" sz="2400" i="1" dirty="0" smtClean="0"/>
              <a:t>(z);   </a:t>
            </a:r>
            <a:r>
              <a:rPr lang="en-IN" sz="2400" dirty="0" smtClean="0"/>
              <a:t>}</a:t>
            </a:r>
            <a:endParaRPr lang="en-IN" sz="2400" dirty="0"/>
          </a:p>
          <a:p>
            <a:pPr marL="82296" indent="0">
              <a:buNone/>
            </a:pPr>
            <a:r>
              <a:rPr lang="en-IN" sz="2400" dirty="0" smtClean="0"/>
              <a:t>}</a:t>
            </a:r>
          </a:p>
          <a:p>
            <a:pPr marL="539496" indent="-457200">
              <a:buAutoNum type="alphaLcPeriod"/>
            </a:pPr>
            <a:r>
              <a:rPr lang="en-IN" sz="2400" dirty="0" smtClean="0"/>
              <a:t>13</a:t>
            </a:r>
          </a:p>
          <a:p>
            <a:pPr marL="539496" indent="-457200">
              <a:buAutoNum type="alphaLcPeriod"/>
            </a:pPr>
            <a:r>
              <a:rPr lang="en-IN" sz="2400" dirty="0" smtClean="0"/>
              <a:t>12</a:t>
            </a:r>
          </a:p>
          <a:p>
            <a:pPr marL="539496" indent="-457200">
              <a:buAutoNum type="alphaLcPeriod"/>
            </a:pPr>
            <a:r>
              <a:rPr lang="en-IN" sz="2400" dirty="0" smtClean="0"/>
              <a:t>11</a:t>
            </a:r>
          </a:p>
          <a:p>
            <a:pPr marL="539496" indent="-457200">
              <a:buAutoNum type="alphaLcPeriod"/>
            </a:pPr>
            <a:r>
              <a:rPr lang="en-IN" sz="2400" dirty="0" smtClean="0"/>
              <a:t>None of the above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a:t>
            </a:r>
            <a:endParaRPr dirty="0" smtClean="0">
              <a:solidFill>
                <a:schemeClr val="tx1"/>
              </a:solidFill>
              <a:cs typeface="Arial" charset="0"/>
            </a:endParaRPr>
          </a:p>
        </p:txBody>
      </p:sp>
    </p:spTree>
    <p:extLst>
      <p:ext uri="{BB962C8B-B14F-4D97-AF65-F5344CB8AC3E}">
        <p14:creationId xmlns:p14="http://schemas.microsoft.com/office/powerpoint/2010/main" val="37551722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102696"/>
          </a:xfrm>
        </p:spPr>
        <p:txBody>
          <a:bodyPr>
            <a:normAutofit fontScale="85000" lnSpcReduction="20000"/>
          </a:bodyPr>
          <a:lstStyle/>
          <a:p>
            <a:pPr marL="82296" indent="0">
              <a:buNone/>
            </a:pPr>
            <a:r>
              <a:rPr lang="en-IN" sz="2200" b="1" dirty="0">
                <a:cs typeface="Arial" charset="0"/>
              </a:rPr>
              <a:t>What will be the output for the below code </a:t>
            </a:r>
            <a:r>
              <a:rPr lang="en-US" sz="2400" b="1" dirty="0"/>
              <a:t>with the command</a:t>
            </a:r>
            <a:endParaRPr lang="en-IN" sz="2400" dirty="0"/>
          </a:p>
          <a:p>
            <a:pPr marL="82296" indent="0">
              <a:buNone/>
            </a:pPr>
            <a:r>
              <a:rPr lang="en-US" sz="2400" b="1" dirty="0" smtClean="0"/>
              <a:t>  java </a:t>
            </a:r>
            <a:r>
              <a:rPr lang="en-US" sz="2400" b="1" dirty="0"/>
              <a:t>Test hello?	</a:t>
            </a:r>
            <a:endParaRPr lang="en-IN" sz="2200" b="1" dirty="0">
              <a:cs typeface="Arial" charset="0"/>
            </a:endParaRPr>
          </a:p>
          <a:p>
            <a:pPr marL="82296" indent="0">
              <a:buNone/>
            </a:pPr>
            <a:r>
              <a:rPr lang="en-US" sz="2400" dirty="0"/>
              <a:t>public class Test {</a:t>
            </a:r>
            <a:endParaRPr lang="en-IN" sz="2400" dirty="0"/>
          </a:p>
          <a:p>
            <a:pPr marL="82296" indent="0">
              <a:buNone/>
            </a:pPr>
            <a:r>
              <a:rPr lang="en-US" sz="2400" dirty="0" smtClean="0"/>
              <a:t>	static </a:t>
            </a:r>
            <a:r>
              <a:rPr lang="en-US" sz="2400" dirty="0" err="1"/>
              <a:t>int</a:t>
            </a:r>
            <a:r>
              <a:rPr lang="en-US" sz="2400" dirty="0"/>
              <a:t> i;</a:t>
            </a:r>
            <a:endParaRPr lang="en-IN" sz="2400" dirty="0"/>
          </a:p>
          <a:p>
            <a:pPr marL="82296" indent="0">
              <a:buNone/>
            </a:pPr>
            <a:r>
              <a:rPr lang="en-US" sz="2400" dirty="0" smtClean="0"/>
              <a:t>	static </a:t>
            </a:r>
            <a:r>
              <a:rPr lang="en-US" sz="2400" dirty="0"/>
              <a:t>public void main(String[] </a:t>
            </a:r>
            <a:r>
              <a:rPr lang="en-US" sz="2400" dirty="0" err="1"/>
              <a:t>args</a:t>
            </a:r>
            <a:r>
              <a:rPr lang="en-US" sz="2400" dirty="0"/>
              <a:t>) {</a:t>
            </a:r>
            <a:endParaRPr lang="en-IN" sz="2400" dirty="0"/>
          </a:p>
          <a:p>
            <a:pPr marL="82296" indent="0">
              <a:buNone/>
            </a:pPr>
            <a:r>
              <a:rPr lang="en-US" sz="2400" dirty="0" smtClean="0"/>
              <a:t>	do  </a:t>
            </a:r>
            <a:r>
              <a:rPr lang="en-US" sz="2400" dirty="0"/>
              <a:t>{</a:t>
            </a:r>
            <a:endParaRPr lang="en-IN" sz="2400" dirty="0"/>
          </a:p>
          <a:p>
            <a:pPr marL="82296" indent="0">
              <a:buNone/>
            </a:pPr>
            <a:r>
              <a:rPr lang="en-US" sz="2400" dirty="0" smtClean="0"/>
              <a:t>	</a:t>
            </a:r>
            <a:r>
              <a:rPr lang="en-US" sz="2400" dirty="0" err="1" smtClean="0"/>
              <a:t>System.out.println</a:t>
            </a:r>
            <a:r>
              <a:rPr lang="en-US" sz="2400" dirty="0" smtClean="0"/>
              <a:t>(</a:t>
            </a:r>
            <a:r>
              <a:rPr lang="en-US" sz="2400" dirty="0" err="1" smtClean="0"/>
              <a:t>args</a:t>
            </a:r>
            <a:r>
              <a:rPr lang="en-US" sz="2400" dirty="0"/>
              <a:t>[++i]); </a:t>
            </a:r>
            <a:endParaRPr lang="en-US" sz="2400" dirty="0" smtClean="0"/>
          </a:p>
          <a:p>
            <a:pPr marL="82296" indent="0">
              <a:buNone/>
            </a:pPr>
            <a:r>
              <a:rPr lang="en-US" sz="2400" dirty="0"/>
              <a:t>	 </a:t>
            </a:r>
            <a:r>
              <a:rPr lang="en-US" sz="2400" dirty="0" smtClean="0"/>
              <a:t>     }</a:t>
            </a:r>
            <a:r>
              <a:rPr lang="en-US" sz="2400" dirty="0"/>
              <a:t>while(i&lt;</a:t>
            </a:r>
            <a:r>
              <a:rPr lang="en-US" sz="2400" dirty="0" err="1"/>
              <a:t>args.length</a:t>
            </a:r>
            <a:r>
              <a:rPr lang="en-US" sz="2400" dirty="0" smtClean="0"/>
              <a:t>);   </a:t>
            </a:r>
          </a:p>
          <a:p>
            <a:pPr marL="82296" indent="0">
              <a:buNone/>
            </a:pPr>
            <a:r>
              <a:rPr lang="en-US" sz="2400" dirty="0"/>
              <a:t>	</a:t>
            </a:r>
            <a:r>
              <a:rPr lang="en-US" sz="2400" dirty="0" smtClean="0"/>
              <a:t>}</a:t>
            </a:r>
          </a:p>
          <a:p>
            <a:pPr marL="82296" indent="0">
              <a:buNone/>
            </a:pPr>
            <a:r>
              <a:rPr lang="en-US" sz="2400" dirty="0" smtClean="0"/>
              <a:t>}</a:t>
            </a:r>
            <a:endParaRPr lang="en-IN" sz="2400" dirty="0"/>
          </a:p>
          <a:p>
            <a:pPr marL="82296" indent="0">
              <a:buNone/>
            </a:pPr>
            <a:endParaRPr lang="en-IN" sz="2400" dirty="0" smtClean="0"/>
          </a:p>
          <a:p>
            <a:pPr marL="539496" indent="-457200">
              <a:buAutoNum type="alphaLcPeriod"/>
            </a:pPr>
            <a:r>
              <a:rPr lang="en-US" sz="2400" dirty="0"/>
              <a:t>Prints "hello"</a:t>
            </a:r>
            <a:endParaRPr lang="en-IN" sz="2400" dirty="0" smtClean="0"/>
          </a:p>
          <a:p>
            <a:pPr marL="539496" indent="-457200">
              <a:buAutoNum type="alphaLcPeriod"/>
            </a:pPr>
            <a:r>
              <a:rPr lang="en-US" sz="2400" dirty="0"/>
              <a:t>Prints "Test"</a:t>
            </a:r>
            <a:endParaRPr lang="en-IN" sz="2400" dirty="0" smtClean="0"/>
          </a:p>
          <a:p>
            <a:pPr marL="539496" indent="-457200">
              <a:buAutoNum type="alphaLcPeriod"/>
            </a:pPr>
            <a:r>
              <a:rPr lang="en-US" sz="2400" dirty="0"/>
              <a:t>Code does not compile</a:t>
            </a:r>
            <a:endParaRPr lang="en-IN" sz="2400" dirty="0" smtClean="0"/>
          </a:p>
          <a:p>
            <a:pPr marL="539496" indent="-457200">
              <a:buFont typeface="Wingdings 2"/>
              <a:buAutoNum type="alphaLcPeriod"/>
            </a:pPr>
            <a:r>
              <a:rPr lang="en-US" sz="2400" dirty="0"/>
              <a:t>Throws an </a:t>
            </a:r>
            <a:r>
              <a:rPr lang="en-US" sz="2400" dirty="0" err="1"/>
              <a:t>ArrayIndexOutOfBoundsException</a:t>
            </a:r>
            <a:endParaRPr lang="en-IN" sz="2400" dirty="0"/>
          </a:p>
          <a:p>
            <a:pPr marL="539496" indent="-457200">
              <a:buAutoNum type="alphaLcPeriod"/>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2</a:t>
            </a:r>
            <a:endParaRPr dirty="0" smtClean="0">
              <a:solidFill>
                <a:schemeClr val="tx1"/>
              </a:solidFill>
              <a:cs typeface="Arial" charset="0"/>
            </a:endParaRPr>
          </a:p>
        </p:txBody>
      </p:sp>
    </p:spTree>
    <p:extLst>
      <p:ext uri="{BB962C8B-B14F-4D97-AF65-F5344CB8AC3E}">
        <p14:creationId xmlns:p14="http://schemas.microsoft.com/office/powerpoint/2010/main" val="194105682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a:bodyPr>
          <a:lstStyle/>
          <a:p>
            <a:pPr marL="82296" indent="0">
              <a:buNone/>
            </a:pPr>
            <a:r>
              <a:rPr lang="en-US" sz="2400" b="1" dirty="0"/>
              <a:t>Which of the following is not a valid variable declaration</a:t>
            </a:r>
            <a:endParaRPr lang="en-IN" sz="2400" dirty="0"/>
          </a:p>
          <a:p>
            <a:pPr marL="82296" indent="0">
              <a:buNone/>
            </a:pPr>
            <a:r>
              <a:rPr lang="en-US" sz="2400" dirty="0"/>
              <a:t>	</a:t>
            </a:r>
            <a:r>
              <a:rPr lang="en-US" sz="2400" dirty="0" smtClean="0"/>
              <a:t>a</a:t>
            </a:r>
            <a:r>
              <a:rPr lang="en-US" sz="2400" dirty="0"/>
              <a:t>.	$a1	</a:t>
            </a:r>
            <a:endParaRPr lang="en-US" sz="2400" dirty="0" smtClean="0"/>
          </a:p>
          <a:p>
            <a:pPr marL="82296" indent="0">
              <a:buNone/>
            </a:pPr>
            <a:r>
              <a:rPr lang="en-US" sz="2400" dirty="0"/>
              <a:t> </a:t>
            </a:r>
            <a:r>
              <a:rPr lang="en-US" sz="2400" dirty="0" smtClean="0"/>
              <a:t>        </a:t>
            </a:r>
            <a:r>
              <a:rPr lang="en-US" sz="2400" dirty="0"/>
              <a:t>	b.	_</a:t>
            </a:r>
            <a:r>
              <a:rPr lang="en-US" sz="2400" dirty="0" smtClean="0"/>
              <a:t>a1</a:t>
            </a:r>
          </a:p>
          <a:p>
            <a:pPr marL="82296" indent="0">
              <a:buNone/>
            </a:pPr>
            <a:r>
              <a:rPr lang="en-US" sz="2400" dirty="0"/>
              <a:t>	c.	</a:t>
            </a:r>
            <a:r>
              <a:rPr lang="en-US" sz="2400" dirty="0" smtClean="0"/>
              <a:t>a1</a:t>
            </a:r>
            <a:r>
              <a:rPr lang="en-US" sz="2400" dirty="0"/>
              <a:t>					</a:t>
            </a:r>
            <a:endParaRPr lang="en-US" sz="2400" dirty="0" smtClean="0"/>
          </a:p>
          <a:p>
            <a:pPr marL="82296" indent="0">
              <a:buNone/>
            </a:pPr>
            <a:r>
              <a:rPr lang="en-US" sz="2400" dirty="0"/>
              <a:t> </a:t>
            </a:r>
            <a:r>
              <a:rPr lang="en-US" sz="2400" dirty="0" smtClean="0"/>
              <a:t>  	d</a:t>
            </a:r>
            <a:r>
              <a:rPr lang="en-US" sz="2400" dirty="0"/>
              <a:t>.	a.1</a:t>
            </a:r>
            <a:endParaRPr lang="en-IN" sz="2400" dirty="0"/>
          </a:p>
          <a:p>
            <a:pPr marL="539496" indent="-457200">
              <a:buAutoNum type="alphaLcPeriod"/>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3</a:t>
            </a:r>
            <a:endParaRPr dirty="0" smtClean="0">
              <a:solidFill>
                <a:schemeClr val="tx1"/>
              </a:solidFill>
              <a:cs typeface="Arial" charset="0"/>
            </a:endParaRPr>
          </a:p>
        </p:txBody>
      </p:sp>
    </p:spTree>
    <p:extLst>
      <p:ext uri="{BB962C8B-B14F-4D97-AF65-F5344CB8AC3E}">
        <p14:creationId xmlns:p14="http://schemas.microsoft.com/office/powerpoint/2010/main" val="61171951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246712"/>
          </a:xfrm>
        </p:spPr>
        <p:txBody>
          <a:bodyPr>
            <a:normAutofit fontScale="70000" lnSpcReduction="20000"/>
          </a:bodyPr>
          <a:lstStyle/>
          <a:p>
            <a:pPr marL="0" indent="0">
              <a:buNone/>
              <a:defRPr/>
            </a:pPr>
            <a:r>
              <a:rPr lang="en-IN" sz="2200" b="1" dirty="0" smtClean="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IN" sz="2400" b="1" dirty="0" smtClean="0"/>
              <a:t>public class Test {</a:t>
            </a:r>
          </a:p>
          <a:p>
            <a:pPr marL="82296" indent="0">
              <a:buNone/>
            </a:pPr>
            <a:r>
              <a:rPr lang="en-IN" sz="2400" b="1" dirty="0" smtClean="0"/>
              <a:t>	public static void main(String[] </a:t>
            </a:r>
            <a:r>
              <a:rPr lang="en-IN" sz="2400" b="1" dirty="0" err="1" smtClean="0"/>
              <a:t>args</a:t>
            </a:r>
            <a:r>
              <a:rPr lang="en-IN" sz="2400" b="1" dirty="0" smtClean="0"/>
              <a:t>) {</a:t>
            </a:r>
          </a:p>
          <a:p>
            <a:pPr marL="82296" indent="0">
              <a:buNone/>
            </a:pPr>
            <a:r>
              <a:rPr lang="en-IN" sz="2400" b="1" dirty="0" smtClean="0"/>
              <a:t>		</a:t>
            </a:r>
            <a:r>
              <a:rPr lang="en-IN" sz="2400" b="1" dirty="0" err="1" smtClean="0"/>
              <a:t>int</a:t>
            </a:r>
            <a:r>
              <a:rPr lang="en-IN" sz="2400" b="1" dirty="0" smtClean="0"/>
              <a:t> </a:t>
            </a:r>
            <a:r>
              <a:rPr lang="en-IN" sz="2400" b="1" dirty="0"/>
              <a:t>b</a:t>
            </a:r>
            <a:r>
              <a:rPr lang="en-IN" sz="2400" dirty="0"/>
              <a:t>=1;</a:t>
            </a:r>
          </a:p>
          <a:p>
            <a:pPr marL="82296" indent="0">
              <a:buNone/>
            </a:pPr>
            <a:r>
              <a:rPr lang="en-IN" sz="2400" dirty="0"/>
              <a:t>		</a:t>
            </a:r>
            <a:r>
              <a:rPr lang="en-IN" sz="2400" b="1" dirty="0"/>
              <a:t>switch</a:t>
            </a:r>
            <a:r>
              <a:rPr lang="en-IN" sz="2400" dirty="0"/>
              <a:t>(b=2)</a:t>
            </a:r>
          </a:p>
          <a:p>
            <a:pPr marL="82296" indent="0">
              <a:buNone/>
            </a:pPr>
            <a:r>
              <a:rPr lang="en-IN" sz="2400" dirty="0"/>
              <a:t>		{</a:t>
            </a:r>
          </a:p>
          <a:p>
            <a:pPr marL="82296" indent="0">
              <a:buNone/>
            </a:pPr>
            <a:r>
              <a:rPr lang="en-IN" sz="2400" dirty="0"/>
              <a:t>		</a:t>
            </a:r>
            <a:r>
              <a:rPr lang="en-IN" sz="2400" b="1" dirty="0"/>
              <a:t>case</a:t>
            </a:r>
            <a:r>
              <a:rPr lang="en-IN" sz="2400" dirty="0"/>
              <a:t> 1</a:t>
            </a:r>
            <a:r>
              <a:rPr lang="en-IN" sz="2400" dirty="0" smtClean="0"/>
              <a:t>: </a:t>
            </a:r>
            <a:r>
              <a:rPr lang="en-IN" sz="2400" dirty="0"/>
              <a:t>	</a:t>
            </a:r>
            <a:r>
              <a:rPr lang="en-IN" sz="2400" dirty="0" err="1"/>
              <a:t>System.</a:t>
            </a:r>
            <a:r>
              <a:rPr lang="en-IN" sz="2400" i="1" dirty="0" err="1"/>
              <a:t>out</a:t>
            </a:r>
            <a:r>
              <a:rPr lang="en-IN" sz="2400" dirty="0" err="1"/>
              <a:t>.println</a:t>
            </a:r>
            <a:r>
              <a:rPr lang="en-IN" sz="2400" dirty="0"/>
              <a:t>("one");</a:t>
            </a:r>
          </a:p>
          <a:p>
            <a:pPr marL="82296" indent="0">
              <a:buNone/>
            </a:pPr>
            <a:r>
              <a:rPr lang="en-IN" sz="2400" dirty="0"/>
              <a:t>			</a:t>
            </a:r>
            <a:r>
              <a:rPr lang="en-IN" sz="2400" b="1" dirty="0"/>
              <a:t>break</a:t>
            </a:r>
            <a:r>
              <a:rPr lang="en-IN" sz="2400" dirty="0"/>
              <a:t>;</a:t>
            </a:r>
          </a:p>
          <a:p>
            <a:pPr marL="82296" indent="0">
              <a:buNone/>
            </a:pPr>
            <a:r>
              <a:rPr lang="en-IN" sz="2400" dirty="0"/>
              <a:t>		</a:t>
            </a:r>
            <a:r>
              <a:rPr lang="en-IN" sz="2400" b="1" dirty="0"/>
              <a:t>case</a:t>
            </a:r>
            <a:r>
              <a:rPr lang="en-IN" sz="2400" dirty="0"/>
              <a:t> 2</a:t>
            </a:r>
            <a:r>
              <a:rPr lang="en-IN" sz="2400" dirty="0" smtClean="0"/>
              <a:t>: </a:t>
            </a:r>
            <a:r>
              <a:rPr lang="en-IN" sz="2400" dirty="0"/>
              <a:t>	</a:t>
            </a:r>
            <a:r>
              <a:rPr lang="en-IN" sz="2400" dirty="0" err="1"/>
              <a:t>System.</a:t>
            </a:r>
            <a:r>
              <a:rPr lang="en-IN" sz="2400" i="1" dirty="0" err="1"/>
              <a:t>out</a:t>
            </a:r>
            <a:r>
              <a:rPr lang="en-IN" sz="2400" dirty="0" err="1"/>
              <a:t>.println</a:t>
            </a:r>
            <a:r>
              <a:rPr lang="en-IN" sz="2400" dirty="0"/>
              <a:t>("two");</a:t>
            </a:r>
          </a:p>
          <a:p>
            <a:pPr marL="82296" indent="0">
              <a:buNone/>
            </a:pPr>
            <a:r>
              <a:rPr lang="en-IN" sz="2400" dirty="0"/>
              <a:t>			</a:t>
            </a:r>
            <a:r>
              <a:rPr lang="en-IN" sz="2400" b="1" dirty="0"/>
              <a:t>break</a:t>
            </a:r>
            <a:r>
              <a:rPr lang="en-IN" sz="2400" dirty="0"/>
              <a:t>;</a:t>
            </a:r>
          </a:p>
          <a:p>
            <a:pPr marL="82296" indent="0">
              <a:buNone/>
            </a:pPr>
            <a:r>
              <a:rPr lang="en-IN" sz="2400" dirty="0"/>
              <a:t>		</a:t>
            </a:r>
            <a:r>
              <a:rPr lang="en-IN" sz="2400" b="1" dirty="0"/>
              <a:t>default</a:t>
            </a:r>
            <a:r>
              <a:rPr lang="en-IN" sz="2400" dirty="0" smtClean="0"/>
              <a:t>:</a:t>
            </a:r>
            <a:r>
              <a:rPr lang="en-IN" sz="2400" dirty="0"/>
              <a:t>	</a:t>
            </a:r>
            <a:r>
              <a:rPr lang="en-IN" sz="2400" dirty="0" err="1"/>
              <a:t>System.</a:t>
            </a:r>
            <a:r>
              <a:rPr lang="en-IN" sz="2400" i="1" dirty="0" err="1"/>
              <a:t>out</a:t>
            </a:r>
            <a:r>
              <a:rPr lang="en-IN" sz="2400" dirty="0" err="1"/>
              <a:t>.println</a:t>
            </a:r>
            <a:r>
              <a:rPr lang="en-IN" sz="2400" dirty="0"/>
              <a:t>("default");</a:t>
            </a:r>
          </a:p>
          <a:p>
            <a:pPr marL="82296" indent="0">
              <a:buNone/>
            </a:pPr>
            <a:r>
              <a:rPr lang="en-IN" sz="2400" dirty="0"/>
              <a:t>		</a:t>
            </a:r>
            <a:r>
              <a:rPr lang="en-IN" sz="2400" dirty="0" smtClean="0"/>
              <a:t>}</a:t>
            </a:r>
          </a:p>
          <a:p>
            <a:pPr lvl="2"/>
            <a:r>
              <a:rPr lang="en-IN" sz="1600" dirty="0" smtClean="0"/>
              <a:t>}   }</a:t>
            </a:r>
            <a:endParaRPr lang="en-IN" sz="1600" dirty="0"/>
          </a:p>
          <a:p>
            <a:pPr marL="539496" indent="-457200">
              <a:buAutoNum type="alphaLcPeriod"/>
            </a:pPr>
            <a:r>
              <a:rPr lang="en-US" sz="2400" dirty="0" smtClean="0"/>
              <a:t>one</a:t>
            </a:r>
            <a:r>
              <a:rPr lang="en-US" sz="2400" dirty="0"/>
              <a:t>	</a:t>
            </a:r>
            <a:endParaRPr lang="en-US" sz="2400" dirty="0" smtClean="0"/>
          </a:p>
          <a:p>
            <a:pPr marL="539496" indent="-457200">
              <a:buAutoNum type="alphaLcPeriod"/>
            </a:pPr>
            <a:r>
              <a:rPr lang="en-US" sz="2400" dirty="0" smtClean="0"/>
              <a:t>Two</a:t>
            </a:r>
          </a:p>
          <a:p>
            <a:pPr marL="539496" indent="-457200">
              <a:buAutoNum type="alphaLcPeriod" startAt="3"/>
            </a:pPr>
            <a:r>
              <a:rPr lang="en-US" sz="2400" dirty="0" smtClean="0"/>
              <a:t>compilation </a:t>
            </a:r>
            <a:r>
              <a:rPr lang="en-US" sz="2400" dirty="0"/>
              <a:t>error	</a:t>
            </a:r>
            <a:endParaRPr lang="en-US" sz="2400" dirty="0" smtClean="0"/>
          </a:p>
          <a:p>
            <a:pPr marL="539496" indent="-457200">
              <a:buAutoNum type="alphaLcPeriod" startAt="3"/>
            </a:pPr>
            <a:r>
              <a:rPr lang="en-US" sz="2400" dirty="0" smtClean="0"/>
              <a:t>None </a:t>
            </a:r>
            <a:r>
              <a:rPr lang="en-US" sz="2400" dirty="0"/>
              <a:t>of the above</a:t>
            </a:r>
            <a:endParaRPr lang="en-IN" sz="2400" dirty="0"/>
          </a:p>
          <a:p>
            <a:pPr marL="82296" indent="0">
              <a:buNone/>
            </a:pPr>
            <a:endParaRPr lang="en-IN" sz="2400" dirty="0" smtClean="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4</a:t>
            </a:r>
            <a:endParaRPr dirty="0" smtClean="0">
              <a:solidFill>
                <a:schemeClr val="tx1"/>
              </a:solidFill>
              <a:cs typeface="Arial" charset="0"/>
            </a:endParaRPr>
          </a:p>
        </p:txBody>
      </p:sp>
    </p:spTree>
    <p:extLst>
      <p:ext uri="{BB962C8B-B14F-4D97-AF65-F5344CB8AC3E}">
        <p14:creationId xmlns:p14="http://schemas.microsoft.com/office/powerpoint/2010/main" val="271199368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85000" lnSpcReduction="2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IN" sz="2400" b="1" dirty="0"/>
              <a:t>public class Test {</a:t>
            </a:r>
          </a:p>
          <a:p>
            <a:pPr marL="82296" indent="0">
              <a:buNone/>
            </a:pPr>
            <a:r>
              <a:rPr lang="en-IN" sz="2400" b="1" dirty="0" smtClean="0"/>
              <a:t>	public </a:t>
            </a:r>
            <a:r>
              <a:rPr lang="en-IN" sz="2400" b="1" dirty="0"/>
              <a:t>static void main(String[] </a:t>
            </a:r>
            <a:r>
              <a:rPr lang="en-IN" sz="2400" b="1" dirty="0" err="1"/>
              <a:t>args</a:t>
            </a:r>
            <a:r>
              <a:rPr lang="en-IN" sz="2400" b="1" dirty="0"/>
              <a:t>) {</a:t>
            </a:r>
          </a:p>
          <a:p>
            <a:pPr marL="82296" indent="0">
              <a:buNone/>
            </a:pPr>
            <a:r>
              <a:rPr lang="en-IN" sz="2400" b="1" dirty="0" smtClean="0"/>
              <a:t>	</a:t>
            </a:r>
            <a:r>
              <a:rPr lang="en-IN" sz="2400" b="1" dirty="0"/>
              <a:t> for</a:t>
            </a:r>
            <a:r>
              <a:rPr lang="en-IN" sz="2400" dirty="0"/>
              <a:t>(</a:t>
            </a:r>
            <a:r>
              <a:rPr lang="en-IN" sz="2400" b="1" dirty="0" err="1"/>
              <a:t>int</a:t>
            </a:r>
            <a:r>
              <a:rPr lang="en-IN" sz="2400" dirty="0"/>
              <a:t> i=0;i&lt;=3;i++)</a:t>
            </a:r>
          </a:p>
          <a:p>
            <a:pPr marL="82296" indent="0">
              <a:buNone/>
            </a:pPr>
            <a:r>
              <a:rPr lang="en-IN" sz="2400" dirty="0"/>
              <a:t>		{</a:t>
            </a:r>
          </a:p>
          <a:p>
            <a:pPr marL="82296" indent="0">
              <a:buNone/>
            </a:pPr>
            <a:r>
              <a:rPr lang="en-IN" sz="2400" dirty="0"/>
              <a:t>			</a:t>
            </a:r>
            <a:r>
              <a:rPr lang="en-IN" sz="2400" dirty="0" err="1"/>
              <a:t>System.</a:t>
            </a:r>
            <a:r>
              <a:rPr lang="en-IN" sz="2400" i="1" dirty="0" err="1"/>
              <a:t>out</a:t>
            </a:r>
            <a:r>
              <a:rPr lang="en-IN" sz="2400" dirty="0" err="1"/>
              <a:t>.println</a:t>
            </a:r>
            <a:r>
              <a:rPr lang="en-IN" sz="2400" dirty="0"/>
              <a:t>(i);</a:t>
            </a:r>
          </a:p>
          <a:p>
            <a:pPr marL="82296" indent="0">
              <a:buNone/>
            </a:pPr>
            <a:r>
              <a:rPr lang="en-IN" sz="2400" dirty="0"/>
              <a:t>		}</a:t>
            </a:r>
          </a:p>
          <a:p>
            <a:pPr marL="82296" indent="0">
              <a:buNone/>
            </a:pPr>
            <a:r>
              <a:rPr lang="en-IN" sz="2400" dirty="0"/>
              <a:t>	</a:t>
            </a:r>
            <a:r>
              <a:rPr lang="en-IN" sz="2400" dirty="0" err="1"/>
              <a:t>System.</a:t>
            </a:r>
            <a:r>
              <a:rPr lang="en-IN" sz="2400" i="1" dirty="0" err="1"/>
              <a:t>out</a:t>
            </a:r>
            <a:r>
              <a:rPr lang="en-IN" sz="2400" dirty="0" err="1"/>
              <a:t>.println</a:t>
            </a:r>
            <a:r>
              <a:rPr lang="en-IN" sz="2400" dirty="0"/>
              <a:t>(</a:t>
            </a:r>
            <a:r>
              <a:rPr lang="en-IN" sz="2400" u="sng" dirty="0"/>
              <a:t>i</a:t>
            </a:r>
            <a:r>
              <a:rPr lang="en-IN" sz="2400" dirty="0"/>
              <a:t>);</a:t>
            </a:r>
          </a:p>
          <a:p>
            <a:pPr marL="82296" indent="0">
              <a:buNone/>
            </a:pPr>
            <a:r>
              <a:rPr lang="en-IN" sz="2400" i="1" dirty="0" smtClean="0"/>
              <a:t>  </a:t>
            </a:r>
            <a:r>
              <a:rPr lang="en-IN" sz="2400" dirty="0" smtClean="0"/>
              <a:t>}</a:t>
            </a:r>
            <a:endParaRPr lang="en-IN" sz="2400" dirty="0"/>
          </a:p>
          <a:p>
            <a:pPr marL="82296" indent="0">
              <a:buNone/>
            </a:pPr>
            <a:r>
              <a:rPr lang="en-IN" sz="2400" dirty="0" smtClean="0"/>
              <a:t>}</a:t>
            </a:r>
          </a:p>
          <a:p>
            <a:pPr marL="539496" indent="-457200">
              <a:buAutoNum type="alphaLcPeriod"/>
            </a:pPr>
            <a:r>
              <a:rPr lang="en-IN" sz="2400" dirty="0" smtClean="0"/>
              <a:t>1 2 3</a:t>
            </a:r>
          </a:p>
          <a:p>
            <a:pPr marL="539496" indent="-457200">
              <a:buAutoNum type="alphaLcPeriod"/>
            </a:pPr>
            <a:r>
              <a:rPr lang="en-IN" sz="2400" dirty="0" smtClean="0"/>
              <a:t>1 2 3 4</a:t>
            </a:r>
          </a:p>
          <a:p>
            <a:pPr marL="539496" indent="-457200">
              <a:buAutoNum type="alphaLcPeriod"/>
            </a:pPr>
            <a:r>
              <a:rPr lang="en-IN" sz="2400" dirty="0" smtClean="0"/>
              <a:t> compilation error</a:t>
            </a:r>
          </a:p>
          <a:p>
            <a:pPr marL="539496" indent="-457200">
              <a:buAutoNum type="alphaLcPeriod"/>
            </a:pPr>
            <a:r>
              <a:rPr lang="en-IN" sz="2400" dirty="0" smtClean="0"/>
              <a:t>None of the above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5</a:t>
            </a:r>
            <a:endParaRPr dirty="0" smtClean="0">
              <a:solidFill>
                <a:schemeClr val="tx1"/>
              </a:solidFill>
              <a:cs typeface="Arial" charset="0"/>
            </a:endParaRPr>
          </a:p>
        </p:txBody>
      </p:sp>
    </p:spTree>
    <p:extLst>
      <p:ext uri="{BB962C8B-B14F-4D97-AF65-F5344CB8AC3E}">
        <p14:creationId xmlns:p14="http://schemas.microsoft.com/office/powerpoint/2010/main" val="107209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223838" y="159917"/>
            <a:ext cx="7472362" cy="554038"/>
          </a:xfrm>
        </p:spPr>
        <p:txBody>
          <a:bodyPr>
            <a:normAutofit fontScale="90000"/>
          </a:bodyPr>
          <a:lstStyle/>
          <a:p>
            <a:r>
              <a:rPr lang="en-IN" dirty="0" smtClean="0">
                <a:solidFill>
                  <a:schemeClr val="tx1"/>
                </a:solidFill>
                <a:cs typeface="Arial" charset="0"/>
              </a:rPr>
              <a:t>Q.1</a:t>
            </a:r>
            <a:endParaRPr dirty="0" smtClean="0">
              <a:solidFill>
                <a:schemeClr val="tx1"/>
              </a:solidFill>
              <a:cs typeface="Arial" charset="0"/>
            </a:endParaRPr>
          </a:p>
        </p:txBody>
      </p:sp>
      <p:sp>
        <p:nvSpPr>
          <p:cNvPr id="36867" name="Rectangle 3"/>
          <p:cNvSpPr>
            <a:spLocks noGrp="1"/>
          </p:cNvSpPr>
          <p:nvPr>
            <p:ph idx="1"/>
          </p:nvPr>
        </p:nvSpPr>
        <p:spPr>
          <a:xfrm>
            <a:off x="457200" y="852488"/>
            <a:ext cx="8229600" cy="5470525"/>
          </a:xfrm>
        </p:spPr>
        <p:txBody>
          <a:bodyPr>
            <a:normAutofit fontScale="70000" lnSpcReduction="20000"/>
          </a:bodyPr>
          <a:lstStyle/>
          <a:p>
            <a:endParaRPr sz="1600" dirty="0" smtClean="0">
              <a:solidFill>
                <a:schemeClr val="tx1"/>
              </a:solidFill>
              <a:latin typeface="Courier New" pitchFamily="49" charset="0"/>
              <a:cs typeface="Courier New" pitchFamily="49" charset="0"/>
            </a:endParaRPr>
          </a:p>
          <a:p>
            <a:pPr>
              <a:buFont typeface="Arial" charset="0"/>
              <a:buNone/>
            </a:pPr>
            <a:r>
              <a:rPr b="1" dirty="0" smtClean="0">
                <a:solidFill>
                  <a:schemeClr val="tx1"/>
                </a:solidFill>
                <a:latin typeface="Courier New" pitchFamily="49" charset="0"/>
                <a:cs typeface="Courier New" pitchFamily="49" charset="0"/>
              </a:rPr>
              <a:t>class </a:t>
            </a:r>
            <a:r>
              <a:rPr b="1" dirty="0" err="1" smtClean="0">
                <a:solidFill>
                  <a:schemeClr val="tx1"/>
                </a:solidFill>
                <a:latin typeface="Courier New" pitchFamily="49" charset="0"/>
                <a:cs typeface="Courier New" pitchFamily="49" charset="0"/>
              </a:rPr>
              <a:t>StaticDemo</a:t>
            </a:r>
            <a:endParaRPr b="1" dirty="0" smtClean="0">
              <a:solidFill>
                <a:schemeClr val="tx1"/>
              </a:solidFill>
              <a:latin typeface="Courier New" pitchFamily="49" charset="0"/>
              <a:cs typeface="Courier New" pitchFamily="49" charset="0"/>
            </a:endParaRPr>
          </a:p>
          <a:p>
            <a:pPr>
              <a:buFont typeface="Arial" charset="0"/>
              <a:buNone/>
            </a:pPr>
            <a:r>
              <a:rPr b="1" dirty="0" smtClean="0">
                <a:solidFill>
                  <a:schemeClr val="tx1"/>
                </a:solidFill>
                <a:latin typeface="Courier New" pitchFamily="49" charset="0"/>
                <a:cs typeface="Courier New" pitchFamily="49" charset="0"/>
              </a:rPr>
              <a:t>{</a:t>
            </a:r>
          </a:p>
          <a:p>
            <a:pPr>
              <a:buFont typeface="Arial" charset="0"/>
              <a:buNone/>
            </a:pPr>
            <a:r>
              <a:rPr b="1" dirty="0" smtClean="0">
                <a:solidFill>
                  <a:schemeClr val="tx1"/>
                </a:solidFill>
                <a:latin typeface="Courier New" pitchFamily="49" charset="0"/>
                <a:cs typeface="Courier New" pitchFamily="49" charset="0"/>
              </a:rPr>
              <a:t>private static </a:t>
            </a:r>
            <a:r>
              <a:rPr b="1" dirty="0" err="1" smtClean="0">
                <a:solidFill>
                  <a:schemeClr val="tx1"/>
                </a:solidFill>
                <a:latin typeface="Courier New" pitchFamily="49" charset="0"/>
                <a:cs typeface="Courier New" pitchFamily="49" charset="0"/>
              </a:rPr>
              <a:t>int</a:t>
            </a:r>
            <a:r>
              <a:rPr b="1" dirty="0" smtClean="0">
                <a:solidFill>
                  <a:schemeClr val="tx1"/>
                </a:solidFill>
                <a:latin typeface="Courier New" pitchFamily="49" charset="0"/>
                <a:cs typeface="Courier New" pitchFamily="49" charset="0"/>
              </a:rPr>
              <a:t> a = 0;</a:t>
            </a:r>
          </a:p>
          <a:p>
            <a:pPr>
              <a:buFont typeface="Arial" charset="0"/>
              <a:buNone/>
            </a:pPr>
            <a:r>
              <a:rPr b="1" dirty="0" smtClean="0">
                <a:solidFill>
                  <a:schemeClr val="tx1"/>
                </a:solidFill>
                <a:latin typeface="Courier New" pitchFamily="49" charset="0"/>
                <a:cs typeface="Courier New" pitchFamily="49" charset="0"/>
              </a:rPr>
              <a:t>private </a:t>
            </a:r>
            <a:r>
              <a:rPr b="1" dirty="0" err="1" smtClean="0">
                <a:solidFill>
                  <a:schemeClr val="tx1"/>
                </a:solidFill>
                <a:latin typeface="Courier New" pitchFamily="49" charset="0"/>
                <a:cs typeface="Courier New" pitchFamily="49" charset="0"/>
              </a:rPr>
              <a:t>int</a:t>
            </a:r>
            <a:r>
              <a:rPr b="1" dirty="0" smtClean="0">
                <a:solidFill>
                  <a:schemeClr val="tx1"/>
                </a:solidFill>
                <a:latin typeface="Courier New" pitchFamily="49" charset="0"/>
                <a:cs typeface="Courier New" pitchFamily="49" charset="0"/>
              </a:rPr>
              <a:t> b;</a:t>
            </a:r>
          </a:p>
          <a:p>
            <a:pPr>
              <a:buFont typeface="Arial" charset="0"/>
              <a:buNone/>
            </a:pPr>
            <a:r>
              <a:rPr b="1" dirty="0" smtClean="0">
                <a:solidFill>
                  <a:schemeClr val="tx1"/>
                </a:solidFill>
                <a:latin typeface="Courier New" pitchFamily="49" charset="0"/>
                <a:cs typeface="Courier New" pitchFamily="49" charset="0"/>
              </a:rPr>
              <a:t>public void set ( </a:t>
            </a:r>
            <a:r>
              <a:rPr b="1" dirty="0" err="1" smtClean="0">
                <a:solidFill>
                  <a:schemeClr val="tx1"/>
                </a:solidFill>
                <a:latin typeface="Courier New" pitchFamily="49" charset="0"/>
                <a:cs typeface="Courier New" pitchFamily="49" charset="0"/>
              </a:rPr>
              <a:t>int</a:t>
            </a:r>
            <a:r>
              <a:rPr b="1" dirty="0" smtClean="0">
                <a:solidFill>
                  <a:schemeClr val="tx1"/>
                </a:solidFill>
                <a:latin typeface="Courier New" pitchFamily="49" charset="0"/>
                <a:cs typeface="Courier New" pitchFamily="49" charset="0"/>
              </a:rPr>
              <a:t> i, </a:t>
            </a:r>
            <a:r>
              <a:rPr b="1" dirty="0" err="1" smtClean="0">
                <a:solidFill>
                  <a:schemeClr val="tx1"/>
                </a:solidFill>
                <a:latin typeface="Courier New" pitchFamily="49" charset="0"/>
                <a:cs typeface="Courier New" pitchFamily="49" charset="0"/>
              </a:rPr>
              <a:t>int</a:t>
            </a:r>
            <a:r>
              <a:rPr b="1" dirty="0" smtClean="0">
                <a:solidFill>
                  <a:schemeClr val="tx1"/>
                </a:solidFill>
                <a:latin typeface="Courier New" pitchFamily="49" charset="0"/>
                <a:cs typeface="Courier New" pitchFamily="49" charset="0"/>
              </a:rPr>
              <a:t> j)</a:t>
            </a:r>
          </a:p>
          <a:p>
            <a:pPr>
              <a:buFont typeface="Arial" charset="0"/>
              <a:buNone/>
            </a:pPr>
            <a:r>
              <a:rPr b="1" dirty="0" smtClean="0">
                <a:solidFill>
                  <a:schemeClr val="tx1"/>
                </a:solidFill>
                <a:latin typeface="Courier New" pitchFamily="49" charset="0"/>
                <a:cs typeface="Courier New" pitchFamily="49" charset="0"/>
              </a:rPr>
              <a:t>{</a:t>
            </a:r>
          </a:p>
          <a:p>
            <a:pPr>
              <a:buFont typeface="Arial" charset="0"/>
              <a:buNone/>
            </a:pPr>
            <a:r>
              <a:rPr b="1" dirty="0" smtClean="0">
                <a:solidFill>
                  <a:schemeClr val="tx1"/>
                </a:solidFill>
                <a:latin typeface="Courier New" pitchFamily="49" charset="0"/>
                <a:cs typeface="Courier New" pitchFamily="49" charset="0"/>
              </a:rPr>
              <a:t>a = i; b = j;</a:t>
            </a:r>
          </a:p>
          <a:p>
            <a:pPr>
              <a:buFont typeface="Arial" charset="0"/>
              <a:buNone/>
            </a:pPr>
            <a:r>
              <a:rPr b="1" dirty="0" smtClean="0">
                <a:solidFill>
                  <a:schemeClr val="tx1"/>
                </a:solidFill>
                <a:latin typeface="Courier New" pitchFamily="49" charset="0"/>
                <a:cs typeface="Courier New" pitchFamily="49" charset="0"/>
              </a:rPr>
              <a:t>}</a:t>
            </a:r>
          </a:p>
          <a:p>
            <a:pPr>
              <a:buFont typeface="Arial" charset="0"/>
              <a:buNone/>
            </a:pPr>
            <a:r>
              <a:rPr b="1" dirty="0" smtClean="0">
                <a:solidFill>
                  <a:schemeClr val="tx1"/>
                </a:solidFill>
                <a:latin typeface="Courier New" pitchFamily="49" charset="0"/>
                <a:cs typeface="Courier New" pitchFamily="49" charset="0"/>
              </a:rPr>
              <a:t>public void show( )</a:t>
            </a:r>
          </a:p>
          <a:p>
            <a:pPr>
              <a:buFont typeface="Arial" charset="0"/>
              <a:buNone/>
            </a:pPr>
            <a:r>
              <a:rPr b="1" dirty="0" smtClean="0">
                <a:solidFill>
                  <a:schemeClr val="tx1"/>
                </a:solidFill>
                <a:latin typeface="Courier New" pitchFamily="49" charset="0"/>
                <a:cs typeface="Courier New" pitchFamily="49" charset="0"/>
              </a:rPr>
              <a:t>{</a:t>
            </a:r>
          </a:p>
          <a:p>
            <a:pPr>
              <a:buFont typeface="Arial" charset="0"/>
              <a:buNone/>
            </a:pPr>
            <a:r>
              <a:rPr b="1" dirty="0" err="1" smtClean="0">
                <a:solidFill>
                  <a:schemeClr val="tx1"/>
                </a:solidFill>
                <a:latin typeface="Courier New" pitchFamily="49" charset="0"/>
                <a:cs typeface="Courier New" pitchFamily="49" charset="0"/>
              </a:rPr>
              <a:t>System.out.println</a:t>
            </a:r>
            <a:r>
              <a:rPr b="1" dirty="0" smtClean="0">
                <a:solidFill>
                  <a:schemeClr val="tx1"/>
                </a:solidFill>
                <a:latin typeface="Courier New" pitchFamily="49" charset="0"/>
                <a:cs typeface="Courier New" pitchFamily="49" charset="0"/>
              </a:rPr>
              <a:t>("This is static a: " + a );</a:t>
            </a:r>
          </a:p>
          <a:p>
            <a:pPr>
              <a:buFont typeface="Arial" charset="0"/>
              <a:buNone/>
            </a:pPr>
            <a:r>
              <a:rPr b="1" dirty="0" err="1" smtClean="0">
                <a:solidFill>
                  <a:schemeClr val="tx1"/>
                </a:solidFill>
                <a:latin typeface="Courier New" pitchFamily="49" charset="0"/>
                <a:cs typeface="Courier New" pitchFamily="49" charset="0"/>
              </a:rPr>
              <a:t>System.out.println</a:t>
            </a:r>
            <a:r>
              <a:rPr b="1" dirty="0" smtClean="0">
                <a:solidFill>
                  <a:schemeClr val="tx1"/>
                </a:solidFill>
                <a:latin typeface="Courier New" pitchFamily="49" charset="0"/>
                <a:cs typeface="Courier New" pitchFamily="49" charset="0"/>
              </a:rPr>
              <a:t>( "This is non-static b: " + b ); </a:t>
            </a:r>
          </a:p>
          <a:p>
            <a:pPr>
              <a:buFont typeface="Arial" charset="0"/>
              <a:buNone/>
            </a:pPr>
            <a:r>
              <a:rPr b="1" dirty="0" smtClean="0">
                <a:solidFill>
                  <a:schemeClr val="tx1"/>
                </a:solidFill>
                <a:latin typeface="Courier New" pitchFamily="49" charset="0"/>
                <a:cs typeface="Courier New" pitchFamily="49" charset="0"/>
              </a:rPr>
              <a:t>} </a:t>
            </a:r>
          </a:p>
          <a:p>
            <a:pPr>
              <a:buFont typeface="Arial" charset="0"/>
              <a:buNone/>
            </a:pPr>
            <a:endParaRPr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8642479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a:bodyPr>
          <a:lstStyle/>
          <a:p>
            <a:pPr marL="82296" indent="0">
              <a:buNone/>
            </a:pPr>
            <a:r>
              <a:rPr lang="en-IN" sz="2400" b="1" dirty="0"/>
              <a:t>Which of the following is not a wrapper class in Java.</a:t>
            </a:r>
            <a:endParaRPr lang="en-IN" sz="2400" dirty="0"/>
          </a:p>
          <a:p>
            <a:pPr marL="82296" indent="0">
              <a:buNone/>
            </a:pPr>
            <a:endParaRPr lang="en-US" sz="2400" dirty="0" smtClean="0"/>
          </a:p>
          <a:p>
            <a:pPr marL="539496" indent="-457200">
              <a:buAutoNum type="alphaLcPeriod"/>
            </a:pPr>
            <a:r>
              <a:rPr lang="en-US" sz="2400" dirty="0" smtClean="0"/>
              <a:t>Long</a:t>
            </a:r>
          </a:p>
          <a:p>
            <a:pPr marL="539496" indent="-457200">
              <a:buAutoNum type="alphaLcPeriod"/>
            </a:pPr>
            <a:r>
              <a:rPr lang="en-US" sz="2400" dirty="0" smtClean="0"/>
              <a:t>Integer</a:t>
            </a:r>
          </a:p>
          <a:p>
            <a:pPr marL="539496" indent="-457200">
              <a:buAutoNum type="alphaLcPeriod"/>
            </a:pPr>
            <a:r>
              <a:rPr lang="en-US" sz="2400" dirty="0" smtClean="0"/>
              <a:t>Char</a:t>
            </a:r>
          </a:p>
          <a:p>
            <a:pPr marL="539496" indent="-457200">
              <a:buAutoNum type="alphaLcPeriod"/>
            </a:pPr>
            <a:r>
              <a:rPr lang="en-US" sz="2400" dirty="0" smtClean="0"/>
              <a:t>None </a:t>
            </a:r>
            <a:r>
              <a:rPr lang="en-US" sz="2400" dirty="0"/>
              <a:t>of the above</a:t>
            </a:r>
            <a:endParaRPr lang="en-IN" sz="2400" dirty="0"/>
          </a:p>
          <a:p>
            <a:pPr marL="539496" indent="-457200">
              <a:buAutoNum type="alphaLcPeriod"/>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6</a:t>
            </a:r>
            <a:endParaRPr dirty="0" smtClean="0">
              <a:solidFill>
                <a:schemeClr val="tx1"/>
              </a:solidFill>
              <a:cs typeface="Arial" charset="0"/>
            </a:endParaRPr>
          </a:p>
        </p:txBody>
      </p:sp>
    </p:spTree>
    <p:extLst>
      <p:ext uri="{BB962C8B-B14F-4D97-AF65-F5344CB8AC3E}">
        <p14:creationId xmlns:p14="http://schemas.microsoft.com/office/powerpoint/2010/main" val="414300303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a:bodyPr>
          <a:lstStyle/>
          <a:p>
            <a:pPr marL="82296" indent="0">
              <a:buNone/>
            </a:pPr>
            <a:r>
              <a:rPr lang="en-US" sz="2400" b="1" dirty="0"/>
              <a:t>Which of the following are valid for declaring and </a:t>
            </a:r>
            <a:r>
              <a:rPr lang="en-US" sz="2400" b="1" dirty="0" smtClean="0"/>
              <a:t>initializing  </a:t>
            </a:r>
            <a:r>
              <a:rPr lang="en-US" sz="2400" b="1" dirty="0"/>
              <a:t>a </a:t>
            </a:r>
            <a:r>
              <a:rPr lang="en-US" sz="2400" b="1" dirty="0" err="1"/>
              <a:t>boolean</a:t>
            </a:r>
            <a:r>
              <a:rPr lang="en-US" sz="2400" b="1" dirty="0"/>
              <a:t> variable?</a:t>
            </a:r>
            <a:endParaRPr lang="en-IN" sz="2400" dirty="0"/>
          </a:p>
          <a:p>
            <a:pPr marL="82296" indent="0">
              <a:buNone/>
            </a:pPr>
            <a:endParaRPr lang="en-IN" sz="2400" dirty="0"/>
          </a:p>
          <a:p>
            <a:pPr marL="82296" indent="0">
              <a:buNone/>
            </a:pPr>
            <a:r>
              <a:rPr lang="en-US" sz="2400" dirty="0"/>
              <a:t>1. </a:t>
            </a:r>
            <a:r>
              <a:rPr lang="en-US" sz="2400" dirty="0" err="1"/>
              <a:t>boolean</a:t>
            </a:r>
            <a:r>
              <a:rPr lang="en-US" sz="2400" dirty="0"/>
              <a:t> b = True;</a:t>
            </a:r>
            <a:endParaRPr lang="en-IN" sz="2400" dirty="0"/>
          </a:p>
          <a:p>
            <a:pPr marL="82296" indent="0">
              <a:buNone/>
            </a:pPr>
            <a:r>
              <a:rPr lang="en-US" sz="2400" dirty="0"/>
              <a:t>2. </a:t>
            </a:r>
            <a:r>
              <a:rPr lang="en-US" sz="2400" dirty="0" err="1"/>
              <a:t>boolean</a:t>
            </a:r>
            <a:r>
              <a:rPr lang="en-US" sz="2400" dirty="0"/>
              <a:t> b = 0;</a:t>
            </a:r>
            <a:endParaRPr lang="en-IN" sz="2400" dirty="0"/>
          </a:p>
          <a:p>
            <a:pPr marL="82296" indent="0">
              <a:buNone/>
            </a:pPr>
            <a:r>
              <a:rPr lang="en-US" sz="2400" dirty="0"/>
              <a:t>3. </a:t>
            </a:r>
            <a:r>
              <a:rPr lang="en-US" sz="2400" dirty="0" err="1"/>
              <a:t>boolean</a:t>
            </a:r>
            <a:r>
              <a:rPr lang="en-US" sz="2400" dirty="0"/>
              <a:t> b = 1 &lt; 2;</a:t>
            </a:r>
            <a:endParaRPr lang="en-IN" sz="2400" dirty="0"/>
          </a:p>
          <a:p>
            <a:pPr marL="82296" indent="0">
              <a:buNone/>
            </a:pPr>
            <a:r>
              <a:rPr lang="en-US" sz="2400" dirty="0"/>
              <a:t>4. </a:t>
            </a:r>
            <a:r>
              <a:rPr lang="en-US" sz="2400" dirty="0" err="1"/>
              <a:t>boolean</a:t>
            </a:r>
            <a:r>
              <a:rPr lang="en-US" sz="2400" dirty="0"/>
              <a:t> b = </a:t>
            </a:r>
            <a:r>
              <a:rPr lang="en-US" sz="2400" dirty="0" err="1"/>
              <a:t>true?false:true</a:t>
            </a:r>
            <a:r>
              <a:rPr lang="en-US" sz="2400" dirty="0"/>
              <a:t>;</a:t>
            </a:r>
            <a:endParaRPr lang="en-IN" sz="2400" dirty="0"/>
          </a:p>
          <a:p>
            <a:pPr marL="82296" indent="0">
              <a:buNone/>
            </a:pPr>
            <a:r>
              <a:rPr lang="en-US" sz="2400" dirty="0"/>
              <a:t>5. </a:t>
            </a:r>
            <a:r>
              <a:rPr lang="en-US" sz="2400" dirty="0" err="1"/>
              <a:t>boolean</a:t>
            </a:r>
            <a:r>
              <a:rPr lang="en-US" sz="2400" dirty="0"/>
              <a:t> b = true;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7</a:t>
            </a:r>
            <a:endParaRPr dirty="0" smtClean="0">
              <a:solidFill>
                <a:schemeClr val="tx1"/>
              </a:solidFill>
              <a:cs typeface="Arial" charset="0"/>
            </a:endParaRPr>
          </a:p>
        </p:txBody>
      </p:sp>
    </p:spTree>
    <p:extLst>
      <p:ext uri="{BB962C8B-B14F-4D97-AF65-F5344CB8AC3E}">
        <p14:creationId xmlns:p14="http://schemas.microsoft.com/office/powerpoint/2010/main" val="116964378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85000" lnSpcReduction="20000"/>
          </a:bodyPr>
          <a:lstStyle/>
          <a:p>
            <a:pPr marL="0" indent="0">
              <a:buNone/>
              <a:defRPr/>
            </a:pPr>
            <a:r>
              <a:rPr lang="en-IN" sz="2200" b="1" dirty="0">
                <a:cs typeface="Arial" charset="0"/>
              </a:rPr>
              <a:t>What will be the output for the below code ?</a:t>
            </a:r>
          </a:p>
          <a:p>
            <a:pPr marL="82296" indent="0">
              <a:buNone/>
            </a:pPr>
            <a:r>
              <a:rPr lang="en-IN" sz="2400" b="1" dirty="0" smtClean="0"/>
              <a:t>public </a:t>
            </a:r>
            <a:r>
              <a:rPr lang="en-IN" sz="2400" b="1" dirty="0"/>
              <a:t>class Test {</a:t>
            </a:r>
          </a:p>
          <a:p>
            <a:pPr marL="82296" indent="0">
              <a:buNone/>
            </a:pPr>
            <a:r>
              <a:rPr lang="en-IN" sz="2400" b="1" dirty="0"/>
              <a:t> </a:t>
            </a:r>
            <a:r>
              <a:rPr lang="en-IN" sz="2400" b="1" dirty="0" smtClean="0"/>
              <a:t>          </a:t>
            </a:r>
            <a:r>
              <a:rPr lang="en-US" sz="2400" dirty="0" err="1" smtClean="0"/>
              <a:t>int</a:t>
            </a:r>
            <a:r>
              <a:rPr lang="en-US" sz="2400" dirty="0" smtClean="0"/>
              <a:t> i;</a:t>
            </a:r>
            <a:endParaRPr lang="en-IN" sz="2400" dirty="0"/>
          </a:p>
          <a:p>
            <a:pPr marL="82296" indent="0">
              <a:buNone/>
            </a:pPr>
            <a:r>
              <a:rPr lang="en-IN" sz="2400" dirty="0"/>
              <a:t> </a:t>
            </a:r>
            <a:r>
              <a:rPr lang="en-IN" sz="2400" dirty="0" smtClean="0"/>
              <a:t>          </a:t>
            </a:r>
            <a:r>
              <a:rPr lang="en-US" sz="2400" dirty="0" smtClean="0"/>
              <a:t>Test</a:t>
            </a:r>
            <a:r>
              <a:rPr lang="en-US" sz="2400" dirty="0"/>
              <a:t>(){</a:t>
            </a:r>
            <a:endParaRPr lang="en-IN" sz="2400" dirty="0"/>
          </a:p>
          <a:p>
            <a:pPr marL="82296" indent="0">
              <a:buNone/>
            </a:pPr>
            <a:r>
              <a:rPr lang="en-US" sz="2400" dirty="0" smtClean="0"/>
              <a:t>              </a:t>
            </a:r>
            <a:r>
              <a:rPr lang="en-US" sz="2400" dirty="0"/>
              <a:t>i++;</a:t>
            </a:r>
            <a:endParaRPr lang="en-IN" sz="2400" dirty="0"/>
          </a:p>
          <a:p>
            <a:pPr marL="82296" indent="0">
              <a:buNone/>
            </a:pPr>
            <a:r>
              <a:rPr lang="en-US" sz="2400" dirty="0" smtClean="0"/>
              <a:t>            }</a:t>
            </a:r>
            <a:endParaRPr lang="en-IN" sz="2400" dirty="0"/>
          </a:p>
          <a:p>
            <a:pPr marL="82296" indent="0">
              <a:buNone/>
            </a:pPr>
            <a:r>
              <a:rPr lang="en-US" sz="2400" dirty="0" smtClean="0"/>
              <a:t>      </a:t>
            </a:r>
            <a:r>
              <a:rPr lang="en-US" sz="2400" dirty="0"/>
              <a:t>public static void main(String[] </a:t>
            </a:r>
            <a:r>
              <a:rPr lang="en-US" sz="2400" dirty="0" err="1"/>
              <a:t>args</a:t>
            </a:r>
            <a:r>
              <a:rPr lang="en-US" sz="2400" dirty="0"/>
              <a:t>){</a:t>
            </a:r>
            <a:endParaRPr lang="en-IN" sz="2400" dirty="0"/>
          </a:p>
          <a:p>
            <a:pPr marL="82296" indent="0">
              <a:buNone/>
            </a:pPr>
            <a:r>
              <a:rPr lang="en-US" sz="2400" dirty="0" smtClean="0"/>
              <a:t>            </a:t>
            </a:r>
            <a:r>
              <a:rPr lang="en-US" sz="2400" dirty="0"/>
              <a:t>Test t = new Test</a:t>
            </a:r>
            <a:r>
              <a:rPr lang="en-US" sz="2400" dirty="0" smtClean="0"/>
              <a:t>();</a:t>
            </a:r>
            <a:endParaRPr lang="en-IN" sz="2400" dirty="0"/>
          </a:p>
          <a:p>
            <a:pPr marL="82296" indent="0">
              <a:buNone/>
            </a:pPr>
            <a:r>
              <a:rPr lang="en-IN" sz="2400" dirty="0"/>
              <a:t> </a:t>
            </a:r>
            <a:r>
              <a:rPr lang="en-IN" sz="2400" dirty="0" smtClean="0"/>
              <a:t>      </a:t>
            </a:r>
            <a:r>
              <a:rPr lang="en-US" sz="2400" dirty="0" smtClean="0"/>
              <a:t>     </a:t>
            </a:r>
            <a:r>
              <a:rPr lang="en-US" sz="2400" dirty="0" err="1"/>
              <a:t>System.out.println</a:t>
            </a:r>
            <a:r>
              <a:rPr lang="en-US" sz="2400" dirty="0"/>
              <a:t>("value = " +</a:t>
            </a:r>
            <a:r>
              <a:rPr lang="en-US" sz="2400" dirty="0" err="1"/>
              <a:t>t.i</a:t>
            </a:r>
            <a:r>
              <a:rPr lang="en-US" sz="2400" dirty="0"/>
              <a:t>);</a:t>
            </a:r>
            <a:endParaRPr lang="en-IN" sz="2400" dirty="0"/>
          </a:p>
          <a:p>
            <a:pPr marL="82296" indent="0">
              <a:buNone/>
            </a:pPr>
            <a:r>
              <a:rPr lang="en-US" sz="2400" dirty="0"/>
              <a:t>       </a:t>
            </a:r>
            <a:r>
              <a:rPr lang="en-US" sz="2400" dirty="0" smtClean="0"/>
              <a:t>      }</a:t>
            </a:r>
            <a:r>
              <a:rPr lang="en-IN" sz="2400" i="1" dirty="0" smtClean="0"/>
              <a:t> </a:t>
            </a:r>
            <a:endParaRPr lang="en-IN" sz="2400" dirty="0"/>
          </a:p>
          <a:p>
            <a:pPr marL="82296" indent="0">
              <a:buNone/>
            </a:pPr>
            <a:r>
              <a:rPr lang="en-IN" sz="2400" dirty="0" smtClean="0"/>
              <a:t>}</a:t>
            </a:r>
          </a:p>
          <a:p>
            <a:pPr marL="539496" indent="-457200">
              <a:buAutoNum type="alphaLcPeriod"/>
            </a:pPr>
            <a:r>
              <a:rPr lang="en-IN" sz="2400" dirty="0" smtClean="0"/>
              <a:t>1</a:t>
            </a:r>
          </a:p>
          <a:p>
            <a:pPr marL="539496" indent="-457200">
              <a:buAutoNum type="alphaLcPeriod"/>
            </a:pPr>
            <a:r>
              <a:rPr lang="en-IN" sz="2400" dirty="0"/>
              <a:t>0</a:t>
            </a:r>
            <a:endParaRPr lang="en-IN" sz="2400" dirty="0" smtClean="0"/>
          </a:p>
          <a:p>
            <a:pPr marL="539496" indent="-457200">
              <a:buAutoNum type="alphaLcPeriod"/>
            </a:pPr>
            <a:r>
              <a:rPr lang="en-IN" sz="2400" dirty="0" smtClean="0"/>
              <a:t>Compile time error ( i not initialized )</a:t>
            </a:r>
          </a:p>
          <a:p>
            <a:pPr marL="539496" indent="-457200">
              <a:buAutoNum type="alphaLcPeriod"/>
            </a:pPr>
            <a:r>
              <a:rPr lang="en-IN" sz="2400" dirty="0" smtClean="0"/>
              <a:t>None of the above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8</a:t>
            </a:r>
            <a:endParaRPr dirty="0" smtClean="0">
              <a:solidFill>
                <a:schemeClr val="tx1"/>
              </a:solidFill>
              <a:cs typeface="Arial" charset="0"/>
            </a:endParaRPr>
          </a:p>
        </p:txBody>
      </p:sp>
    </p:spTree>
    <p:extLst>
      <p:ext uri="{BB962C8B-B14F-4D97-AF65-F5344CB8AC3E}">
        <p14:creationId xmlns:p14="http://schemas.microsoft.com/office/powerpoint/2010/main" val="34582291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92500" lnSpcReduction="1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IN" sz="2400" b="1" dirty="0"/>
              <a:t>public class Test {</a:t>
            </a:r>
          </a:p>
          <a:p>
            <a:pPr marL="82296" indent="0">
              <a:buNone/>
            </a:pPr>
            <a:r>
              <a:rPr lang="en-IN" sz="2400" b="1" dirty="0"/>
              <a:t>	</a:t>
            </a:r>
            <a:r>
              <a:rPr lang="en-US" sz="2400" dirty="0" smtClean="0"/>
              <a:t> </a:t>
            </a:r>
            <a:r>
              <a:rPr lang="en-US" sz="2400" dirty="0" err="1"/>
              <a:t>int</a:t>
            </a:r>
            <a:r>
              <a:rPr lang="en-US" sz="2400" dirty="0"/>
              <a:t> </a:t>
            </a:r>
            <a:r>
              <a:rPr lang="en-US" sz="2400" dirty="0" err="1"/>
              <a:t>arr</a:t>
            </a:r>
            <a:r>
              <a:rPr lang="en-US" sz="2400" dirty="0"/>
              <a:t>[] = new </a:t>
            </a:r>
            <a:r>
              <a:rPr lang="en-US" sz="2400" dirty="0" err="1"/>
              <a:t>int</a:t>
            </a:r>
            <a:r>
              <a:rPr lang="en-US" sz="2400" dirty="0"/>
              <a:t>[8</a:t>
            </a:r>
            <a:r>
              <a:rPr lang="en-US" sz="2400" dirty="0" smtClean="0"/>
              <a:t>];</a:t>
            </a:r>
            <a:endParaRPr lang="en-IN" sz="2400" dirty="0"/>
          </a:p>
          <a:p>
            <a:pPr marL="82296" indent="0">
              <a:buNone/>
            </a:pPr>
            <a:r>
              <a:rPr lang="en-IN" sz="2400" dirty="0"/>
              <a:t>	</a:t>
            </a:r>
            <a:r>
              <a:rPr lang="en-US" sz="2400" dirty="0" smtClean="0"/>
              <a:t> </a:t>
            </a:r>
            <a:r>
              <a:rPr lang="en-US" sz="2400" dirty="0"/>
              <a:t>public static void main(String[] </a:t>
            </a:r>
            <a:r>
              <a:rPr lang="en-US" sz="2400" dirty="0" err="1"/>
              <a:t>args</a:t>
            </a:r>
            <a:r>
              <a:rPr lang="en-US" sz="2400" dirty="0"/>
              <a:t>){</a:t>
            </a:r>
            <a:endParaRPr lang="en-IN" sz="2400" dirty="0"/>
          </a:p>
          <a:p>
            <a:pPr marL="82296" indent="0">
              <a:buNone/>
            </a:pPr>
            <a:r>
              <a:rPr lang="en-US" sz="2400" dirty="0"/>
              <a:t>	</a:t>
            </a:r>
            <a:r>
              <a:rPr lang="en-US" sz="2400" dirty="0" smtClean="0"/>
              <a:t>        Test </a:t>
            </a:r>
            <a:r>
              <a:rPr lang="en-US" sz="2400" dirty="0"/>
              <a:t>t = new Test</a:t>
            </a:r>
            <a:r>
              <a:rPr lang="en-US" sz="2400" dirty="0" smtClean="0"/>
              <a:t>();</a:t>
            </a:r>
            <a:endParaRPr lang="en-IN" sz="2400" dirty="0"/>
          </a:p>
          <a:p>
            <a:pPr marL="82296" indent="0">
              <a:buNone/>
            </a:pPr>
            <a:r>
              <a:rPr lang="en-IN" sz="2400" dirty="0"/>
              <a:t>	</a:t>
            </a:r>
            <a:r>
              <a:rPr lang="en-IN" sz="2400" dirty="0"/>
              <a:t> </a:t>
            </a:r>
            <a:r>
              <a:rPr lang="en-IN" sz="2400" dirty="0" smtClean="0"/>
              <a:t>       </a:t>
            </a:r>
            <a:r>
              <a:rPr lang="en-US" sz="2400" dirty="0" err="1" smtClean="0"/>
              <a:t>System.out.println</a:t>
            </a:r>
            <a:r>
              <a:rPr lang="en-US" sz="2400" dirty="0" smtClean="0"/>
              <a:t>(</a:t>
            </a:r>
            <a:r>
              <a:rPr lang="en-US" sz="2400" dirty="0" err="1" smtClean="0"/>
              <a:t>t.arr</a:t>
            </a:r>
            <a:r>
              <a:rPr lang="en-US" sz="2400" dirty="0" smtClean="0"/>
              <a:t>[7</a:t>
            </a:r>
            <a:r>
              <a:rPr lang="en-US" sz="2400" dirty="0"/>
              <a:t>]);</a:t>
            </a:r>
            <a:endParaRPr lang="en-IN" sz="2400" dirty="0"/>
          </a:p>
          <a:p>
            <a:pPr marL="82296" indent="0">
              <a:buNone/>
            </a:pPr>
            <a:r>
              <a:rPr lang="en-US" sz="2400" dirty="0" smtClean="0"/>
              <a:t>              </a:t>
            </a:r>
            <a:r>
              <a:rPr lang="en-US" sz="2400" dirty="0"/>
              <a:t>}</a:t>
            </a:r>
            <a:endParaRPr lang="en-IN" sz="2400" dirty="0"/>
          </a:p>
          <a:p>
            <a:pPr marL="82296" indent="0">
              <a:buNone/>
            </a:pPr>
            <a:r>
              <a:rPr lang="en-IN" sz="2400" dirty="0" smtClean="0"/>
              <a:t>}</a:t>
            </a:r>
          </a:p>
          <a:p>
            <a:pPr marL="539496" indent="-457200">
              <a:buAutoNum type="alphaLcPeriod"/>
            </a:pPr>
            <a:r>
              <a:rPr lang="en-IN" sz="2400" dirty="0" smtClean="0"/>
              <a:t>Compile time error</a:t>
            </a:r>
          </a:p>
          <a:p>
            <a:pPr marL="539496" indent="-457200">
              <a:buAutoNum type="alphaLcPeriod"/>
            </a:pPr>
            <a:r>
              <a:rPr lang="en-IN" sz="2400" dirty="0" smtClean="0"/>
              <a:t>Run time error</a:t>
            </a:r>
          </a:p>
          <a:p>
            <a:pPr marL="539496" indent="-457200">
              <a:buAutoNum type="alphaLcPeriod"/>
            </a:pPr>
            <a:r>
              <a:rPr lang="en-IN" sz="2400" dirty="0"/>
              <a:t>0</a:t>
            </a:r>
            <a:endParaRPr lang="en-IN" sz="2400" dirty="0" smtClean="0"/>
          </a:p>
          <a:p>
            <a:pPr marL="539496" indent="-457200">
              <a:buAutoNum type="alphaLcPeriod"/>
            </a:pPr>
            <a:r>
              <a:rPr lang="en-IN" sz="2400" dirty="0" smtClean="0"/>
              <a:t>None of the above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a:solidFill>
                  <a:schemeClr val="tx1"/>
                </a:solidFill>
                <a:cs typeface="Arial" charset="0"/>
              </a:rPr>
              <a:t>9</a:t>
            </a:r>
            <a:endParaRPr dirty="0" smtClean="0">
              <a:solidFill>
                <a:schemeClr val="tx1"/>
              </a:solidFill>
              <a:cs typeface="Arial" charset="0"/>
            </a:endParaRPr>
          </a:p>
        </p:txBody>
      </p:sp>
    </p:spTree>
    <p:extLst>
      <p:ext uri="{BB962C8B-B14F-4D97-AF65-F5344CB8AC3E}">
        <p14:creationId xmlns:p14="http://schemas.microsoft.com/office/powerpoint/2010/main" val="427474010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85000" lnSpcReduction="2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IN" sz="2400" b="1" dirty="0"/>
              <a:t>public class Test {</a:t>
            </a:r>
          </a:p>
          <a:p>
            <a:pPr marL="82296" indent="0">
              <a:buNone/>
            </a:pPr>
            <a:r>
              <a:rPr lang="en-IN" sz="2400" b="1" dirty="0"/>
              <a:t>	</a:t>
            </a:r>
            <a:r>
              <a:rPr lang="en-US" sz="2400" dirty="0" smtClean="0"/>
              <a:t> </a:t>
            </a:r>
            <a:r>
              <a:rPr lang="en-US" sz="2400" dirty="0"/>
              <a:t>public static void main(String[] </a:t>
            </a:r>
            <a:r>
              <a:rPr lang="en-US" sz="2400" dirty="0" err="1"/>
              <a:t>args</a:t>
            </a:r>
            <a:r>
              <a:rPr lang="en-US" sz="2400" dirty="0"/>
              <a:t>){</a:t>
            </a:r>
            <a:endParaRPr lang="en-IN" sz="2400" dirty="0"/>
          </a:p>
          <a:p>
            <a:pPr marL="82296" indent="0">
              <a:buNone/>
            </a:pPr>
            <a:r>
              <a:rPr lang="en-US" sz="2400" dirty="0"/>
              <a:t>	</a:t>
            </a:r>
            <a:r>
              <a:rPr lang="en-US" sz="2400" dirty="0" smtClean="0"/>
              <a:t>       </a:t>
            </a:r>
            <a:r>
              <a:rPr lang="en-US" sz="2400" dirty="0"/>
              <a:t> while(</a:t>
            </a:r>
            <a:r>
              <a:rPr lang="en-US" sz="2400" dirty="0" err="1"/>
              <a:t>true?true:false</a:t>
            </a:r>
            <a:r>
              <a:rPr lang="en-US" sz="2400" dirty="0"/>
              <a:t>)</a:t>
            </a:r>
            <a:endParaRPr lang="en-IN" sz="2400" dirty="0"/>
          </a:p>
          <a:p>
            <a:pPr marL="82296" indent="0">
              <a:buNone/>
            </a:pPr>
            <a:r>
              <a:rPr lang="en-US" sz="2400" dirty="0"/>
              <a:t>	</a:t>
            </a:r>
            <a:r>
              <a:rPr lang="en-US" sz="2400" dirty="0" smtClean="0"/>
              <a:t>        {</a:t>
            </a:r>
            <a:endParaRPr lang="en-IN" sz="2400" dirty="0"/>
          </a:p>
          <a:p>
            <a:pPr marL="82296" indent="0">
              <a:buNone/>
            </a:pPr>
            <a:r>
              <a:rPr lang="en-IN" sz="2400" dirty="0"/>
              <a:t>	</a:t>
            </a:r>
            <a:r>
              <a:rPr lang="en-IN" sz="2400" dirty="0" smtClean="0"/>
              <a:t>	</a:t>
            </a:r>
            <a:r>
              <a:rPr lang="en-US" sz="2400" dirty="0" smtClean="0"/>
              <a:t>   </a:t>
            </a:r>
            <a:r>
              <a:rPr lang="en-US" sz="2400" dirty="0" err="1"/>
              <a:t>System.out.println</a:t>
            </a:r>
            <a:r>
              <a:rPr lang="en-US" sz="2400" dirty="0"/>
              <a:t>("hello</a:t>
            </a:r>
            <a:r>
              <a:rPr lang="en-US" sz="2400" dirty="0" smtClean="0"/>
              <a:t>");</a:t>
            </a:r>
            <a:endParaRPr lang="en-IN" sz="2400" dirty="0"/>
          </a:p>
          <a:p>
            <a:pPr marL="82296" indent="0">
              <a:buNone/>
            </a:pPr>
            <a:r>
              <a:rPr lang="en-IN" sz="2400" dirty="0"/>
              <a:t>	</a:t>
            </a:r>
            <a:r>
              <a:rPr lang="en-IN" sz="2400" dirty="0" smtClean="0"/>
              <a:t>	 </a:t>
            </a:r>
            <a:r>
              <a:rPr lang="en-US" sz="2400" dirty="0" smtClean="0"/>
              <a:t>  </a:t>
            </a:r>
            <a:r>
              <a:rPr lang="en-US" sz="2400" dirty="0"/>
              <a:t>break</a:t>
            </a:r>
            <a:r>
              <a:rPr lang="en-US" sz="2400" dirty="0" smtClean="0"/>
              <a:t>;</a:t>
            </a:r>
            <a:endParaRPr lang="en-IN" sz="2400" dirty="0"/>
          </a:p>
          <a:p>
            <a:pPr marL="82296" indent="0">
              <a:buNone/>
            </a:pPr>
            <a:r>
              <a:rPr lang="en-IN" sz="2400" dirty="0"/>
              <a:t>	</a:t>
            </a:r>
            <a:r>
              <a:rPr lang="en-IN" sz="2400" dirty="0"/>
              <a:t> </a:t>
            </a:r>
            <a:r>
              <a:rPr lang="en-IN" sz="2400" dirty="0" smtClean="0"/>
              <a:t>      </a:t>
            </a:r>
            <a:r>
              <a:rPr lang="en-US" sz="2400" dirty="0" smtClean="0"/>
              <a:t> </a:t>
            </a:r>
            <a:r>
              <a:rPr lang="en-US" sz="2400" dirty="0"/>
              <a:t>}</a:t>
            </a:r>
            <a:endParaRPr lang="en-IN" sz="2400" dirty="0"/>
          </a:p>
          <a:p>
            <a:pPr marL="82296" indent="0">
              <a:buNone/>
            </a:pPr>
            <a:r>
              <a:rPr lang="en-US" sz="2400" dirty="0" smtClean="0"/>
              <a:t>              </a:t>
            </a:r>
            <a:r>
              <a:rPr lang="en-US" sz="2400" dirty="0"/>
              <a:t>}</a:t>
            </a:r>
            <a:endParaRPr lang="en-IN" sz="2400" dirty="0"/>
          </a:p>
          <a:p>
            <a:pPr marL="82296" indent="0">
              <a:buNone/>
            </a:pPr>
            <a:r>
              <a:rPr lang="en-IN" sz="2400" dirty="0" smtClean="0"/>
              <a:t>}</a:t>
            </a:r>
          </a:p>
          <a:p>
            <a:pPr marL="539496" indent="-457200">
              <a:buAutoNum type="alphaLcPeriod"/>
            </a:pPr>
            <a:r>
              <a:rPr lang="en-IN" sz="2400" dirty="0" smtClean="0"/>
              <a:t>Compile time error</a:t>
            </a:r>
          </a:p>
          <a:p>
            <a:pPr marL="539496" indent="-457200">
              <a:buAutoNum type="alphaLcPeriod"/>
            </a:pPr>
            <a:r>
              <a:rPr lang="en-IN" sz="2400" dirty="0" smtClean="0"/>
              <a:t>Run time error</a:t>
            </a:r>
          </a:p>
          <a:p>
            <a:pPr marL="539496" indent="-457200">
              <a:buAutoNum type="alphaLcPeriod"/>
            </a:pPr>
            <a:r>
              <a:rPr lang="en-IN" sz="2400" dirty="0" smtClean="0"/>
              <a:t>hello</a:t>
            </a:r>
          </a:p>
          <a:p>
            <a:pPr marL="539496" indent="-457200">
              <a:buAutoNum type="alphaLcPeriod"/>
            </a:pPr>
            <a:r>
              <a:rPr lang="en-IN" sz="2400" dirty="0" smtClean="0"/>
              <a:t>None of the above</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10</a:t>
            </a:r>
            <a:endParaRPr dirty="0" smtClean="0">
              <a:solidFill>
                <a:schemeClr val="tx1"/>
              </a:solidFill>
              <a:cs typeface="Arial" charset="0"/>
            </a:endParaRPr>
          </a:p>
        </p:txBody>
      </p:sp>
    </p:spTree>
    <p:extLst>
      <p:ext uri="{BB962C8B-B14F-4D97-AF65-F5344CB8AC3E}">
        <p14:creationId xmlns:p14="http://schemas.microsoft.com/office/powerpoint/2010/main" val="386569514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fontScale="77500" lnSpcReduction="20000"/>
          </a:bodyPr>
          <a:lstStyle/>
          <a:p>
            <a:pPr marL="0" indent="0">
              <a:buNone/>
              <a:defRPr/>
            </a:pPr>
            <a:r>
              <a:rPr lang="en-IN" sz="2200" b="1" dirty="0">
                <a:cs typeface="Arial" charset="0"/>
              </a:rPr>
              <a:t>What will be the output for the below code ?</a:t>
            </a:r>
          </a:p>
          <a:p>
            <a:pPr marL="0" indent="0" eaLnBrk="1" hangingPunct="1">
              <a:buNone/>
              <a:defRPr/>
            </a:pPr>
            <a:endParaRPr lang="en-IN" sz="2200" b="1" dirty="0" smtClean="0">
              <a:solidFill>
                <a:schemeClr val="tx1"/>
              </a:solidFill>
              <a:cs typeface="Arial" charset="0"/>
            </a:endParaRPr>
          </a:p>
          <a:p>
            <a:pPr marL="82296" indent="0">
              <a:buNone/>
            </a:pPr>
            <a:r>
              <a:rPr lang="en-US" sz="2400" dirty="0" smtClean="0"/>
              <a:t> </a:t>
            </a:r>
            <a:r>
              <a:rPr lang="en-US" sz="2400" dirty="0"/>
              <a:t>void </a:t>
            </a:r>
            <a:r>
              <a:rPr lang="en-US" sz="2400" dirty="0" err="1"/>
              <a:t>getCount</a:t>
            </a:r>
            <a:r>
              <a:rPr lang="en-US" sz="2400" dirty="0"/>
              <a:t>(){</a:t>
            </a:r>
            <a:endParaRPr lang="en-IN" sz="2400" dirty="0"/>
          </a:p>
          <a:p>
            <a:pPr marL="82296" indent="0">
              <a:buNone/>
            </a:pPr>
            <a:r>
              <a:rPr lang="en-US" sz="2400" dirty="0"/>
              <a:t>       </a:t>
            </a:r>
            <a:r>
              <a:rPr lang="en-US" sz="2400" dirty="0" err="1"/>
              <a:t>int</a:t>
            </a:r>
            <a:r>
              <a:rPr lang="en-US" sz="2400" dirty="0"/>
              <a:t> counter = 0;</a:t>
            </a:r>
            <a:endParaRPr lang="en-IN" sz="2400" dirty="0"/>
          </a:p>
          <a:p>
            <a:pPr marL="82296" indent="0">
              <a:buNone/>
            </a:pPr>
            <a:r>
              <a:rPr lang="en-US" sz="2400" dirty="0" smtClean="0"/>
              <a:t>       </a:t>
            </a:r>
            <a:r>
              <a:rPr lang="en-US" sz="2400" dirty="0"/>
              <a:t>for (</a:t>
            </a:r>
            <a:r>
              <a:rPr lang="en-US" sz="2400" dirty="0" err="1"/>
              <a:t>int</a:t>
            </a:r>
            <a:r>
              <a:rPr lang="en-US" sz="2400" dirty="0"/>
              <a:t> i=10; i&gt;0; i--) {</a:t>
            </a:r>
            <a:endParaRPr lang="en-IN" sz="2400" dirty="0"/>
          </a:p>
          <a:p>
            <a:pPr marL="82296" indent="0">
              <a:buNone/>
            </a:pPr>
            <a:r>
              <a:rPr lang="en-US" sz="2400" dirty="0"/>
              <a:t>             </a:t>
            </a:r>
            <a:r>
              <a:rPr lang="en-US" sz="2400" dirty="0" err="1"/>
              <a:t>int</a:t>
            </a:r>
            <a:r>
              <a:rPr lang="en-US" sz="2400" dirty="0"/>
              <a:t> j = 0;</a:t>
            </a:r>
            <a:endParaRPr lang="en-IN" sz="2400" dirty="0"/>
          </a:p>
          <a:p>
            <a:pPr marL="82296" indent="0">
              <a:buNone/>
            </a:pPr>
            <a:r>
              <a:rPr lang="en-US" sz="2400" dirty="0"/>
              <a:t>             while (j &gt; 10) {</a:t>
            </a:r>
            <a:endParaRPr lang="en-IN" sz="2400" dirty="0"/>
          </a:p>
          <a:p>
            <a:pPr marL="82296" indent="0">
              <a:buNone/>
            </a:pPr>
            <a:r>
              <a:rPr lang="en-US" sz="2400" dirty="0"/>
              <a:t>                if (j &gt; i) break;</a:t>
            </a:r>
            <a:endParaRPr lang="en-IN" sz="2400" dirty="0"/>
          </a:p>
          <a:p>
            <a:pPr marL="82296" indent="0">
              <a:buNone/>
            </a:pPr>
            <a:r>
              <a:rPr lang="en-US" sz="2400" dirty="0"/>
              <a:t>                  counter++;</a:t>
            </a:r>
            <a:endParaRPr lang="en-IN" sz="2400" dirty="0"/>
          </a:p>
          <a:p>
            <a:pPr marL="82296" indent="0">
              <a:buNone/>
            </a:pPr>
            <a:r>
              <a:rPr lang="en-US" sz="2400" dirty="0"/>
              <a:t>                  j++;</a:t>
            </a:r>
            <a:endParaRPr lang="en-IN" sz="2400" dirty="0"/>
          </a:p>
          <a:p>
            <a:pPr marL="82296" indent="0">
              <a:buNone/>
            </a:pPr>
            <a:r>
              <a:rPr lang="en-US" sz="2400" dirty="0"/>
              <a:t>                 }       }</a:t>
            </a:r>
            <a:endParaRPr lang="en-IN" sz="2400" dirty="0"/>
          </a:p>
          <a:p>
            <a:pPr marL="82296" indent="0">
              <a:buNone/>
            </a:pPr>
            <a:r>
              <a:rPr lang="en-US" sz="2400" dirty="0"/>
              <a:t>        </a:t>
            </a:r>
            <a:r>
              <a:rPr lang="en-US" sz="2400" dirty="0" err="1"/>
              <a:t>System.out.println</a:t>
            </a:r>
            <a:r>
              <a:rPr lang="en-US" sz="2400" dirty="0"/>
              <a:t>(counter);</a:t>
            </a:r>
            <a:endParaRPr lang="en-IN" sz="2400" dirty="0"/>
          </a:p>
          <a:p>
            <a:pPr marL="82296" indent="0">
              <a:buNone/>
            </a:pPr>
            <a:r>
              <a:rPr lang="en-US" sz="2400" dirty="0"/>
              <a:t>     </a:t>
            </a:r>
            <a:r>
              <a:rPr lang="en-US" sz="2400" dirty="0" smtClean="0"/>
              <a:t>}</a:t>
            </a:r>
          </a:p>
          <a:p>
            <a:pPr marL="82296" indent="0">
              <a:buNone/>
            </a:pPr>
            <a:endParaRPr lang="en-IN" sz="2400" dirty="0"/>
          </a:p>
          <a:p>
            <a:pPr marL="82296" indent="0">
              <a:buNone/>
            </a:pPr>
            <a:r>
              <a:rPr lang="en-IN" sz="2400" dirty="0" smtClean="0"/>
              <a:t>a. 64			b. 53 </a:t>
            </a:r>
            <a:endParaRPr lang="en-IN" sz="2400" dirty="0"/>
          </a:p>
          <a:p>
            <a:pPr marL="82296" indent="0">
              <a:buNone/>
            </a:pPr>
            <a:r>
              <a:rPr lang="en-US" sz="2400" dirty="0" smtClean="0"/>
              <a:t>c. 0       			d. 76</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11</a:t>
            </a:r>
            <a:endParaRPr dirty="0" smtClean="0">
              <a:solidFill>
                <a:schemeClr val="tx1"/>
              </a:solidFill>
              <a:cs typeface="Arial" charset="0"/>
            </a:endParaRPr>
          </a:p>
        </p:txBody>
      </p:sp>
    </p:spTree>
    <p:extLst>
      <p:ext uri="{BB962C8B-B14F-4D97-AF65-F5344CB8AC3E}">
        <p14:creationId xmlns:p14="http://schemas.microsoft.com/office/powerpoint/2010/main" val="125342831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a:bodyPr>
          <a:lstStyle/>
          <a:p>
            <a:pPr marL="82296" indent="0">
              <a:buNone/>
            </a:pPr>
            <a:r>
              <a:rPr lang="en-US" sz="2000" dirty="0" smtClean="0"/>
              <a:t> </a:t>
            </a:r>
            <a:r>
              <a:rPr lang="en-US" sz="2000" b="1" dirty="0"/>
              <a:t>Is this code legal ?</a:t>
            </a:r>
            <a:endParaRPr lang="en-IN" sz="2000" dirty="0"/>
          </a:p>
          <a:p>
            <a:pPr marL="82296" indent="0">
              <a:buNone/>
            </a:pPr>
            <a:r>
              <a:rPr lang="en-US" sz="2000" dirty="0"/>
              <a:t>         public class Test {</a:t>
            </a:r>
            <a:endParaRPr lang="en-IN" sz="2000" dirty="0"/>
          </a:p>
          <a:p>
            <a:pPr marL="82296" indent="0">
              <a:buNone/>
            </a:pPr>
            <a:r>
              <a:rPr lang="en-US" sz="2000" dirty="0"/>
              <a:t>          </a:t>
            </a:r>
            <a:r>
              <a:rPr lang="en-US" sz="2000" dirty="0" smtClean="0"/>
              <a:t>	void </a:t>
            </a:r>
            <a:r>
              <a:rPr lang="en-US" sz="2000" dirty="0" err="1"/>
              <a:t>aMethod</a:t>
            </a:r>
            <a:r>
              <a:rPr lang="en-US" sz="2000" dirty="0"/>
              <a:t>(){</a:t>
            </a:r>
            <a:endParaRPr lang="en-IN" sz="2000" dirty="0"/>
          </a:p>
          <a:p>
            <a:pPr marL="82296" indent="0">
              <a:buNone/>
            </a:pPr>
            <a:r>
              <a:rPr lang="en-US" sz="2000" dirty="0"/>
              <a:t>         </a:t>
            </a:r>
            <a:r>
              <a:rPr lang="en-US" sz="2000" dirty="0" smtClean="0"/>
              <a:t>		 </a:t>
            </a:r>
            <a:r>
              <a:rPr lang="en-US" sz="2000" dirty="0"/>
              <a:t>static </a:t>
            </a:r>
            <a:r>
              <a:rPr lang="en-US" sz="2000" dirty="0" err="1"/>
              <a:t>int</a:t>
            </a:r>
            <a:r>
              <a:rPr lang="en-US" sz="2000" dirty="0"/>
              <a:t> b = 12;</a:t>
            </a:r>
            <a:endParaRPr lang="en-IN" sz="2000" dirty="0"/>
          </a:p>
          <a:p>
            <a:pPr marL="82296" indent="0">
              <a:buNone/>
            </a:pPr>
            <a:r>
              <a:rPr lang="en-US" sz="2000" dirty="0"/>
              <a:t>         </a:t>
            </a:r>
            <a:r>
              <a:rPr lang="en-US" sz="2000" dirty="0" smtClean="0"/>
              <a:t>		 </a:t>
            </a:r>
            <a:r>
              <a:rPr lang="en-US" sz="2000" dirty="0" err="1"/>
              <a:t>System.out.println</a:t>
            </a:r>
            <a:r>
              <a:rPr lang="en-US" sz="2000" dirty="0"/>
              <a:t>(b);</a:t>
            </a:r>
            <a:endParaRPr lang="en-IN" sz="2000" dirty="0"/>
          </a:p>
          <a:p>
            <a:pPr marL="82296" indent="0">
              <a:buNone/>
            </a:pPr>
            <a:r>
              <a:rPr lang="en-US" sz="2000" dirty="0"/>
              <a:t>         </a:t>
            </a:r>
            <a:r>
              <a:rPr lang="en-US" sz="2000" dirty="0" smtClean="0"/>
              <a:t>	 </a:t>
            </a:r>
            <a:r>
              <a:rPr lang="en-US" sz="2000" dirty="0"/>
              <a:t>}</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r>
              <a:rPr lang="en-US" sz="2000" dirty="0"/>
              <a:t>1. Yes</a:t>
            </a:r>
            <a:endParaRPr lang="en-IN" sz="2000" dirty="0"/>
          </a:p>
          <a:p>
            <a:pPr marL="82296" indent="0">
              <a:buNone/>
            </a:pPr>
            <a:r>
              <a:rPr lang="en-US" sz="2000" dirty="0"/>
              <a:t>2. No</a:t>
            </a: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12</a:t>
            </a:r>
            <a:endParaRPr dirty="0" smtClean="0">
              <a:solidFill>
                <a:schemeClr val="tx1"/>
              </a:solidFill>
              <a:cs typeface="Arial" charset="0"/>
            </a:endParaRPr>
          </a:p>
        </p:txBody>
      </p:sp>
    </p:spTree>
    <p:extLst>
      <p:ext uri="{BB962C8B-B14F-4D97-AF65-F5344CB8AC3E}">
        <p14:creationId xmlns:p14="http://schemas.microsoft.com/office/powerpoint/2010/main" val="326977964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4897438"/>
          </a:xfrm>
        </p:spPr>
        <p:txBody>
          <a:bodyPr>
            <a:normAutofit/>
          </a:bodyPr>
          <a:lstStyle/>
          <a:p>
            <a:pPr marL="82296" indent="0">
              <a:buNone/>
            </a:pPr>
            <a:r>
              <a:rPr lang="en-US" sz="2000" dirty="0" smtClean="0"/>
              <a:t> </a:t>
            </a:r>
            <a:r>
              <a:rPr lang="en-US" sz="2000" b="1" dirty="0"/>
              <a:t>Is this code legal ?</a:t>
            </a:r>
            <a:endParaRPr lang="en-IN" sz="2000" dirty="0"/>
          </a:p>
          <a:p>
            <a:pPr marL="82296" indent="0">
              <a:buNone/>
            </a:pPr>
            <a:r>
              <a:rPr lang="en-US" sz="2000" dirty="0"/>
              <a:t>         public class Test {</a:t>
            </a:r>
            <a:endParaRPr lang="en-IN" sz="2000" dirty="0"/>
          </a:p>
          <a:p>
            <a:pPr marL="82296" indent="0">
              <a:buNone/>
            </a:pPr>
            <a:r>
              <a:rPr lang="en-US" sz="2000" dirty="0"/>
              <a:t> </a:t>
            </a:r>
            <a:r>
              <a:rPr lang="en-US" sz="2000" dirty="0" smtClean="0"/>
              <a:t>            </a:t>
            </a:r>
            <a:r>
              <a:rPr lang="en-US" sz="2000" dirty="0"/>
              <a:t>static { </a:t>
            </a:r>
            <a:r>
              <a:rPr lang="en-US" sz="2000" dirty="0" err="1"/>
              <a:t>int</a:t>
            </a:r>
            <a:r>
              <a:rPr lang="en-US" sz="2000" dirty="0"/>
              <a:t> a = 9; </a:t>
            </a:r>
            <a:r>
              <a:rPr lang="en-US" sz="2000" dirty="0" smtClean="0"/>
              <a:t>}</a:t>
            </a:r>
            <a:endParaRPr lang="en-IN" sz="2000" dirty="0"/>
          </a:p>
          <a:p>
            <a:pPr marL="82296" indent="0">
              <a:buNone/>
            </a:pPr>
            <a:r>
              <a:rPr lang="en-IN" sz="2000" dirty="0"/>
              <a:t> </a:t>
            </a:r>
            <a:r>
              <a:rPr lang="en-US" sz="2000" dirty="0" smtClean="0"/>
              <a:t>            </a:t>
            </a:r>
            <a:r>
              <a:rPr lang="en-US" sz="2000" dirty="0"/>
              <a:t>public static void main(String[] </a:t>
            </a:r>
            <a:r>
              <a:rPr lang="en-US" sz="2000" dirty="0" err="1"/>
              <a:t>args</a:t>
            </a:r>
            <a:r>
              <a:rPr lang="en-US" sz="2000" dirty="0"/>
              <a:t>){</a:t>
            </a:r>
            <a:endParaRPr lang="en-IN" sz="2000" dirty="0"/>
          </a:p>
          <a:p>
            <a:pPr marL="82296" indent="0">
              <a:buNone/>
            </a:pPr>
            <a:r>
              <a:rPr lang="en-US" sz="2000" dirty="0" smtClean="0"/>
              <a:t>	            </a:t>
            </a:r>
            <a:r>
              <a:rPr lang="en-US" sz="2000" dirty="0" err="1"/>
              <a:t>System.out.println</a:t>
            </a:r>
            <a:r>
              <a:rPr lang="en-US" sz="2000" dirty="0"/>
              <a:t>(a);</a:t>
            </a:r>
            <a:endParaRPr lang="en-IN" sz="2000" dirty="0"/>
          </a:p>
          <a:p>
            <a:pPr marL="82296" indent="0">
              <a:buNone/>
            </a:pPr>
            <a:r>
              <a:rPr lang="en-US" sz="2000" dirty="0" smtClean="0"/>
              <a:t>               </a:t>
            </a:r>
            <a:r>
              <a:rPr lang="en-US" sz="2000" dirty="0"/>
              <a:t>}</a:t>
            </a:r>
            <a:endParaRPr lang="en-IN" sz="2000" dirty="0"/>
          </a:p>
          <a:p>
            <a:pPr marL="82296" indent="0">
              <a:buNone/>
            </a:pPr>
            <a:r>
              <a:rPr lang="en-US" sz="2000" dirty="0" smtClean="0"/>
              <a:t>         </a:t>
            </a:r>
            <a:r>
              <a:rPr lang="en-US" sz="2000" dirty="0"/>
              <a:t>}</a:t>
            </a:r>
            <a:endParaRPr lang="en-IN" sz="2000" dirty="0"/>
          </a:p>
          <a:p>
            <a:pPr marL="82296" indent="0">
              <a:buNone/>
            </a:pPr>
            <a:r>
              <a:rPr lang="en-US" sz="2000" dirty="0"/>
              <a:t> </a:t>
            </a:r>
            <a:endParaRPr lang="en-IN" sz="2000" dirty="0"/>
          </a:p>
          <a:p>
            <a:pPr marL="82296" indent="0">
              <a:buNone/>
            </a:pPr>
            <a:r>
              <a:rPr lang="en-US" sz="2000" dirty="0"/>
              <a:t>1. Yes</a:t>
            </a:r>
            <a:endParaRPr lang="en-IN" sz="2000" dirty="0"/>
          </a:p>
          <a:p>
            <a:pPr marL="82296" indent="0">
              <a:buNone/>
            </a:pPr>
            <a:r>
              <a:rPr lang="en-US" sz="2000" dirty="0"/>
              <a:t>2. No</a:t>
            </a: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13</a:t>
            </a:r>
            <a:endParaRPr dirty="0" smtClean="0">
              <a:solidFill>
                <a:schemeClr val="tx1"/>
              </a:solidFill>
              <a:cs typeface="Arial" charset="0"/>
            </a:endParaRPr>
          </a:p>
        </p:txBody>
      </p:sp>
    </p:spTree>
    <p:extLst>
      <p:ext uri="{BB962C8B-B14F-4D97-AF65-F5344CB8AC3E}">
        <p14:creationId xmlns:p14="http://schemas.microsoft.com/office/powerpoint/2010/main" val="21652315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lnSpcReduction="10000"/>
          </a:bodyPr>
          <a:lstStyle/>
          <a:p>
            <a:pPr marL="82296" indent="0">
              <a:buNone/>
            </a:pPr>
            <a:r>
              <a:rPr lang="en-US" sz="2000" dirty="0"/>
              <a:t> class Rectangle{</a:t>
            </a:r>
            <a:endParaRPr lang="en-IN" sz="2000" dirty="0"/>
          </a:p>
          <a:p>
            <a:pPr marL="82296" indent="0">
              <a:buNone/>
            </a:pPr>
            <a:r>
              <a:rPr lang="en-US" sz="2000" dirty="0"/>
              <a:t>           public </a:t>
            </a:r>
            <a:r>
              <a:rPr lang="en-US" sz="2000" dirty="0" err="1"/>
              <a:t>int</a:t>
            </a:r>
            <a:r>
              <a:rPr lang="en-US" sz="2000" dirty="0"/>
              <a:t> area(</a:t>
            </a:r>
            <a:r>
              <a:rPr lang="en-US" sz="2000" dirty="0" err="1"/>
              <a:t>int</a:t>
            </a:r>
            <a:r>
              <a:rPr lang="en-US" sz="2000" dirty="0"/>
              <a:t> length , </a:t>
            </a:r>
            <a:r>
              <a:rPr lang="en-US" sz="2000" dirty="0" err="1"/>
              <a:t>int</a:t>
            </a:r>
            <a:r>
              <a:rPr lang="en-US" sz="2000" dirty="0"/>
              <a:t> width) {</a:t>
            </a:r>
            <a:endParaRPr lang="en-IN" sz="2000" dirty="0"/>
          </a:p>
          <a:p>
            <a:pPr marL="82296" indent="0">
              <a:buNone/>
            </a:pPr>
            <a:r>
              <a:rPr lang="en-US" sz="2000" dirty="0"/>
              <a:t>	</a:t>
            </a:r>
            <a:r>
              <a:rPr lang="en-US" sz="2000" dirty="0" smtClean="0"/>
              <a:t>            </a:t>
            </a:r>
            <a:r>
              <a:rPr lang="en-US" sz="2000" dirty="0"/>
              <a:t>return  length * width</a:t>
            </a:r>
            <a:r>
              <a:rPr lang="en-US" sz="2000" dirty="0" smtClean="0"/>
              <a:t>;    }</a:t>
            </a:r>
            <a:endParaRPr lang="en-IN" sz="2000" dirty="0"/>
          </a:p>
          <a:p>
            <a:pPr marL="82296" indent="0">
              <a:buNone/>
            </a:pPr>
            <a:r>
              <a:rPr lang="en-US" sz="2000" dirty="0"/>
              <a:t>          </a:t>
            </a:r>
            <a:r>
              <a:rPr lang="en-US" sz="2000" dirty="0" smtClean="0"/>
              <a:t>}</a:t>
            </a:r>
            <a:endParaRPr lang="en-IN" sz="2000" dirty="0"/>
          </a:p>
          <a:p>
            <a:pPr marL="82296" indent="0">
              <a:buNone/>
            </a:pPr>
            <a:r>
              <a:rPr lang="en-US" sz="2000" dirty="0" smtClean="0"/>
              <a:t>class </a:t>
            </a:r>
            <a:r>
              <a:rPr lang="en-US" sz="2000" dirty="0"/>
              <a:t>Square extends Rectangle{</a:t>
            </a:r>
            <a:endParaRPr lang="en-IN" sz="2000" dirty="0"/>
          </a:p>
          <a:p>
            <a:pPr marL="82296" indent="0">
              <a:buNone/>
            </a:pPr>
            <a:r>
              <a:rPr lang="en-US" sz="2000" dirty="0"/>
              <a:t>            public </a:t>
            </a:r>
            <a:r>
              <a:rPr lang="en-US" sz="2000" dirty="0" err="1"/>
              <a:t>int</a:t>
            </a:r>
            <a:r>
              <a:rPr lang="en-US" sz="2000" dirty="0"/>
              <a:t> area(long length , long width) {</a:t>
            </a:r>
            <a:endParaRPr lang="en-IN" sz="2000" dirty="0"/>
          </a:p>
          <a:p>
            <a:pPr marL="82296" indent="0">
              <a:buNone/>
            </a:pPr>
            <a:r>
              <a:rPr lang="en-US" sz="2000" dirty="0"/>
              <a:t>            return  (</a:t>
            </a:r>
            <a:r>
              <a:rPr lang="en-US" sz="2000" dirty="0" err="1"/>
              <a:t>int</a:t>
            </a:r>
            <a:r>
              <a:rPr lang="en-US" sz="2000" dirty="0"/>
              <a:t>) </a:t>
            </a:r>
            <a:r>
              <a:rPr lang="en-US" sz="2000" dirty="0" err="1"/>
              <a:t>Math.pow</a:t>
            </a:r>
            <a:r>
              <a:rPr lang="en-US" sz="2000" dirty="0"/>
              <a:t>(length ,2);</a:t>
            </a:r>
            <a:endParaRPr lang="en-IN" sz="2000" dirty="0"/>
          </a:p>
          <a:p>
            <a:pPr marL="82296" indent="0">
              <a:buNone/>
            </a:pPr>
            <a:r>
              <a:rPr lang="en-US" sz="2000" dirty="0"/>
              <a:t>           }</a:t>
            </a:r>
            <a:endParaRPr lang="en-IN" sz="2000" dirty="0"/>
          </a:p>
          <a:p>
            <a:pPr marL="82296" indent="0">
              <a:buNone/>
            </a:pPr>
            <a:r>
              <a:rPr lang="en-US" sz="2000" dirty="0" smtClean="0"/>
              <a:t>     }</a:t>
            </a:r>
            <a:endParaRPr lang="en-IN" sz="2000" dirty="0"/>
          </a:p>
          <a:p>
            <a:pPr marL="82296" indent="0">
              <a:buNone/>
            </a:pPr>
            <a:r>
              <a:rPr lang="en-US" sz="2000" dirty="0" smtClean="0"/>
              <a:t>class </a:t>
            </a:r>
            <a:r>
              <a:rPr lang="en-US" sz="2000" dirty="0"/>
              <a:t>Test{</a:t>
            </a:r>
            <a:endParaRPr lang="en-IN" sz="2000" dirty="0"/>
          </a:p>
          <a:p>
            <a:pPr marL="82296" indent="0">
              <a:buNone/>
            </a:pPr>
            <a:r>
              <a:rPr lang="en-US" sz="2000" dirty="0"/>
              <a:t>          public static void main(String </a:t>
            </a:r>
            <a:r>
              <a:rPr lang="en-US" sz="2000" dirty="0" err="1"/>
              <a:t>args</a:t>
            </a:r>
            <a:r>
              <a:rPr lang="en-US" sz="2000" dirty="0"/>
              <a:t>[]) {</a:t>
            </a:r>
            <a:endParaRPr lang="en-IN" sz="2000" dirty="0"/>
          </a:p>
          <a:p>
            <a:pPr marL="82296" indent="0">
              <a:buNone/>
            </a:pPr>
            <a:r>
              <a:rPr lang="en-US" sz="2000" dirty="0" smtClean="0"/>
              <a:t>              </a:t>
            </a:r>
            <a:r>
              <a:rPr lang="en-US" sz="2000" dirty="0"/>
              <a:t>Square r = new Square();</a:t>
            </a:r>
            <a:endParaRPr lang="en-IN" sz="2000" dirty="0"/>
          </a:p>
          <a:p>
            <a:pPr marL="82296" indent="0">
              <a:buNone/>
            </a:pPr>
            <a:r>
              <a:rPr lang="en-US" sz="2000" dirty="0" smtClean="0"/>
              <a:t>              </a:t>
            </a:r>
            <a:r>
              <a:rPr lang="en-US" sz="2000" dirty="0" err="1"/>
              <a:t>System.out.println</a:t>
            </a:r>
            <a:r>
              <a:rPr lang="en-US" sz="2000" dirty="0"/>
              <a:t>(</a:t>
            </a:r>
            <a:r>
              <a:rPr lang="en-US" sz="2000" dirty="0" err="1"/>
              <a:t>r.area</a:t>
            </a:r>
            <a:r>
              <a:rPr lang="en-US" sz="2000" dirty="0"/>
              <a:t>(6 , 5));</a:t>
            </a:r>
            <a:endParaRPr lang="en-IN" sz="2000" dirty="0"/>
          </a:p>
          <a:p>
            <a:pPr marL="82296" indent="0">
              <a:buNone/>
            </a:pPr>
            <a:r>
              <a:rPr lang="en-US" sz="2000" dirty="0" smtClean="0"/>
              <a:t>             </a:t>
            </a:r>
            <a:r>
              <a:rPr lang="en-US" sz="2000" dirty="0"/>
              <a:t>}</a:t>
            </a:r>
            <a:endParaRPr lang="en-IN" sz="2000" dirty="0"/>
          </a:p>
          <a:p>
            <a:pPr marL="82296" indent="0">
              <a:buNone/>
            </a:pPr>
            <a:r>
              <a:rPr lang="en-US" sz="2000" dirty="0"/>
              <a:t>        }</a:t>
            </a: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14</a:t>
            </a:r>
            <a:endParaRPr dirty="0" smtClean="0">
              <a:solidFill>
                <a:schemeClr val="tx1"/>
              </a:solidFill>
              <a:cs typeface="Arial" charset="0"/>
            </a:endParaRPr>
          </a:p>
        </p:txBody>
      </p:sp>
    </p:spTree>
    <p:extLst>
      <p:ext uri="{BB962C8B-B14F-4D97-AF65-F5344CB8AC3E}">
        <p14:creationId xmlns:p14="http://schemas.microsoft.com/office/powerpoint/2010/main" val="79090070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a:bodyPr>
          <a:lstStyle/>
          <a:p>
            <a:pPr marL="82296" indent="0">
              <a:buNone/>
            </a:pPr>
            <a:r>
              <a:rPr lang="en-US" sz="2000" b="1" dirty="0" smtClean="0"/>
              <a:t>public</a:t>
            </a:r>
            <a:r>
              <a:rPr lang="en-US" sz="2000" dirty="0" smtClean="0"/>
              <a:t> </a:t>
            </a:r>
            <a:r>
              <a:rPr lang="en-US" sz="2000" b="1" dirty="0"/>
              <a:t>class</a:t>
            </a:r>
            <a:r>
              <a:rPr lang="en-US" sz="2000" dirty="0"/>
              <a:t> A{</a:t>
            </a:r>
            <a:endParaRPr lang="en-IN" sz="2000" dirty="0"/>
          </a:p>
          <a:p>
            <a:pPr marL="82296" indent="0">
              <a:buNone/>
            </a:pPr>
            <a:r>
              <a:rPr lang="en-US" sz="2000" dirty="0" smtClean="0"/>
              <a:t>    </a:t>
            </a:r>
            <a:r>
              <a:rPr lang="en-US" sz="2000" dirty="0" err="1" smtClean="0"/>
              <a:t>int</a:t>
            </a:r>
            <a:r>
              <a:rPr lang="en-US" sz="2000" dirty="0" smtClean="0"/>
              <a:t>  </a:t>
            </a:r>
            <a:r>
              <a:rPr lang="en-US" sz="2000" dirty="0"/>
              <a:t>length(String </a:t>
            </a:r>
            <a:r>
              <a:rPr lang="en-US" sz="2000" dirty="0" err="1"/>
              <a:t>str</a:t>
            </a:r>
            <a:r>
              <a:rPr lang="en-US" sz="2000" dirty="0"/>
              <a:t>) {</a:t>
            </a:r>
            <a:endParaRPr lang="en-IN" sz="2000" dirty="0"/>
          </a:p>
          <a:p>
            <a:pPr marL="82296" indent="0">
              <a:buNone/>
            </a:pPr>
            <a:r>
              <a:rPr lang="en-US" sz="2000" dirty="0" smtClean="0"/>
              <a:t>    return  </a:t>
            </a:r>
            <a:r>
              <a:rPr lang="en-US" sz="2000" dirty="0" err="1"/>
              <a:t>str.length</a:t>
            </a:r>
            <a:r>
              <a:rPr lang="en-US" sz="2000" dirty="0"/>
              <a:t>();</a:t>
            </a:r>
            <a:endParaRPr lang="en-IN" sz="2000" dirty="0"/>
          </a:p>
          <a:p>
            <a:pPr marL="82296" indent="0">
              <a:buNone/>
            </a:pPr>
            <a:r>
              <a:rPr lang="en-US" sz="2000" dirty="0" smtClean="0"/>
              <a:t>     }</a:t>
            </a:r>
            <a:endParaRPr lang="en-IN" sz="2000" dirty="0"/>
          </a:p>
          <a:p>
            <a:pPr marL="82296" indent="0">
              <a:buNone/>
            </a:pPr>
            <a:r>
              <a:rPr lang="en-US" sz="2000" dirty="0" smtClean="0"/>
              <a:t>   float </a:t>
            </a:r>
            <a:r>
              <a:rPr lang="en-US" sz="2000" dirty="0"/>
              <a:t>length(String </a:t>
            </a:r>
            <a:r>
              <a:rPr lang="en-US" sz="2000" dirty="0" err="1"/>
              <a:t>str</a:t>
            </a:r>
            <a:r>
              <a:rPr lang="en-US" sz="2000" dirty="0"/>
              <a:t>) {</a:t>
            </a:r>
            <a:endParaRPr lang="en-IN" sz="2000" dirty="0"/>
          </a:p>
          <a:p>
            <a:pPr marL="82296" indent="0">
              <a:buNone/>
            </a:pPr>
            <a:r>
              <a:rPr lang="en-US" sz="2000" dirty="0" smtClean="0"/>
              <a:t>   return  </a:t>
            </a:r>
            <a:r>
              <a:rPr lang="en-US" sz="2000" dirty="0"/>
              <a:t>(float)</a:t>
            </a:r>
            <a:r>
              <a:rPr lang="en-US" sz="2000" dirty="0" err="1"/>
              <a:t>str.length</a:t>
            </a:r>
            <a:r>
              <a:rPr lang="en-US" sz="2000" dirty="0"/>
              <a:t>();</a:t>
            </a:r>
            <a:endParaRPr lang="en-IN" sz="2000" dirty="0"/>
          </a:p>
          <a:p>
            <a:pPr marL="82296" indent="0">
              <a:buNone/>
            </a:pPr>
            <a:r>
              <a:rPr lang="en-US" sz="2000" dirty="0" smtClean="0"/>
              <a:t>    }</a:t>
            </a:r>
            <a:endParaRPr lang="en-IN" sz="2000" dirty="0"/>
          </a:p>
          <a:p>
            <a:pPr marL="82296" indent="0">
              <a:buNone/>
            </a:pPr>
            <a:r>
              <a:rPr lang="en-US" sz="2000" b="1" dirty="0" smtClean="0"/>
              <a:t>public</a:t>
            </a:r>
            <a:r>
              <a:rPr lang="en-US" sz="2000" dirty="0" smtClean="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endParaRPr lang="en-IN" sz="2000" dirty="0"/>
          </a:p>
          <a:p>
            <a:pPr marL="82296" indent="0">
              <a:buNone/>
            </a:pPr>
            <a:r>
              <a:rPr lang="en-US" sz="2000" dirty="0"/>
              <a:t>	</a:t>
            </a:r>
            <a:r>
              <a:rPr lang="en-US" sz="2000" dirty="0" err="1" smtClean="0"/>
              <a:t>System.</a:t>
            </a:r>
            <a:r>
              <a:rPr lang="en-US" sz="2000" i="1" dirty="0" err="1" smtClean="0"/>
              <a:t>out</a:t>
            </a:r>
            <a:r>
              <a:rPr lang="en-US" sz="2000" dirty="0" err="1" smtClean="0"/>
              <a:t>.println</a:t>
            </a:r>
            <a:r>
              <a:rPr lang="en-US" sz="2000" dirty="0" smtClean="0"/>
              <a:t>(length</a:t>
            </a:r>
            <a:r>
              <a:rPr lang="en-US" sz="2000" dirty="0"/>
              <a:t>(“Hello”)); </a:t>
            </a:r>
            <a:r>
              <a:rPr lang="en-US" sz="2000" dirty="0" smtClean="0"/>
              <a:t>}</a:t>
            </a:r>
            <a:endParaRPr lang="en-IN" sz="2000" dirty="0"/>
          </a:p>
          <a:p>
            <a:pPr marL="82296" indent="0">
              <a:buNone/>
            </a:pPr>
            <a:r>
              <a:rPr lang="en-US" sz="2000" dirty="0"/>
              <a:t>}</a:t>
            </a:r>
            <a:endParaRPr lang="en-IN" sz="2000" dirty="0"/>
          </a:p>
          <a:p>
            <a:pPr marL="82296" indent="0">
              <a:buNone/>
            </a:pPr>
            <a:r>
              <a:rPr lang="en-US" sz="2000" dirty="0"/>
              <a:t>1. Compile time error</a:t>
            </a:r>
            <a:endParaRPr lang="en-IN" sz="2000" dirty="0"/>
          </a:p>
          <a:p>
            <a:pPr marL="82296" indent="0">
              <a:buNone/>
            </a:pPr>
            <a:r>
              <a:rPr lang="en-US" sz="2000" dirty="0"/>
              <a:t>2. Runtime error</a:t>
            </a:r>
            <a:endParaRPr lang="en-IN" sz="2000" dirty="0"/>
          </a:p>
          <a:p>
            <a:pPr marL="82296" indent="0">
              <a:buNone/>
            </a:pPr>
            <a:r>
              <a:rPr lang="en-US" sz="2000" dirty="0"/>
              <a:t>3. Runs and prints 5</a:t>
            </a:r>
            <a:endParaRPr lang="en-IN" sz="2000" dirty="0"/>
          </a:p>
          <a:p>
            <a:pPr marL="82296" indent="0">
              <a:buNone/>
            </a:pPr>
            <a:r>
              <a:rPr lang="en-US" sz="2000" dirty="0"/>
              <a:t>4. Runs and prints "Hello"</a:t>
            </a: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15</a:t>
            </a:r>
            <a:r>
              <a:rPr lang="en-IN" sz="2000" dirty="0" smtClean="0">
                <a:solidFill>
                  <a:schemeClr val="tx1"/>
                </a:solidFill>
                <a:cs typeface="Arial" charset="0"/>
              </a:rPr>
              <a:t> </a:t>
            </a:r>
            <a:r>
              <a:rPr lang="en-US" sz="2000" b="1" dirty="0"/>
              <a:t>What is the result of attempting to compile and run this ?</a:t>
            </a:r>
            <a:endParaRPr sz="2000" dirty="0" smtClean="0">
              <a:solidFill>
                <a:schemeClr val="tx1"/>
              </a:solidFill>
              <a:cs typeface="Arial" charset="0"/>
            </a:endParaRPr>
          </a:p>
        </p:txBody>
      </p:sp>
    </p:spTree>
    <p:extLst>
      <p:ext uri="{BB962C8B-B14F-4D97-AF65-F5344CB8AC3E}">
        <p14:creationId xmlns:p14="http://schemas.microsoft.com/office/powerpoint/2010/main" val="294854621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IN" dirty="0"/>
          </a:p>
        </p:txBody>
      </p:sp>
      <p:sp>
        <p:nvSpPr>
          <p:cNvPr id="37891" name="Rectangle 3"/>
          <p:cNvSpPr>
            <a:spLocks noGrp="1"/>
          </p:cNvSpPr>
          <p:nvPr>
            <p:ph idx="1"/>
          </p:nvPr>
        </p:nvSpPr>
        <p:spPr/>
        <p:txBody>
          <a:bodyPr/>
          <a:lstStyle/>
          <a:p>
            <a:pPr>
              <a:buFont typeface="Arial" charset="0"/>
              <a:buNone/>
            </a:pPr>
            <a:r>
              <a:rPr sz="1800" b="1" smtClean="0">
                <a:solidFill>
                  <a:schemeClr val="tx1"/>
                </a:solidFill>
                <a:latin typeface="Courier New" pitchFamily="49" charset="0"/>
                <a:cs typeface="Courier New" pitchFamily="49" charset="0"/>
              </a:rPr>
              <a:t>public static void main(String args[ ])</a:t>
            </a:r>
          </a:p>
          <a:p>
            <a:pPr>
              <a:buFont typeface="Arial" charset="0"/>
              <a:buNone/>
            </a:pPr>
            <a:r>
              <a:rPr sz="1800" b="1" smtClean="0">
                <a:solidFill>
                  <a:schemeClr val="tx1"/>
                </a:solidFill>
                <a:latin typeface="Courier New" pitchFamily="49" charset="0"/>
                <a:cs typeface="Courier New" pitchFamily="49" charset="0"/>
              </a:rPr>
              <a:t>{</a:t>
            </a:r>
          </a:p>
          <a:p>
            <a:pPr>
              <a:buFont typeface="Arial" charset="0"/>
              <a:buNone/>
            </a:pPr>
            <a:r>
              <a:rPr sz="1800" b="1" smtClean="0">
                <a:solidFill>
                  <a:schemeClr val="tx1"/>
                </a:solidFill>
                <a:latin typeface="Courier New" pitchFamily="49" charset="0"/>
                <a:cs typeface="Courier New" pitchFamily="49" charset="0"/>
              </a:rPr>
              <a:t>StaticDemo x = new StaticDemo( );</a:t>
            </a:r>
          </a:p>
          <a:p>
            <a:pPr>
              <a:buFont typeface="Arial" charset="0"/>
              <a:buNone/>
            </a:pPr>
            <a:r>
              <a:rPr sz="1800" b="1" smtClean="0">
                <a:solidFill>
                  <a:schemeClr val="tx1"/>
                </a:solidFill>
                <a:latin typeface="Courier New" pitchFamily="49" charset="0"/>
                <a:cs typeface="Courier New" pitchFamily="49" charset="0"/>
              </a:rPr>
              <a:t>StaticDemo y = new StaticDemo( );</a:t>
            </a:r>
          </a:p>
          <a:p>
            <a:pPr>
              <a:buFont typeface="Arial" charset="0"/>
              <a:buNone/>
            </a:pPr>
            <a:r>
              <a:rPr sz="1800" b="1" smtClean="0">
                <a:solidFill>
                  <a:schemeClr val="tx1"/>
                </a:solidFill>
                <a:latin typeface="Courier New" pitchFamily="49" charset="0"/>
                <a:cs typeface="Courier New" pitchFamily="49" charset="0"/>
              </a:rPr>
              <a:t>x.set(1, 1); </a:t>
            </a:r>
          </a:p>
          <a:p>
            <a:pPr>
              <a:buFont typeface="Arial" charset="0"/>
              <a:buNone/>
            </a:pPr>
            <a:r>
              <a:rPr sz="1800" b="1" smtClean="0">
                <a:solidFill>
                  <a:schemeClr val="tx1"/>
                </a:solidFill>
                <a:latin typeface="Courier New" pitchFamily="49" charset="0"/>
                <a:cs typeface="Courier New" pitchFamily="49" charset="0"/>
              </a:rPr>
              <a:t>x.show( );</a:t>
            </a:r>
          </a:p>
          <a:p>
            <a:pPr>
              <a:buFont typeface="Arial" charset="0"/>
              <a:buNone/>
            </a:pPr>
            <a:r>
              <a:rPr sz="1800" b="1" smtClean="0">
                <a:solidFill>
                  <a:schemeClr val="tx1"/>
                </a:solidFill>
                <a:latin typeface="Courier New" pitchFamily="49" charset="0"/>
                <a:cs typeface="Courier New" pitchFamily="49" charset="0"/>
              </a:rPr>
              <a:t>y.set(2, 2); </a:t>
            </a:r>
          </a:p>
          <a:p>
            <a:pPr>
              <a:buFont typeface="Arial" charset="0"/>
              <a:buNone/>
            </a:pPr>
            <a:r>
              <a:rPr sz="1800" b="1" smtClean="0">
                <a:solidFill>
                  <a:schemeClr val="tx1"/>
                </a:solidFill>
                <a:latin typeface="Courier New" pitchFamily="49" charset="0"/>
                <a:cs typeface="Courier New" pitchFamily="49" charset="0"/>
              </a:rPr>
              <a:t>y.show( );</a:t>
            </a:r>
          </a:p>
          <a:p>
            <a:pPr>
              <a:buFont typeface="Arial" charset="0"/>
              <a:buNone/>
            </a:pPr>
            <a:r>
              <a:rPr sz="1800" b="1" smtClean="0">
                <a:solidFill>
                  <a:schemeClr val="tx1"/>
                </a:solidFill>
                <a:latin typeface="Courier New" pitchFamily="49" charset="0"/>
                <a:cs typeface="Courier New" pitchFamily="49" charset="0"/>
              </a:rPr>
              <a:t>x.show( );</a:t>
            </a:r>
          </a:p>
          <a:p>
            <a:pPr>
              <a:buFont typeface="Arial" charset="0"/>
              <a:buNone/>
            </a:pPr>
            <a:r>
              <a:rPr sz="1800" b="1" smtClean="0">
                <a:solidFill>
                  <a:schemeClr val="tx1"/>
                </a:solidFill>
                <a:latin typeface="Courier New" pitchFamily="49" charset="0"/>
                <a:cs typeface="Courier New" pitchFamily="49" charset="0"/>
              </a:rPr>
              <a:t>}</a:t>
            </a:r>
          </a:p>
          <a:p>
            <a:pPr>
              <a:buFont typeface="Arial" charset="0"/>
              <a:buNone/>
            </a:pPr>
            <a:r>
              <a:rPr sz="1800" b="1" smtClean="0">
                <a:solidFill>
                  <a:schemeClr val="tx1"/>
                </a:solidFill>
                <a:latin typeface="Courier New" pitchFamily="49" charset="0"/>
                <a:cs typeface="Courier New" pitchFamily="49" charset="0"/>
              </a:rPr>
              <a:t>}    </a:t>
            </a:r>
          </a:p>
          <a:p>
            <a:pPr>
              <a:buFont typeface="Arial" charset="0"/>
              <a:buNone/>
            </a:pPr>
            <a:endParaRPr sz="1800" b="1"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01735177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a:bodyPr>
          <a:lstStyle/>
          <a:p>
            <a:pPr marL="82296" indent="0">
              <a:buNone/>
            </a:pPr>
            <a:r>
              <a:rPr lang="en-US" sz="2000" b="1" dirty="0" smtClean="0"/>
              <a:t>Which </a:t>
            </a:r>
            <a:r>
              <a:rPr lang="en-US" sz="2000" b="1" dirty="0"/>
              <a:t>are true?</a:t>
            </a:r>
            <a:endParaRPr lang="en-IN" sz="2000" dirty="0"/>
          </a:p>
          <a:p>
            <a:pPr marL="82296" indent="0">
              <a:buNone/>
            </a:pPr>
            <a:r>
              <a:rPr lang="en-US" sz="2000" dirty="0"/>
              <a:t>i)interface A{ void a();}</a:t>
            </a:r>
            <a:endParaRPr lang="en-IN" sz="2000" dirty="0"/>
          </a:p>
          <a:p>
            <a:pPr marL="82296" indent="0">
              <a:buNone/>
            </a:pPr>
            <a:r>
              <a:rPr lang="en-US" sz="2000" dirty="0"/>
              <a:t>ii)interface B{ public void a();}</a:t>
            </a:r>
            <a:endParaRPr lang="en-IN" sz="2000" dirty="0"/>
          </a:p>
          <a:p>
            <a:pPr marL="82296" indent="0">
              <a:buNone/>
            </a:pPr>
            <a:r>
              <a:rPr lang="en-US" sz="2000" dirty="0"/>
              <a:t>iii)</a:t>
            </a:r>
            <a:r>
              <a:rPr lang="en-US" sz="2000" b="1" dirty="0"/>
              <a:t> </a:t>
            </a:r>
            <a:r>
              <a:rPr lang="en-US" sz="2000" dirty="0"/>
              <a:t>interface C{public static void a();}</a:t>
            </a:r>
            <a:endParaRPr lang="en-IN" sz="2000" dirty="0"/>
          </a:p>
          <a:p>
            <a:pPr marL="82296" indent="0">
              <a:buNone/>
            </a:pPr>
            <a:r>
              <a:rPr lang="en-US" sz="2000" dirty="0"/>
              <a:t>iv)</a:t>
            </a:r>
            <a:r>
              <a:rPr lang="en-US" sz="2000" b="1" dirty="0"/>
              <a:t> </a:t>
            </a:r>
            <a:r>
              <a:rPr lang="en-US" sz="2000" dirty="0"/>
              <a:t>interface D{ protected void a();}</a:t>
            </a:r>
            <a:endParaRPr lang="en-IN" sz="2000" dirty="0"/>
          </a:p>
          <a:p>
            <a:pPr marL="82296" indent="0">
              <a:buNone/>
            </a:pPr>
            <a:r>
              <a:rPr lang="en-US" sz="2000" dirty="0"/>
              <a:t> </a:t>
            </a:r>
            <a:endParaRPr lang="en-IN" sz="2000" dirty="0"/>
          </a:p>
          <a:p>
            <a:pPr marL="82296" indent="0">
              <a:buNone/>
            </a:pPr>
            <a:r>
              <a:rPr lang="en-US" sz="2000" dirty="0"/>
              <a:t>1) A,B</a:t>
            </a:r>
            <a:endParaRPr lang="en-IN" sz="2000" dirty="0"/>
          </a:p>
          <a:p>
            <a:pPr marL="82296" indent="0">
              <a:buNone/>
            </a:pPr>
            <a:r>
              <a:rPr lang="en-US" sz="2000" dirty="0"/>
              <a:t>2) A,B,C</a:t>
            </a:r>
            <a:endParaRPr lang="en-IN" sz="2000" dirty="0"/>
          </a:p>
          <a:p>
            <a:pPr marL="82296" indent="0">
              <a:buNone/>
            </a:pPr>
            <a:r>
              <a:rPr lang="en-US" sz="2000" dirty="0"/>
              <a:t>3) B,C</a:t>
            </a:r>
            <a:endParaRPr lang="en-IN" sz="2000" dirty="0"/>
          </a:p>
          <a:p>
            <a:pPr marL="82296" indent="0">
              <a:buNone/>
            </a:pPr>
            <a:r>
              <a:rPr lang="en-US" sz="2000" dirty="0"/>
              <a:t>4) None of the above</a:t>
            </a:r>
            <a:endParaRPr lang="en-IN" sz="2000" dirty="0"/>
          </a:p>
          <a:p>
            <a:pPr marL="82296" indent="0">
              <a:buNone/>
            </a:pP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16</a:t>
            </a:r>
            <a:endParaRPr sz="2000" dirty="0" smtClean="0">
              <a:solidFill>
                <a:schemeClr val="tx1"/>
              </a:solidFill>
              <a:cs typeface="Arial" charset="0"/>
            </a:endParaRPr>
          </a:p>
        </p:txBody>
      </p:sp>
    </p:spTree>
    <p:extLst>
      <p:ext uri="{BB962C8B-B14F-4D97-AF65-F5344CB8AC3E}">
        <p14:creationId xmlns:p14="http://schemas.microsoft.com/office/powerpoint/2010/main" val="123546652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a:bodyPr>
          <a:lstStyle/>
          <a:p>
            <a:pPr marL="82296" indent="0">
              <a:buNone/>
            </a:pPr>
            <a:r>
              <a:rPr lang="en-US" sz="2000" b="1" dirty="0"/>
              <a:t>How to show following relationship</a:t>
            </a:r>
            <a:endParaRPr lang="en-IN" sz="2000" dirty="0"/>
          </a:p>
          <a:p>
            <a:pPr marL="82296" indent="0">
              <a:buNone/>
            </a:pPr>
            <a:r>
              <a:rPr lang="en-US" sz="2000" dirty="0"/>
              <a:t> </a:t>
            </a:r>
            <a:endParaRPr lang="en-IN" sz="2000" dirty="0"/>
          </a:p>
          <a:p>
            <a:pPr marL="82296" indent="0">
              <a:buNone/>
            </a:pPr>
            <a:r>
              <a:rPr lang="en-US" sz="2000" dirty="0"/>
              <a:t>x has a  </a:t>
            </a:r>
            <a:r>
              <a:rPr lang="en-US" sz="2000" dirty="0" err="1"/>
              <a:t>bestfriend</a:t>
            </a:r>
            <a:r>
              <a:rPr lang="en-US" sz="2000" dirty="0"/>
              <a:t> who is a tree</a:t>
            </a:r>
            <a:endParaRPr lang="en-IN" sz="2000" dirty="0"/>
          </a:p>
          <a:p>
            <a:pPr marL="82296" indent="0">
              <a:buNone/>
            </a:pPr>
            <a:r>
              <a:rPr lang="en-US" sz="2000" dirty="0"/>
              <a:t> </a:t>
            </a:r>
            <a:endParaRPr lang="en-IN" sz="2000" dirty="0"/>
          </a:p>
          <a:p>
            <a:pPr marL="82296" indent="0">
              <a:buNone/>
            </a:pPr>
            <a:r>
              <a:rPr lang="en-US" sz="2000" dirty="0"/>
              <a:t>1 .class x{private tree </a:t>
            </a:r>
            <a:r>
              <a:rPr lang="en-US" sz="2000" dirty="0" err="1"/>
              <a:t>bestfriend</a:t>
            </a:r>
            <a:r>
              <a:rPr lang="en-US" sz="2000" dirty="0"/>
              <a:t>;}</a:t>
            </a:r>
            <a:endParaRPr lang="en-IN" sz="2000" dirty="0"/>
          </a:p>
          <a:p>
            <a:pPr marL="82296" indent="0">
              <a:buNone/>
            </a:pPr>
            <a:r>
              <a:rPr lang="en-US" sz="2000" dirty="0"/>
              <a:t>2 .class x{private </a:t>
            </a:r>
            <a:r>
              <a:rPr lang="en-US" sz="2000" dirty="0" err="1"/>
              <a:t>bestfriend</a:t>
            </a:r>
            <a:r>
              <a:rPr lang="en-US" sz="2000" dirty="0"/>
              <a:t> tree;}</a:t>
            </a:r>
            <a:endParaRPr lang="en-IN" sz="2000" dirty="0"/>
          </a:p>
          <a:p>
            <a:pPr marL="82296" indent="0">
              <a:buNone/>
            </a:pPr>
            <a:r>
              <a:rPr lang="en-US" sz="2000" dirty="0"/>
              <a:t>3 .class tree{private x </a:t>
            </a:r>
            <a:r>
              <a:rPr lang="en-US" sz="2000" dirty="0" err="1"/>
              <a:t>bestfriend</a:t>
            </a:r>
            <a:r>
              <a:rPr lang="en-US" sz="2000" dirty="0"/>
              <a:t>;}</a:t>
            </a:r>
            <a:endParaRPr lang="en-IN" sz="2000" dirty="0"/>
          </a:p>
          <a:p>
            <a:pPr marL="82296" indent="0">
              <a:buNone/>
            </a:pPr>
            <a:r>
              <a:rPr lang="en-US" sz="2000" dirty="0"/>
              <a:t>4 .class </a:t>
            </a:r>
            <a:r>
              <a:rPr lang="en-US" sz="2000" dirty="0" err="1"/>
              <a:t>bestfriend</a:t>
            </a:r>
            <a:r>
              <a:rPr lang="en-US" sz="2000" dirty="0"/>
              <a:t> {private tree x;}</a:t>
            </a:r>
            <a:endParaRPr lang="en-IN" sz="2000" dirty="0"/>
          </a:p>
          <a:p>
            <a:pPr marL="82296" indent="0">
              <a:buNone/>
            </a:pP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17</a:t>
            </a:r>
            <a:endParaRPr sz="2000" dirty="0" smtClean="0">
              <a:solidFill>
                <a:schemeClr val="tx1"/>
              </a:solidFill>
              <a:cs typeface="Arial" charset="0"/>
            </a:endParaRPr>
          </a:p>
        </p:txBody>
      </p:sp>
    </p:spTree>
    <p:extLst>
      <p:ext uri="{BB962C8B-B14F-4D97-AF65-F5344CB8AC3E}">
        <p14:creationId xmlns:p14="http://schemas.microsoft.com/office/powerpoint/2010/main" val="137390969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a:bodyPr>
          <a:lstStyle/>
          <a:p>
            <a:pPr marL="82296" indent="0">
              <a:buNone/>
            </a:pPr>
            <a:r>
              <a:rPr lang="en-US" sz="2000" b="1" dirty="0"/>
              <a:t>Select correct pair</a:t>
            </a:r>
            <a:endParaRPr lang="en-IN" sz="2000" dirty="0"/>
          </a:p>
          <a:p>
            <a:pPr marL="82296" indent="0">
              <a:buNone/>
            </a:pPr>
            <a:r>
              <a:rPr lang="en-US" sz="2000" dirty="0"/>
              <a:t>1)final</a:t>
            </a:r>
            <a:endParaRPr lang="en-IN" sz="2000" dirty="0"/>
          </a:p>
          <a:p>
            <a:pPr marL="82296" indent="0">
              <a:buNone/>
            </a:pPr>
            <a:r>
              <a:rPr lang="en-US" sz="2000" dirty="0"/>
              <a:t>2)abstract</a:t>
            </a:r>
            <a:endParaRPr lang="en-IN" sz="2000" dirty="0"/>
          </a:p>
          <a:p>
            <a:pPr marL="82296" indent="0">
              <a:buNone/>
            </a:pPr>
            <a:r>
              <a:rPr lang="en-US" sz="2000" dirty="0"/>
              <a:t>3)private</a:t>
            </a:r>
            <a:endParaRPr lang="en-IN" sz="2000" dirty="0"/>
          </a:p>
          <a:p>
            <a:pPr marL="82296" indent="0">
              <a:buNone/>
            </a:pPr>
            <a:r>
              <a:rPr lang="en-US" sz="2000" dirty="0"/>
              <a:t> </a:t>
            </a:r>
            <a:endParaRPr lang="en-IN" sz="2000" dirty="0"/>
          </a:p>
          <a:p>
            <a:pPr marL="82296" indent="0">
              <a:buNone/>
            </a:pPr>
            <a:r>
              <a:rPr lang="en-US" sz="2000" dirty="0"/>
              <a:t>i)objects in subclass cant be access these</a:t>
            </a:r>
            <a:endParaRPr lang="en-IN" sz="2000" dirty="0"/>
          </a:p>
          <a:p>
            <a:pPr marL="82296" indent="0">
              <a:buNone/>
            </a:pPr>
            <a:r>
              <a:rPr lang="en-US" sz="2000" dirty="0"/>
              <a:t>ii)can’t override</a:t>
            </a:r>
            <a:endParaRPr lang="en-IN" sz="2000" dirty="0"/>
          </a:p>
          <a:p>
            <a:pPr marL="82296" indent="0">
              <a:buNone/>
            </a:pPr>
            <a:r>
              <a:rPr lang="en-US" sz="2000" dirty="0"/>
              <a:t>iii)cant instantiate</a:t>
            </a:r>
            <a:endParaRPr lang="en-IN" sz="2000" dirty="0"/>
          </a:p>
          <a:p>
            <a:pPr marL="82296" indent="0">
              <a:buNone/>
            </a:pPr>
            <a:r>
              <a:rPr lang="en-US" sz="2000" dirty="0"/>
              <a:t> </a:t>
            </a:r>
            <a:endParaRPr lang="en-IN" sz="2000" dirty="0"/>
          </a:p>
          <a:p>
            <a:pPr marL="82296" indent="0">
              <a:buNone/>
            </a:pPr>
            <a:r>
              <a:rPr lang="en-US" sz="2000" dirty="0"/>
              <a:t>1) 1-ii , 2-i ,3-III</a:t>
            </a:r>
            <a:endParaRPr lang="en-IN" sz="2000" dirty="0"/>
          </a:p>
          <a:p>
            <a:pPr marL="82296" indent="0">
              <a:buNone/>
            </a:pPr>
            <a:r>
              <a:rPr lang="en-US" sz="2000" dirty="0"/>
              <a:t>2) 1 – ii , 2 – iii , 3 – i</a:t>
            </a:r>
            <a:endParaRPr lang="en-IN" sz="2000" dirty="0"/>
          </a:p>
          <a:p>
            <a:pPr marL="82296" indent="0">
              <a:buNone/>
            </a:pPr>
            <a:r>
              <a:rPr lang="en-US" sz="2000" dirty="0"/>
              <a:t>3) 1-i , 2-ii ,3-III</a:t>
            </a:r>
            <a:endParaRPr lang="en-IN" sz="2000" dirty="0"/>
          </a:p>
          <a:p>
            <a:pPr marL="82296" indent="0">
              <a:buNone/>
            </a:pPr>
            <a:r>
              <a:rPr lang="en-US" sz="2000" dirty="0"/>
              <a:t>4) 1-iii , 2-i ,3-II</a:t>
            </a:r>
            <a:endParaRPr lang="en-IN" sz="2000" dirty="0"/>
          </a:p>
          <a:p>
            <a:pPr marL="82296" indent="0">
              <a:buNone/>
            </a:pP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18</a:t>
            </a:r>
            <a:endParaRPr sz="2000" dirty="0" smtClean="0">
              <a:solidFill>
                <a:schemeClr val="tx1"/>
              </a:solidFill>
              <a:cs typeface="Arial" charset="0"/>
            </a:endParaRPr>
          </a:p>
        </p:txBody>
      </p:sp>
    </p:spTree>
    <p:extLst>
      <p:ext uri="{BB962C8B-B14F-4D97-AF65-F5344CB8AC3E}">
        <p14:creationId xmlns:p14="http://schemas.microsoft.com/office/powerpoint/2010/main" val="172502362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fontScale="85000" lnSpcReduction="20000"/>
          </a:bodyPr>
          <a:lstStyle/>
          <a:p>
            <a:pPr marL="82296" indent="0">
              <a:buNone/>
            </a:pPr>
            <a:r>
              <a:rPr lang="en-IN" sz="2000" dirty="0"/>
              <a:t>class A1 </a:t>
            </a:r>
            <a:r>
              <a:rPr lang="en-IN" sz="2000" dirty="0" smtClean="0"/>
              <a:t>{</a:t>
            </a:r>
          </a:p>
          <a:p>
            <a:pPr marL="82296" indent="0">
              <a:buNone/>
            </a:pPr>
            <a:r>
              <a:rPr lang="en-IN" sz="2000" dirty="0"/>
              <a:t>	 void m1() {</a:t>
            </a:r>
          </a:p>
          <a:p>
            <a:pPr marL="82296" indent="0">
              <a:buNone/>
            </a:pPr>
            <a:r>
              <a:rPr lang="en-IN" sz="2000" dirty="0"/>
              <a:t>		</a:t>
            </a:r>
            <a:r>
              <a:rPr lang="en-IN" sz="2000" dirty="0" err="1"/>
              <a:t>System.out.println</a:t>
            </a:r>
            <a:r>
              <a:rPr lang="en-IN" sz="2000" dirty="0"/>
              <a:t>(“In method m1 of A1”);</a:t>
            </a:r>
          </a:p>
          <a:p>
            <a:pPr marL="82296" indent="0">
              <a:buNone/>
            </a:pPr>
            <a:r>
              <a:rPr lang="en-IN" sz="2000" dirty="0"/>
              <a:t>	}	</a:t>
            </a:r>
          </a:p>
          <a:p>
            <a:pPr marL="82296" indent="0">
              <a:buNone/>
            </a:pPr>
            <a:r>
              <a:rPr lang="en-IN" sz="2000" dirty="0"/>
              <a:t>}</a:t>
            </a:r>
          </a:p>
          <a:p>
            <a:pPr marL="82296" indent="0">
              <a:buNone/>
            </a:pPr>
            <a:r>
              <a:rPr lang="en-IN" sz="2000" dirty="0"/>
              <a:t>class A2 extends A1 {</a:t>
            </a:r>
          </a:p>
          <a:p>
            <a:pPr marL="82296" indent="0">
              <a:buNone/>
            </a:pPr>
            <a:r>
              <a:rPr lang="en-IN" sz="2000" dirty="0"/>
              <a:t>	</a:t>
            </a:r>
            <a:r>
              <a:rPr lang="en-IN" sz="2000" dirty="0" err="1"/>
              <a:t>int</a:t>
            </a:r>
            <a:r>
              <a:rPr lang="en-IN" sz="2000" dirty="0"/>
              <a:t> m1() {</a:t>
            </a:r>
          </a:p>
          <a:p>
            <a:pPr marL="82296" indent="0">
              <a:buNone/>
            </a:pPr>
            <a:r>
              <a:rPr lang="en-IN" sz="2000" dirty="0"/>
              <a:t>		return 100;</a:t>
            </a:r>
          </a:p>
          <a:p>
            <a:pPr marL="82296" indent="0">
              <a:buNone/>
            </a:pPr>
            <a:r>
              <a:rPr lang="en-IN" sz="2000" dirty="0"/>
              <a:t>	}</a:t>
            </a:r>
          </a:p>
          <a:p>
            <a:pPr marL="82296" indent="0">
              <a:buNone/>
            </a:pPr>
            <a:r>
              <a:rPr lang="en-IN" sz="2000" dirty="0"/>
              <a:t>	public static void main(String[] </a:t>
            </a:r>
            <a:r>
              <a:rPr lang="en-IN" sz="2000" dirty="0" err="1"/>
              <a:t>args</a:t>
            </a:r>
            <a:r>
              <a:rPr lang="en-IN" sz="2000" dirty="0"/>
              <a:t>) {</a:t>
            </a:r>
          </a:p>
          <a:p>
            <a:pPr marL="82296" indent="0">
              <a:buNone/>
            </a:pPr>
            <a:r>
              <a:rPr lang="en-IN" sz="2000" dirty="0"/>
              <a:t>		A2 x = new A2();</a:t>
            </a:r>
          </a:p>
          <a:p>
            <a:pPr marL="82296" indent="0">
              <a:buNone/>
            </a:pPr>
            <a:r>
              <a:rPr lang="en-IN" sz="2000" dirty="0"/>
              <a:t>		x.m1();</a:t>
            </a:r>
          </a:p>
          <a:p>
            <a:pPr marL="82296" indent="0">
              <a:buNone/>
            </a:pPr>
            <a:r>
              <a:rPr lang="en-IN" sz="2000" dirty="0"/>
              <a:t>	}</a:t>
            </a:r>
          </a:p>
          <a:p>
            <a:pPr marL="82296" indent="0">
              <a:buNone/>
            </a:pPr>
            <a:r>
              <a:rPr lang="en-IN" sz="2000" dirty="0"/>
              <a:t>}</a:t>
            </a:r>
          </a:p>
          <a:p>
            <a:pPr marL="82296" indent="0">
              <a:buNone/>
            </a:pPr>
            <a:r>
              <a:rPr lang="en-IN" sz="2000" dirty="0"/>
              <a:t> </a:t>
            </a:r>
          </a:p>
          <a:p>
            <a:pPr marL="82296" indent="0">
              <a:buNone/>
            </a:pPr>
            <a:r>
              <a:rPr lang="en-US" sz="2000" dirty="0"/>
              <a:t>1. </a:t>
            </a:r>
            <a:r>
              <a:rPr lang="en-IN" sz="2000" dirty="0"/>
              <a:t>In method m1 of A1</a:t>
            </a:r>
          </a:p>
          <a:p>
            <a:pPr marL="82296" indent="0">
              <a:buNone/>
            </a:pPr>
            <a:r>
              <a:rPr lang="en-US" sz="2000" dirty="0"/>
              <a:t>2. </a:t>
            </a:r>
            <a:r>
              <a:rPr lang="en-IN" sz="2000" dirty="0"/>
              <a:t>Run time error</a:t>
            </a:r>
          </a:p>
          <a:p>
            <a:pPr marL="82296" indent="0">
              <a:buNone/>
            </a:pPr>
            <a:r>
              <a:rPr lang="en-US" sz="2000" dirty="0"/>
              <a:t>3. </a:t>
            </a:r>
            <a:r>
              <a:rPr lang="en-IN" sz="2000" dirty="0"/>
              <a:t>compilation error</a:t>
            </a:r>
          </a:p>
          <a:p>
            <a:pPr marL="82296" indent="0">
              <a:buNone/>
            </a:pPr>
            <a:r>
              <a:rPr lang="en-US" sz="2000" dirty="0"/>
              <a:t>4. </a:t>
            </a:r>
            <a:r>
              <a:rPr lang="en-IN" sz="2000" dirty="0"/>
              <a:t>None of the above</a:t>
            </a:r>
          </a:p>
          <a:p>
            <a:pPr marL="82296" indent="0">
              <a:buNone/>
            </a:pP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748464"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19 </a:t>
            </a:r>
            <a:r>
              <a:rPr lang="en-IN" sz="1800" b="1" dirty="0">
                <a:effectLst/>
              </a:rPr>
              <a:t>What will be the result, if we try to compile and execute the following code</a:t>
            </a:r>
            <a:endParaRPr sz="2000" dirty="0" smtClean="0">
              <a:solidFill>
                <a:schemeClr val="tx1"/>
              </a:solidFill>
              <a:cs typeface="Arial" charset="0"/>
            </a:endParaRPr>
          </a:p>
        </p:txBody>
      </p:sp>
    </p:spTree>
    <p:extLst>
      <p:ext uri="{BB962C8B-B14F-4D97-AF65-F5344CB8AC3E}">
        <p14:creationId xmlns:p14="http://schemas.microsoft.com/office/powerpoint/2010/main" val="1212387783"/>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1066800" y="990600"/>
            <a:ext cx="8077200" cy="5462736"/>
          </a:xfrm>
        </p:spPr>
        <p:txBody>
          <a:bodyPr>
            <a:normAutofit/>
          </a:bodyPr>
          <a:lstStyle/>
          <a:p>
            <a:pPr marL="82296" indent="0">
              <a:buNone/>
            </a:pPr>
            <a:r>
              <a:rPr lang="en-US" sz="2000" dirty="0">
                <a:latin typeface="Courier New" pitchFamily="49" charset="0"/>
                <a:cs typeface="Courier New" pitchFamily="49" charset="0"/>
              </a:rPr>
              <a:t>interface I1 {</a:t>
            </a:r>
          </a:p>
          <a:p>
            <a:pPr marL="82296" indent="0">
              <a:buNone/>
            </a:pPr>
            <a:r>
              <a:rPr lang="en-US" sz="2000" dirty="0">
                <a:latin typeface="Courier New" pitchFamily="49" charset="0"/>
                <a:cs typeface="Courier New" pitchFamily="49" charset="0"/>
              </a:rPr>
              <a:t>	private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a=100;</a:t>
            </a:r>
          </a:p>
          <a:p>
            <a:pPr marL="82296" indent="0">
              <a:buNone/>
            </a:pPr>
            <a:r>
              <a:rPr lang="en-US" sz="2000" dirty="0">
                <a:latin typeface="Courier New" pitchFamily="49" charset="0"/>
                <a:cs typeface="Courier New" pitchFamily="49" charset="0"/>
              </a:rPr>
              <a:t>	protected void m1();</a:t>
            </a:r>
          </a:p>
          <a:p>
            <a:pPr marL="82296" indent="0">
              <a:buNone/>
            </a:pPr>
            <a:r>
              <a:rPr lang="en-US" sz="2000" dirty="0">
                <a:latin typeface="Courier New" pitchFamily="49" charset="0"/>
                <a:cs typeface="Courier New" pitchFamily="49" charset="0"/>
              </a:rPr>
              <a:t>}</a:t>
            </a:r>
          </a:p>
          <a:p>
            <a:endParaRPr lang="en-US" sz="2000" dirty="0">
              <a:latin typeface="Courier New" pitchFamily="49" charset="0"/>
              <a:cs typeface="Courier New" pitchFamily="49" charset="0"/>
            </a:endParaRPr>
          </a:p>
          <a:p>
            <a:pPr marL="82296" indent="0">
              <a:buNone/>
            </a:pPr>
            <a:r>
              <a:rPr lang="en-US" sz="2000" dirty="0">
                <a:latin typeface="Courier New" pitchFamily="49" charset="0"/>
                <a:cs typeface="Courier New" pitchFamily="49" charset="0"/>
              </a:rPr>
              <a:t>class A1 implements I1 {</a:t>
            </a:r>
          </a:p>
          <a:p>
            <a:pPr marL="82296" indent="0">
              <a:buNone/>
            </a:pPr>
            <a:r>
              <a:rPr lang="en-US" sz="2000" dirty="0">
                <a:latin typeface="Courier New" pitchFamily="49" charset="0"/>
                <a:cs typeface="Courier New" pitchFamily="49" charset="0"/>
              </a:rPr>
              <a:t>	public void m1() {</a:t>
            </a:r>
          </a:p>
          <a:p>
            <a:pPr marL="82296"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System.out.println</a:t>
            </a:r>
            <a:r>
              <a:rPr lang="en-US" sz="2000" dirty="0">
                <a:latin typeface="Courier New" pitchFamily="49" charset="0"/>
                <a:cs typeface="Courier New" pitchFamily="49" charset="0"/>
              </a:rPr>
              <a:t>(“In m1 method”);</a:t>
            </a:r>
          </a:p>
          <a:p>
            <a:pPr marL="82296" indent="0">
              <a:buNone/>
            </a:pPr>
            <a:r>
              <a:rPr lang="en-US" sz="2000" dirty="0">
                <a:latin typeface="Courier New" pitchFamily="49" charset="0"/>
                <a:cs typeface="Courier New" pitchFamily="49" charset="0"/>
              </a:rPr>
              <a:t>	}</a:t>
            </a:r>
          </a:p>
          <a:p>
            <a:pPr marL="82296" indent="0">
              <a:buNone/>
            </a:pPr>
            <a:r>
              <a:rPr lang="en-US" sz="2000" dirty="0">
                <a:latin typeface="Courier New" pitchFamily="49" charset="0"/>
                <a:cs typeface="Courier New" pitchFamily="49" charset="0"/>
              </a:rPr>
              <a:t>}</a:t>
            </a:r>
            <a:endParaRPr lang="en-IN" sz="2000" dirty="0"/>
          </a:p>
          <a:p>
            <a:pPr marL="82296" indent="0">
              <a:buNone/>
            </a:pPr>
            <a:r>
              <a:rPr lang="en-US" sz="2000" dirty="0"/>
              <a:t>1. </a:t>
            </a:r>
            <a:r>
              <a:rPr lang="en-US" sz="2000" dirty="0" smtClean="0"/>
              <a:t>Yes</a:t>
            </a:r>
            <a:endParaRPr lang="en-IN" sz="2000" dirty="0"/>
          </a:p>
          <a:p>
            <a:pPr marL="82296" indent="0">
              <a:buNone/>
            </a:pPr>
            <a:r>
              <a:rPr lang="en-US" sz="2000" dirty="0"/>
              <a:t>2. </a:t>
            </a:r>
            <a:r>
              <a:rPr lang="en-US" sz="2000" dirty="0" smtClean="0"/>
              <a:t>No</a:t>
            </a:r>
            <a:endParaRPr lang="en-IN" sz="2000" dirty="0"/>
          </a:p>
          <a:p>
            <a:pPr marL="82296" indent="0">
              <a:buNone/>
            </a:pPr>
            <a:endParaRPr lang="en-IN" sz="2000" dirty="0"/>
          </a:p>
          <a:p>
            <a:pPr marL="82296" indent="0">
              <a:buNone/>
            </a:pPr>
            <a:endParaRPr lang="en-IN" sz="2400" dirty="0"/>
          </a:p>
        </p:txBody>
      </p:sp>
      <p:sp>
        <p:nvSpPr>
          <p:cNvPr id="198659" name="Rectangle 2"/>
          <p:cNvSpPr>
            <a:spLocks noGrp="1"/>
          </p:cNvSpPr>
          <p:nvPr>
            <p:ph type="title" idx="4294967295"/>
          </p:nvPr>
        </p:nvSpPr>
        <p:spPr>
          <a:xfrm>
            <a:off x="0" y="122238"/>
            <a:ext cx="8467725" cy="554037"/>
          </a:xfrm>
        </p:spPr>
        <p:txBody>
          <a:bodyPr>
            <a:normAutofit fontScale="90000"/>
          </a:bodyPr>
          <a:lstStyle/>
          <a:p>
            <a:r>
              <a:rPr dirty="0" smtClean="0">
                <a:solidFill>
                  <a:schemeClr val="tx1"/>
                </a:solidFill>
                <a:cs typeface="Arial" charset="0"/>
              </a:rPr>
              <a:t>Q</a:t>
            </a:r>
            <a:r>
              <a:rPr lang="en-IN" dirty="0" smtClean="0">
                <a:solidFill>
                  <a:schemeClr val="tx1"/>
                </a:solidFill>
                <a:cs typeface="Arial" charset="0"/>
              </a:rPr>
              <a:t>. </a:t>
            </a:r>
            <a:r>
              <a:rPr lang="en-IN" dirty="0" smtClean="0">
                <a:solidFill>
                  <a:schemeClr val="tx1"/>
                </a:solidFill>
                <a:cs typeface="Arial" charset="0"/>
              </a:rPr>
              <a:t>20 </a:t>
            </a:r>
            <a:r>
              <a:rPr lang="en-US" sz="2000" dirty="0"/>
              <a:t>Will the following code compile successfully </a:t>
            </a:r>
            <a:r>
              <a:rPr lang="en-US" sz="2000" dirty="0" smtClean="0"/>
              <a:t>?</a:t>
            </a:r>
            <a:endParaRPr sz="2000" dirty="0" smtClean="0">
              <a:solidFill>
                <a:schemeClr val="tx1"/>
              </a:solidFill>
              <a:cs typeface="Arial" charset="0"/>
            </a:endParaRPr>
          </a:p>
        </p:txBody>
      </p:sp>
    </p:spTree>
    <p:extLst>
      <p:ext uri="{BB962C8B-B14F-4D97-AF65-F5344CB8AC3E}">
        <p14:creationId xmlns:p14="http://schemas.microsoft.com/office/powerpoint/2010/main" val="12916063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257175" y="109538"/>
            <a:ext cx="8429625" cy="1159222"/>
          </a:xfrm>
        </p:spPr>
        <p:txBody>
          <a:bodyPr>
            <a:normAutofit/>
          </a:bodyPr>
          <a:lstStyle/>
          <a:p>
            <a:r>
              <a:rPr lang="en-IN" dirty="0" smtClean="0">
                <a:solidFill>
                  <a:schemeClr val="tx1"/>
                </a:solidFill>
                <a:cs typeface="Arial" charset="0"/>
              </a:rPr>
              <a:t>Q.1</a:t>
            </a:r>
            <a:endParaRPr lang="en-GB" dirty="0" smtClean="0">
              <a:solidFill>
                <a:schemeClr val="tx1"/>
              </a:solidFill>
              <a:cs typeface="Arial" charset="0"/>
            </a:endParaRPr>
          </a:p>
        </p:txBody>
      </p:sp>
      <p:sp>
        <p:nvSpPr>
          <p:cNvPr id="37891" name="Rectangle 3"/>
          <p:cNvSpPr>
            <a:spLocks noGrp="1"/>
          </p:cNvSpPr>
          <p:nvPr>
            <p:ph idx="1"/>
          </p:nvPr>
        </p:nvSpPr>
        <p:spPr/>
        <p:txBody>
          <a:bodyPr/>
          <a:lstStyle/>
          <a:p>
            <a:pPr>
              <a:buFont typeface="Arial" charset="0"/>
              <a:buNone/>
            </a:pPr>
            <a:r>
              <a:rPr sz="1800" b="1" dirty="0" smtClean="0">
                <a:solidFill>
                  <a:schemeClr val="tx1"/>
                </a:solidFill>
                <a:latin typeface="Courier New" pitchFamily="49" charset="0"/>
                <a:cs typeface="Courier New" pitchFamily="49" charset="0"/>
              </a:rPr>
              <a:t>public static void main(String </a:t>
            </a:r>
            <a:r>
              <a:rPr sz="1800" b="1" dirty="0" err="1" smtClean="0">
                <a:solidFill>
                  <a:schemeClr val="tx1"/>
                </a:solidFill>
                <a:latin typeface="Courier New" pitchFamily="49" charset="0"/>
                <a:cs typeface="Courier New" pitchFamily="49" charset="0"/>
              </a:rPr>
              <a:t>args</a:t>
            </a:r>
            <a:r>
              <a:rPr sz="1800" b="1" dirty="0" smtClean="0">
                <a:solidFill>
                  <a:schemeClr val="tx1"/>
                </a:solidFill>
                <a:latin typeface="Courier New" pitchFamily="49" charset="0"/>
                <a:cs typeface="Courier New" pitchFamily="49" charset="0"/>
              </a:rPr>
              <a:t>[ ])</a:t>
            </a:r>
          </a:p>
          <a:p>
            <a:pPr>
              <a:buFont typeface="Arial" charset="0"/>
              <a:buNone/>
            </a:pPr>
            <a:r>
              <a:rPr sz="1800" b="1" dirty="0" smtClean="0">
                <a:solidFill>
                  <a:schemeClr val="tx1"/>
                </a:solidFill>
                <a:latin typeface="Courier New" pitchFamily="49" charset="0"/>
                <a:cs typeface="Courier New" pitchFamily="49" charset="0"/>
              </a:rPr>
              <a:t>{</a:t>
            </a:r>
          </a:p>
          <a:p>
            <a:pPr>
              <a:buFont typeface="Arial" charset="0"/>
              <a:buNone/>
            </a:pPr>
            <a:r>
              <a:rPr sz="1800" b="1" dirty="0" err="1" smtClean="0">
                <a:solidFill>
                  <a:schemeClr val="tx1"/>
                </a:solidFill>
                <a:latin typeface="Courier New" pitchFamily="49" charset="0"/>
                <a:cs typeface="Courier New" pitchFamily="49" charset="0"/>
              </a:rPr>
              <a:t>StaticDemo</a:t>
            </a:r>
            <a:r>
              <a:rPr sz="1800" b="1" dirty="0" smtClean="0">
                <a:solidFill>
                  <a:schemeClr val="tx1"/>
                </a:solidFill>
                <a:latin typeface="Courier New" pitchFamily="49" charset="0"/>
                <a:cs typeface="Courier New" pitchFamily="49" charset="0"/>
              </a:rPr>
              <a:t> x = new </a:t>
            </a:r>
            <a:r>
              <a:rPr sz="1800" b="1" dirty="0" err="1" smtClean="0">
                <a:solidFill>
                  <a:schemeClr val="tx1"/>
                </a:solidFill>
                <a:latin typeface="Courier New" pitchFamily="49" charset="0"/>
                <a:cs typeface="Courier New" pitchFamily="49" charset="0"/>
              </a:rPr>
              <a:t>StaticDemo</a:t>
            </a:r>
            <a:r>
              <a:rPr sz="1800" b="1" dirty="0" smtClean="0">
                <a:solidFill>
                  <a:schemeClr val="tx1"/>
                </a:solidFill>
                <a:latin typeface="Courier New" pitchFamily="49" charset="0"/>
                <a:cs typeface="Courier New" pitchFamily="49" charset="0"/>
              </a:rPr>
              <a:t>( );</a:t>
            </a:r>
          </a:p>
          <a:p>
            <a:pPr>
              <a:buFont typeface="Arial" charset="0"/>
              <a:buNone/>
            </a:pPr>
            <a:r>
              <a:rPr sz="1800" b="1" dirty="0" err="1" smtClean="0">
                <a:solidFill>
                  <a:schemeClr val="tx1"/>
                </a:solidFill>
                <a:latin typeface="Courier New" pitchFamily="49" charset="0"/>
                <a:cs typeface="Courier New" pitchFamily="49" charset="0"/>
              </a:rPr>
              <a:t>StaticDemo</a:t>
            </a:r>
            <a:r>
              <a:rPr sz="1800" b="1" dirty="0" smtClean="0">
                <a:solidFill>
                  <a:schemeClr val="tx1"/>
                </a:solidFill>
                <a:latin typeface="Courier New" pitchFamily="49" charset="0"/>
                <a:cs typeface="Courier New" pitchFamily="49" charset="0"/>
              </a:rPr>
              <a:t> y = new </a:t>
            </a:r>
            <a:r>
              <a:rPr sz="1800" b="1" dirty="0" err="1" smtClean="0">
                <a:solidFill>
                  <a:schemeClr val="tx1"/>
                </a:solidFill>
                <a:latin typeface="Courier New" pitchFamily="49" charset="0"/>
                <a:cs typeface="Courier New" pitchFamily="49" charset="0"/>
              </a:rPr>
              <a:t>StaticDemo</a:t>
            </a:r>
            <a:r>
              <a:rPr sz="1800" b="1" dirty="0" smtClean="0">
                <a:solidFill>
                  <a:schemeClr val="tx1"/>
                </a:solidFill>
                <a:latin typeface="Courier New" pitchFamily="49" charset="0"/>
                <a:cs typeface="Courier New" pitchFamily="49" charset="0"/>
              </a:rPr>
              <a:t>( );</a:t>
            </a:r>
          </a:p>
          <a:p>
            <a:pPr>
              <a:buFont typeface="Arial" charset="0"/>
              <a:buNone/>
            </a:pPr>
            <a:r>
              <a:rPr sz="1800" b="1" dirty="0" err="1" smtClean="0">
                <a:solidFill>
                  <a:schemeClr val="tx1"/>
                </a:solidFill>
                <a:latin typeface="Courier New" pitchFamily="49" charset="0"/>
                <a:cs typeface="Courier New" pitchFamily="49" charset="0"/>
              </a:rPr>
              <a:t>x.set</a:t>
            </a:r>
            <a:r>
              <a:rPr sz="1800" b="1" dirty="0" smtClean="0">
                <a:solidFill>
                  <a:schemeClr val="tx1"/>
                </a:solidFill>
                <a:latin typeface="Courier New" pitchFamily="49" charset="0"/>
                <a:cs typeface="Courier New" pitchFamily="49" charset="0"/>
              </a:rPr>
              <a:t>(1, 1); </a:t>
            </a:r>
          </a:p>
          <a:p>
            <a:pPr>
              <a:buFont typeface="Arial" charset="0"/>
              <a:buNone/>
            </a:pPr>
            <a:r>
              <a:rPr sz="1800" b="1" dirty="0" err="1" smtClean="0">
                <a:solidFill>
                  <a:schemeClr val="tx1"/>
                </a:solidFill>
                <a:latin typeface="Courier New" pitchFamily="49" charset="0"/>
                <a:cs typeface="Courier New" pitchFamily="49" charset="0"/>
              </a:rPr>
              <a:t>x.show</a:t>
            </a:r>
            <a:r>
              <a:rPr sz="1800" b="1" dirty="0" smtClean="0">
                <a:solidFill>
                  <a:schemeClr val="tx1"/>
                </a:solidFill>
                <a:latin typeface="Courier New" pitchFamily="49" charset="0"/>
                <a:cs typeface="Courier New" pitchFamily="49" charset="0"/>
              </a:rPr>
              <a:t>( );</a:t>
            </a:r>
          </a:p>
          <a:p>
            <a:pPr>
              <a:buFont typeface="Arial" charset="0"/>
              <a:buNone/>
            </a:pPr>
            <a:r>
              <a:rPr sz="1800" b="1" dirty="0" err="1" smtClean="0">
                <a:solidFill>
                  <a:schemeClr val="tx1"/>
                </a:solidFill>
                <a:latin typeface="Courier New" pitchFamily="49" charset="0"/>
                <a:cs typeface="Courier New" pitchFamily="49" charset="0"/>
              </a:rPr>
              <a:t>y.set</a:t>
            </a:r>
            <a:r>
              <a:rPr sz="1800" b="1" dirty="0" smtClean="0">
                <a:solidFill>
                  <a:schemeClr val="tx1"/>
                </a:solidFill>
                <a:latin typeface="Courier New" pitchFamily="49" charset="0"/>
                <a:cs typeface="Courier New" pitchFamily="49" charset="0"/>
              </a:rPr>
              <a:t>(2, 2); </a:t>
            </a:r>
          </a:p>
          <a:p>
            <a:pPr>
              <a:buFont typeface="Arial" charset="0"/>
              <a:buNone/>
            </a:pPr>
            <a:r>
              <a:rPr sz="1800" b="1" dirty="0" err="1" smtClean="0">
                <a:solidFill>
                  <a:schemeClr val="tx1"/>
                </a:solidFill>
                <a:latin typeface="Courier New" pitchFamily="49" charset="0"/>
                <a:cs typeface="Courier New" pitchFamily="49" charset="0"/>
              </a:rPr>
              <a:t>y.show</a:t>
            </a:r>
            <a:r>
              <a:rPr sz="1800" b="1" dirty="0" smtClean="0">
                <a:solidFill>
                  <a:schemeClr val="tx1"/>
                </a:solidFill>
                <a:latin typeface="Courier New" pitchFamily="49" charset="0"/>
                <a:cs typeface="Courier New" pitchFamily="49" charset="0"/>
              </a:rPr>
              <a:t>( );</a:t>
            </a:r>
          </a:p>
          <a:p>
            <a:pPr>
              <a:buFont typeface="Arial" charset="0"/>
              <a:buNone/>
            </a:pPr>
            <a:r>
              <a:rPr sz="1800" b="1" dirty="0" err="1" smtClean="0">
                <a:solidFill>
                  <a:schemeClr val="tx1"/>
                </a:solidFill>
                <a:latin typeface="Courier New" pitchFamily="49" charset="0"/>
                <a:cs typeface="Courier New" pitchFamily="49" charset="0"/>
              </a:rPr>
              <a:t>x.show</a:t>
            </a:r>
            <a:r>
              <a:rPr sz="1800" b="1" dirty="0" smtClean="0">
                <a:solidFill>
                  <a:schemeClr val="tx1"/>
                </a:solidFill>
                <a:latin typeface="Courier New" pitchFamily="49" charset="0"/>
                <a:cs typeface="Courier New" pitchFamily="49" charset="0"/>
              </a:rPr>
              <a:t>( );</a:t>
            </a:r>
          </a:p>
          <a:p>
            <a:pPr>
              <a:buFont typeface="Arial" charset="0"/>
              <a:buNone/>
            </a:pPr>
            <a:r>
              <a:rPr sz="1800" b="1" dirty="0" smtClean="0">
                <a:solidFill>
                  <a:schemeClr val="tx1"/>
                </a:solidFill>
                <a:latin typeface="Courier New" pitchFamily="49" charset="0"/>
                <a:cs typeface="Courier New" pitchFamily="49" charset="0"/>
              </a:rPr>
              <a:t>}</a:t>
            </a:r>
          </a:p>
          <a:p>
            <a:pPr>
              <a:buFont typeface="Arial" charset="0"/>
              <a:buNone/>
            </a:pPr>
            <a:r>
              <a:rPr sz="1800" b="1" dirty="0" smtClean="0">
                <a:solidFill>
                  <a:schemeClr val="tx1"/>
                </a:solidFill>
                <a:latin typeface="Courier New" pitchFamily="49" charset="0"/>
                <a:cs typeface="Courier New" pitchFamily="49" charset="0"/>
              </a:rPr>
              <a:t>}    </a:t>
            </a:r>
          </a:p>
          <a:p>
            <a:pPr>
              <a:buFont typeface="Arial" charset="0"/>
              <a:buNone/>
            </a:pPr>
            <a:endParaRPr sz="1800" b="1" dirty="0" smtClean="0">
              <a:solidFill>
                <a:schemeClr val="tx1"/>
              </a:solidFill>
              <a:latin typeface="Courier New" pitchFamily="49" charset="0"/>
              <a:cs typeface="Courier New" pitchFamily="49" charset="0"/>
            </a:endParaRPr>
          </a:p>
        </p:txBody>
      </p:sp>
      <p:sp>
        <p:nvSpPr>
          <p:cNvPr id="4" name="Rectangle 4"/>
          <p:cNvSpPr>
            <a:spLocks noChangeArrowheads="1"/>
          </p:cNvSpPr>
          <p:nvPr/>
        </p:nvSpPr>
        <p:spPr bwMode="auto">
          <a:xfrm>
            <a:off x="3162300" y="3598863"/>
            <a:ext cx="4622800" cy="25542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a:defRPr/>
            </a:pPr>
            <a:r>
              <a:rPr lang="en-US" sz="1600" dirty="0">
                <a:solidFill>
                  <a:schemeClr val="tx1"/>
                </a:solidFill>
                <a:latin typeface="Verdana" pitchFamily="34" charset="0"/>
                <a:ea typeface="Arial Unicode MS" pitchFamily="34" charset="-128"/>
                <a:cs typeface="Arial Unicode MS" pitchFamily="34" charset="-128"/>
              </a:rPr>
              <a:t>  </a:t>
            </a:r>
            <a:r>
              <a:rPr lang="en-US" sz="1600" u="sng" dirty="0">
                <a:solidFill>
                  <a:schemeClr val="tx1"/>
                </a:solidFill>
                <a:latin typeface="Verdana" pitchFamily="34" charset="0"/>
                <a:ea typeface="Arial Unicode MS" pitchFamily="34" charset="-128"/>
                <a:cs typeface="Arial Unicode MS" pitchFamily="34" charset="-128"/>
              </a:rPr>
              <a:t>Output:</a:t>
            </a:r>
          </a:p>
          <a:p>
            <a:pPr>
              <a:buFont typeface="Arial" charset="0"/>
              <a:buNone/>
              <a:defRPr/>
            </a:pPr>
            <a:r>
              <a:rPr lang="en-US" sz="1600" b="1" dirty="0">
                <a:latin typeface="Verdana" pitchFamily="34" charset="0"/>
                <a:cs typeface="Arial" charset="0"/>
              </a:rPr>
              <a:t>This is static a: 1</a:t>
            </a:r>
          </a:p>
          <a:p>
            <a:pPr>
              <a:buFont typeface="Arial" charset="0"/>
              <a:buNone/>
              <a:defRPr/>
            </a:pPr>
            <a:r>
              <a:rPr lang="en-US" sz="1600" b="1" dirty="0">
                <a:latin typeface="Verdana" pitchFamily="34" charset="0"/>
                <a:cs typeface="Arial" charset="0"/>
              </a:rPr>
              <a:t>This is non-static b: 1</a:t>
            </a:r>
          </a:p>
          <a:p>
            <a:pPr>
              <a:buFont typeface="Arial" charset="0"/>
              <a:buNone/>
              <a:defRPr/>
            </a:pPr>
            <a:endParaRPr lang="en-US" sz="1600" b="1" u="sng" dirty="0">
              <a:solidFill>
                <a:schemeClr val="tx1"/>
              </a:solidFill>
              <a:latin typeface="Verdana" pitchFamily="34" charset="0"/>
              <a:ea typeface="Arial Unicode MS" pitchFamily="34" charset="-128"/>
              <a:cs typeface="Arial" charset="0"/>
            </a:endParaRPr>
          </a:p>
          <a:p>
            <a:pPr>
              <a:buFont typeface="Arial" charset="0"/>
              <a:buNone/>
              <a:defRPr/>
            </a:pPr>
            <a:r>
              <a:rPr lang="en-US" sz="1600" b="1" dirty="0">
                <a:latin typeface="Verdana" pitchFamily="34" charset="0"/>
                <a:cs typeface="Arial" charset="0"/>
              </a:rPr>
              <a:t>This is static a: 2</a:t>
            </a:r>
          </a:p>
          <a:p>
            <a:pPr>
              <a:buFont typeface="Arial" charset="0"/>
              <a:buNone/>
              <a:defRPr/>
            </a:pPr>
            <a:r>
              <a:rPr lang="en-US" sz="1600" b="1" dirty="0">
                <a:latin typeface="Verdana" pitchFamily="34" charset="0"/>
                <a:cs typeface="Arial" charset="0"/>
              </a:rPr>
              <a:t>This is non-static b: 2</a:t>
            </a:r>
          </a:p>
          <a:p>
            <a:pPr>
              <a:buFont typeface="Arial" charset="0"/>
              <a:buNone/>
              <a:defRPr/>
            </a:pPr>
            <a:endParaRPr lang="en-US" sz="1600" b="1" u="sng" dirty="0">
              <a:solidFill>
                <a:schemeClr val="tx1"/>
              </a:solidFill>
              <a:latin typeface="Verdana" pitchFamily="34" charset="0"/>
              <a:ea typeface="Arial Unicode MS" pitchFamily="34" charset="-128"/>
              <a:cs typeface="Arial" charset="0"/>
            </a:endParaRPr>
          </a:p>
          <a:p>
            <a:pPr>
              <a:buFont typeface="Arial" charset="0"/>
              <a:buNone/>
              <a:defRPr/>
            </a:pPr>
            <a:r>
              <a:rPr lang="en-US" sz="1600" b="1" dirty="0">
                <a:latin typeface="Verdana" pitchFamily="34" charset="0"/>
                <a:cs typeface="Arial" charset="0"/>
              </a:rPr>
              <a:t>This is static a: 2</a:t>
            </a:r>
          </a:p>
          <a:p>
            <a:pPr>
              <a:buFont typeface="Arial" charset="0"/>
              <a:buNone/>
              <a:defRPr/>
            </a:pPr>
            <a:r>
              <a:rPr lang="en-US" sz="1600" b="1" dirty="0">
                <a:latin typeface="Verdana" pitchFamily="34" charset="0"/>
                <a:cs typeface="Arial" charset="0"/>
              </a:rPr>
              <a:t>This is non-static b: 1</a:t>
            </a:r>
            <a:endParaRPr lang="en-US" sz="1600" u="sng" dirty="0">
              <a:solidFill>
                <a:schemeClr val="tx1"/>
              </a:solidFill>
              <a:latin typeface="Verdana" pitchFamily="34" charset="0"/>
              <a:ea typeface="Arial Unicode MS" pitchFamily="34" charset="-128"/>
              <a:cs typeface="Arial Unicode MS" pitchFamily="34" charset="-128"/>
            </a:endParaRPr>
          </a:p>
          <a:p>
            <a:pPr>
              <a:defRPr/>
            </a:pPr>
            <a:endParaRPr lang="en-US" sz="1600" u="sng" dirty="0">
              <a:solidFill>
                <a:schemeClr val="tx1"/>
              </a:solidFill>
              <a:latin typeface="Verdana"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3106257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4294967295"/>
          </p:nvPr>
        </p:nvSpPr>
        <p:spPr>
          <a:xfrm>
            <a:off x="1066800" y="990600"/>
            <a:ext cx="8077200" cy="4875213"/>
          </a:xfrm>
        </p:spPr>
        <p:txBody>
          <a:bodyPr/>
          <a:lstStyle/>
          <a:p>
            <a:pPr algn="just" eaLnBrk="1" hangingPunct="1"/>
            <a:r>
              <a:rPr sz="2400" dirty="0" smtClean="0">
                <a:solidFill>
                  <a:schemeClr val="tx1"/>
                </a:solidFill>
                <a:cs typeface="Arial" charset="0"/>
              </a:rPr>
              <a:t>What will be the result, if we try to compile and execute the following code as </a:t>
            </a:r>
          </a:p>
          <a:p>
            <a:pPr algn="just" eaLnBrk="1" hangingPunct="1"/>
            <a:endParaRPr sz="800" dirty="0" smtClean="0">
              <a:solidFill>
                <a:schemeClr val="tx1"/>
              </a:solidFill>
              <a:cs typeface="Arial" charset="0"/>
            </a:endParaRPr>
          </a:p>
          <a:p>
            <a:pPr algn="just" eaLnBrk="1" hangingPunct="1">
              <a:buFont typeface="Arial" charset="0"/>
              <a:buNone/>
            </a:pPr>
            <a:r>
              <a:rPr sz="2400" dirty="0" smtClean="0">
                <a:solidFill>
                  <a:schemeClr val="tx1"/>
                </a:solidFill>
                <a:cs typeface="Arial" charset="0"/>
              </a:rPr>
              <a:t>	</a:t>
            </a:r>
          </a:p>
          <a:p>
            <a:pPr eaLnBrk="1" hangingPunct="1">
              <a:buFont typeface="Arial" charset="0"/>
              <a:buNone/>
            </a:pPr>
            <a:r>
              <a:rPr sz="2400" dirty="0" smtClean="0">
                <a:solidFill>
                  <a:schemeClr val="tx1"/>
                </a:solidFill>
                <a:latin typeface="Courier New" pitchFamily="49" charset="0"/>
                <a:cs typeface="Courier New" pitchFamily="49" charset="0"/>
              </a:rPr>
              <a:t>class Sample{</a:t>
            </a:r>
          </a:p>
          <a:p>
            <a:pPr eaLnBrk="1" hangingPunct="1">
              <a:buFont typeface="Arial" charset="0"/>
              <a:buNone/>
            </a:pP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int</a:t>
            </a: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a:t>
            </a:r>
          </a:p>
          <a:p>
            <a:pPr eaLnBrk="1" hangingPunct="1">
              <a:buFont typeface="Arial" charset="0"/>
              <a:buNone/>
            </a:pPr>
            <a:r>
              <a:rPr sz="2400" dirty="0" smtClean="0">
                <a:solidFill>
                  <a:schemeClr val="tx1"/>
                </a:solidFill>
                <a:latin typeface="Courier New" pitchFamily="49" charset="0"/>
                <a:cs typeface="Courier New" pitchFamily="49" charset="0"/>
              </a:rPr>
              <a:t>		public static void main(String[] xyz){</a:t>
            </a:r>
          </a:p>
          <a:p>
            <a:pPr eaLnBrk="1" hangingPunct="1">
              <a:buFont typeface="Arial" charset="0"/>
              <a:buNone/>
            </a:pP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System.out.println</a:t>
            </a:r>
            <a:r>
              <a:rPr sz="2400" dirty="0" smtClean="0">
                <a:solidFill>
                  <a:schemeClr val="tx1"/>
                </a:solidFill>
                <a:latin typeface="Courier New" pitchFamily="49" charset="0"/>
                <a:cs typeface="Courier New" pitchFamily="49" charset="0"/>
              </a:rPr>
              <a:t>("</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 is :"+</a:t>
            </a:r>
            <a:r>
              <a:rPr sz="2400" dirty="0" err="1" smtClean="0">
                <a:solidFill>
                  <a:schemeClr val="tx1"/>
                </a:solidFill>
                <a:latin typeface="Courier New" pitchFamily="49" charset="0"/>
                <a:cs typeface="Courier New" pitchFamily="49" charset="0"/>
              </a:rPr>
              <a:t>this.i_val</a:t>
            </a:r>
            <a:r>
              <a:rPr sz="2400" dirty="0" smtClean="0">
                <a:solidFill>
                  <a:schemeClr val="tx1"/>
                </a:solidFill>
                <a:latin typeface="Courier New" pitchFamily="49" charset="0"/>
                <a:cs typeface="Courier New" pitchFamily="49" charset="0"/>
              </a:rPr>
              <a:t>);</a:t>
            </a:r>
          </a:p>
          <a:p>
            <a:pPr eaLnBrk="1" hangingPunct="1">
              <a:buFont typeface="Arial" charset="0"/>
              <a:buNone/>
            </a:pPr>
            <a:r>
              <a:rPr sz="2400" dirty="0" smtClean="0">
                <a:solidFill>
                  <a:schemeClr val="tx1"/>
                </a:solidFill>
                <a:latin typeface="Courier New" pitchFamily="49" charset="0"/>
                <a:cs typeface="Courier New" pitchFamily="49" charset="0"/>
              </a:rPr>
              <a:t>		}</a:t>
            </a:r>
          </a:p>
          <a:p>
            <a:pPr eaLnBrk="1" hangingPunct="1">
              <a:buFont typeface="Arial" charset="0"/>
              <a:buNone/>
            </a:pPr>
            <a:r>
              <a:rPr sz="2400" dirty="0" smtClean="0">
                <a:solidFill>
                  <a:schemeClr val="tx1"/>
                </a:solidFill>
                <a:latin typeface="Courier New" pitchFamily="49" charset="0"/>
                <a:cs typeface="Courier New" pitchFamily="49" charset="0"/>
              </a:rPr>
              <a:t>		}</a:t>
            </a:r>
          </a:p>
          <a:p>
            <a:pPr eaLnBrk="1" hangingPunct="1"/>
            <a:endParaRPr sz="2200" dirty="0" smtClean="0">
              <a:cs typeface="Arial" charset="0"/>
            </a:endParaRPr>
          </a:p>
        </p:txBody>
      </p:sp>
      <p:sp>
        <p:nvSpPr>
          <p:cNvPr id="39939" name="Rectangle 2"/>
          <p:cNvSpPr>
            <a:spLocks noGrp="1"/>
          </p:cNvSpPr>
          <p:nvPr>
            <p:ph type="title" idx="4294967295"/>
          </p:nvPr>
        </p:nvSpPr>
        <p:spPr>
          <a:xfrm>
            <a:off x="0" y="144463"/>
            <a:ext cx="9144000"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.2</a:t>
            </a:r>
            <a:endParaRPr dirty="0" smtClean="0">
              <a:solidFill>
                <a:schemeClr val="tx1"/>
              </a:solidFill>
              <a:cs typeface="Arial" charset="0"/>
            </a:endParaRPr>
          </a:p>
        </p:txBody>
      </p:sp>
    </p:spTree>
    <p:extLst>
      <p:ext uri="{BB962C8B-B14F-4D97-AF65-F5344CB8AC3E}">
        <p14:creationId xmlns:p14="http://schemas.microsoft.com/office/powerpoint/2010/main" val="375373598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0" y="862013"/>
            <a:ext cx="8077200" cy="5688012"/>
          </a:xfrm>
        </p:spPr>
        <p:txBody>
          <a:bodyPr>
            <a:normAutofit/>
          </a:bodyPr>
          <a:lstStyle/>
          <a:p>
            <a:pPr algn="just" eaLnBrk="1" hangingPunct="1"/>
            <a:r>
              <a:rPr sz="2400" dirty="0" smtClean="0">
                <a:solidFill>
                  <a:schemeClr val="tx1"/>
                </a:solidFill>
                <a:cs typeface="Arial" charset="0"/>
              </a:rPr>
              <a:t>What will be the result, if we try to compile and execute the following code as </a:t>
            </a:r>
          </a:p>
          <a:p>
            <a:pPr algn="just" eaLnBrk="1" hangingPunct="1"/>
            <a:endParaRPr sz="800" dirty="0" smtClean="0">
              <a:solidFill>
                <a:schemeClr val="tx1"/>
              </a:solidFill>
              <a:cs typeface="Arial" charset="0"/>
            </a:endParaRPr>
          </a:p>
          <a:p>
            <a:pPr algn="just" eaLnBrk="1" hangingPunct="1">
              <a:buFont typeface="Arial" charset="0"/>
              <a:buNone/>
            </a:pPr>
            <a:r>
              <a:rPr sz="2400" dirty="0" smtClean="0">
                <a:solidFill>
                  <a:schemeClr val="tx1"/>
                </a:solidFill>
                <a:cs typeface="Arial" charset="0"/>
              </a:rPr>
              <a:t>	</a:t>
            </a:r>
            <a:r>
              <a:rPr sz="2400" dirty="0" smtClean="0">
                <a:solidFill>
                  <a:schemeClr val="tx1"/>
                </a:solidFill>
                <a:latin typeface="Courier New" pitchFamily="49" charset="0"/>
                <a:cs typeface="Courier New" pitchFamily="49" charset="0"/>
              </a:rPr>
              <a:t>class Sample{</a:t>
            </a:r>
          </a:p>
          <a:p>
            <a:pPr eaLnBrk="1" hangingPunct="1">
              <a:buFont typeface="Arial" charset="0"/>
              <a:buNone/>
            </a:pP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int</a:t>
            </a: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=10;</a:t>
            </a:r>
          </a:p>
          <a:p>
            <a:pPr eaLnBrk="1" hangingPunct="1">
              <a:buFont typeface="Arial" charset="0"/>
              <a:buNone/>
            </a:pPr>
            <a:r>
              <a:rPr sz="2400" dirty="0" smtClean="0">
                <a:solidFill>
                  <a:schemeClr val="tx1"/>
                </a:solidFill>
                <a:latin typeface="Courier New" pitchFamily="49" charset="0"/>
                <a:cs typeface="Courier New" pitchFamily="49" charset="0"/>
              </a:rPr>
              <a:t>		Sample(</a:t>
            </a:r>
            <a:r>
              <a:rPr sz="2400" dirty="0" err="1" smtClean="0">
                <a:solidFill>
                  <a:schemeClr val="tx1"/>
                </a:solidFill>
                <a:latin typeface="Courier New" pitchFamily="49" charset="0"/>
                <a:cs typeface="Courier New" pitchFamily="49" charset="0"/>
              </a:rPr>
              <a:t>int</a:t>
            </a: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a:t>
            </a:r>
          </a:p>
          <a:p>
            <a:pPr eaLnBrk="1" hangingPunct="1">
              <a:buFont typeface="Arial" charset="0"/>
              <a:buNone/>
            </a:pP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this.i_val</a:t>
            </a:r>
            <a:r>
              <a:rPr sz="2400" dirty="0" smtClean="0">
                <a:solidFill>
                  <a:schemeClr val="tx1"/>
                </a:solidFill>
                <a:latin typeface="Courier New" pitchFamily="49" charset="0"/>
                <a:cs typeface="Courier New" pitchFamily="49" charset="0"/>
              </a:rPr>
              <a:t>=</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a:t>
            </a:r>
          </a:p>
          <a:p>
            <a:pPr eaLnBrk="1" hangingPunct="1">
              <a:buFont typeface="Arial" charset="0"/>
              <a:buNone/>
            </a:pP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System.out.println</a:t>
            </a:r>
            <a:r>
              <a:rPr sz="2400" dirty="0" smtClean="0">
                <a:solidFill>
                  <a:schemeClr val="tx1"/>
                </a:solidFill>
                <a:latin typeface="Courier New" pitchFamily="49" charset="0"/>
                <a:cs typeface="Courier New" pitchFamily="49" charset="0"/>
              </a:rPr>
              <a:t>("inside Sample </a:t>
            </a:r>
            <a:r>
              <a:rPr sz="2400" dirty="0" err="1" smtClean="0">
                <a:solidFill>
                  <a:schemeClr val="tx1"/>
                </a:solidFill>
                <a:latin typeface="Courier New" pitchFamily="49" charset="0"/>
                <a:cs typeface="Courier New" pitchFamily="49" charset="0"/>
              </a:rPr>
              <a:t>i_val</a:t>
            </a:r>
            <a:r>
              <a:rPr sz="2400" dirty="0" smtClean="0">
                <a:solidFill>
                  <a:schemeClr val="tx1"/>
                </a:solidFill>
                <a:latin typeface="Courier New" pitchFamily="49" charset="0"/>
                <a:cs typeface="Courier New" pitchFamily="49" charset="0"/>
              </a:rPr>
              <a:t>: "+</a:t>
            </a:r>
            <a:r>
              <a:rPr sz="2400" dirty="0" err="1" smtClean="0">
                <a:solidFill>
                  <a:schemeClr val="tx1"/>
                </a:solidFill>
                <a:latin typeface="Courier New" pitchFamily="49" charset="0"/>
                <a:cs typeface="Courier New" pitchFamily="49" charset="0"/>
              </a:rPr>
              <a:t>this.i_val</a:t>
            </a:r>
            <a:r>
              <a:rPr sz="2400" dirty="0" smtClean="0">
                <a:solidFill>
                  <a:schemeClr val="tx1"/>
                </a:solidFill>
                <a:latin typeface="Courier New" pitchFamily="49" charset="0"/>
                <a:cs typeface="Courier New" pitchFamily="49" charset="0"/>
              </a:rPr>
              <a:t>);		</a:t>
            </a:r>
          </a:p>
          <a:p>
            <a:pPr eaLnBrk="1" hangingPunct="1">
              <a:buFont typeface="Arial" charset="0"/>
              <a:buNone/>
            </a:pPr>
            <a:r>
              <a:rPr sz="2400" dirty="0" smtClean="0">
                <a:solidFill>
                  <a:schemeClr val="tx1"/>
                </a:solidFill>
                <a:latin typeface="Courier New" pitchFamily="49" charset="0"/>
                <a:cs typeface="Courier New" pitchFamily="49" charset="0"/>
              </a:rPr>
              <a:t>   }</a:t>
            </a:r>
          </a:p>
          <a:p>
            <a:pPr eaLnBrk="1" hangingPunct="1">
              <a:buFont typeface="Arial" charset="0"/>
              <a:buNone/>
            </a:pPr>
            <a:r>
              <a:rPr sz="2400" dirty="0" smtClean="0">
                <a:solidFill>
                  <a:schemeClr val="tx1"/>
                </a:solidFill>
                <a:latin typeface="Courier New" pitchFamily="49" charset="0"/>
                <a:cs typeface="Courier New" pitchFamily="49" charset="0"/>
              </a:rPr>
              <a:t>		public static void main(String[] xyz){</a:t>
            </a:r>
          </a:p>
          <a:p>
            <a:pPr eaLnBrk="1" hangingPunct="1">
              <a:buFont typeface="Arial" charset="0"/>
              <a:buNone/>
            </a:pPr>
            <a:r>
              <a:rPr sz="2400" dirty="0" smtClean="0">
                <a:solidFill>
                  <a:schemeClr val="tx1"/>
                </a:solidFill>
                <a:latin typeface="Courier New" pitchFamily="49" charset="0"/>
                <a:cs typeface="Courier New" pitchFamily="49" charset="0"/>
              </a:rPr>
              <a:t>				Sample o = new Sample();}</a:t>
            </a:r>
          </a:p>
          <a:p>
            <a:pPr eaLnBrk="1" hangingPunct="1">
              <a:buFont typeface="Arial" charset="0"/>
              <a:buNone/>
            </a:pPr>
            <a:r>
              <a:rPr sz="2400" dirty="0" smtClean="0">
                <a:solidFill>
                  <a:schemeClr val="tx1"/>
                </a:solidFill>
                <a:latin typeface="Courier New" pitchFamily="49" charset="0"/>
                <a:cs typeface="Courier New" pitchFamily="49" charset="0"/>
              </a:rPr>
              <a:t>	}</a:t>
            </a:r>
          </a:p>
          <a:p>
            <a:pPr eaLnBrk="1" hangingPunct="1"/>
            <a:endParaRPr sz="2200" dirty="0" smtClean="0">
              <a:cs typeface="Arial" charset="0"/>
            </a:endParaRPr>
          </a:p>
        </p:txBody>
      </p:sp>
      <p:sp>
        <p:nvSpPr>
          <p:cNvPr id="40963" name="Rectangle 2"/>
          <p:cNvSpPr>
            <a:spLocks noGrp="1"/>
          </p:cNvSpPr>
          <p:nvPr>
            <p:ph type="title" idx="4294967295"/>
          </p:nvPr>
        </p:nvSpPr>
        <p:spPr>
          <a:xfrm>
            <a:off x="0" y="128588"/>
            <a:ext cx="9144000" cy="554037"/>
          </a:xfrm>
        </p:spPr>
        <p:txBody>
          <a:bodyPr>
            <a:normAutofit fontScale="90000"/>
          </a:bodyPr>
          <a:lstStyle/>
          <a:p>
            <a:pPr eaLnBrk="1" hangingPunct="1"/>
            <a:r>
              <a:rPr lang="en-IN" dirty="0" smtClean="0">
                <a:solidFill>
                  <a:schemeClr val="tx1"/>
                </a:solidFill>
                <a:cs typeface="Arial" charset="0"/>
              </a:rPr>
              <a:t>Q.3</a:t>
            </a:r>
            <a:endParaRPr dirty="0" smtClean="0">
              <a:solidFill>
                <a:schemeClr val="tx1"/>
              </a:solidFill>
              <a:cs typeface="Arial" charset="0"/>
            </a:endParaRPr>
          </a:p>
        </p:txBody>
      </p:sp>
    </p:spTree>
    <p:extLst>
      <p:ext uri="{BB962C8B-B14F-4D97-AF65-F5344CB8AC3E}">
        <p14:creationId xmlns:p14="http://schemas.microsoft.com/office/powerpoint/2010/main" val="180859046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0" y="862013"/>
            <a:ext cx="8077200" cy="5688012"/>
          </a:xfrm>
        </p:spPr>
        <p:txBody>
          <a:bodyPr>
            <a:normAutofit fontScale="92500" lnSpcReduction="20000"/>
          </a:bodyPr>
          <a:lstStyle/>
          <a:p>
            <a:pPr algn="just" eaLnBrk="1" hangingPunct="1"/>
            <a:r>
              <a:rPr sz="2400" dirty="0" smtClean="0">
                <a:solidFill>
                  <a:schemeClr val="tx1"/>
                </a:solidFill>
                <a:cs typeface="Arial" charset="0"/>
              </a:rPr>
              <a:t>What will be the result, if we try to compile and execute the following code as </a:t>
            </a:r>
          </a:p>
          <a:p>
            <a:pPr algn="just" eaLnBrk="1" hangingPunct="1"/>
            <a:endParaRPr sz="800" dirty="0" smtClean="0">
              <a:solidFill>
                <a:schemeClr val="tx1"/>
              </a:solidFill>
              <a:cs typeface="Arial" charset="0"/>
            </a:endParaRPr>
          </a:p>
          <a:p>
            <a:r>
              <a:rPr lang="en-IN" sz="2400" b="1" dirty="0" smtClean="0"/>
              <a:t>class </a:t>
            </a:r>
            <a:r>
              <a:rPr lang="en-IN" sz="2400" b="1" dirty="0"/>
              <a:t>Sample{</a:t>
            </a:r>
          </a:p>
          <a:p>
            <a:pPr lvl="1"/>
            <a:r>
              <a:rPr lang="en-IN" sz="2000" b="1" dirty="0"/>
              <a:t>static</a:t>
            </a:r>
          </a:p>
          <a:p>
            <a:pPr lvl="1"/>
            <a:r>
              <a:rPr lang="en-IN" sz="2000" dirty="0"/>
              <a:t>{</a:t>
            </a:r>
          </a:p>
          <a:p>
            <a:pPr lvl="1"/>
            <a:r>
              <a:rPr lang="en-IN" sz="2000" dirty="0" err="1"/>
              <a:t>System.</a:t>
            </a:r>
            <a:r>
              <a:rPr lang="en-IN" sz="2000" i="1" dirty="0" err="1"/>
              <a:t>out.println</a:t>
            </a:r>
            <a:r>
              <a:rPr lang="en-IN" sz="2000" i="1" dirty="0"/>
              <a:t>("in static block");</a:t>
            </a:r>
          </a:p>
          <a:p>
            <a:pPr lvl="1"/>
            <a:r>
              <a:rPr lang="en-IN" sz="2000" dirty="0"/>
              <a:t>}</a:t>
            </a:r>
          </a:p>
          <a:p>
            <a:pPr lvl="1"/>
            <a:r>
              <a:rPr lang="en-IN" sz="2000" dirty="0"/>
              <a:t>{</a:t>
            </a:r>
          </a:p>
          <a:p>
            <a:pPr lvl="1"/>
            <a:r>
              <a:rPr lang="en-IN" sz="2000" dirty="0" err="1"/>
              <a:t>System.</a:t>
            </a:r>
            <a:r>
              <a:rPr lang="en-IN" sz="2000" i="1" dirty="0" err="1"/>
              <a:t>out.println</a:t>
            </a:r>
            <a:r>
              <a:rPr lang="en-IN" sz="2000" i="1" dirty="0"/>
              <a:t>("in some other block");</a:t>
            </a:r>
          </a:p>
          <a:p>
            <a:pPr lvl="1"/>
            <a:r>
              <a:rPr lang="en-IN" sz="2000" dirty="0"/>
              <a:t>}</a:t>
            </a:r>
          </a:p>
          <a:p>
            <a:pPr lvl="1"/>
            <a:r>
              <a:rPr lang="en-IN" sz="2000" b="1" dirty="0"/>
              <a:t>public Sample() {</a:t>
            </a:r>
          </a:p>
          <a:p>
            <a:pPr lvl="1"/>
            <a:r>
              <a:rPr lang="en-IN" sz="2000" dirty="0" err="1"/>
              <a:t>System.</a:t>
            </a:r>
            <a:r>
              <a:rPr lang="en-IN" sz="2000" i="1" dirty="0" err="1"/>
              <a:t>out.println</a:t>
            </a:r>
            <a:r>
              <a:rPr lang="en-IN" sz="2000" i="1" dirty="0"/>
              <a:t>("in default </a:t>
            </a:r>
            <a:r>
              <a:rPr lang="en-IN" sz="2000" i="1" dirty="0" err="1"/>
              <a:t>ctor</a:t>
            </a:r>
            <a:r>
              <a:rPr lang="en-IN" sz="2000" i="1" dirty="0"/>
              <a:t>");</a:t>
            </a:r>
          </a:p>
          <a:p>
            <a:pPr lvl="1"/>
            <a:r>
              <a:rPr lang="en-IN" sz="2000" dirty="0"/>
              <a:t>}</a:t>
            </a:r>
          </a:p>
          <a:p>
            <a:pPr lvl="1"/>
            <a:r>
              <a:rPr lang="en-IN" sz="2000" b="1" dirty="0"/>
              <a:t>public static void main(String[] xyz){</a:t>
            </a:r>
          </a:p>
          <a:p>
            <a:pPr lvl="1"/>
            <a:r>
              <a:rPr lang="en-IN" sz="2000" dirty="0"/>
              <a:t>Sample </a:t>
            </a:r>
            <a:r>
              <a:rPr lang="en-IN" sz="2000" u="sng" dirty="0"/>
              <a:t>o = </a:t>
            </a:r>
            <a:r>
              <a:rPr lang="en-IN" sz="2000" b="1" u="sng" dirty="0"/>
              <a:t>new Sample();}</a:t>
            </a:r>
          </a:p>
          <a:p>
            <a:pPr lvl="1"/>
            <a:r>
              <a:rPr lang="en-IN" sz="2000" dirty="0" smtClean="0"/>
              <a:t>}</a:t>
            </a:r>
          </a:p>
          <a:p>
            <a:pPr marL="457200" lvl="1" indent="0">
              <a:buNone/>
            </a:pPr>
            <a:r>
              <a:rPr lang="en-IN" sz="2000" dirty="0"/>
              <a:t>}</a:t>
            </a:r>
          </a:p>
          <a:p>
            <a:pPr eaLnBrk="1" hangingPunct="1">
              <a:buFont typeface="Arial" charset="0"/>
              <a:buNone/>
            </a:pPr>
            <a:endParaRPr sz="2400" dirty="0" smtClean="0">
              <a:solidFill>
                <a:schemeClr val="tx1"/>
              </a:solidFill>
              <a:latin typeface="Courier New" pitchFamily="49" charset="0"/>
              <a:cs typeface="Courier New" pitchFamily="49" charset="0"/>
            </a:endParaRPr>
          </a:p>
          <a:p>
            <a:pPr eaLnBrk="1" hangingPunct="1"/>
            <a:endParaRPr sz="2200" dirty="0" smtClean="0">
              <a:cs typeface="Arial" charset="0"/>
            </a:endParaRPr>
          </a:p>
        </p:txBody>
      </p:sp>
      <p:sp>
        <p:nvSpPr>
          <p:cNvPr id="40963" name="Rectangle 2"/>
          <p:cNvSpPr>
            <a:spLocks noGrp="1"/>
          </p:cNvSpPr>
          <p:nvPr>
            <p:ph type="title" idx="4294967295"/>
          </p:nvPr>
        </p:nvSpPr>
        <p:spPr>
          <a:xfrm>
            <a:off x="0" y="128588"/>
            <a:ext cx="9144000" cy="554037"/>
          </a:xfrm>
        </p:spPr>
        <p:txBody>
          <a:bodyPr>
            <a:normAutofit fontScale="90000"/>
          </a:bodyPr>
          <a:lstStyle/>
          <a:p>
            <a:pPr eaLnBrk="1" hangingPunct="1"/>
            <a:r>
              <a:rPr lang="en-IN" dirty="0" smtClean="0">
                <a:solidFill>
                  <a:schemeClr val="tx1"/>
                </a:solidFill>
                <a:cs typeface="Arial" charset="0"/>
              </a:rPr>
              <a:t>Q.4</a:t>
            </a:r>
            <a:endParaRPr dirty="0" smtClean="0">
              <a:solidFill>
                <a:schemeClr val="tx1"/>
              </a:solidFill>
              <a:cs typeface="Arial" charset="0"/>
            </a:endParaRPr>
          </a:p>
        </p:txBody>
      </p:sp>
    </p:spTree>
    <p:extLst>
      <p:ext uri="{BB962C8B-B14F-4D97-AF65-F5344CB8AC3E}">
        <p14:creationId xmlns:p14="http://schemas.microsoft.com/office/powerpoint/2010/main" val="416695838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4294967295"/>
          </p:nvPr>
        </p:nvSpPr>
        <p:spPr>
          <a:xfrm>
            <a:off x="755650" y="1147763"/>
            <a:ext cx="8388350" cy="5581650"/>
          </a:xfrm>
        </p:spPr>
        <p:txBody>
          <a:bodyPr/>
          <a:lstStyle/>
          <a:p>
            <a:pPr marL="0" indent="0" algn="just" eaLnBrk="1" hangingPunct="1">
              <a:spcBef>
                <a:spcPts val="0"/>
              </a:spcBef>
              <a:buNone/>
            </a:pPr>
            <a:r>
              <a:rPr sz="2200" b="1" dirty="0" smtClean="0">
                <a:solidFill>
                  <a:schemeClr val="tx1"/>
                </a:solidFill>
                <a:cs typeface="Arial" charset="0"/>
              </a:rPr>
              <a:t>Write the correct order of the Java program execution</a:t>
            </a:r>
            <a:endParaRPr lang="en-IN" sz="2200" b="1" dirty="0" smtClean="0">
              <a:solidFill>
                <a:schemeClr val="tx1"/>
              </a:solidFill>
              <a:cs typeface="Arial" charset="0"/>
            </a:endParaRPr>
          </a:p>
          <a:p>
            <a:pPr marL="0" indent="0" algn="just" eaLnBrk="1" hangingPunct="1">
              <a:spcBef>
                <a:spcPts val="0"/>
              </a:spcBef>
              <a:buNone/>
            </a:pPr>
            <a:endParaRPr sz="2200" b="1" dirty="0" smtClean="0">
              <a:solidFill>
                <a:schemeClr val="tx1"/>
              </a:solidFill>
              <a:cs typeface="Arial" charset="0"/>
            </a:endParaRPr>
          </a:p>
          <a:p>
            <a:pPr marL="0" indent="-457200" algn="just" eaLnBrk="1" hangingPunct="1">
              <a:spcBef>
                <a:spcPts val="0"/>
              </a:spcBef>
              <a:buFont typeface="Arial" charset="0"/>
              <a:buAutoNum type="alphaUcPeriod"/>
            </a:pPr>
            <a:r>
              <a:rPr sz="2200" dirty="0" smtClean="0">
                <a:solidFill>
                  <a:schemeClr val="tx1"/>
                </a:solidFill>
                <a:cs typeface="Arial" charset="0"/>
              </a:rPr>
              <a:t>Class Loader</a:t>
            </a:r>
          </a:p>
          <a:p>
            <a:pPr marL="0" indent="-457200" algn="just" eaLnBrk="1" hangingPunct="1">
              <a:spcBef>
                <a:spcPts val="0"/>
              </a:spcBef>
              <a:buFont typeface="Arial" charset="0"/>
              <a:buAutoNum type="alphaUcPeriod"/>
            </a:pPr>
            <a:r>
              <a:rPr sz="2200" dirty="0" smtClean="0">
                <a:solidFill>
                  <a:schemeClr val="tx1"/>
                </a:solidFill>
                <a:cs typeface="Arial" charset="0"/>
              </a:rPr>
              <a:t>Interpretation</a:t>
            </a:r>
          </a:p>
          <a:p>
            <a:pPr marL="0" indent="-457200" algn="just" eaLnBrk="1" hangingPunct="1">
              <a:spcBef>
                <a:spcPts val="0"/>
              </a:spcBef>
              <a:buFont typeface="Arial" charset="0"/>
              <a:buAutoNum type="alphaUcPeriod"/>
            </a:pPr>
            <a:r>
              <a:rPr sz="2200" dirty="0" smtClean="0">
                <a:solidFill>
                  <a:schemeClr val="tx1"/>
                </a:solidFill>
                <a:cs typeface="Arial" charset="0"/>
              </a:rPr>
              <a:t>Compilation</a:t>
            </a:r>
          </a:p>
          <a:p>
            <a:pPr marL="0" indent="-457200" algn="just" eaLnBrk="1" hangingPunct="1">
              <a:spcBef>
                <a:spcPts val="0"/>
              </a:spcBef>
              <a:buFont typeface="Arial" charset="0"/>
              <a:buAutoNum type="alphaUcPeriod"/>
            </a:pPr>
            <a:r>
              <a:rPr sz="2200" dirty="0" smtClean="0">
                <a:solidFill>
                  <a:schemeClr val="tx1"/>
                </a:solidFill>
                <a:cs typeface="Arial" charset="0"/>
              </a:rPr>
              <a:t>Byte Code Verification</a:t>
            </a:r>
          </a:p>
          <a:p>
            <a:pPr marL="0" indent="-457200" algn="just" eaLnBrk="1" hangingPunct="1">
              <a:spcBef>
                <a:spcPts val="0"/>
              </a:spcBef>
              <a:buFont typeface="Arial" charset="0"/>
              <a:buAutoNum type="alphaUcPeriod"/>
            </a:pPr>
            <a:r>
              <a:rPr sz="2200" dirty="0" smtClean="0">
                <a:solidFill>
                  <a:schemeClr val="tx1"/>
                </a:solidFill>
                <a:cs typeface="Arial" charset="0"/>
              </a:rPr>
              <a:t>Java Source Code</a:t>
            </a:r>
          </a:p>
          <a:p>
            <a:pPr marL="0" indent="-457200" algn="just" eaLnBrk="1" hangingPunct="1">
              <a:spcBef>
                <a:spcPts val="0"/>
              </a:spcBef>
              <a:buFont typeface="Arial" charset="0"/>
              <a:buAutoNum type="alphaUcPeriod"/>
            </a:pPr>
            <a:r>
              <a:rPr sz="2200" dirty="0" smtClean="0">
                <a:solidFill>
                  <a:schemeClr val="tx1"/>
                </a:solidFill>
                <a:cs typeface="Arial" charset="0"/>
              </a:rPr>
              <a:t>Execution</a:t>
            </a:r>
          </a:p>
          <a:p>
            <a:pPr marL="0" indent="-457200" algn="just" eaLnBrk="1" hangingPunct="1">
              <a:spcBef>
                <a:spcPts val="0"/>
              </a:spcBef>
              <a:buFont typeface="Arial" charset="0"/>
              <a:buNone/>
            </a:pPr>
            <a:endParaRPr sz="2200" dirty="0" smtClean="0">
              <a:solidFill>
                <a:schemeClr val="tx1"/>
              </a:solidFill>
              <a:cs typeface="Arial" charset="0"/>
            </a:endParaRPr>
          </a:p>
          <a:p>
            <a:pPr marL="0" indent="-457200" algn="just" eaLnBrk="1" hangingPunct="1">
              <a:spcBef>
                <a:spcPts val="0"/>
              </a:spcBef>
            </a:pPr>
            <a:endParaRPr sz="2200" dirty="0" smtClean="0">
              <a:cs typeface="Arial" charset="0"/>
            </a:endParaRPr>
          </a:p>
          <a:p>
            <a:pPr marL="0" indent="-457200" algn="just" eaLnBrk="1" hangingPunct="1">
              <a:spcBef>
                <a:spcPts val="0"/>
              </a:spcBef>
            </a:pPr>
            <a:endParaRPr sz="2200" dirty="0" smtClean="0">
              <a:cs typeface="Arial" charset="0"/>
            </a:endParaRPr>
          </a:p>
        </p:txBody>
      </p:sp>
      <p:sp>
        <p:nvSpPr>
          <p:cNvPr id="36867" name="Rectangle 2"/>
          <p:cNvSpPr>
            <a:spLocks noGrp="1"/>
          </p:cNvSpPr>
          <p:nvPr>
            <p:ph type="title" idx="4294967295"/>
          </p:nvPr>
        </p:nvSpPr>
        <p:spPr>
          <a:xfrm>
            <a:off x="0" y="157163"/>
            <a:ext cx="8034338" cy="554037"/>
          </a:xfrm>
        </p:spPr>
        <p:txBody>
          <a:bodyPr>
            <a:normAutofit fontScale="90000"/>
          </a:bodyPr>
          <a:lstStyle/>
          <a:p>
            <a:pPr eaLnBrk="1" hangingPunct="1"/>
            <a:r>
              <a:rPr dirty="0" smtClean="0">
                <a:solidFill>
                  <a:schemeClr val="tx1"/>
                </a:solidFill>
                <a:cs typeface="Arial" charset="0"/>
              </a:rPr>
              <a:t>Q</a:t>
            </a:r>
            <a:r>
              <a:rPr lang="en-IN" dirty="0" smtClean="0">
                <a:solidFill>
                  <a:schemeClr val="tx1"/>
                </a:solidFill>
                <a:cs typeface="Arial" charset="0"/>
              </a:rPr>
              <a:t>5</a:t>
            </a:r>
            <a:endParaRPr dirty="0" smtClean="0">
              <a:solidFill>
                <a:schemeClr val="tx1"/>
              </a:solidFill>
              <a:cs typeface="Arial" charset="0"/>
            </a:endParaRPr>
          </a:p>
        </p:txBody>
      </p:sp>
    </p:spTree>
    <p:extLst>
      <p:ext uri="{BB962C8B-B14F-4D97-AF65-F5344CB8AC3E}">
        <p14:creationId xmlns:p14="http://schemas.microsoft.com/office/powerpoint/2010/main" val="221548749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4294967295"/>
          </p:nvPr>
        </p:nvSpPr>
        <p:spPr>
          <a:xfrm>
            <a:off x="755650" y="1147763"/>
            <a:ext cx="8388350" cy="5581650"/>
          </a:xfrm>
        </p:spPr>
        <p:txBody>
          <a:bodyPr/>
          <a:lstStyle/>
          <a:p>
            <a:pPr marL="0" indent="0" algn="just">
              <a:spcBef>
                <a:spcPts val="0"/>
              </a:spcBef>
              <a:buNone/>
            </a:pPr>
            <a:r>
              <a:rPr lang="en-IN" sz="2200" dirty="0" smtClean="0">
                <a:solidFill>
                  <a:schemeClr val="tx1"/>
                </a:solidFill>
                <a:cs typeface="Arial" charset="0"/>
              </a:rPr>
              <a:t>A  </a:t>
            </a:r>
            <a:r>
              <a:rPr lang="en-IN" sz="2200" dirty="0" err="1" smtClean="0">
                <a:solidFill>
                  <a:schemeClr val="tx1"/>
                </a:solidFill>
                <a:cs typeface="Arial" charset="0"/>
              </a:rPr>
              <a:t>Sample.Java</a:t>
            </a:r>
            <a:r>
              <a:rPr lang="en-IN" sz="2200" dirty="0" smtClean="0">
                <a:solidFill>
                  <a:schemeClr val="tx1"/>
                </a:solidFill>
                <a:cs typeface="Arial" charset="0"/>
              </a:rPr>
              <a:t> file contains, class A, B and C. How many .class files will be created after compiling Sample.java?</a:t>
            </a:r>
          </a:p>
          <a:p>
            <a:pPr marL="0" indent="0" algn="just">
              <a:spcBef>
                <a:spcPts val="0"/>
              </a:spcBef>
              <a:buNone/>
            </a:pPr>
            <a:endParaRPr sz="2200" b="1" dirty="0" smtClean="0">
              <a:solidFill>
                <a:schemeClr val="tx1"/>
              </a:solidFill>
              <a:cs typeface="Arial" charset="0"/>
            </a:endParaRPr>
          </a:p>
          <a:p>
            <a:pPr marL="0" indent="0" algn="just" eaLnBrk="1" hangingPunct="1">
              <a:spcBef>
                <a:spcPts val="0"/>
              </a:spcBef>
              <a:buNone/>
            </a:pPr>
            <a:r>
              <a:rPr lang="en-IN" sz="2200" dirty="0" smtClean="0">
                <a:solidFill>
                  <a:schemeClr val="tx1"/>
                </a:solidFill>
                <a:cs typeface="Arial" charset="0"/>
              </a:rPr>
              <a:t>	1. </a:t>
            </a:r>
            <a:r>
              <a:rPr lang="en-IN" sz="2200" dirty="0" smtClean="0">
                <a:cs typeface="Arial" charset="0"/>
              </a:rPr>
              <a:t>Compilation Error</a:t>
            </a:r>
          </a:p>
          <a:p>
            <a:pPr marL="0" indent="0" algn="just" eaLnBrk="1" hangingPunct="1">
              <a:spcBef>
                <a:spcPts val="0"/>
              </a:spcBef>
              <a:buNone/>
            </a:pPr>
            <a:r>
              <a:rPr lang="en-IN" sz="2200" dirty="0">
                <a:solidFill>
                  <a:schemeClr val="tx1"/>
                </a:solidFill>
                <a:cs typeface="Arial" charset="0"/>
              </a:rPr>
              <a:t>	</a:t>
            </a:r>
            <a:r>
              <a:rPr lang="en-IN" sz="2200" dirty="0" smtClean="0">
                <a:solidFill>
                  <a:schemeClr val="tx1"/>
                </a:solidFill>
                <a:cs typeface="Arial" charset="0"/>
              </a:rPr>
              <a:t>2. Run time error</a:t>
            </a:r>
          </a:p>
          <a:p>
            <a:pPr marL="0" indent="0" algn="just" eaLnBrk="1" hangingPunct="1">
              <a:spcBef>
                <a:spcPts val="0"/>
              </a:spcBef>
              <a:buNone/>
            </a:pPr>
            <a:r>
              <a:rPr lang="en-IN" sz="2200" dirty="0">
                <a:cs typeface="Arial" charset="0"/>
              </a:rPr>
              <a:t> </a:t>
            </a:r>
            <a:r>
              <a:rPr lang="en-IN" sz="2200" dirty="0" smtClean="0">
                <a:cs typeface="Arial" charset="0"/>
              </a:rPr>
              <a:t>              3. 1</a:t>
            </a:r>
          </a:p>
          <a:p>
            <a:pPr marL="0" indent="0" algn="just" eaLnBrk="1" hangingPunct="1">
              <a:spcBef>
                <a:spcPts val="0"/>
              </a:spcBef>
              <a:buNone/>
            </a:pPr>
            <a:r>
              <a:rPr lang="en-IN" sz="2200" dirty="0">
                <a:solidFill>
                  <a:schemeClr val="tx1"/>
                </a:solidFill>
                <a:cs typeface="Arial" charset="0"/>
              </a:rPr>
              <a:t> </a:t>
            </a:r>
            <a:r>
              <a:rPr lang="en-IN" sz="2200" dirty="0" smtClean="0">
                <a:solidFill>
                  <a:schemeClr val="tx1"/>
                </a:solidFill>
                <a:cs typeface="Arial" charset="0"/>
              </a:rPr>
              <a:t>              4. 3</a:t>
            </a:r>
          </a:p>
          <a:p>
            <a:pPr marL="0" indent="0" algn="just" eaLnBrk="1" hangingPunct="1">
              <a:spcBef>
                <a:spcPts val="0"/>
              </a:spcBef>
              <a:buNone/>
            </a:pPr>
            <a:r>
              <a:rPr lang="en-IN" sz="2200" dirty="0">
                <a:cs typeface="Arial" charset="0"/>
              </a:rPr>
              <a:t>	</a:t>
            </a:r>
            <a:endParaRPr sz="2200" dirty="0" smtClean="0">
              <a:solidFill>
                <a:schemeClr val="tx1"/>
              </a:solidFill>
              <a:cs typeface="Arial" charset="0"/>
            </a:endParaRPr>
          </a:p>
          <a:p>
            <a:pPr marL="0" indent="-457200" algn="just" eaLnBrk="1" hangingPunct="1">
              <a:spcBef>
                <a:spcPts val="0"/>
              </a:spcBef>
              <a:buFont typeface="Arial" charset="0"/>
              <a:buAutoNum type="arabicPeriod" startAt="2"/>
            </a:pPr>
            <a:endParaRPr sz="2200" dirty="0" smtClean="0">
              <a:solidFill>
                <a:schemeClr val="tx1"/>
              </a:solidFill>
              <a:cs typeface="Arial" charset="0"/>
            </a:endParaRPr>
          </a:p>
          <a:p>
            <a:pPr marL="0" indent="-457200" algn="just" eaLnBrk="1" hangingPunct="1">
              <a:spcBef>
                <a:spcPts val="0"/>
              </a:spcBef>
              <a:buFont typeface="Arial" charset="0"/>
              <a:buNone/>
            </a:pPr>
            <a:endParaRPr sz="2200" dirty="0" smtClean="0">
              <a:solidFill>
                <a:schemeClr val="tx1"/>
              </a:solidFill>
              <a:cs typeface="Arial" charset="0"/>
            </a:endParaRPr>
          </a:p>
          <a:p>
            <a:pPr marL="0" indent="-457200" algn="just" eaLnBrk="1" hangingPunct="1">
              <a:spcBef>
                <a:spcPts val="0"/>
              </a:spcBef>
            </a:pPr>
            <a:endParaRPr sz="2200" dirty="0" smtClean="0">
              <a:cs typeface="Arial" charset="0"/>
            </a:endParaRPr>
          </a:p>
          <a:p>
            <a:pPr marL="0" indent="-457200" algn="just" eaLnBrk="1" hangingPunct="1">
              <a:spcBef>
                <a:spcPts val="0"/>
              </a:spcBef>
            </a:pPr>
            <a:endParaRPr sz="2200" dirty="0" smtClean="0">
              <a:cs typeface="Arial" charset="0"/>
            </a:endParaRPr>
          </a:p>
        </p:txBody>
      </p:sp>
      <p:sp>
        <p:nvSpPr>
          <p:cNvPr id="36867" name="Rectangle 2"/>
          <p:cNvSpPr>
            <a:spLocks noGrp="1"/>
          </p:cNvSpPr>
          <p:nvPr>
            <p:ph type="title" idx="4294967295"/>
          </p:nvPr>
        </p:nvSpPr>
        <p:spPr>
          <a:xfrm>
            <a:off x="0" y="157163"/>
            <a:ext cx="8034338" cy="554037"/>
          </a:xfrm>
        </p:spPr>
        <p:txBody>
          <a:bodyPr>
            <a:normAutofit fontScale="90000"/>
          </a:bodyPr>
          <a:lstStyle/>
          <a:p>
            <a:pPr eaLnBrk="1" hangingPunct="1"/>
            <a:r>
              <a:rPr dirty="0" smtClean="0">
                <a:solidFill>
                  <a:schemeClr val="tx1"/>
                </a:solidFill>
                <a:cs typeface="Arial" charset="0"/>
              </a:rPr>
              <a:t>Q</a:t>
            </a:r>
            <a:r>
              <a:rPr lang="en-IN" dirty="0">
                <a:cs typeface="Arial" charset="0"/>
              </a:rPr>
              <a:t>6</a:t>
            </a:r>
            <a:endParaRPr dirty="0" smtClean="0">
              <a:solidFill>
                <a:schemeClr val="tx1"/>
              </a:solidFill>
              <a:cs typeface="Arial" charset="0"/>
            </a:endParaRPr>
          </a:p>
        </p:txBody>
      </p:sp>
    </p:spTree>
    <p:extLst>
      <p:ext uri="{BB962C8B-B14F-4D97-AF65-F5344CB8AC3E}">
        <p14:creationId xmlns:p14="http://schemas.microsoft.com/office/powerpoint/2010/main" val="3740237037"/>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2">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105</TotalTime>
  <Words>1366</Words>
  <Application>Microsoft Office PowerPoint</Application>
  <PresentationFormat>On-screen Show (4:3)</PresentationFormat>
  <Paragraphs>499</Paragraphs>
  <Slides>34</Slides>
  <Notes>32</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Quiz -1</vt:lpstr>
      <vt:lpstr>Q.1</vt:lpstr>
      <vt:lpstr>Q.1</vt:lpstr>
      <vt:lpstr>Q.1</vt:lpstr>
      <vt:lpstr>Q.2</vt:lpstr>
      <vt:lpstr>Q.3</vt:lpstr>
      <vt:lpstr>Q.4</vt:lpstr>
      <vt:lpstr>Q5</vt:lpstr>
      <vt:lpstr>Q6</vt:lpstr>
      <vt:lpstr>Q.7</vt:lpstr>
      <vt:lpstr>Q. 8</vt:lpstr>
      <vt:lpstr>Q. 9</vt:lpstr>
      <vt:lpstr>Q. 10</vt:lpstr>
      <vt:lpstr>Quiz – Day 2</vt:lpstr>
      <vt:lpstr>Q. 1</vt:lpstr>
      <vt:lpstr>Q. 2</vt:lpstr>
      <vt:lpstr>Q. 3</vt:lpstr>
      <vt:lpstr>Q. 4</vt:lpstr>
      <vt:lpstr>Q. 5</vt:lpstr>
      <vt:lpstr>Q. 6</vt:lpstr>
      <vt:lpstr>Q. 7</vt:lpstr>
      <vt:lpstr>Q. 8</vt:lpstr>
      <vt:lpstr>Q. 9</vt:lpstr>
      <vt:lpstr>Q. 10</vt:lpstr>
      <vt:lpstr>Q. 11</vt:lpstr>
      <vt:lpstr>Q. 12</vt:lpstr>
      <vt:lpstr>Q. 13</vt:lpstr>
      <vt:lpstr>Q. 14</vt:lpstr>
      <vt:lpstr>Q. 15 What is the result of attempting to compile and run this ?</vt:lpstr>
      <vt:lpstr>Q. 16</vt:lpstr>
      <vt:lpstr>Q. 17</vt:lpstr>
      <vt:lpstr>Q. 18</vt:lpstr>
      <vt:lpstr>Q. 19 What will be the result, if we try to compile and execute the following code</vt:lpstr>
      <vt:lpstr>Q. 20 Will the following code compile successfully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dc:creator>Pramod Patil</dc:creator>
  <cp:lastModifiedBy>Pramod Patil</cp:lastModifiedBy>
  <cp:revision>26</cp:revision>
  <dcterms:created xsi:type="dcterms:W3CDTF">2014-09-13T00:18:39Z</dcterms:created>
  <dcterms:modified xsi:type="dcterms:W3CDTF">2014-09-13T16:05:23Z</dcterms:modified>
</cp:coreProperties>
</file>