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Tahoma"/>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hQ6mUJGgzUa0VSa1xwOjFEjuOi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Tahoma-bold.fntdata"/><Relationship Id="rId16" Type="http://schemas.openxmlformats.org/officeDocument/2006/relationships/font" Target="fonts/Tahoma-regular.fntdata"/><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 name="Google Shape;2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f42bf289f8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1" name="Google Shape;91;g1f42bf289f8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1f42bf289f8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 name="Google Shape;3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g19d053b3379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 name="Google Shape;41;g19d053b3379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 name="Google Shape;42;g19d053b3379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1a57fefc956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 name="Google Shape;48;g1a57fefc956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 name="Google Shape;49;g1a57fefc956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a57d1de5fe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g1a57d1de5fe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g1a57d1de5fe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f42bf289f8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 name="Google Shape;62;g1f42bf289f8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g1f42bf289f8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f42bf289f8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 name="Google Shape;70;g1f42bf289f8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g1f42bf289f8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f42bf289f8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7" name="Google Shape;77;g1f42bf289f8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g1f42bf289f8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f42bf289f8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4" name="Google Shape;84;g1f42bf289f8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g1f42bf289f8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pic>
        <p:nvPicPr>
          <p:cNvPr descr="band" id="15" name="Google Shape;15;p9"/>
          <p:cNvPicPr preferRelativeResize="0"/>
          <p:nvPr/>
        </p:nvPicPr>
        <p:blipFill rotWithShape="1">
          <a:blip r:embed="rId2">
            <a:alphaModFix/>
          </a:blip>
          <a:srcRect b="0" l="0" r="0" t="0"/>
          <a:stretch/>
        </p:blipFill>
        <p:spPr>
          <a:xfrm>
            <a:off x="2" y="5583235"/>
            <a:ext cx="12170833" cy="1289054"/>
          </a:xfrm>
          <a:prstGeom prst="rect">
            <a:avLst/>
          </a:prstGeom>
          <a:noFill/>
          <a:ln>
            <a:noFill/>
          </a:ln>
        </p:spPr>
      </p:pic>
      <p:sp>
        <p:nvSpPr>
          <p:cNvPr id="16" name="Google Shape;16;p9"/>
          <p:cNvSpPr/>
          <p:nvPr/>
        </p:nvSpPr>
        <p:spPr>
          <a:xfrm>
            <a:off x="0" y="0"/>
            <a:ext cx="12192000" cy="1752600"/>
          </a:xfrm>
          <a:prstGeom prst="rect">
            <a:avLst/>
          </a:prstGeom>
          <a:solidFill>
            <a:srgbClr val="33529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9"/>
          <p:cNvSpPr txBox="1"/>
          <p:nvPr>
            <p:ph type="ctrTitle"/>
          </p:nvPr>
        </p:nvSpPr>
        <p:spPr>
          <a:xfrm>
            <a:off x="914400" y="2286000"/>
            <a:ext cx="103632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1B57B5"/>
                </a:solidFill>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 name="Google Shape;18;p9"/>
          <p:cNvSpPr txBox="1"/>
          <p:nvPr>
            <p:ph idx="1" type="subTitle"/>
          </p:nvPr>
        </p:nvSpPr>
        <p:spPr>
          <a:xfrm>
            <a:off x="1828800" y="3810000"/>
            <a:ext cx="85344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560"/>
              </a:spcBef>
              <a:spcAft>
                <a:spcPts val="0"/>
              </a:spcAft>
              <a:buClr>
                <a:schemeClr val="lt2"/>
              </a:buClr>
              <a:buSzPts val="2800"/>
              <a:buFont typeface="Arial"/>
              <a:buNone/>
              <a:defRPr>
                <a:solidFill>
                  <a:schemeClr val="lt2"/>
                </a:solidFill>
                <a:latin typeface="Arial"/>
                <a:ea typeface="Arial"/>
                <a:cs typeface="Arial"/>
                <a:sym typeface="Arial"/>
              </a:defRPr>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rgbClr val="1B57B5"/>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cxnSp>
        <p:nvCxnSpPr>
          <p:cNvPr id="20" name="Google Shape;20;p10"/>
          <p:cNvCxnSpPr/>
          <p:nvPr/>
        </p:nvCxnSpPr>
        <p:spPr>
          <a:xfrm>
            <a:off x="609600" y="1066800"/>
            <a:ext cx="10972800" cy="1588"/>
          </a:xfrm>
          <a:prstGeom prst="straightConnector1">
            <a:avLst/>
          </a:prstGeom>
          <a:noFill/>
          <a:ln cap="flat" cmpd="sng" w="9525">
            <a:solidFill>
              <a:srgbClr val="B7E3E7"/>
            </a:solidFill>
            <a:prstDash val="solid"/>
            <a:round/>
            <a:headEnd len="sm" w="sm" type="none"/>
            <a:tailEnd len="sm" w="sm" type="none"/>
          </a:ln>
        </p:spPr>
      </p:cxnSp>
      <p:sp>
        <p:nvSpPr>
          <p:cNvPr id="21" name="Google Shape;21;p10"/>
          <p:cNvSpPr txBox="1"/>
          <p:nvPr>
            <p:ph type="title"/>
          </p:nvPr>
        </p:nvSpPr>
        <p:spPr>
          <a:xfrm>
            <a:off x="609600" y="274638"/>
            <a:ext cx="10972800" cy="79216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3200">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 name="Google Shape;22;p10"/>
          <p:cNvSpPr txBox="1"/>
          <p:nvPr>
            <p:ph idx="1" type="body"/>
          </p:nvPr>
        </p:nvSpPr>
        <p:spPr>
          <a:xfrm>
            <a:off x="609600" y="1219203"/>
            <a:ext cx="10972800" cy="4906963"/>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0000FF"/>
              </a:buClr>
              <a:buSzPts val="2400"/>
              <a:buFont typeface="Arial"/>
              <a:buChar char="•"/>
              <a:defRPr sz="2400">
                <a:latin typeface="Arial"/>
                <a:ea typeface="Arial"/>
                <a:cs typeface="Arial"/>
                <a:sym typeface="Arial"/>
              </a:defRPr>
            </a:lvl1pPr>
            <a:lvl2pPr indent="-355600" lvl="1" marL="914400" algn="l">
              <a:lnSpc>
                <a:spcPct val="100000"/>
              </a:lnSpc>
              <a:spcBef>
                <a:spcPts val="400"/>
              </a:spcBef>
              <a:spcAft>
                <a:spcPts val="0"/>
              </a:spcAft>
              <a:buClr>
                <a:schemeClr val="dk1"/>
              </a:buClr>
              <a:buSzPts val="2000"/>
              <a:buFont typeface="Arial"/>
              <a:buChar char="–"/>
              <a:defRPr sz="2000">
                <a:latin typeface="Arial"/>
                <a:ea typeface="Arial"/>
                <a:cs typeface="Arial"/>
                <a:sym typeface="Arial"/>
              </a:defRPr>
            </a:lvl2pPr>
            <a:lvl3pPr indent="-342900" lvl="2" marL="1371600" algn="l">
              <a:lnSpc>
                <a:spcPct val="100000"/>
              </a:lnSpc>
              <a:spcBef>
                <a:spcPts val="360"/>
              </a:spcBef>
              <a:spcAft>
                <a:spcPts val="0"/>
              </a:spcAft>
              <a:buClr>
                <a:srgbClr val="1B57B5"/>
              </a:buClr>
              <a:buSzPts val="1800"/>
              <a:buFont typeface="Arial"/>
              <a:buChar char="•"/>
              <a:defRPr sz="1800">
                <a:latin typeface="Arial"/>
                <a:ea typeface="Arial"/>
                <a:cs typeface="Arial"/>
                <a:sym typeface="Arial"/>
              </a:defRPr>
            </a:lvl3pPr>
            <a:lvl4pPr indent="-330200" lvl="3" marL="18288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4pPr>
            <a:lvl5pPr indent="-330200" lvl="4" marL="22860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11"/>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9pPr>
          </a:lstStyle>
          <a:p/>
        </p:txBody>
      </p:sp>
      <p:sp>
        <p:nvSpPr>
          <p:cNvPr id="25" name="Google Shape;25;p11"/>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9pPr>
          </a:lstStyle>
          <a:p/>
        </p:txBody>
      </p:sp>
      <p:sp>
        <p:nvSpPr>
          <p:cNvPr id="26" name="Google Shape;26;p11"/>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2400"/>
              <a:buFont typeface="Arial"/>
              <a:buNone/>
              <a:defRPr b="0" i="0" sz="2400" u="none" cap="none" strike="noStrike">
                <a:solidFill>
                  <a:schemeClr val="dk1"/>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rgbClr val="000000"/>
              </a:buClr>
              <a:buSzPts val="2400"/>
              <a:buFont typeface="Arial"/>
              <a:buNone/>
              <a:defRPr b="0" i="0" sz="2400" u="none" cap="none" strike="noStrike">
                <a:solidFill>
                  <a:schemeClr val="dk1"/>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rgbClr val="000000"/>
              </a:buClr>
              <a:buSzPts val="2400"/>
              <a:buFont typeface="Arial"/>
              <a:buNone/>
              <a:defRPr b="0" i="0" sz="2400" u="none" cap="none" strike="noStrike">
                <a:solidFill>
                  <a:schemeClr val="dk1"/>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rgbClr val="000000"/>
              </a:buClr>
              <a:buSzPts val="2400"/>
              <a:buFont typeface="Arial"/>
              <a:buNone/>
              <a:defRPr b="0" i="0" sz="2400" u="none" cap="none" strike="noStrike">
                <a:solidFill>
                  <a:schemeClr val="dk1"/>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rgbClr val="000000"/>
              </a:buClr>
              <a:buSzPts val="2400"/>
              <a:buFont typeface="Arial"/>
              <a:buNone/>
              <a:defRPr b="0" i="0" sz="2400" u="none" cap="none" strike="noStrike">
                <a:solidFill>
                  <a:schemeClr val="dk1"/>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rgbClr val="000000"/>
              </a:buClr>
              <a:buSzPts val="2400"/>
              <a:buFont typeface="Arial"/>
              <a:buNone/>
              <a:defRPr b="0" i="0" sz="2400" u="none" cap="none" strike="noStrike">
                <a:solidFill>
                  <a:schemeClr val="dk1"/>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rgbClr val="000000"/>
              </a:buClr>
              <a:buSzPts val="2400"/>
              <a:buFont typeface="Arial"/>
              <a:buNone/>
              <a:defRPr b="0" i="0" sz="2400" u="none" cap="none" strike="noStrike">
                <a:solidFill>
                  <a:schemeClr val="dk1"/>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rgbClr val="000000"/>
              </a:buClr>
              <a:buSzPts val="2400"/>
              <a:buFont typeface="Arial"/>
              <a:buNone/>
              <a:defRPr b="0" i="0" sz="2400" u="none" cap="none" strike="noStrike">
                <a:solidFill>
                  <a:schemeClr val="dk1"/>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rgbClr val="000000"/>
              </a:buClr>
              <a:buSzPts val="2400"/>
              <a:buFont typeface="Arial"/>
              <a:buNone/>
              <a:defRPr b="0" i="0" sz="2400" u="none" cap="none" strike="noStrik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band" id="10" name="Google Shape;10;p8"/>
          <p:cNvPicPr preferRelativeResize="0"/>
          <p:nvPr/>
        </p:nvPicPr>
        <p:blipFill rotWithShape="1">
          <a:blip r:embed="rId1">
            <a:alphaModFix/>
          </a:blip>
          <a:srcRect b="0" l="0" r="0" t="0"/>
          <a:stretch/>
        </p:blipFill>
        <p:spPr>
          <a:xfrm>
            <a:off x="2" y="5568727"/>
            <a:ext cx="12189884" cy="1289274"/>
          </a:xfrm>
          <a:prstGeom prst="rect">
            <a:avLst/>
          </a:prstGeom>
          <a:noFill/>
          <a:ln>
            <a:noFill/>
          </a:ln>
        </p:spPr>
      </p:pic>
      <p:sp>
        <p:nvSpPr>
          <p:cNvPr id="11" name="Google Shape;11;p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200" u="none" cap="none" strike="noStrike">
                <a:solidFill>
                  <a:srgbClr val="1B57B5"/>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200" u="none" cap="none" strike="noStrike">
                <a:solidFill>
                  <a:srgbClr val="1B57B5"/>
                </a:solidFill>
                <a:latin typeface="Tahoma"/>
                <a:ea typeface="Tahoma"/>
                <a:cs typeface="Tahoma"/>
                <a:sym typeface="Tahoma"/>
              </a:defRPr>
            </a:lvl2pPr>
            <a:lvl3pPr lvl="2" marR="0" rtl="0" algn="ctr">
              <a:lnSpc>
                <a:spcPct val="100000"/>
              </a:lnSpc>
              <a:spcBef>
                <a:spcPts val="0"/>
              </a:spcBef>
              <a:spcAft>
                <a:spcPts val="0"/>
              </a:spcAft>
              <a:buClr>
                <a:srgbClr val="000000"/>
              </a:buClr>
              <a:buSzPts val="1400"/>
              <a:buFont typeface="Arial"/>
              <a:buNone/>
              <a:defRPr b="0" i="0" sz="3200" u="none" cap="none" strike="noStrike">
                <a:solidFill>
                  <a:srgbClr val="1B57B5"/>
                </a:solidFill>
                <a:latin typeface="Tahoma"/>
                <a:ea typeface="Tahoma"/>
                <a:cs typeface="Tahoma"/>
                <a:sym typeface="Tahoma"/>
              </a:defRPr>
            </a:lvl3pPr>
            <a:lvl4pPr lvl="3" marR="0" rtl="0" algn="ctr">
              <a:lnSpc>
                <a:spcPct val="100000"/>
              </a:lnSpc>
              <a:spcBef>
                <a:spcPts val="0"/>
              </a:spcBef>
              <a:spcAft>
                <a:spcPts val="0"/>
              </a:spcAft>
              <a:buClr>
                <a:srgbClr val="000000"/>
              </a:buClr>
              <a:buSzPts val="1400"/>
              <a:buFont typeface="Arial"/>
              <a:buNone/>
              <a:defRPr b="0" i="0" sz="3200" u="none" cap="none" strike="noStrike">
                <a:solidFill>
                  <a:srgbClr val="1B57B5"/>
                </a:solidFill>
                <a:latin typeface="Tahoma"/>
                <a:ea typeface="Tahoma"/>
                <a:cs typeface="Tahoma"/>
                <a:sym typeface="Tahoma"/>
              </a:defRPr>
            </a:lvl4pPr>
            <a:lvl5pPr lvl="4" marR="0" rtl="0" algn="ctr">
              <a:lnSpc>
                <a:spcPct val="100000"/>
              </a:lnSpc>
              <a:spcBef>
                <a:spcPts val="0"/>
              </a:spcBef>
              <a:spcAft>
                <a:spcPts val="0"/>
              </a:spcAft>
              <a:buClr>
                <a:srgbClr val="000000"/>
              </a:buClr>
              <a:buSzPts val="1400"/>
              <a:buFont typeface="Arial"/>
              <a:buNone/>
              <a:defRPr b="0" i="0" sz="3200" u="none" cap="none" strike="noStrike">
                <a:solidFill>
                  <a:srgbClr val="1B57B5"/>
                </a:solidFill>
                <a:latin typeface="Tahoma"/>
                <a:ea typeface="Tahoma"/>
                <a:cs typeface="Tahoma"/>
                <a:sym typeface="Tahoma"/>
              </a:defRPr>
            </a:lvl5pPr>
            <a:lvl6pPr lvl="5" marR="0" rtl="0" algn="ctr">
              <a:lnSpc>
                <a:spcPct val="100000"/>
              </a:lnSpc>
              <a:spcBef>
                <a:spcPts val="0"/>
              </a:spcBef>
              <a:spcAft>
                <a:spcPts val="0"/>
              </a:spcAft>
              <a:buClr>
                <a:srgbClr val="000000"/>
              </a:buClr>
              <a:buSzPts val="1400"/>
              <a:buFont typeface="Arial"/>
              <a:buNone/>
              <a:defRPr b="0" i="0" sz="4000" u="none" cap="none" strike="noStrike">
                <a:solidFill>
                  <a:schemeClr val="dk2"/>
                </a:solidFill>
                <a:latin typeface="Comic Sans MS"/>
                <a:ea typeface="Comic Sans MS"/>
                <a:cs typeface="Comic Sans MS"/>
                <a:sym typeface="Comic Sans MS"/>
              </a:defRPr>
            </a:lvl6pPr>
            <a:lvl7pPr lvl="6" marR="0" rtl="0" algn="ctr">
              <a:lnSpc>
                <a:spcPct val="100000"/>
              </a:lnSpc>
              <a:spcBef>
                <a:spcPts val="0"/>
              </a:spcBef>
              <a:spcAft>
                <a:spcPts val="0"/>
              </a:spcAft>
              <a:buClr>
                <a:srgbClr val="000000"/>
              </a:buClr>
              <a:buSzPts val="1400"/>
              <a:buFont typeface="Arial"/>
              <a:buNone/>
              <a:defRPr b="0" i="0" sz="4000" u="none" cap="none" strike="noStrike">
                <a:solidFill>
                  <a:schemeClr val="dk2"/>
                </a:solidFill>
                <a:latin typeface="Comic Sans MS"/>
                <a:ea typeface="Comic Sans MS"/>
                <a:cs typeface="Comic Sans MS"/>
                <a:sym typeface="Comic Sans MS"/>
              </a:defRPr>
            </a:lvl7pPr>
            <a:lvl8pPr lvl="7" marR="0" rtl="0" algn="ctr">
              <a:lnSpc>
                <a:spcPct val="100000"/>
              </a:lnSpc>
              <a:spcBef>
                <a:spcPts val="0"/>
              </a:spcBef>
              <a:spcAft>
                <a:spcPts val="0"/>
              </a:spcAft>
              <a:buClr>
                <a:srgbClr val="000000"/>
              </a:buClr>
              <a:buSzPts val="1400"/>
              <a:buFont typeface="Arial"/>
              <a:buNone/>
              <a:defRPr b="0" i="0" sz="4000" u="none" cap="none" strike="noStrike">
                <a:solidFill>
                  <a:schemeClr val="dk2"/>
                </a:solidFill>
                <a:latin typeface="Comic Sans MS"/>
                <a:ea typeface="Comic Sans MS"/>
                <a:cs typeface="Comic Sans MS"/>
                <a:sym typeface="Comic Sans MS"/>
              </a:defRPr>
            </a:lvl8pPr>
            <a:lvl9pPr lvl="8" marR="0" rtl="0" algn="ctr">
              <a:lnSpc>
                <a:spcPct val="100000"/>
              </a:lnSpc>
              <a:spcBef>
                <a:spcPts val="0"/>
              </a:spcBef>
              <a:spcAft>
                <a:spcPts val="0"/>
              </a:spcAft>
              <a:buClr>
                <a:srgbClr val="000000"/>
              </a:buClr>
              <a:buSzPts val="1400"/>
              <a:buFont typeface="Arial"/>
              <a:buNone/>
              <a:defRPr b="0" i="0" sz="4000" u="none" cap="none" strike="noStrike">
                <a:solidFill>
                  <a:schemeClr val="dk2"/>
                </a:solidFill>
                <a:latin typeface="Comic Sans MS"/>
                <a:ea typeface="Comic Sans MS"/>
                <a:cs typeface="Comic Sans MS"/>
                <a:sym typeface="Comic Sans MS"/>
              </a:defRPr>
            </a:lvl9pPr>
          </a:lstStyle>
          <a:p/>
        </p:txBody>
      </p:sp>
      <p:sp>
        <p:nvSpPr>
          <p:cNvPr id="12" name="Google Shape;12;p8"/>
          <p:cNvSpPr txBox="1"/>
          <p:nvPr>
            <p:ph idx="1" type="body"/>
          </p:nvPr>
        </p:nvSpPr>
        <p:spPr>
          <a:xfrm>
            <a:off x="609600" y="1447800"/>
            <a:ext cx="10972800" cy="467836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rgbClr val="0000FF"/>
              </a:buClr>
              <a:buSzPts val="2800"/>
              <a:buFont typeface="Arial"/>
              <a:buChar char="•"/>
              <a:defRPr b="0" i="0" sz="2800" u="none" cap="none" strike="noStrike">
                <a:solidFill>
                  <a:srgbClr val="0000FF"/>
                </a:solidFill>
                <a:latin typeface="Arial"/>
                <a:ea typeface="Arial"/>
                <a:cs typeface="Arial"/>
                <a:sym typeface="Arial"/>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400"/>
              </a:spcBef>
              <a:spcAft>
                <a:spcPts val="0"/>
              </a:spcAft>
              <a:buClr>
                <a:srgbClr val="1B57B5"/>
              </a:buClr>
              <a:buSzPts val="2000"/>
              <a:buFont typeface="Arial"/>
              <a:buChar char="•"/>
              <a:defRPr b="0" i="0" sz="2000" u="none" cap="none" strike="noStrike">
                <a:solidFill>
                  <a:srgbClr val="1B57B5"/>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6pPr>
            <a:lvl7pPr indent="-355600" lvl="6" marL="3200400" marR="0" rtl="0" algn="l">
              <a:lnSpc>
                <a:spcPct val="100000"/>
              </a:lnSpc>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7pPr>
            <a:lvl8pPr indent="-355600" lvl="7" marL="3657600" marR="0" rtl="0" algn="l">
              <a:lnSpc>
                <a:spcPct val="100000"/>
              </a:lnSpc>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8pPr>
            <a:lvl9pPr indent="-355600" lvl="8" marL="4114800" marR="0" rtl="0" algn="l">
              <a:lnSpc>
                <a:spcPct val="100000"/>
              </a:lnSpc>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9pPr>
          </a:lstStyle>
          <a:p/>
        </p:txBody>
      </p:sp>
      <p:sp>
        <p:nvSpPr>
          <p:cNvPr id="13" name="Google Shape;13;p8"/>
          <p:cNvSpPr/>
          <p:nvPr/>
        </p:nvSpPr>
        <p:spPr>
          <a:xfrm>
            <a:off x="0" y="6213364"/>
            <a:ext cx="914400" cy="3048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fld id="{00000000-1234-1234-1234-123412341234}" type="slidenum">
              <a:rPr b="1" i="0" lang="en-IN" sz="1600" u="none" cap="none" strike="noStrike">
                <a:solidFill>
                  <a:schemeClr val="accent2"/>
                </a:solidFill>
                <a:latin typeface="Calibri"/>
                <a:ea typeface="Calibri"/>
                <a:cs typeface="Calibri"/>
                <a:sym typeface="Calibri"/>
              </a:rPr>
              <a:t>‹#›</a:t>
            </a:fld>
            <a:endParaRPr b="1" i="0" sz="1800" u="none" cap="none" strike="noStrike">
              <a:solidFill>
                <a:schemeClr val="accent2"/>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Lst>
  <p:transition>
    <p:wipe dir="d"/>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sp>
        <p:nvSpPr>
          <p:cNvPr id="31" name="Google Shape;31;p1"/>
          <p:cNvSpPr txBox="1"/>
          <p:nvPr>
            <p:ph type="ctrTitle"/>
          </p:nvPr>
        </p:nvSpPr>
        <p:spPr>
          <a:xfrm>
            <a:off x="914400" y="1905000"/>
            <a:ext cx="10363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Countermeasures against Buffer Overflow Attacks</a:t>
            </a:r>
            <a:endParaRPr/>
          </a:p>
        </p:txBody>
      </p:sp>
      <p:sp>
        <p:nvSpPr>
          <p:cNvPr id="32" name="Google Shape;32;p1"/>
          <p:cNvSpPr txBox="1"/>
          <p:nvPr>
            <p:ph idx="1" type="subTitle"/>
          </p:nvPr>
        </p:nvSpPr>
        <p:spPr>
          <a:xfrm>
            <a:off x="1828800" y="3429000"/>
            <a:ext cx="85344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2"/>
              </a:buClr>
              <a:buSzPts val="2800"/>
              <a:buFont typeface="Arial"/>
              <a:buNone/>
            </a:pPr>
            <a:r>
              <a:rPr lang="en-IN"/>
              <a:t>By</a:t>
            </a:r>
            <a:endParaRPr/>
          </a:p>
          <a:p>
            <a:pPr indent="0" lvl="0" marL="0" rtl="0" algn="ctr">
              <a:lnSpc>
                <a:spcPct val="100000"/>
              </a:lnSpc>
              <a:spcBef>
                <a:spcPts val="560"/>
              </a:spcBef>
              <a:spcAft>
                <a:spcPts val="0"/>
              </a:spcAft>
              <a:buClr>
                <a:schemeClr val="lt2"/>
              </a:buClr>
              <a:buSzPts val="2800"/>
              <a:buFont typeface="Arial"/>
              <a:buNone/>
            </a:pPr>
            <a:r>
              <a:rPr lang="en-IN"/>
              <a:t>Lokesh Sharma M (195002067)</a:t>
            </a:r>
            <a:endParaRPr/>
          </a:p>
          <a:p>
            <a:pPr indent="0" lvl="0" marL="0" rtl="0" algn="ctr">
              <a:lnSpc>
                <a:spcPct val="100000"/>
              </a:lnSpc>
              <a:spcBef>
                <a:spcPts val="560"/>
              </a:spcBef>
              <a:spcAft>
                <a:spcPts val="0"/>
              </a:spcAft>
              <a:buClr>
                <a:schemeClr val="lt2"/>
              </a:buClr>
              <a:buSzPts val="2800"/>
              <a:buFont typeface="Arial"/>
              <a:buNone/>
            </a:pPr>
            <a:r>
              <a:rPr lang="en-IN"/>
              <a:t>Sharik Anwar A G (195002109)</a:t>
            </a:r>
            <a:endParaRPr/>
          </a:p>
          <a:p>
            <a:pPr indent="0" lvl="0" marL="0" rtl="0" algn="ctr">
              <a:lnSpc>
                <a:spcPct val="100000"/>
              </a:lnSpc>
              <a:spcBef>
                <a:spcPts val="560"/>
              </a:spcBef>
              <a:spcAft>
                <a:spcPts val="0"/>
              </a:spcAft>
              <a:buClr>
                <a:schemeClr val="lt2"/>
              </a:buClr>
              <a:buSzPts val="2800"/>
              <a:buFont typeface="Arial"/>
              <a:buNone/>
            </a:pPr>
            <a:r>
              <a:t/>
            </a:r>
            <a:endParaRPr/>
          </a:p>
          <a:p>
            <a:pPr indent="0" lvl="0" marL="0" rtl="0" algn="ctr">
              <a:lnSpc>
                <a:spcPct val="100000"/>
              </a:lnSpc>
              <a:spcBef>
                <a:spcPts val="560"/>
              </a:spcBef>
              <a:spcAft>
                <a:spcPts val="0"/>
              </a:spcAft>
              <a:buClr>
                <a:schemeClr val="lt2"/>
              </a:buClr>
              <a:buSzPts val="2800"/>
              <a:buFont typeface="Arial"/>
              <a:buNone/>
            </a:pPr>
            <a:r>
              <a:rPr lang="en-IN"/>
              <a:t>Guided by</a:t>
            </a:r>
            <a:endParaRPr/>
          </a:p>
          <a:p>
            <a:pPr indent="0" lvl="0" marL="0" rtl="0" algn="ctr">
              <a:lnSpc>
                <a:spcPct val="100000"/>
              </a:lnSpc>
              <a:spcBef>
                <a:spcPts val="560"/>
              </a:spcBef>
              <a:spcAft>
                <a:spcPts val="0"/>
              </a:spcAft>
              <a:buClr>
                <a:schemeClr val="lt2"/>
              </a:buClr>
              <a:buSzPts val="2800"/>
              <a:buFont typeface="Arial"/>
              <a:buNone/>
            </a:pPr>
            <a:r>
              <a:rPr lang="en-IN"/>
              <a:t>Dr. S. Chithra</a:t>
            </a:r>
            <a:endParaRPr/>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1f42bf289f8_0_43"/>
          <p:cNvSpPr txBox="1"/>
          <p:nvPr>
            <p:ph type="title"/>
          </p:nvPr>
        </p:nvSpPr>
        <p:spPr>
          <a:xfrm>
            <a:off x="609600" y="274638"/>
            <a:ext cx="10972800" cy="792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IN"/>
              <a:t>Proposed Methodology</a:t>
            </a:r>
            <a:endParaRPr/>
          </a:p>
        </p:txBody>
      </p:sp>
      <p:sp>
        <p:nvSpPr>
          <p:cNvPr id="95" name="Google Shape;95;g1f42bf289f8_0_43"/>
          <p:cNvSpPr txBox="1"/>
          <p:nvPr>
            <p:ph idx="1" type="body"/>
          </p:nvPr>
        </p:nvSpPr>
        <p:spPr>
          <a:xfrm>
            <a:off x="609600" y="1219203"/>
            <a:ext cx="10972800" cy="4907100"/>
          </a:xfrm>
          <a:prstGeom prst="rect">
            <a:avLst/>
          </a:prstGeom>
        </p:spPr>
        <p:txBody>
          <a:bodyPr anchorCtr="0" anchor="t" bIns="45700" lIns="91425" spcFirstLastPara="1" rIns="91425" wrap="square" tIns="45700">
            <a:noAutofit/>
          </a:bodyPr>
          <a:lstStyle/>
          <a:p>
            <a:pPr indent="-355600" lvl="0" marL="457200" rtl="0" algn="l">
              <a:lnSpc>
                <a:spcPct val="125000"/>
              </a:lnSpc>
              <a:spcBef>
                <a:spcPts val="2400"/>
              </a:spcBef>
              <a:spcAft>
                <a:spcPts val="0"/>
              </a:spcAft>
              <a:buClr>
                <a:srgbClr val="24292F"/>
              </a:buClr>
              <a:buSzPts val="2000"/>
              <a:buAutoNum type="arabicPeriod" startAt="5"/>
            </a:pPr>
            <a:r>
              <a:rPr b="1" lang="en-IN" sz="2000">
                <a:solidFill>
                  <a:srgbClr val="24292F"/>
                </a:solidFill>
              </a:rPr>
              <a:t>Finding bad characters</a:t>
            </a:r>
            <a:r>
              <a:rPr lang="en-IN" sz="2000">
                <a:solidFill>
                  <a:srgbClr val="24292F"/>
                </a:solidFill>
              </a:rPr>
              <a:t>: We can now generate bad character byte arrays. </a:t>
            </a:r>
            <a:r>
              <a:rPr lang="en-IN" sz="2000">
                <a:solidFill>
                  <a:srgbClr val="101013"/>
                </a:solidFill>
                <a:highlight>
                  <a:srgbClr val="FFFFFF"/>
                </a:highlight>
              </a:rPr>
              <a:t>A bad character is simply a list of unwanted characters that can break the shell codes. depending on the application and the developer logic there is a different set of bad characters for every program that we would encounter. Therefore, we will have to find out the bad characters in every application before writing the shell code.</a:t>
            </a:r>
            <a:endParaRPr sz="100">
              <a:solidFill>
                <a:srgbClr val="101013"/>
              </a:solidFill>
              <a:highlight>
                <a:srgbClr val="FFFFFF"/>
              </a:highlight>
            </a:endParaRPr>
          </a:p>
          <a:p>
            <a:pPr indent="-355600" lvl="0" marL="457200" rtl="0" algn="l">
              <a:lnSpc>
                <a:spcPct val="125000"/>
              </a:lnSpc>
              <a:spcBef>
                <a:spcPts val="0"/>
              </a:spcBef>
              <a:spcAft>
                <a:spcPts val="0"/>
              </a:spcAft>
              <a:buClr>
                <a:schemeClr val="dk1"/>
              </a:buClr>
              <a:buSzPts val="2000"/>
              <a:buAutoNum type="arabicPeriod" startAt="5"/>
            </a:pPr>
            <a:r>
              <a:rPr b="1" lang="en-IN" sz="2000">
                <a:solidFill>
                  <a:srgbClr val="24292F"/>
                </a:solidFill>
              </a:rPr>
              <a:t>Finding the right module</a:t>
            </a:r>
            <a:r>
              <a:rPr lang="en-IN" sz="2000">
                <a:solidFill>
                  <a:srgbClr val="24292F"/>
                </a:solidFill>
              </a:rPr>
              <a:t>: We are going to check for dll or something comparable in the vulnserver.exe that does not have memory protection settings.</a:t>
            </a:r>
            <a:endParaRPr sz="2000">
              <a:solidFill>
                <a:srgbClr val="24292F"/>
              </a:solidFill>
            </a:endParaRPr>
          </a:p>
          <a:p>
            <a:pPr indent="-355600" lvl="0" marL="457200" rtl="0" algn="l">
              <a:lnSpc>
                <a:spcPct val="125000"/>
              </a:lnSpc>
              <a:spcBef>
                <a:spcPts val="0"/>
              </a:spcBef>
              <a:spcAft>
                <a:spcPts val="0"/>
              </a:spcAft>
              <a:buClr>
                <a:schemeClr val="dk1"/>
              </a:buClr>
              <a:buSzPts val="2000"/>
              <a:buAutoNum type="arabicPeriod" startAt="5"/>
            </a:pPr>
            <a:r>
              <a:rPr b="1" lang="en-IN" sz="2000">
                <a:solidFill>
                  <a:srgbClr val="24292F"/>
                </a:solidFill>
              </a:rPr>
              <a:t>Generating shellcode and gaining access</a:t>
            </a:r>
            <a:r>
              <a:rPr lang="en-IN" sz="2000">
                <a:solidFill>
                  <a:srgbClr val="24292F"/>
                </a:solidFill>
              </a:rPr>
              <a:t>: </a:t>
            </a:r>
            <a:r>
              <a:rPr lang="en-IN" sz="2000">
                <a:solidFill>
                  <a:srgbClr val="24292F"/>
                </a:solidFill>
                <a:highlight>
                  <a:srgbClr val="FFFFFF"/>
                </a:highlight>
              </a:rPr>
              <a:t>After successfully generating and executing the shell code, we’ll gain access to the victim’s system.</a:t>
            </a:r>
            <a:endParaRPr sz="2000">
              <a:solidFill>
                <a:srgbClr val="24292F"/>
              </a:solidFill>
              <a:highlight>
                <a:srgbClr val="FFFFFF"/>
              </a:highlight>
            </a:endParaRPr>
          </a:p>
          <a:p>
            <a:pPr indent="0" lvl="0" marL="0" rtl="0" algn="l">
              <a:spcBef>
                <a:spcPts val="1200"/>
              </a:spcBef>
              <a:spcAft>
                <a:spcPts val="0"/>
              </a:spcAft>
              <a:buNone/>
            </a:pPr>
            <a:r>
              <a:t/>
            </a:r>
            <a:endParaRPr sz="19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7"/>
          <p:cNvSpPr txBox="1"/>
          <p:nvPr>
            <p:ph type="title"/>
          </p:nvPr>
        </p:nvSpPr>
        <p:spPr>
          <a:xfrm>
            <a:off x="609600" y="274638"/>
            <a:ext cx="109728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References</a:t>
            </a:r>
            <a:endParaRPr/>
          </a:p>
        </p:txBody>
      </p:sp>
      <p:sp>
        <p:nvSpPr>
          <p:cNvPr id="102" name="Google Shape;102;p7"/>
          <p:cNvSpPr txBox="1"/>
          <p:nvPr>
            <p:ph idx="1" type="body"/>
          </p:nvPr>
        </p:nvSpPr>
        <p:spPr>
          <a:xfrm>
            <a:off x="609600" y="1219203"/>
            <a:ext cx="10972800" cy="49069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FF"/>
              </a:buClr>
              <a:buSzPts val="2800"/>
              <a:buFont typeface="Arial"/>
              <a:buNone/>
            </a:pPr>
            <a:r>
              <a:t/>
            </a:r>
            <a:endParaRPr sz="1700"/>
          </a:p>
          <a:p>
            <a:pPr indent="-355600" lvl="0" marL="457200" rtl="0" algn="l">
              <a:lnSpc>
                <a:spcPct val="100000"/>
              </a:lnSpc>
              <a:spcBef>
                <a:spcPts val="0"/>
              </a:spcBef>
              <a:spcAft>
                <a:spcPts val="0"/>
              </a:spcAft>
              <a:buClr>
                <a:schemeClr val="dk1"/>
              </a:buClr>
              <a:buSzPts val="2000"/>
              <a:buChar char="•"/>
            </a:pPr>
            <a:r>
              <a:rPr lang="en-IN" sz="2000">
                <a:solidFill>
                  <a:schemeClr val="dk1"/>
                </a:solidFill>
              </a:rPr>
              <a:t>Moatsum Alawida, Abiodun Esther Omolara, Oludare Isaac Abiodun, Murad Al-Rajab, ”A deeper look into cybersecurity issues in the wake of Covid-19: A survey”,Journal of King Saud University - Computer and Information Sciences, Volume 34, Issue 10, Part A, 2022, ISSN 1319-1578</a:t>
            </a:r>
            <a:endParaRPr sz="2000">
              <a:solidFill>
                <a:schemeClr val="dk1"/>
              </a:solidFill>
            </a:endParaRPr>
          </a:p>
          <a:p>
            <a:pPr indent="0" lvl="0" marL="457200" rtl="0" algn="l">
              <a:lnSpc>
                <a:spcPct val="100000"/>
              </a:lnSpc>
              <a:spcBef>
                <a:spcPts val="0"/>
              </a:spcBef>
              <a:spcAft>
                <a:spcPts val="0"/>
              </a:spcAft>
              <a:buSzPts val="2400"/>
              <a:buNone/>
            </a:pPr>
            <a:r>
              <a:t/>
            </a:r>
            <a:endParaRPr sz="2000">
              <a:solidFill>
                <a:schemeClr val="dk1"/>
              </a:solidFill>
            </a:endParaRPr>
          </a:p>
          <a:p>
            <a:pPr indent="-355600" lvl="0" marL="457200" rtl="0" algn="l">
              <a:lnSpc>
                <a:spcPct val="100000"/>
              </a:lnSpc>
              <a:spcBef>
                <a:spcPts val="0"/>
              </a:spcBef>
              <a:spcAft>
                <a:spcPts val="0"/>
              </a:spcAft>
              <a:buClr>
                <a:schemeClr val="dk1"/>
              </a:buClr>
              <a:buSzPts val="2000"/>
              <a:buChar char="•"/>
            </a:pPr>
            <a:r>
              <a:rPr lang="en-IN" sz="2000">
                <a:solidFill>
                  <a:schemeClr val="dk1"/>
                </a:solidFill>
              </a:rPr>
              <a:t>Ștefan Nicula, Răzvan Daniel Zota, “Exploiting stack-based buffer overflow using modern day techniques”,</a:t>
            </a:r>
            <a:endParaRPr sz="2000">
              <a:solidFill>
                <a:schemeClr val="dk1"/>
              </a:solidFill>
            </a:endParaRPr>
          </a:p>
          <a:p>
            <a:pPr indent="0" lvl="0" marL="457200" rtl="0" algn="l">
              <a:lnSpc>
                <a:spcPct val="100000"/>
              </a:lnSpc>
              <a:spcBef>
                <a:spcPts val="0"/>
              </a:spcBef>
              <a:spcAft>
                <a:spcPts val="0"/>
              </a:spcAft>
              <a:buSzPts val="2400"/>
              <a:buNone/>
            </a:pPr>
            <a:r>
              <a:rPr lang="en-IN" sz="2000">
                <a:solidFill>
                  <a:schemeClr val="dk1"/>
                </a:solidFill>
              </a:rPr>
              <a:t>Procedia Computer Science, Volume 160, 2019, ISSN 1877-0509</a:t>
            </a:r>
            <a:endParaRPr sz="2000">
              <a:solidFill>
                <a:schemeClr val="dk1"/>
              </a:solidFill>
            </a:endParaRPr>
          </a:p>
          <a:p>
            <a:pPr indent="0" lvl="0" marL="457200" rtl="0" algn="l">
              <a:lnSpc>
                <a:spcPct val="100000"/>
              </a:lnSpc>
              <a:spcBef>
                <a:spcPts val="0"/>
              </a:spcBef>
              <a:spcAft>
                <a:spcPts val="0"/>
              </a:spcAft>
              <a:buSzPts val="2400"/>
              <a:buNone/>
            </a:pPr>
            <a:r>
              <a:t/>
            </a:r>
            <a:endParaRPr sz="2000">
              <a:solidFill>
                <a:schemeClr val="dk1"/>
              </a:solidFill>
            </a:endParaRPr>
          </a:p>
          <a:p>
            <a:pPr indent="-355600" lvl="0" marL="457200" rtl="0" algn="l">
              <a:lnSpc>
                <a:spcPct val="100000"/>
              </a:lnSpc>
              <a:spcBef>
                <a:spcPts val="0"/>
              </a:spcBef>
              <a:spcAft>
                <a:spcPts val="0"/>
              </a:spcAft>
              <a:buClr>
                <a:schemeClr val="dk1"/>
              </a:buClr>
              <a:buSzPts val="2000"/>
              <a:buChar char="•"/>
            </a:pPr>
            <a:r>
              <a:rPr lang="en-IN" sz="2000">
                <a:solidFill>
                  <a:schemeClr val="dk1"/>
                </a:solidFill>
              </a:rPr>
              <a:t>Erick Leon, Stefan D. Bruda, “Counter-Measures against Stack Buffer Overflows in GNU/Linux Operating Systems”, Procedia Computer Science,Volume 83, 2016, ISSN 1877-0509</a:t>
            </a:r>
            <a:endParaRPr sz="2000">
              <a:solidFill>
                <a:schemeClr val="dk1"/>
              </a:solidFill>
            </a:endParaRPr>
          </a:p>
          <a:p>
            <a:pPr indent="0" lvl="0" marL="0" rtl="0" algn="l">
              <a:lnSpc>
                <a:spcPct val="100000"/>
              </a:lnSpc>
              <a:spcBef>
                <a:spcPts val="0"/>
              </a:spcBef>
              <a:spcAft>
                <a:spcPts val="0"/>
              </a:spcAft>
              <a:buNone/>
            </a:pPr>
            <a:r>
              <a:t/>
            </a:r>
            <a:endParaRPr sz="1700">
              <a:solidFill>
                <a:schemeClr val="dk1"/>
              </a:solidFill>
            </a:endParaRPr>
          </a:p>
          <a:p>
            <a:pPr indent="0" lvl="0" marL="457200" rtl="0" algn="l">
              <a:lnSpc>
                <a:spcPct val="100000"/>
              </a:lnSpc>
              <a:spcBef>
                <a:spcPts val="0"/>
              </a:spcBef>
              <a:spcAft>
                <a:spcPts val="0"/>
              </a:spcAft>
              <a:buClr>
                <a:schemeClr val="dk1"/>
              </a:buClr>
              <a:buSzPts val="1100"/>
              <a:buFont typeface="Arial"/>
              <a:buNone/>
            </a:pPr>
            <a:r>
              <a:t/>
            </a:r>
            <a:endParaRPr sz="1700">
              <a:solidFill>
                <a:schemeClr val="dk1"/>
              </a:solidFill>
            </a:endParaRPr>
          </a:p>
          <a:p>
            <a:pPr indent="0" lvl="0" marL="457200" rtl="0" algn="l">
              <a:lnSpc>
                <a:spcPct val="100000"/>
              </a:lnSpc>
              <a:spcBef>
                <a:spcPts val="0"/>
              </a:spcBef>
              <a:spcAft>
                <a:spcPts val="0"/>
              </a:spcAft>
              <a:buSzPts val="2400"/>
              <a:buNone/>
            </a:pPr>
            <a:r>
              <a:t/>
            </a:r>
            <a:endParaRPr sz="1700">
              <a:solidFill>
                <a:schemeClr val="dk1"/>
              </a:solidFill>
            </a:endParaRPr>
          </a:p>
          <a:p>
            <a:pPr indent="0" lvl="0" marL="457200" rtl="0" algn="l">
              <a:lnSpc>
                <a:spcPct val="100000"/>
              </a:lnSpc>
              <a:spcBef>
                <a:spcPts val="0"/>
              </a:spcBef>
              <a:spcAft>
                <a:spcPts val="0"/>
              </a:spcAft>
              <a:buSzPts val="2400"/>
              <a:buNone/>
            </a:pPr>
            <a:r>
              <a:t/>
            </a:r>
            <a:endParaRPr sz="1700">
              <a:solidFill>
                <a:schemeClr val="dk1"/>
              </a:solidFill>
            </a:endParaRPr>
          </a:p>
          <a:p>
            <a:pPr indent="0" lvl="0" marL="457200" rtl="0" algn="l">
              <a:lnSpc>
                <a:spcPct val="100000"/>
              </a:lnSpc>
              <a:spcBef>
                <a:spcPts val="0"/>
              </a:spcBef>
              <a:spcAft>
                <a:spcPts val="0"/>
              </a:spcAft>
              <a:buSzPts val="2400"/>
              <a:buNone/>
            </a:pPr>
            <a:r>
              <a:t/>
            </a:r>
            <a:endParaRPr sz="1700">
              <a:solidFill>
                <a:schemeClr val="dk1"/>
              </a:solidFill>
            </a:endParaRPr>
          </a:p>
          <a:p>
            <a:pPr indent="0" lvl="0" marL="457200" rtl="0" algn="l">
              <a:lnSpc>
                <a:spcPct val="100000"/>
              </a:lnSpc>
              <a:spcBef>
                <a:spcPts val="0"/>
              </a:spcBef>
              <a:spcAft>
                <a:spcPts val="0"/>
              </a:spcAft>
              <a:buSzPts val="2400"/>
              <a:buNone/>
            </a:pPr>
            <a:r>
              <a:t/>
            </a:r>
            <a:endParaRPr sz="1700">
              <a:solidFill>
                <a:schemeClr val="dk1"/>
              </a:solidFill>
            </a:endParaRPr>
          </a:p>
          <a:p>
            <a:pPr indent="0" lvl="0" marL="457200" rtl="0" algn="l">
              <a:lnSpc>
                <a:spcPct val="100000"/>
              </a:lnSpc>
              <a:spcBef>
                <a:spcPts val="0"/>
              </a:spcBef>
              <a:spcAft>
                <a:spcPts val="0"/>
              </a:spcAft>
              <a:buSzPts val="2400"/>
              <a:buNone/>
            </a:pPr>
            <a:r>
              <a:t/>
            </a:r>
            <a:endParaRPr sz="1700">
              <a:solidFill>
                <a:schemeClr val="dk1"/>
              </a:solidFill>
            </a:endParaRPr>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3"/>
          <p:cNvSpPr txBox="1"/>
          <p:nvPr>
            <p:ph type="title"/>
          </p:nvPr>
        </p:nvSpPr>
        <p:spPr>
          <a:xfrm>
            <a:off x="609600" y="274638"/>
            <a:ext cx="109728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Problem Statement</a:t>
            </a:r>
            <a:endParaRPr/>
          </a:p>
        </p:txBody>
      </p:sp>
      <p:sp>
        <p:nvSpPr>
          <p:cNvPr id="38" name="Google Shape;38;p3"/>
          <p:cNvSpPr txBox="1"/>
          <p:nvPr>
            <p:ph idx="1" type="body"/>
          </p:nvPr>
        </p:nvSpPr>
        <p:spPr>
          <a:xfrm>
            <a:off x="609600" y="1219203"/>
            <a:ext cx="10972800" cy="49069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400"/>
              <a:buNone/>
            </a:pPr>
            <a:r>
              <a:t/>
            </a:r>
            <a:endParaRPr>
              <a:solidFill>
                <a:schemeClr val="dk1"/>
              </a:solidFill>
            </a:endParaRPr>
          </a:p>
          <a:p>
            <a:pPr indent="-381000" lvl="0" marL="457200" rtl="0" algn="l">
              <a:lnSpc>
                <a:spcPct val="100000"/>
              </a:lnSpc>
              <a:spcBef>
                <a:spcPts val="0"/>
              </a:spcBef>
              <a:spcAft>
                <a:spcPts val="0"/>
              </a:spcAft>
              <a:buClr>
                <a:schemeClr val="dk1"/>
              </a:buClr>
              <a:buSzPts val="2400"/>
              <a:buChar char="•"/>
            </a:pPr>
            <a:r>
              <a:rPr lang="en-IN">
                <a:solidFill>
                  <a:schemeClr val="dk1"/>
                </a:solidFill>
              </a:rPr>
              <a:t>The buffer overflow occurs when a program, while writing data to a buffer, overruns the buffer’s boundary and overwrites adjacent memory locations.</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381000" lvl="0" marL="457200" rtl="0" algn="l">
              <a:lnSpc>
                <a:spcPct val="100000"/>
              </a:lnSpc>
              <a:spcBef>
                <a:spcPts val="0"/>
              </a:spcBef>
              <a:spcAft>
                <a:spcPts val="0"/>
              </a:spcAft>
              <a:buClr>
                <a:schemeClr val="dk1"/>
              </a:buClr>
              <a:buSzPts val="2400"/>
              <a:buChar char="•"/>
            </a:pPr>
            <a:r>
              <a:rPr lang="en-IN">
                <a:solidFill>
                  <a:schemeClr val="dk1"/>
                </a:solidFill>
              </a:rPr>
              <a:t>Attackers can exploit this vulnerability by introducing their malicious code into the overflowed memory and execute this in the victim system.</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381000" lvl="0" marL="457200" rtl="0" algn="l">
              <a:spcBef>
                <a:spcPts val="480"/>
              </a:spcBef>
              <a:spcAft>
                <a:spcPts val="0"/>
              </a:spcAft>
              <a:buClr>
                <a:schemeClr val="dk1"/>
              </a:buClr>
              <a:buSzPts val="2400"/>
              <a:buChar char="•"/>
            </a:pPr>
            <a:r>
              <a:rPr lang="en-IN">
                <a:solidFill>
                  <a:schemeClr val="dk1"/>
                </a:solidFill>
              </a:rPr>
              <a:t>The buffer overflow problem has been around for quite some time. It is one of the most commonly known vulnerabilities and this continues to be an ever present issue.</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SzPts val="2400"/>
              <a:buNone/>
            </a:pPr>
            <a:r>
              <a:t/>
            </a:r>
            <a:endParaRPr>
              <a:solidFill>
                <a:schemeClr val="dk1"/>
              </a:solidFill>
            </a:endParaRPr>
          </a:p>
          <a:p>
            <a:pPr indent="0" lvl="0" marL="0" rtl="0" algn="l">
              <a:lnSpc>
                <a:spcPct val="100000"/>
              </a:lnSpc>
              <a:spcBef>
                <a:spcPts val="0"/>
              </a:spcBef>
              <a:spcAft>
                <a:spcPts val="0"/>
              </a:spcAft>
              <a:buSzPts val="2400"/>
              <a:buNone/>
            </a:pPr>
            <a:r>
              <a:t/>
            </a:r>
            <a:endParaRPr>
              <a:solidFill>
                <a:schemeClr val="dk1"/>
              </a:solidFill>
            </a:endParaRPr>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g19d053b3379_0_6"/>
          <p:cNvSpPr txBox="1"/>
          <p:nvPr>
            <p:ph idx="1" type="body"/>
          </p:nvPr>
        </p:nvSpPr>
        <p:spPr>
          <a:xfrm>
            <a:off x="609600" y="1219203"/>
            <a:ext cx="10972800" cy="4907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80"/>
              </a:spcBef>
              <a:spcAft>
                <a:spcPts val="0"/>
              </a:spcAft>
              <a:buSzPts val="2400"/>
              <a:buNone/>
            </a:pPr>
            <a:r>
              <a:t/>
            </a:r>
            <a:endParaRPr>
              <a:solidFill>
                <a:schemeClr val="dk1"/>
              </a:solidFill>
            </a:endParaRPr>
          </a:p>
          <a:p>
            <a:pPr indent="0" lvl="0" marL="0" rtl="0" algn="l">
              <a:lnSpc>
                <a:spcPct val="100000"/>
              </a:lnSpc>
              <a:spcBef>
                <a:spcPts val="480"/>
              </a:spcBef>
              <a:spcAft>
                <a:spcPts val="0"/>
              </a:spcAft>
              <a:buSzPts val="2400"/>
              <a:buNone/>
            </a:pPr>
            <a:r>
              <a:rPr lang="en-IN" u="sng">
                <a:solidFill>
                  <a:schemeClr val="dk1"/>
                </a:solidFill>
              </a:rPr>
              <a:t>Title</a:t>
            </a:r>
            <a:r>
              <a:rPr lang="en-IN">
                <a:solidFill>
                  <a:schemeClr val="dk1"/>
                </a:solidFill>
              </a:rPr>
              <a:t>: Buffer Overflow Exploit and Defensive Techniques</a:t>
            </a:r>
            <a:endParaRPr>
              <a:solidFill>
                <a:schemeClr val="dk1"/>
              </a:solidFill>
            </a:endParaRPr>
          </a:p>
          <a:p>
            <a:pPr indent="0" lvl="0" marL="0" rtl="0" algn="l">
              <a:lnSpc>
                <a:spcPct val="100000"/>
              </a:lnSpc>
              <a:spcBef>
                <a:spcPts val="480"/>
              </a:spcBef>
              <a:spcAft>
                <a:spcPts val="0"/>
              </a:spcAft>
              <a:buSzPts val="2400"/>
              <a:buNone/>
            </a:pPr>
            <a:r>
              <a:rPr lang="en-IN" u="sng">
                <a:solidFill>
                  <a:schemeClr val="dk1"/>
                </a:solidFill>
              </a:rPr>
              <a:t>Authors</a:t>
            </a:r>
            <a:r>
              <a:rPr lang="en-IN">
                <a:solidFill>
                  <a:schemeClr val="dk1"/>
                </a:solidFill>
              </a:rPr>
              <a:t>: Desheng Fu , Feiyue Shi</a:t>
            </a:r>
            <a:endParaRPr>
              <a:solidFill>
                <a:schemeClr val="dk1"/>
              </a:solidFill>
            </a:endParaRPr>
          </a:p>
          <a:p>
            <a:pPr indent="0" lvl="0" marL="0" rtl="0" algn="l">
              <a:lnSpc>
                <a:spcPct val="100000"/>
              </a:lnSpc>
              <a:spcBef>
                <a:spcPts val="480"/>
              </a:spcBef>
              <a:spcAft>
                <a:spcPts val="0"/>
              </a:spcAft>
              <a:buSzPts val="2400"/>
              <a:buNone/>
            </a:pPr>
            <a:r>
              <a:rPr lang="en-IN" u="sng">
                <a:solidFill>
                  <a:schemeClr val="dk1"/>
                </a:solidFill>
              </a:rPr>
              <a:t>Inference</a:t>
            </a:r>
            <a:r>
              <a:rPr lang="en-IN">
                <a:solidFill>
                  <a:schemeClr val="dk1"/>
                </a:solidFill>
              </a:rPr>
              <a:t>: </a:t>
            </a:r>
            <a:endParaRPr>
              <a:solidFill>
                <a:schemeClr val="dk1"/>
              </a:solidFill>
            </a:endParaRPr>
          </a:p>
          <a:p>
            <a:pPr indent="0" lvl="0" marL="0" rtl="0" algn="l">
              <a:lnSpc>
                <a:spcPct val="100000"/>
              </a:lnSpc>
              <a:spcBef>
                <a:spcPts val="480"/>
              </a:spcBef>
              <a:spcAft>
                <a:spcPts val="0"/>
              </a:spcAft>
              <a:buSzPts val="2400"/>
              <a:buNone/>
            </a:pPr>
            <a:r>
              <a:rPr lang="en-IN">
                <a:solidFill>
                  <a:schemeClr val="dk1"/>
                </a:solidFill>
              </a:rPr>
              <a:t>Buffer overflow attacks, whether by software error or an attack, is one of the most important security problems that represent a common vulnerability of software security and cyber risks. In this paper, they have presented simple concepts of the buffer overflow attacks, its types, vulnerabilities. They talk about different types of attacks such as stack based, heap based, integer overflow and format-string buffer overflow and some methods to solve buffer overflow.</a:t>
            </a:r>
            <a:endParaRPr>
              <a:solidFill>
                <a:schemeClr val="dk1"/>
              </a:solidFill>
            </a:endParaRPr>
          </a:p>
        </p:txBody>
      </p:sp>
      <p:sp>
        <p:nvSpPr>
          <p:cNvPr id="45" name="Google Shape;45;g19d053b3379_0_6"/>
          <p:cNvSpPr txBox="1"/>
          <p:nvPr>
            <p:ph type="title"/>
          </p:nvPr>
        </p:nvSpPr>
        <p:spPr>
          <a:xfrm>
            <a:off x="609600" y="274638"/>
            <a:ext cx="10972800" cy="792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Literature Survey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g1a57fefc956_0_7"/>
          <p:cNvSpPr txBox="1"/>
          <p:nvPr>
            <p:ph type="title"/>
          </p:nvPr>
        </p:nvSpPr>
        <p:spPr>
          <a:xfrm>
            <a:off x="609600" y="274638"/>
            <a:ext cx="10972800" cy="792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Literature Survey</a:t>
            </a:r>
            <a:endParaRPr/>
          </a:p>
        </p:txBody>
      </p:sp>
      <p:sp>
        <p:nvSpPr>
          <p:cNvPr id="52" name="Google Shape;52;g1a57fefc956_0_7"/>
          <p:cNvSpPr txBox="1"/>
          <p:nvPr>
            <p:ph idx="1" type="body"/>
          </p:nvPr>
        </p:nvSpPr>
        <p:spPr>
          <a:xfrm>
            <a:off x="609600" y="1219203"/>
            <a:ext cx="10972800" cy="4907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80"/>
              </a:spcBef>
              <a:spcAft>
                <a:spcPts val="0"/>
              </a:spcAft>
              <a:buClr>
                <a:schemeClr val="dk1"/>
              </a:buClr>
              <a:buSzPts val="1100"/>
              <a:buFont typeface="Arial"/>
              <a:buNone/>
            </a:pPr>
            <a:r>
              <a:rPr lang="en-IN" u="sng">
                <a:solidFill>
                  <a:schemeClr val="dk1"/>
                </a:solidFill>
              </a:rPr>
              <a:t>Title</a:t>
            </a:r>
            <a:r>
              <a:rPr lang="en-IN">
                <a:solidFill>
                  <a:schemeClr val="dk1"/>
                </a:solidFill>
              </a:rPr>
              <a:t>: The Buffer Overflow Attack and How to Solve Buffer Overflow in Recent Research. 2. 5-11. </a:t>
            </a:r>
            <a:endParaRPr>
              <a:solidFill>
                <a:schemeClr val="dk1"/>
              </a:solidFill>
            </a:endParaRPr>
          </a:p>
          <a:p>
            <a:pPr indent="0" lvl="0" marL="0" rtl="0" algn="l">
              <a:lnSpc>
                <a:spcPct val="100000"/>
              </a:lnSpc>
              <a:spcBef>
                <a:spcPts val="480"/>
              </a:spcBef>
              <a:spcAft>
                <a:spcPts val="0"/>
              </a:spcAft>
              <a:buSzPts val="2400"/>
              <a:buNone/>
            </a:pPr>
            <a:r>
              <a:rPr lang="en-IN" u="sng">
                <a:solidFill>
                  <a:schemeClr val="dk1"/>
                </a:solidFill>
              </a:rPr>
              <a:t>Authors</a:t>
            </a:r>
            <a:r>
              <a:rPr lang="en-IN">
                <a:solidFill>
                  <a:schemeClr val="dk1"/>
                </a:solidFill>
              </a:rPr>
              <a:t>: Al Husayni, Samah &amp; Alsuwat, Dr.Emad. (2020)</a:t>
            </a:r>
            <a:endParaRPr>
              <a:solidFill>
                <a:schemeClr val="dk1"/>
              </a:solidFill>
            </a:endParaRPr>
          </a:p>
          <a:p>
            <a:pPr indent="0" lvl="0" marL="0" rtl="0" algn="l">
              <a:lnSpc>
                <a:spcPct val="100000"/>
              </a:lnSpc>
              <a:spcBef>
                <a:spcPts val="480"/>
              </a:spcBef>
              <a:spcAft>
                <a:spcPts val="0"/>
              </a:spcAft>
              <a:buSzPts val="2400"/>
              <a:buNone/>
            </a:pPr>
            <a:r>
              <a:rPr lang="en-IN" u="sng">
                <a:solidFill>
                  <a:schemeClr val="dk1"/>
                </a:solidFill>
              </a:rPr>
              <a:t>Inference</a:t>
            </a:r>
            <a:r>
              <a:rPr lang="en-IN">
                <a:solidFill>
                  <a:schemeClr val="dk1"/>
                </a:solidFill>
              </a:rPr>
              <a:t>:</a:t>
            </a:r>
            <a:endParaRPr>
              <a:solidFill>
                <a:schemeClr val="dk1"/>
              </a:solidFill>
            </a:endParaRPr>
          </a:p>
          <a:p>
            <a:pPr indent="0" lvl="0" marL="0" rtl="0" algn="l">
              <a:lnSpc>
                <a:spcPct val="100000"/>
              </a:lnSpc>
              <a:spcBef>
                <a:spcPts val="480"/>
              </a:spcBef>
              <a:spcAft>
                <a:spcPts val="0"/>
              </a:spcAft>
              <a:buSzPts val="2400"/>
              <a:buNone/>
            </a:pPr>
            <a:r>
              <a:rPr lang="en-IN">
                <a:solidFill>
                  <a:schemeClr val="dk1"/>
                </a:solidFill>
              </a:rPr>
              <a:t>In this paper they have discussed about different types of buffer overflow attacks and some countermeasures for them. Some of the counter measures are Data Execution Prevention (DEP) that offers protection against malicious code from being executed directly from the buffer value by allowing only specific memory location to have execution privileges and Address space layout randomization (ASLR) - mechanism randomizes the memory address of the binary and external libraries each time it gets executed.</a:t>
            </a:r>
            <a:endParaRPr>
              <a:solidFill>
                <a:schemeClr val="dk1"/>
              </a:solidFill>
            </a:endParaRPr>
          </a:p>
          <a:p>
            <a:pPr indent="0" lvl="0" marL="0" rtl="0" algn="l">
              <a:lnSpc>
                <a:spcPct val="100000"/>
              </a:lnSpc>
              <a:spcBef>
                <a:spcPts val="480"/>
              </a:spcBef>
              <a:spcAft>
                <a:spcPts val="0"/>
              </a:spcAft>
              <a:buClr>
                <a:schemeClr val="dk1"/>
              </a:buClr>
              <a:buSzPts val="1100"/>
              <a:buFont typeface="Arial"/>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g1a57d1de5fe_0_6"/>
          <p:cNvSpPr txBox="1"/>
          <p:nvPr>
            <p:ph type="title"/>
          </p:nvPr>
        </p:nvSpPr>
        <p:spPr>
          <a:xfrm>
            <a:off x="609600" y="274638"/>
            <a:ext cx="10972800" cy="792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Literature Survey</a:t>
            </a:r>
            <a:endParaRPr/>
          </a:p>
        </p:txBody>
      </p:sp>
      <p:sp>
        <p:nvSpPr>
          <p:cNvPr id="59" name="Google Shape;59;g1a57d1de5fe_0_6"/>
          <p:cNvSpPr txBox="1"/>
          <p:nvPr>
            <p:ph idx="1" type="body"/>
          </p:nvPr>
        </p:nvSpPr>
        <p:spPr>
          <a:xfrm>
            <a:off x="609600" y="1219203"/>
            <a:ext cx="10972800" cy="4907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80"/>
              </a:spcBef>
              <a:spcAft>
                <a:spcPts val="0"/>
              </a:spcAft>
              <a:buSzPts val="2400"/>
              <a:buNone/>
            </a:pPr>
            <a:r>
              <a:rPr lang="en-IN" u="sng">
                <a:solidFill>
                  <a:schemeClr val="dk1"/>
                </a:solidFill>
              </a:rPr>
              <a:t>Title</a:t>
            </a:r>
            <a:r>
              <a:rPr lang="en-IN">
                <a:solidFill>
                  <a:schemeClr val="dk1"/>
                </a:solidFill>
              </a:rPr>
              <a:t>: Exploiting stack-based buffer overflow using modern day techniques</a:t>
            </a:r>
            <a:endParaRPr>
              <a:solidFill>
                <a:schemeClr val="dk1"/>
              </a:solidFill>
            </a:endParaRPr>
          </a:p>
          <a:p>
            <a:pPr indent="0" lvl="0" marL="0" rtl="0" algn="l">
              <a:lnSpc>
                <a:spcPct val="100000"/>
              </a:lnSpc>
              <a:spcBef>
                <a:spcPts val="480"/>
              </a:spcBef>
              <a:spcAft>
                <a:spcPts val="0"/>
              </a:spcAft>
              <a:buSzPts val="2400"/>
              <a:buNone/>
            </a:pPr>
            <a:r>
              <a:rPr lang="en-IN" u="sng">
                <a:solidFill>
                  <a:schemeClr val="dk1"/>
                </a:solidFill>
              </a:rPr>
              <a:t>Authors</a:t>
            </a:r>
            <a:r>
              <a:rPr lang="en-IN">
                <a:solidFill>
                  <a:schemeClr val="dk1"/>
                </a:solidFill>
              </a:rPr>
              <a:t>: Ștefan Nicula, Răzvan Daniel Zota</a:t>
            </a:r>
            <a:endParaRPr>
              <a:solidFill>
                <a:schemeClr val="dk1"/>
              </a:solidFill>
            </a:endParaRPr>
          </a:p>
          <a:p>
            <a:pPr indent="0" lvl="0" marL="0" rtl="0" algn="l">
              <a:lnSpc>
                <a:spcPct val="100000"/>
              </a:lnSpc>
              <a:spcBef>
                <a:spcPts val="480"/>
              </a:spcBef>
              <a:spcAft>
                <a:spcPts val="0"/>
              </a:spcAft>
              <a:buSzPts val="2400"/>
              <a:buNone/>
            </a:pPr>
            <a:r>
              <a:rPr lang="en-IN" u="sng">
                <a:solidFill>
                  <a:schemeClr val="dk1"/>
                </a:solidFill>
              </a:rPr>
              <a:t>Inference</a:t>
            </a:r>
            <a:r>
              <a:rPr lang="en-IN">
                <a:solidFill>
                  <a:schemeClr val="dk1"/>
                </a:solidFill>
              </a:rPr>
              <a:t>:</a:t>
            </a:r>
            <a:endParaRPr>
              <a:solidFill>
                <a:schemeClr val="dk1"/>
              </a:solidFill>
            </a:endParaRPr>
          </a:p>
          <a:p>
            <a:pPr indent="0" lvl="0" marL="0" rtl="0" algn="l">
              <a:lnSpc>
                <a:spcPct val="100000"/>
              </a:lnSpc>
              <a:spcBef>
                <a:spcPts val="480"/>
              </a:spcBef>
              <a:spcAft>
                <a:spcPts val="0"/>
              </a:spcAft>
              <a:buSzPts val="2400"/>
              <a:buNone/>
            </a:pPr>
            <a:r>
              <a:rPr lang="en-IN">
                <a:solidFill>
                  <a:schemeClr val="dk1"/>
                </a:solidFill>
              </a:rPr>
              <a:t>Nowadays, due to multiple protection mechanisms enforced by the operating system and on the executable level, the buffer overflow has become harder to exploit. Multiple bypassing techniques are often required to be used in order to successfully exploit the vulnerability and control the execution flow of the studied executable. Most of the protection mechanisms require certain techniques in order to bypass them and many of these techniques are using some form of address memory leakage in order to leverage an exploit. A stack-based buffer overflow can be exploited in multiple ways depending on several variables</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1f42bf289f8_0_49"/>
          <p:cNvSpPr txBox="1"/>
          <p:nvPr>
            <p:ph type="title"/>
          </p:nvPr>
        </p:nvSpPr>
        <p:spPr>
          <a:xfrm>
            <a:off x="609600" y="274638"/>
            <a:ext cx="10972800" cy="792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66" name="Google Shape;66;g1f42bf289f8_0_49"/>
          <p:cNvSpPr txBox="1"/>
          <p:nvPr>
            <p:ph idx="1" type="body"/>
          </p:nvPr>
        </p:nvSpPr>
        <p:spPr>
          <a:xfrm>
            <a:off x="609600" y="1219203"/>
            <a:ext cx="10972800" cy="49071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pic>
        <p:nvPicPr>
          <p:cNvPr id="67" name="Google Shape;67;g1f42bf289f8_0_49"/>
          <p:cNvPicPr preferRelativeResize="0"/>
          <p:nvPr/>
        </p:nvPicPr>
        <p:blipFill>
          <a:blip r:embed="rId3">
            <a:alphaModFix/>
          </a:blip>
          <a:stretch>
            <a:fillRect/>
          </a:stretch>
        </p:blipFill>
        <p:spPr>
          <a:xfrm>
            <a:off x="2175929" y="1281254"/>
            <a:ext cx="7725800" cy="4907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1f42bf289f8_0_13"/>
          <p:cNvSpPr txBox="1"/>
          <p:nvPr>
            <p:ph type="title"/>
          </p:nvPr>
        </p:nvSpPr>
        <p:spPr>
          <a:xfrm>
            <a:off x="609600" y="274638"/>
            <a:ext cx="10972800" cy="792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IN"/>
              <a:t>Challenges</a:t>
            </a:r>
            <a:endParaRPr/>
          </a:p>
        </p:txBody>
      </p:sp>
      <p:sp>
        <p:nvSpPr>
          <p:cNvPr id="74" name="Google Shape;74;g1f42bf289f8_0_13"/>
          <p:cNvSpPr txBox="1"/>
          <p:nvPr>
            <p:ph idx="1" type="body"/>
          </p:nvPr>
        </p:nvSpPr>
        <p:spPr>
          <a:xfrm>
            <a:off x="609600" y="1219203"/>
            <a:ext cx="10972800" cy="4907100"/>
          </a:xfrm>
          <a:prstGeom prst="rect">
            <a:avLst/>
          </a:prstGeom>
        </p:spPr>
        <p:txBody>
          <a:bodyPr anchorCtr="0" anchor="t" bIns="45700" lIns="91425" spcFirstLastPara="1" rIns="91425" wrap="square" tIns="45700">
            <a:noAutofit/>
          </a:bodyPr>
          <a:lstStyle/>
          <a:p>
            <a:pPr indent="0" lvl="0" marL="457200" rtl="0" algn="l">
              <a:spcBef>
                <a:spcPts val="0"/>
              </a:spcBef>
              <a:spcAft>
                <a:spcPts val="0"/>
              </a:spcAft>
              <a:buNone/>
            </a:pPr>
            <a:r>
              <a:t/>
            </a:r>
            <a:endParaRPr>
              <a:solidFill>
                <a:schemeClr val="dk1"/>
              </a:solidFill>
            </a:endParaRPr>
          </a:p>
          <a:p>
            <a:pPr indent="-381000" lvl="0" marL="457200" rtl="0" algn="l">
              <a:spcBef>
                <a:spcPts val="0"/>
              </a:spcBef>
              <a:spcAft>
                <a:spcPts val="0"/>
              </a:spcAft>
              <a:buClr>
                <a:schemeClr val="dk1"/>
              </a:buClr>
              <a:buSzPts val="2400"/>
              <a:buChar char="•"/>
            </a:pPr>
            <a:r>
              <a:rPr lang="en-IN">
                <a:solidFill>
                  <a:schemeClr val="dk1"/>
                </a:solidFill>
              </a:rPr>
              <a:t>Modern day OS have ASLR already installed in them, so </a:t>
            </a:r>
            <a:r>
              <a:rPr lang="en-IN">
                <a:solidFill>
                  <a:schemeClr val="dk1"/>
                </a:solidFill>
              </a:rPr>
              <a:t>it's</a:t>
            </a:r>
            <a:r>
              <a:rPr lang="en-IN">
                <a:solidFill>
                  <a:schemeClr val="dk1"/>
                </a:solidFill>
              </a:rPr>
              <a:t> hard to </a:t>
            </a:r>
            <a:r>
              <a:rPr lang="en-IN">
                <a:solidFill>
                  <a:schemeClr val="dk1"/>
                </a:solidFill>
              </a:rPr>
              <a:t>exploit</a:t>
            </a:r>
            <a:r>
              <a:rPr lang="en-IN">
                <a:solidFill>
                  <a:schemeClr val="dk1"/>
                </a:solidFill>
              </a:rPr>
              <a:t> buffer overflow.</a:t>
            </a:r>
            <a:endParaRPr>
              <a:solidFill>
                <a:schemeClr val="dk1"/>
              </a:solidFill>
            </a:endParaRPr>
          </a:p>
          <a:p>
            <a:pPr indent="0" lvl="0" marL="457200" rtl="0" algn="l">
              <a:spcBef>
                <a:spcPts val="0"/>
              </a:spcBef>
              <a:spcAft>
                <a:spcPts val="0"/>
              </a:spcAft>
              <a:buNone/>
            </a:pPr>
            <a:r>
              <a:t/>
            </a:r>
            <a:endParaRPr>
              <a:solidFill>
                <a:schemeClr val="dk1"/>
              </a:solidFill>
            </a:endParaRPr>
          </a:p>
          <a:p>
            <a:pPr indent="-381000" lvl="0" marL="457200" rtl="0" algn="l">
              <a:spcBef>
                <a:spcPts val="0"/>
              </a:spcBef>
              <a:spcAft>
                <a:spcPts val="0"/>
              </a:spcAft>
              <a:buClr>
                <a:schemeClr val="dk1"/>
              </a:buClr>
              <a:buSzPts val="2400"/>
              <a:buChar char="•"/>
            </a:pPr>
            <a:r>
              <a:rPr lang="en-IN">
                <a:solidFill>
                  <a:schemeClr val="dk1"/>
                </a:solidFill>
              </a:rPr>
              <a:t>Every processor has different buffer sizes and breakpoints, so</a:t>
            </a:r>
            <a:r>
              <a:rPr lang="en-IN">
                <a:solidFill>
                  <a:schemeClr val="dk1"/>
                </a:solidFill>
              </a:rPr>
              <a:t> it presents a challenge during debugging.</a:t>
            </a:r>
            <a:endParaRPr>
              <a:solidFill>
                <a:schemeClr val="dk1"/>
              </a:solidFill>
            </a:endParaRPr>
          </a:p>
          <a:p>
            <a:pPr indent="0" lvl="0" marL="457200" rtl="0" algn="l">
              <a:spcBef>
                <a:spcPts val="0"/>
              </a:spcBef>
              <a:spcAft>
                <a:spcPts val="0"/>
              </a:spcAft>
              <a:buNone/>
            </a:pPr>
            <a:r>
              <a:t/>
            </a:r>
            <a:endParaRPr>
              <a:solidFill>
                <a:schemeClr val="dk1"/>
              </a:solidFill>
            </a:endParaRPr>
          </a:p>
          <a:p>
            <a:pPr indent="-381000" lvl="0" marL="457200" rtl="0" algn="l">
              <a:spcBef>
                <a:spcPts val="0"/>
              </a:spcBef>
              <a:spcAft>
                <a:spcPts val="0"/>
              </a:spcAft>
              <a:buClr>
                <a:schemeClr val="dk1"/>
              </a:buClr>
              <a:buSzPts val="2400"/>
              <a:buChar char="•"/>
            </a:pPr>
            <a:r>
              <a:rPr lang="en-IN">
                <a:solidFill>
                  <a:schemeClr val="dk1"/>
                </a:solidFill>
              </a:rPr>
              <a:t>The shell code required to exploit changes according to OS. So one has to generate different shell codes for different OS.</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1f42bf289f8_0_31"/>
          <p:cNvSpPr txBox="1"/>
          <p:nvPr>
            <p:ph type="title"/>
          </p:nvPr>
        </p:nvSpPr>
        <p:spPr>
          <a:xfrm>
            <a:off x="609600" y="274638"/>
            <a:ext cx="10972800" cy="792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IN"/>
              <a:t>Proposed Methodology</a:t>
            </a:r>
            <a:endParaRPr/>
          </a:p>
        </p:txBody>
      </p:sp>
      <p:sp>
        <p:nvSpPr>
          <p:cNvPr id="81" name="Google Shape;81;g1f42bf289f8_0_31"/>
          <p:cNvSpPr txBox="1"/>
          <p:nvPr>
            <p:ph idx="1" type="body"/>
          </p:nvPr>
        </p:nvSpPr>
        <p:spPr>
          <a:xfrm>
            <a:off x="609600" y="1219203"/>
            <a:ext cx="10972800" cy="49071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solidFill>
                <a:schemeClr val="dk1"/>
              </a:solidFill>
            </a:endParaRPr>
          </a:p>
          <a:p>
            <a:pPr indent="-381000" lvl="0" marL="457200" rtl="0" algn="l">
              <a:spcBef>
                <a:spcPts val="480"/>
              </a:spcBef>
              <a:spcAft>
                <a:spcPts val="0"/>
              </a:spcAft>
              <a:buClr>
                <a:schemeClr val="dk1"/>
              </a:buClr>
              <a:buSzPts val="2400"/>
              <a:buChar char="•"/>
            </a:pPr>
            <a:r>
              <a:rPr lang="en-IN">
                <a:solidFill>
                  <a:schemeClr val="dk1"/>
                </a:solidFill>
              </a:rPr>
              <a:t>First we are trying to demonstrate different attacks for better understanding of what buffer overflow attacks are capable of.</a:t>
            </a:r>
            <a:endParaRPr>
              <a:solidFill>
                <a:schemeClr val="dk1"/>
              </a:solidFill>
            </a:endParaRPr>
          </a:p>
          <a:p>
            <a:pPr indent="0" lvl="0" marL="457200" rtl="0" algn="l">
              <a:spcBef>
                <a:spcPts val="480"/>
              </a:spcBef>
              <a:spcAft>
                <a:spcPts val="0"/>
              </a:spcAft>
              <a:buNone/>
            </a:pPr>
            <a:r>
              <a:t/>
            </a:r>
            <a:endParaRPr>
              <a:solidFill>
                <a:schemeClr val="dk1"/>
              </a:solidFill>
            </a:endParaRPr>
          </a:p>
          <a:p>
            <a:pPr indent="-381000" lvl="0" marL="457200" rtl="0" algn="l">
              <a:spcBef>
                <a:spcPts val="480"/>
              </a:spcBef>
              <a:spcAft>
                <a:spcPts val="0"/>
              </a:spcAft>
              <a:buClr>
                <a:schemeClr val="dk1"/>
              </a:buClr>
              <a:buSzPts val="2400"/>
              <a:buChar char="•"/>
            </a:pPr>
            <a:r>
              <a:rPr lang="en-IN">
                <a:solidFill>
                  <a:schemeClr val="dk1"/>
                </a:solidFill>
              </a:rPr>
              <a:t>Then we set out to develop prevention and protection methods that will try to stop buffer overflow situations during compile time and runtime.</a:t>
            </a:r>
            <a:endParaRPr>
              <a:solidFill>
                <a:schemeClr val="dk1"/>
              </a:solidFill>
            </a:endParaRPr>
          </a:p>
          <a:p>
            <a:pPr indent="0" lvl="0" marL="0" rtl="0" algn="l">
              <a:spcBef>
                <a:spcPts val="480"/>
              </a:spcBef>
              <a:spcAft>
                <a:spcPts val="0"/>
              </a:spcAft>
              <a:buNone/>
            </a:pPr>
            <a:r>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1f42bf289f8_0_37"/>
          <p:cNvSpPr txBox="1"/>
          <p:nvPr>
            <p:ph type="title"/>
          </p:nvPr>
        </p:nvSpPr>
        <p:spPr>
          <a:xfrm>
            <a:off x="609600" y="274638"/>
            <a:ext cx="10972800" cy="792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IN"/>
              <a:t>Proposed Methodology</a:t>
            </a:r>
            <a:endParaRPr/>
          </a:p>
        </p:txBody>
      </p:sp>
      <p:sp>
        <p:nvSpPr>
          <p:cNvPr id="88" name="Google Shape;88;g1f42bf289f8_0_37"/>
          <p:cNvSpPr txBox="1"/>
          <p:nvPr>
            <p:ph idx="1" type="body"/>
          </p:nvPr>
        </p:nvSpPr>
        <p:spPr>
          <a:xfrm>
            <a:off x="609600" y="1219203"/>
            <a:ext cx="10972800" cy="49071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IN" sz="2000">
                <a:solidFill>
                  <a:schemeClr val="dk1"/>
                </a:solidFill>
              </a:rPr>
              <a:t>We follow the below steps to exploit buffer overflow:</a:t>
            </a:r>
            <a:endParaRPr sz="2000">
              <a:solidFill>
                <a:schemeClr val="dk1"/>
              </a:solidFill>
            </a:endParaRPr>
          </a:p>
          <a:p>
            <a:pPr indent="-355600" lvl="0" marL="457200" rtl="0" algn="l">
              <a:spcBef>
                <a:spcPts val="480"/>
              </a:spcBef>
              <a:spcAft>
                <a:spcPts val="0"/>
              </a:spcAft>
              <a:buClr>
                <a:schemeClr val="dk1"/>
              </a:buClr>
              <a:buSzPts val="2000"/>
              <a:buAutoNum type="arabicPeriod"/>
            </a:pPr>
            <a:r>
              <a:rPr b="1" lang="en-IN" sz="2000">
                <a:solidFill>
                  <a:schemeClr val="dk1"/>
                </a:solidFill>
              </a:rPr>
              <a:t>Spiking</a:t>
            </a:r>
            <a:r>
              <a:rPr lang="en-IN" sz="2000">
                <a:solidFill>
                  <a:schemeClr val="dk1"/>
                </a:solidFill>
              </a:rPr>
              <a:t>: </a:t>
            </a:r>
            <a:r>
              <a:rPr lang="en-IN" sz="2000">
                <a:solidFill>
                  <a:srgbClr val="24292F"/>
                </a:solidFill>
                <a:highlight>
                  <a:srgbClr val="FFFFFF"/>
                </a:highlight>
              </a:rPr>
              <a:t>Spike is protocol stress tests. Spiking is like fuzzing. The difference is that spiking send only garbage data with the aim of bringing down the security features of the system, while fuzzing is intended to get some useful information out of the data it sends.</a:t>
            </a:r>
            <a:endParaRPr sz="2000">
              <a:solidFill>
                <a:srgbClr val="24292F"/>
              </a:solidFill>
              <a:highlight>
                <a:srgbClr val="FFFFFF"/>
              </a:highlight>
            </a:endParaRPr>
          </a:p>
          <a:p>
            <a:pPr indent="0" lvl="0" marL="457200" rtl="0" algn="l">
              <a:spcBef>
                <a:spcPts val="480"/>
              </a:spcBef>
              <a:spcAft>
                <a:spcPts val="0"/>
              </a:spcAft>
              <a:buNone/>
            </a:pPr>
            <a:r>
              <a:t/>
            </a:r>
            <a:endParaRPr sz="2000">
              <a:solidFill>
                <a:srgbClr val="24292F"/>
              </a:solidFill>
              <a:highlight>
                <a:srgbClr val="FFFFFF"/>
              </a:highlight>
            </a:endParaRPr>
          </a:p>
          <a:p>
            <a:pPr indent="-355600" lvl="0" marL="457200" rtl="0" algn="l">
              <a:spcBef>
                <a:spcPts val="0"/>
              </a:spcBef>
              <a:spcAft>
                <a:spcPts val="0"/>
              </a:spcAft>
              <a:buClr>
                <a:schemeClr val="dk1"/>
              </a:buClr>
              <a:buSzPts val="2000"/>
              <a:buAutoNum type="arabicPeriod"/>
            </a:pPr>
            <a:r>
              <a:rPr b="1" lang="en-IN" sz="2000">
                <a:solidFill>
                  <a:schemeClr val="dk1"/>
                </a:solidFill>
              </a:rPr>
              <a:t>Fuzzing using python</a:t>
            </a:r>
            <a:r>
              <a:rPr lang="en-IN" sz="2000">
                <a:solidFill>
                  <a:schemeClr val="dk1"/>
                </a:solidFill>
              </a:rPr>
              <a:t>: </a:t>
            </a:r>
            <a:r>
              <a:rPr lang="en-IN" sz="2000">
                <a:solidFill>
                  <a:srgbClr val="24292F"/>
                </a:solidFill>
              </a:rPr>
              <a:t>Fuzzing or fuzz testing is an automated software testing technique that involves providing invalid, unexpected, or random data as inputs to a computer program.</a:t>
            </a:r>
            <a:endParaRPr sz="2000">
              <a:solidFill>
                <a:srgbClr val="24292F"/>
              </a:solidFill>
            </a:endParaRPr>
          </a:p>
          <a:p>
            <a:pPr indent="0" lvl="0" marL="457200" rtl="0" algn="l">
              <a:spcBef>
                <a:spcPts val="0"/>
              </a:spcBef>
              <a:spcAft>
                <a:spcPts val="0"/>
              </a:spcAft>
              <a:buNone/>
            </a:pPr>
            <a:r>
              <a:t/>
            </a:r>
            <a:endParaRPr sz="2000">
              <a:solidFill>
                <a:srgbClr val="24292F"/>
              </a:solidFill>
            </a:endParaRPr>
          </a:p>
          <a:p>
            <a:pPr indent="-355600" lvl="0" marL="457200" rtl="0" algn="l">
              <a:spcBef>
                <a:spcPts val="0"/>
              </a:spcBef>
              <a:spcAft>
                <a:spcPts val="0"/>
              </a:spcAft>
              <a:buClr>
                <a:schemeClr val="dk1"/>
              </a:buClr>
              <a:buSzPts val="2000"/>
              <a:buAutoNum type="arabicPeriod"/>
            </a:pPr>
            <a:r>
              <a:rPr b="1" lang="en-IN" sz="2000">
                <a:solidFill>
                  <a:schemeClr val="dk1"/>
                </a:solidFill>
              </a:rPr>
              <a:t>Finding the offset</a:t>
            </a:r>
            <a:r>
              <a:rPr lang="en-IN" sz="2000">
                <a:solidFill>
                  <a:schemeClr val="dk1"/>
                </a:solidFill>
              </a:rPr>
              <a:t>: </a:t>
            </a:r>
            <a:r>
              <a:rPr lang="en-IN" sz="2000">
                <a:solidFill>
                  <a:srgbClr val="24292F"/>
                </a:solidFill>
              </a:rPr>
              <a:t>We used a fuzzing script to find an approximate byte size where the process crashed. We have to find the EIP’s memory address.</a:t>
            </a:r>
            <a:endParaRPr sz="2000">
              <a:solidFill>
                <a:srgbClr val="24292F"/>
              </a:solidFill>
            </a:endParaRPr>
          </a:p>
          <a:p>
            <a:pPr indent="0" lvl="0" marL="0" rtl="0" algn="l">
              <a:spcBef>
                <a:spcPts val="0"/>
              </a:spcBef>
              <a:spcAft>
                <a:spcPts val="0"/>
              </a:spcAft>
              <a:buNone/>
            </a:pPr>
            <a:r>
              <a:t/>
            </a:r>
            <a:endParaRPr sz="100">
              <a:solidFill>
                <a:srgbClr val="24292F"/>
              </a:solidFill>
            </a:endParaRPr>
          </a:p>
          <a:p>
            <a:pPr indent="-355600" lvl="0" marL="457200" rtl="0" algn="l">
              <a:lnSpc>
                <a:spcPct val="125000"/>
              </a:lnSpc>
              <a:spcBef>
                <a:spcPts val="2400"/>
              </a:spcBef>
              <a:spcAft>
                <a:spcPts val="0"/>
              </a:spcAft>
              <a:buClr>
                <a:srgbClr val="24292F"/>
              </a:buClr>
              <a:buSzPts val="2000"/>
              <a:buAutoNum type="arabicPeriod"/>
            </a:pPr>
            <a:r>
              <a:rPr b="1" lang="en-IN" sz="2000">
                <a:solidFill>
                  <a:srgbClr val="24292F"/>
                </a:solidFill>
              </a:rPr>
              <a:t>Overwriting the EIP</a:t>
            </a:r>
            <a:r>
              <a:rPr lang="en-IN" sz="2000">
                <a:solidFill>
                  <a:srgbClr val="24292F"/>
                </a:solidFill>
              </a:rPr>
              <a:t>: We need to overwrite the EIP. To overwrite the EIP, we need certain bytes to get to EIP plus 4 bytes because the EIP size is 4 bytes.</a:t>
            </a:r>
            <a:endParaRPr sz="2000">
              <a:solidFill>
                <a:srgbClr val="24292F"/>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S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2022-03-31T03:16:14Z</dcterms:created>
  <dc:creator>Sree Sharmila T</dc:creator>
</cp:coreProperties>
</file>