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9" r:id="rId3"/>
    <p:sldId id="283" r:id="rId4"/>
    <p:sldId id="284" r:id="rId5"/>
    <p:sldId id="285" r:id="rId6"/>
    <p:sldId id="286" r:id="rId7"/>
    <p:sldId id="287" r:id="rId8"/>
    <p:sldId id="263" r:id="rId9"/>
    <p:sldId id="289" r:id="rId10"/>
    <p:sldId id="265" r:id="rId11"/>
    <p:sldId id="266" r:id="rId12"/>
    <p:sldId id="267" r:id="rId13"/>
    <p:sldId id="269" r:id="rId14"/>
    <p:sldId id="313" r:id="rId15"/>
    <p:sldId id="270" r:id="rId16"/>
    <p:sldId id="271" r:id="rId17"/>
    <p:sldId id="272" r:id="rId18"/>
    <p:sldId id="273" r:id="rId19"/>
    <p:sldId id="274" r:id="rId20"/>
    <p:sldId id="275" r:id="rId21"/>
    <p:sldId id="297" r:id="rId22"/>
    <p:sldId id="293" r:id="rId23"/>
    <p:sldId id="290" r:id="rId24"/>
    <p:sldId id="314" r:id="rId25"/>
    <p:sldId id="315" r:id="rId26"/>
    <p:sldId id="282" r:id="rId27"/>
    <p:sldId id="294" r:id="rId28"/>
    <p:sldId id="299" r:id="rId29"/>
    <p:sldId id="296" r:id="rId30"/>
    <p:sldId id="300" r:id="rId31"/>
    <p:sldId id="301" r:id="rId32"/>
    <p:sldId id="257" r:id="rId33"/>
    <p:sldId id="258" r:id="rId34"/>
    <p:sldId id="312" r:id="rId35"/>
    <p:sldId id="302" r:id="rId36"/>
    <p:sldId id="260" r:id="rId37"/>
    <p:sldId id="261" r:id="rId38"/>
    <p:sldId id="262" r:id="rId39"/>
    <p:sldId id="303" r:id="rId40"/>
    <p:sldId id="264" r:id="rId41"/>
    <p:sldId id="304" r:id="rId42"/>
    <p:sldId id="305" r:id="rId43"/>
    <p:sldId id="311" r:id="rId44"/>
    <p:sldId id="306" r:id="rId45"/>
    <p:sldId id="268" r:id="rId46"/>
    <p:sldId id="307" r:id="rId47"/>
    <p:sldId id="308" r:id="rId48"/>
    <p:sldId id="309" r:id="rId49"/>
    <p:sldId id="31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a:srgbClr val="E7EAED"/>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F0DF9-4128-4183-87C0-8F126480BF49}" v="3" dt="2024-12-18T15:47:12.968"/>
    <p1510:client id="{CF97CBC7-516D-4E31-BDB9-FE85B17E713F}" v="441" dt="2024-12-19T15:48:30.83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4EF3AD-B854-4200-A781-A2D94A0DE796}"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91505367-9B50-4D16-9B12-62A19B9EACB2}">
      <dgm:prSet phldrT="[Text]" phldr="0"/>
      <dgm:spPr/>
      <dgm:t>
        <a:bodyPr/>
        <a:lstStyle/>
        <a:p>
          <a:pPr rtl="0"/>
          <a:r>
            <a:rPr lang="en-US" b="1">
              <a:latin typeface="Times New Roman"/>
              <a:cs typeface="Times New Roman"/>
            </a:rPr>
            <a:t>Multiple Linear Regression </a:t>
          </a:r>
          <a:r>
            <a:rPr lang="en-US">
              <a:latin typeface="Times New Roman"/>
              <a:cs typeface="Times New Roman"/>
            </a:rPr>
            <a:t> </a:t>
          </a:r>
          <a:endParaRPr lang="en-US"/>
        </a:p>
      </dgm:t>
    </dgm:pt>
    <dgm:pt modelId="{0C212CB8-91DB-4D63-B52D-433E37BE2483}" type="parTrans" cxnId="{5A083E73-42D7-48C9-AB2D-25E6BF1988AA}">
      <dgm:prSet/>
      <dgm:spPr/>
      <dgm:t>
        <a:bodyPr/>
        <a:lstStyle/>
        <a:p>
          <a:endParaRPr lang="en-US"/>
        </a:p>
      </dgm:t>
    </dgm:pt>
    <dgm:pt modelId="{5E8C605B-56A8-4B2A-B683-0C2AEBA33AA6}" type="sibTrans" cxnId="{5A083E73-42D7-48C9-AB2D-25E6BF1988AA}">
      <dgm:prSet/>
      <dgm:spPr/>
      <dgm:t>
        <a:bodyPr/>
        <a:lstStyle/>
        <a:p>
          <a:endParaRPr lang="en-US"/>
        </a:p>
      </dgm:t>
    </dgm:pt>
    <dgm:pt modelId="{60F55A0C-E480-4691-BA41-6DCD9B6B0A06}">
      <dgm:prSet phldrT="[Text]" phldr="0"/>
      <dgm:spPr/>
      <dgm:t>
        <a:bodyPr/>
        <a:lstStyle/>
        <a:p>
          <a:pPr rtl="0"/>
          <a:r>
            <a:rPr lang="en-US" b="1">
              <a:latin typeface="Times New Roman"/>
              <a:cs typeface="Times New Roman"/>
            </a:rPr>
            <a:t>K-Nearest Neighbors(KNN)</a:t>
          </a:r>
          <a:endParaRPr lang="en-US"/>
        </a:p>
      </dgm:t>
    </dgm:pt>
    <dgm:pt modelId="{D2DD43A9-27B9-4F40-BF6B-09E9718799C1}" type="parTrans" cxnId="{D18A862B-ECCD-4B92-B33E-E1C56DF8378C}">
      <dgm:prSet/>
      <dgm:spPr/>
      <dgm:t>
        <a:bodyPr/>
        <a:lstStyle/>
        <a:p>
          <a:endParaRPr lang="en-US"/>
        </a:p>
      </dgm:t>
    </dgm:pt>
    <dgm:pt modelId="{CA849E91-D21B-4A7A-A5CA-D6AA69630CFE}" type="sibTrans" cxnId="{D18A862B-ECCD-4B92-B33E-E1C56DF8378C}">
      <dgm:prSet/>
      <dgm:spPr/>
      <dgm:t>
        <a:bodyPr/>
        <a:lstStyle/>
        <a:p>
          <a:endParaRPr lang="en-US"/>
        </a:p>
      </dgm:t>
    </dgm:pt>
    <dgm:pt modelId="{83D25B5A-9731-42F6-B024-5E61586E1354}">
      <dgm:prSet phldrT="[Text]" phldr="0"/>
      <dgm:spPr/>
      <dgm:t>
        <a:bodyPr/>
        <a:lstStyle/>
        <a:p>
          <a:pPr rtl="0"/>
          <a:r>
            <a:rPr lang="en-US" b="1">
              <a:latin typeface="Times New Roman"/>
              <a:cs typeface="Times New Roman"/>
            </a:rPr>
            <a:t>Decision Tree</a:t>
          </a:r>
          <a:r>
            <a:rPr lang="en-US">
              <a:latin typeface="Times New Roman"/>
              <a:cs typeface="Times New Roman"/>
            </a:rPr>
            <a:t> </a:t>
          </a:r>
        </a:p>
      </dgm:t>
    </dgm:pt>
    <dgm:pt modelId="{6DE1C2F6-B213-4E97-B252-62A7A7811FDE}" type="parTrans" cxnId="{05D66628-1704-42C5-92A7-E2269BFA5840}">
      <dgm:prSet/>
      <dgm:spPr/>
      <dgm:t>
        <a:bodyPr/>
        <a:lstStyle/>
        <a:p>
          <a:endParaRPr lang="en-US"/>
        </a:p>
      </dgm:t>
    </dgm:pt>
    <dgm:pt modelId="{99598DEC-346F-4832-A7A5-BFB90E99703D}" type="sibTrans" cxnId="{05D66628-1704-42C5-92A7-E2269BFA5840}">
      <dgm:prSet/>
      <dgm:spPr/>
      <dgm:t>
        <a:bodyPr/>
        <a:lstStyle/>
        <a:p>
          <a:endParaRPr lang="en-US"/>
        </a:p>
      </dgm:t>
    </dgm:pt>
    <dgm:pt modelId="{44ACB000-6159-4A5D-B918-091B64EA987C}">
      <dgm:prSet phldrT="[Text]" phldr="0"/>
      <dgm:spPr/>
      <dgm:t>
        <a:bodyPr/>
        <a:lstStyle/>
        <a:p>
          <a:pPr rtl="0"/>
          <a:r>
            <a:rPr lang="en-US" b="1">
              <a:latin typeface="Times New Roman"/>
              <a:cs typeface="Times New Roman"/>
            </a:rPr>
            <a:t>Random Forest</a:t>
          </a:r>
          <a:r>
            <a:rPr lang="en-US">
              <a:latin typeface="Times New Roman"/>
              <a:cs typeface="Times New Roman"/>
            </a:rPr>
            <a:t> </a:t>
          </a:r>
        </a:p>
      </dgm:t>
    </dgm:pt>
    <dgm:pt modelId="{35F310F0-9BE9-44E8-BBA9-03A6A28D577D}" type="parTrans" cxnId="{957ADD22-D620-44DB-885E-B1B93A6BFEA7}">
      <dgm:prSet/>
      <dgm:spPr/>
      <dgm:t>
        <a:bodyPr/>
        <a:lstStyle/>
        <a:p>
          <a:endParaRPr lang="en-US"/>
        </a:p>
      </dgm:t>
    </dgm:pt>
    <dgm:pt modelId="{E4BA9A20-0A6F-4EEA-B741-F1B3923D4A4A}" type="sibTrans" cxnId="{957ADD22-D620-44DB-885E-B1B93A6BFEA7}">
      <dgm:prSet/>
      <dgm:spPr/>
      <dgm:t>
        <a:bodyPr/>
        <a:lstStyle/>
        <a:p>
          <a:endParaRPr lang="en-US"/>
        </a:p>
      </dgm:t>
    </dgm:pt>
    <dgm:pt modelId="{37E735CB-36B5-4008-987A-A6323C8DA70F}">
      <dgm:prSet phldrT="[Text]" phldr="0"/>
      <dgm:spPr/>
      <dgm:t>
        <a:bodyPr/>
        <a:lstStyle/>
        <a:p>
          <a:pPr rtl="0"/>
          <a:r>
            <a:rPr lang="en-US" b="1">
              <a:latin typeface="Times New Roman"/>
              <a:cs typeface="Times New Roman"/>
            </a:rPr>
            <a:t>Bagging </a:t>
          </a:r>
          <a:r>
            <a:rPr lang="en-US">
              <a:latin typeface="Times New Roman"/>
              <a:cs typeface="Times New Roman"/>
            </a:rPr>
            <a:t> </a:t>
          </a:r>
          <a:endParaRPr lang="en-US"/>
        </a:p>
      </dgm:t>
    </dgm:pt>
    <dgm:pt modelId="{A7EC21BB-EF9A-465E-A3BC-C0769B4CA502}" type="parTrans" cxnId="{A1C8FDD5-179F-4F27-B9C5-9F21D0362CA5}">
      <dgm:prSet/>
      <dgm:spPr/>
      <dgm:t>
        <a:bodyPr/>
        <a:lstStyle/>
        <a:p>
          <a:endParaRPr lang="en-US"/>
        </a:p>
      </dgm:t>
    </dgm:pt>
    <dgm:pt modelId="{B9DB1CFF-988C-45C5-A6BF-C0C80E6B0A31}" type="sibTrans" cxnId="{A1C8FDD5-179F-4F27-B9C5-9F21D0362CA5}">
      <dgm:prSet/>
      <dgm:spPr/>
      <dgm:t>
        <a:bodyPr/>
        <a:lstStyle/>
        <a:p>
          <a:endParaRPr lang="en-US"/>
        </a:p>
      </dgm:t>
    </dgm:pt>
    <dgm:pt modelId="{546F868F-F670-4F78-A669-6C3D4067EABD}">
      <dgm:prSet phldr="0"/>
      <dgm:spPr/>
      <dgm:t>
        <a:bodyPr/>
        <a:lstStyle/>
        <a:p>
          <a:pPr rtl="0"/>
          <a:r>
            <a:rPr lang="en-US" b="1">
              <a:latin typeface="Times New Roman"/>
              <a:cs typeface="Times New Roman"/>
            </a:rPr>
            <a:t>Boosting</a:t>
          </a:r>
          <a:r>
            <a:rPr lang="en-US">
              <a:latin typeface="Times New Roman"/>
              <a:cs typeface="Times New Roman"/>
            </a:rPr>
            <a:t> </a:t>
          </a:r>
          <a:endParaRPr lang="en-US">
            <a:latin typeface="Aptos Display" panose="020F0302020204030204"/>
          </a:endParaRPr>
        </a:p>
      </dgm:t>
    </dgm:pt>
    <dgm:pt modelId="{6AA50B19-8561-4318-8054-2DD2817B12B0}" type="parTrans" cxnId="{ACFCCD10-0A86-4BAC-8A92-5E0A392EE3BE}">
      <dgm:prSet/>
      <dgm:spPr/>
    </dgm:pt>
    <dgm:pt modelId="{2CCFCF36-D2DB-4332-A84F-984C122F5A62}" type="sibTrans" cxnId="{ACFCCD10-0A86-4BAC-8A92-5E0A392EE3BE}">
      <dgm:prSet/>
      <dgm:spPr/>
    </dgm:pt>
    <dgm:pt modelId="{03BF27BF-CB8D-4B36-BF78-E7849CF4EFF4}">
      <dgm:prSet phldr="0"/>
      <dgm:spPr/>
      <dgm:t>
        <a:bodyPr/>
        <a:lstStyle/>
        <a:p>
          <a:pPr rtl="0"/>
          <a:r>
            <a:rPr lang="en-US" b="1">
              <a:latin typeface="Times New Roman"/>
              <a:cs typeface="Times New Roman"/>
            </a:rPr>
            <a:t>Support Vector Machine(SVM)</a:t>
          </a:r>
          <a:r>
            <a:rPr lang="en-US">
              <a:latin typeface="Times New Roman"/>
              <a:cs typeface="Times New Roman"/>
            </a:rPr>
            <a:t> </a:t>
          </a:r>
          <a:endParaRPr lang="en-US">
            <a:latin typeface="Aptos Display" panose="020F0302020204030204"/>
          </a:endParaRPr>
        </a:p>
      </dgm:t>
    </dgm:pt>
    <dgm:pt modelId="{079AD564-DC14-4BC6-9310-49EB2FC6CEBD}" type="parTrans" cxnId="{0D8C1C5E-FF18-4F3D-92F0-5FDD887C15FF}">
      <dgm:prSet/>
      <dgm:spPr/>
    </dgm:pt>
    <dgm:pt modelId="{ADBBA509-AADB-4EFB-A402-77EA1AA4A37B}" type="sibTrans" cxnId="{0D8C1C5E-FF18-4F3D-92F0-5FDD887C15FF}">
      <dgm:prSet/>
      <dgm:spPr/>
    </dgm:pt>
    <dgm:pt modelId="{03190EB1-8F4B-472C-8C4C-E7EB8C4F00B8}" type="pres">
      <dgm:prSet presAssocID="{194EF3AD-B854-4200-A781-A2D94A0DE796}" presName="diagram" presStyleCnt="0">
        <dgm:presLayoutVars>
          <dgm:dir/>
          <dgm:resizeHandles val="exact"/>
        </dgm:presLayoutVars>
      </dgm:prSet>
      <dgm:spPr/>
    </dgm:pt>
    <dgm:pt modelId="{B25C8219-2DC3-4C1B-B377-D3DE09CE39A9}" type="pres">
      <dgm:prSet presAssocID="{91505367-9B50-4D16-9B12-62A19B9EACB2}" presName="node" presStyleLbl="node1" presStyleIdx="0" presStyleCnt="7">
        <dgm:presLayoutVars>
          <dgm:bulletEnabled val="1"/>
        </dgm:presLayoutVars>
      </dgm:prSet>
      <dgm:spPr/>
    </dgm:pt>
    <dgm:pt modelId="{6013C546-1389-4549-800C-CA9A11F47002}" type="pres">
      <dgm:prSet presAssocID="{5E8C605B-56A8-4B2A-B683-0C2AEBA33AA6}" presName="sibTrans" presStyleCnt="0"/>
      <dgm:spPr/>
    </dgm:pt>
    <dgm:pt modelId="{2C69BF72-897E-4D04-B166-358775C30274}" type="pres">
      <dgm:prSet presAssocID="{60F55A0C-E480-4691-BA41-6DCD9B6B0A06}" presName="node" presStyleLbl="node1" presStyleIdx="1" presStyleCnt="7">
        <dgm:presLayoutVars>
          <dgm:bulletEnabled val="1"/>
        </dgm:presLayoutVars>
      </dgm:prSet>
      <dgm:spPr/>
    </dgm:pt>
    <dgm:pt modelId="{0B034392-E65D-49A7-8834-24BB307E799B}" type="pres">
      <dgm:prSet presAssocID="{CA849E91-D21B-4A7A-A5CA-D6AA69630CFE}" presName="sibTrans" presStyleCnt="0"/>
      <dgm:spPr/>
    </dgm:pt>
    <dgm:pt modelId="{95A2332A-65C8-4EF6-9D25-95EB30B16FFD}" type="pres">
      <dgm:prSet presAssocID="{83D25B5A-9731-42F6-B024-5E61586E1354}" presName="node" presStyleLbl="node1" presStyleIdx="2" presStyleCnt="7">
        <dgm:presLayoutVars>
          <dgm:bulletEnabled val="1"/>
        </dgm:presLayoutVars>
      </dgm:prSet>
      <dgm:spPr/>
    </dgm:pt>
    <dgm:pt modelId="{04CD0BB2-5C12-48C7-967A-0ED984BC06AE}" type="pres">
      <dgm:prSet presAssocID="{99598DEC-346F-4832-A7A5-BFB90E99703D}" presName="sibTrans" presStyleCnt="0"/>
      <dgm:spPr/>
    </dgm:pt>
    <dgm:pt modelId="{A0E0A309-816F-4DAA-9909-9D690A48C5F7}" type="pres">
      <dgm:prSet presAssocID="{44ACB000-6159-4A5D-B918-091B64EA987C}" presName="node" presStyleLbl="node1" presStyleIdx="3" presStyleCnt="7">
        <dgm:presLayoutVars>
          <dgm:bulletEnabled val="1"/>
        </dgm:presLayoutVars>
      </dgm:prSet>
      <dgm:spPr/>
    </dgm:pt>
    <dgm:pt modelId="{C0CA1BF1-372B-48E2-A4E1-9BDC127A7C27}" type="pres">
      <dgm:prSet presAssocID="{E4BA9A20-0A6F-4EEA-B741-F1B3923D4A4A}" presName="sibTrans" presStyleCnt="0"/>
      <dgm:spPr/>
    </dgm:pt>
    <dgm:pt modelId="{19AC81B0-CF86-479A-93D6-00C6759F67C7}" type="pres">
      <dgm:prSet presAssocID="{37E735CB-36B5-4008-987A-A6323C8DA70F}" presName="node" presStyleLbl="node1" presStyleIdx="4" presStyleCnt="7">
        <dgm:presLayoutVars>
          <dgm:bulletEnabled val="1"/>
        </dgm:presLayoutVars>
      </dgm:prSet>
      <dgm:spPr/>
    </dgm:pt>
    <dgm:pt modelId="{D77E8D64-69D6-4D68-AEF5-6ED650A655D8}" type="pres">
      <dgm:prSet presAssocID="{B9DB1CFF-988C-45C5-A6BF-C0C80E6B0A31}" presName="sibTrans" presStyleCnt="0"/>
      <dgm:spPr/>
    </dgm:pt>
    <dgm:pt modelId="{8A32076B-12F6-411A-8898-1FC93E834311}" type="pres">
      <dgm:prSet presAssocID="{546F868F-F670-4F78-A669-6C3D4067EABD}" presName="node" presStyleLbl="node1" presStyleIdx="5" presStyleCnt="7">
        <dgm:presLayoutVars>
          <dgm:bulletEnabled val="1"/>
        </dgm:presLayoutVars>
      </dgm:prSet>
      <dgm:spPr/>
    </dgm:pt>
    <dgm:pt modelId="{AA17C807-FBDB-4CBC-9862-0937F6A80BD1}" type="pres">
      <dgm:prSet presAssocID="{2CCFCF36-D2DB-4332-A84F-984C122F5A62}" presName="sibTrans" presStyleCnt="0"/>
      <dgm:spPr/>
    </dgm:pt>
    <dgm:pt modelId="{F9810A88-75D2-4289-9130-28665C8A4865}" type="pres">
      <dgm:prSet presAssocID="{03BF27BF-CB8D-4B36-BF78-E7849CF4EFF4}" presName="node" presStyleLbl="node1" presStyleIdx="6" presStyleCnt="7">
        <dgm:presLayoutVars>
          <dgm:bulletEnabled val="1"/>
        </dgm:presLayoutVars>
      </dgm:prSet>
      <dgm:spPr/>
    </dgm:pt>
  </dgm:ptLst>
  <dgm:cxnLst>
    <dgm:cxn modelId="{1E4B460B-2D5F-45FB-A484-6960B12222A5}" type="presOf" srcId="{37E735CB-36B5-4008-987A-A6323C8DA70F}" destId="{19AC81B0-CF86-479A-93D6-00C6759F67C7}" srcOrd="0" destOrd="0" presId="urn:microsoft.com/office/officeart/2005/8/layout/default"/>
    <dgm:cxn modelId="{ACFCCD10-0A86-4BAC-8A92-5E0A392EE3BE}" srcId="{194EF3AD-B854-4200-A781-A2D94A0DE796}" destId="{546F868F-F670-4F78-A669-6C3D4067EABD}" srcOrd="5" destOrd="0" parTransId="{6AA50B19-8561-4318-8054-2DD2817B12B0}" sibTransId="{2CCFCF36-D2DB-4332-A84F-984C122F5A62}"/>
    <dgm:cxn modelId="{957ADD22-D620-44DB-885E-B1B93A6BFEA7}" srcId="{194EF3AD-B854-4200-A781-A2D94A0DE796}" destId="{44ACB000-6159-4A5D-B918-091B64EA987C}" srcOrd="3" destOrd="0" parTransId="{35F310F0-9BE9-44E8-BBA9-03A6A28D577D}" sibTransId="{E4BA9A20-0A6F-4EEA-B741-F1B3923D4A4A}"/>
    <dgm:cxn modelId="{05D66628-1704-42C5-92A7-E2269BFA5840}" srcId="{194EF3AD-B854-4200-A781-A2D94A0DE796}" destId="{83D25B5A-9731-42F6-B024-5E61586E1354}" srcOrd="2" destOrd="0" parTransId="{6DE1C2F6-B213-4E97-B252-62A7A7811FDE}" sibTransId="{99598DEC-346F-4832-A7A5-BFB90E99703D}"/>
    <dgm:cxn modelId="{D18A862B-ECCD-4B92-B33E-E1C56DF8378C}" srcId="{194EF3AD-B854-4200-A781-A2D94A0DE796}" destId="{60F55A0C-E480-4691-BA41-6DCD9B6B0A06}" srcOrd="1" destOrd="0" parTransId="{D2DD43A9-27B9-4F40-BF6B-09E9718799C1}" sibTransId="{CA849E91-D21B-4A7A-A5CA-D6AA69630CFE}"/>
    <dgm:cxn modelId="{0D8C1C5E-FF18-4F3D-92F0-5FDD887C15FF}" srcId="{194EF3AD-B854-4200-A781-A2D94A0DE796}" destId="{03BF27BF-CB8D-4B36-BF78-E7849CF4EFF4}" srcOrd="6" destOrd="0" parTransId="{079AD564-DC14-4BC6-9310-49EB2FC6CEBD}" sibTransId="{ADBBA509-AADB-4EFB-A402-77EA1AA4A37B}"/>
    <dgm:cxn modelId="{58BDB650-E92B-487F-9FDA-5ADC427103E5}" type="presOf" srcId="{194EF3AD-B854-4200-A781-A2D94A0DE796}" destId="{03190EB1-8F4B-472C-8C4C-E7EB8C4F00B8}" srcOrd="0" destOrd="0" presId="urn:microsoft.com/office/officeart/2005/8/layout/default"/>
    <dgm:cxn modelId="{5A083E73-42D7-48C9-AB2D-25E6BF1988AA}" srcId="{194EF3AD-B854-4200-A781-A2D94A0DE796}" destId="{91505367-9B50-4D16-9B12-62A19B9EACB2}" srcOrd="0" destOrd="0" parTransId="{0C212CB8-91DB-4D63-B52D-433E37BE2483}" sibTransId="{5E8C605B-56A8-4B2A-B683-0C2AEBA33AA6}"/>
    <dgm:cxn modelId="{1223C084-0016-43DD-8EAA-84FFD4659F9E}" type="presOf" srcId="{60F55A0C-E480-4691-BA41-6DCD9B6B0A06}" destId="{2C69BF72-897E-4D04-B166-358775C30274}" srcOrd="0" destOrd="0" presId="urn:microsoft.com/office/officeart/2005/8/layout/default"/>
    <dgm:cxn modelId="{6DBCF78C-F1CA-4252-B92D-DE55FFEEC403}" type="presOf" srcId="{03BF27BF-CB8D-4B36-BF78-E7849CF4EFF4}" destId="{F9810A88-75D2-4289-9130-28665C8A4865}" srcOrd="0" destOrd="0" presId="urn:microsoft.com/office/officeart/2005/8/layout/default"/>
    <dgm:cxn modelId="{536B64A8-9969-4BA8-A787-8C836D183A42}" type="presOf" srcId="{91505367-9B50-4D16-9B12-62A19B9EACB2}" destId="{B25C8219-2DC3-4C1B-B377-D3DE09CE39A9}" srcOrd="0" destOrd="0" presId="urn:microsoft.com/office/officeart/2005/8/layout/default"/>
    <dgm:cxn modelId="{08C58FB9-4306-4FFE-8A57-9BD744466EE9}" type="presOf" srcId="{44ACB000-6159-4A5D-B918-091B64EA987C}" destId="{A0E0A309-816F-4DAA-9909-9D690A48C5F7}" srcOrd="0" destOrd="0" presId="urn:microsoft.com/office/officeart/2005/8/layout/default"/>
    <dgm:cxn modelId="{A1C8FDD5-179F-4F27-B9C5-9F21D0362CA5}" srcId="{194EF3AD-B854-4200-A781-A2D94A0DE796}" destId="{37E735CB-36B5-4008-987A-A6323C8DA70F}" srcOrd="4" destOrd="0" parTransId="{A7EC21BB-EF9A-465E-A3BC-C0769B4CA502}" sibTransId="{B9DB1CFF-988C-45C5-A6BF-C0C80E6B0A31}"/>
    <dgm:cxn modelId="{85F354E0-002E-4D8D-867E-7170DFF14B9C}" type="presOf" srcId="{546F868F-F670-4F78-A669-6C3D4067EABD}" destId="{8A32076B-12F6-411A-8898-1FC93E834311}" srcOrd="0" destOrd="0" presId="urn:microsoft.com/office/officeart/2005/8/layout/default"/>
    <dgm:cxn modelId="{14BAA7E1-7034-4196-A5FB-AFF24EF9BB87}" type="presOf" srcId="{83D25B5A-9731-42F6-B024-5E61586E1354}" destId="{95A2332A-65C8-4EF6-9D25-95EB30B16FFD}" srcOrd="0" destOrd="0" presId="urn:microsoft.com/office/officeart/2005/8/layout/default"/>
    <dgm:cxn modelId="{7E71F313-A054-4C76-A5D8-E52B5D2A88FF}" type="presParOf" srcId="{03190EB1-8F4B-472C-8C4C-E7EB8C4F00B8}" destId="{B25C8219-2DC3-4C1B-B377-D3DE09CE39A9}" srcOrd="0" destOrd="0" presId="urn:microsoft.com/office/officeart/2005/8/layout/default"/>
    <dgm:cxn modelId="{471286FF-5889-4DB8-AB6B-14DDA598CDC2}" type="presParOf" srcId="{03190EB1-8F4B-472C-8C4C-E7EB8C4F00B8}" destId="{6013C546-1389-4549-800C-CA9A11F47002}" srcOrd="1" destOrd="0" presId="urn:microsoft.com/office/officeart/2005/8/layout/default"/>
    <dgm:cxn modelId="{74B267FB-6485-47C7-9AD1-96E13B001876}" type="presParOf" srcId="{03190EB1-8F4B-472C-8C4C-E7EB8C4F00B8}" destId="{2C69BF72-897E-4D04-B166-358775C30274}" srcOrd="2" destOrd="0" presId="urn:microsoft.com/office/officeart/2005/8/layout/default"/>
    <dgm:cxn modelId="{8578CE19-767E-49C6-8EE6-2A06A888BE97}" type="presParOf" srcId="{03190EB1-8F4B-472C-8C4C-E7EB8C4F00B8}" destId="{0B034392-E65D-49A7-8834-24BB307E799B}" srcOrd="3" destOrd="0" presId="urn:microsoft.com/office/officeart/2005/8/layout/default"/>
    <dgm:cxn modelId="{42F3C4BD-571B-459D-819E-E4757051D890}" type="presParOf" srcId="{03190EB1-8F4B-472C-8C4C-E7EB8C4F00B8}" destId="{95A2332A-65C8-4EF6-9D25-95EB30B16FFD}" srcOrd="4" destOrd="0" presId="urn:microsoft.com/office/officeart/2005/8/layout/default"/>
    <dgm:cxn modelId="{5436489A-4976-4CCE-9578-342BA71FF761}" type="presParOf" srcId="{03190EB1-8F4B-472C-8C4C-E7EB8C4F00B8}" destId="{04CD0BB2-5C12-48C7-967A-0ED984BC06AE}" srcOrd="5" destOrd="0" presId="urn:microsoft.com/office/officeart/2005/8/layout/default"/>
    <dgm:cxn modelId="{E9315326-A4D5-49DF-AE70-F418B2E56088}" type="presParOf" srcId="{03190EB1-8F4B-472C-8C4C-E7EB8C4F00B8}" destId="{A0E0A309-816F-4DAA-9909-9D690A48C5F7}" srcOrd="6" destOrd="0" presId="urn:microsoft.com/office/officeart/2005/8/layout/default"/>
    <dgm:cxn modelId="{C7EAF973-D580-44FD-9C98-58111FC488D5}" type="presParOf" srcId="{03190EB1-8F4B-472C-8C4C-E7EB8C4F00B8}" destId="{C0CA1BF1-372B-48E2-A4E1-9BDC127A7C27}" srcOrd="7" destOrd="0" presId="urn:microsoft.com/office/officeart/2005/8/layout/default"/>
    <dgm:cxn modelId="{4C54F8FC-B7D0-4498-B4A8-7A387505D6FC}" type="presParOf" srcId="{03190EB1-8F4B-472C-8C4C-E7EB8C4F00B8}" destId="{19AC81B0-CF86-479A-93D6-00C6759F67C7}" srcOrd="8" destOrd="0" presId="urn:microsoft.com/office/officeart/2005/8/layout/default"/>
    <dgm:cxn modelId="{8DEF129A-6AAC-4D58-A870-7FB4C9423A02}" type="presParOf" srcId="{03190EB1-8F4B-472C-8C4C-E7EB8C4F00B8}" destId="{D77E8D64-69D6-4D68-AEF5-6ED650A655D8}" srcOrd="9" destOrd="0" presId="urn:microsoft.com/office/officeart/2005/8/layout/default"/>
    <dgm:cxn modelId="{F603A3FD-5C10-4A8B-A340-8CE12EF16775}" type="presParOf" srcId="{03190EB1-8F4B-472C-8C4C-E7EB8C4F00B8}" destId="{8A32076B-12F6-411A-8898-1FC93E834311}" srcOrd="10" destOrd="0" presId="urn:microsoft.com/office/officeart/2005/8/layout/default"/>
    <dgm:cxn modelId="{73363E9A-C459-47FE-B884-514412020AC3}" type="presParOf" srcId="{03190EB1-8F4B-472C-8C4C-E7EB8C4F00B8}" destId="{AA17C807-FBDB-4CBC-9862-0937F6A80BD1}" srcOrd="11" destOrd="0" presId="urn:microsoft.com/office/officeart/2005/8/layout/default"/>
    <dgm:cxn modelId="{CBD4B629-29A4-432B-B495-EE1B89CB68D2}" type="presParOf" srcId="{03190EB1-8F4B-472C-8C4C-E7EB8C4F00B8}" destId="{F9810A88-75D2-4289-9130-28665C8A486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C8219-2DC3-4C1B-B377-D3DE09CE39A9}">
      <dsp:nvSpPr>
        <dsp:cNvPr id="0" name=""/>
        <dsp:cNvSpPr/>
      </dsp:nvSpPr>
      <dsp:spPr>
        <a:xfrm>
          <a:off x="916206" y="962"/>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Multiple Linear Regression </a:t>
          </a:r>
          <a:r>
            <a:rPr lang="en-US" sz="2400" kern="1200">
              <a:latin typeface="Times New Roman"/>
              <a:cs typeface="Times New Roman"/>
            </a:rPr>
            <a:t> </a:t>
          </a:r>
          <a:endParaRPr lang="en-US" sz="2400" kern="1200"/>
        </a:p>
      </dsp:txBody>
      <dsp:txXfrm>
        <a:off x="916206" y="962"/>
        <a:ext cx="2456153" cy="1473691"/>
      </dsp:txXfrm>
    </dsp:sp>
    <dsp:sp modelId="{2C69BF72-897E-4D04-B166-358775C30274}">
      <dsp:nvSpPr>
        <dsp:cNvPr id="0" name=""/>
        <dsp:cNvSpPr/>
      </dsp:nvSpPr>
      <dsp:spPr>
        <a:xfrm>
          <a:off x="3617975" y="962"/>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K-Nearest Neighbors(KNN)</a:t>
          </a:r>
          <a:endParaRPr lang="en-US" sz="2400" kern="1200"/>
        </a:p>
      </dsp:txBody>
      <dsp:txXfrm>
        <a:off x="3617975" y="962"/>
        <a:ext cx="2456153" cy="1473691"/>
      </dsp:txXfrm>
    </dsp:sp>
    <dsp:sp modelId="{95A2332A-65C8-4EF6-9D25-95EB30B16FFD}">
      <dsp:nvSpPr>
        <dsp:cNvPr id="0" name=""/>
        <dsp:cNvSpPr/>
      </dsp:nvSpPr>
      <dsp:spPr>
        <a:xfrm>
          <a:off x="6319743" y="962"/>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Decision Tree</a:t>
          </a:r>
          <a:r>
            <a:rPr lang="en-US" sz="2400" kern="1200">
              <a:latin typeface="Times New Roman"/>
              <a:cs typeface="Times New Roman"/>
            </a:rPr>
            <a:t> </a:t>
          </a:r>
        </a:p>
      </dsp:txBody>
      <dsp:txXfrm>
        <a:off x="6319743" y="962"/>
        <a:ext cx="2456153" cy="1473691"/>
      </dsp:txXfrm>
    </dsp:sp>
    <dsp:sp modelId="{A0E0A309-816F-4DAA-9909-9D690A48C5F7}">
      <dsp:nvSpPr>
        <dsp:cNvPr id="0" name=""/>
        <dsp:cNvSpPr/>
      </dsp:nvSpPr>
      <dsp:spPr>
        <a:xfrm>
          <a:off x="916206" y="1720269"/>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Random Forest</a:t>
          </a:r>
          <a:r>
            <a:rPr lang="en-US" sz="2400" kern="1200">
              <a:latin typeface="Times New Roman"/>
              <a:cs typeface="Times New Roman"/>
            </a:rPr>
            <a:t> </a:t>
          </a:r>
        </a:p>
      </dsp:txBody>
      <dsp:txXfrm>
        <a:off x="916206" y="1720269"/>
        <a:ext cx="2456153" cy="1473691"/>
      </dsp:txXfrm>
    </dsp:sp>
    <dsp:sp modelId="{19AC81B0-CF86-479A-93D6-00C6759F67C7}">
      <dsp:nvSpPr>
        <dsp:cNvPr id="0" name=""/>
        <dsp:cNvSpPr/>
      </dsp:nvSpPr>
      <dsp:spPr>
        <a:xfrm>
          <a:off x="3617975" y="1720269"/>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Bagging </a:t>
          </a:r>
          <a:r>
            <a:rPr lang="en-US" sz="2400" kern="1200">
              <a:latin typeface="Times New Roman"/>
              <a:cs typeface="Times New Roman"/>
            </a:rPr>
            <a:t> </a:t>
          </a:r>
          <a:endParaRPr lang="en-US" sz="2400" kern="1200"/>
        </a:p>
      </dsp:txBody>
      <dsp:txXfrm>
        <a:off x="3617975" y="1720269"/>
        <a:ext cx="2456153" cy="1473691"/>
      </dsp:txXfrm>
    </dsp:sp>
    <dsp:sp modelId="{8A32076B-12F6-411A-8898-1FC93E834311}">
      <dsp:nvSpPr>
        <dsp:cNvPr id="0" name=""/>
        <dsp:cNvSpPr/>
      </dsp:nvSpPr>
      <dsp:spPr>
        <a:xfrm>
          <a:off x="6319743" y="1720269"/>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Boosting</a:t>
          </a:r>
          <a:r>
            <a:rPr lang="en-US" sz="2400" kern="1200">
              <a:latin typeface="Times New Roman"/>
              <a:cs typeface="Times New Roman"/>
            </a:rPr>
            <a:t> </a:t>
          </a:r>
          <a:endParaRPr lang="en-US" sz="2400" kern="1200">
            <a:latin typeface="Aptos Display" panose="020F0302020204030204"/>
          </a:endParaRPr>
        </a:p>
      </dsp:txBody>
      <dsp:txXfrm>
        <a:off x="6319743" y="1720269"/>
        <a:ext cx="2456153" cy="1473691"/>
      </dsp:txXfrm>
    </dsp:sp>
    <dsp:sp modelId="{F9810A88-75D2-4289-9130-28665C8A4865}">
      <dsp:nvSpPr>
        <dsp:cNvPr id="0" name=""/>
        <dsp:cNvSpPr/>
      </dsp:nvSpPr>
      <dsp:spPr>
        <a:xfrm>
          <a:off x="3617975" y="3439576"/>
          <a:ext cx="2456153" cy="14736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a:cs typeface="Times New Roman"/>
            </a:rPr>
            <a:t>Support Vector Machine(SVM)</a:t>
          </a:r>
          <a:r>
            <a:rPr lang="en-US" sz="2400" kern="1200">
              <a:latin typeface="Times New Roman"/>
              <a:cs typeface="Times New Roman"/>
            </a:rPr>
            <a:t> </a:t>
          </a:r>
          <a:endParaRPr lang="en-US" sz="2400" kern="1200">
            <a:latin typeface="Aptos Display" panose="020F0302020204030204"/>
          </a:endParaRPr>
        </a:p>
      </dsp:txBody>
      <dsp:txXfrm>
        <a:off x="3617975" y="3439576"/>
        <a:ext cx="2456153" cy="14736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rive.google.com/drive/folders/1vGSRCnhqSxEH53BgLqhh32F1qNKqfOim?usp=drive_lin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DACC-1367-3DB2-EC93-AF6BD40A13D5}"/>
              </a:ext>
            </a:extLst>
          </p:cNvPr>
          <p:cNvSpPr txBox="1"/>
          <p:nvPr/>
        </p:nvSpPr>
        <p:spPr>
          <a:xfrm>
            <a:off x="6074557" y="265268"/>
            <a:ext cx="6346781" cy="19719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4800" b="1" cap="all">
                <a:solidFill>
                  <a:schemeClr val="accent1">
                    <a:lumMod val="76000"/>
                  </a:schemeClr>
                </a:solidFill>
                <a:latin typeface="Times New Roman"/>
                <a:ea typeface="+mj-ea"/>
                <a:cs typeface="Times New Roman"/>
              </a:rPr>
              <a:t>Global Country Macro Dataset</a:t>
            </a:r>
          </a:p>
        </p:txBody>
      </p:sp>
      <p:pic>
        <p:nvPicPr>
          <p:cNvPr id="5" name="Picture 4" descr="A planet earth from space&#10;&#10;Description automatically generated">
            <a:extLst>
              <a:ext uri="{FF2B5EF4-FFF2-40B4-BE49-F238E27FC236}">
                <a16:creationId xmlns:a16="http://schemas.microsoft.com/office/drawing/2014/main" id="{3072D8F3-DB7F-F0F1-5E7E-59B673E2AEC9}"/>
              </a:ext>
            </a:extLst>
          </p:cNvPr>
          <p:cNvPicPr>
            <a:picLocks noChangeAspect="1"/>
          </p:cNvPicPr>
          <p:nvPr/>
        </p:nvPicPr>
        <p:blipFill>
          <a:blip r:embed="rId2"/>
          <a:srcRect l="4492" t="-195" r="6445"/>
          <a:stretch/>
        </p:blipFill>
        <p:spPr>
          <a:xfrm>
            <a:off x="1" y="2"/>
            <a:ext cx="6107875" cy="6871330"/>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TextBox 2">
            <a:extLst>
              <a:ext uri="{FF2B5EF4-FFF2-40B4-BE49-F238E27FC236}">
                <a16:creationId xmlns:a16="http://schemas.microsoft.com/office/drawing/2014/main" id="{65906FAC-C2F8-8522-F7A1-5B6ABB823C80}"/>
              </a:ext>
            </a:extLst>
          </p:cNvPr>
          <p:cNvSpPr txBox="1"/>
          <p:nvPr/>
        </p:nvSpPr>
        <p:spPr>
          <a:xfrm>
            <a:off x="7849783" y="5028680"/>
            <a:ext cx="2790781" cy="18452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buClr>
                <a:schemeClr val="accent1">
                  <a:lumMod val="75000"/>
                </a:schemeClr>
              </a:buClr>
              <a:buSzPct val="85000"/>
            </a:pPr>
            <a:r>
              <a:rPr lang="en-US" sz="2000">
                <a:latin typeface="Times New Roman"/>
                <a:cs typeface="Times New Roman"/>
              </a:rPr>
              <a:t>Group 5​</a:t>
            </a:r>
          </a:p>
          <a:p>
            <a:pPr defTabSz="914400">
              <a:lnSpc>
                <a:spcPct val="90000"/>
              </a:lnSpc>
              <a:spcAft>
                <a:spcPts val="600"/>
              </a:spcAft>
              <a:buClr>
                <a:schemeClr val="accent1">
                  <a:lumMod val="75000"/>
                </a:schemeClr>
              </a:buClr>
              <a:buSzPct val="85000"/>
            </a:pPr>
            <a:r>
              <a:rPr lang="en-US" sz="2000" err="1">
                <a:latin typeface="Times New Roman"/>
                <a:cs typeface="Times New Roman"/>
              </a:rPr>
              <a:t>N.Keerthana</a:t>
            </a:r>
            <a:r>
              <a:rPr lang="en-US" sz="2000">
                <a:latin typeface="Times New Roman"/>
                <a:cs typeface="Times New Roman"/>
              </a:rPr>
              <a:t> Reddy​</a:t>
            </a:r>
          </a:p>
          <a:p>
            <a:pPr defTabSz="914400">
              <a:lnSpc>
                <a:spcPct val="90000"/>
              </a:lnSpc>
              <a:spcAft>
                <a:spcPts val="600"/>
              </a:spcAft>
              <a:buClr>
                <a:schemeClr val="accent1">
                  <a:lumMod val="75000"/>
                </a:schemeClr>
              </a:buClr>
              <a:buSzPct val="85000"/>
            </a:pPr>
            <a:r>
              <a:rPr lang="en-US" sz="2000" err="1">
                <a:latin typeface="Times New Roman"/>
                <a:cs typeface="Times New Roman"/>
              </a:rPr>
              <a:t>A.Deepak</a:t>
            </a:r>
            <a:r>
              <a:rPr lang="en-US" sz="2000">
                <a:latin typeface="Times New Roman"/>
                <a:cs typeface="Times New Roman"/>
              </a:rPr>
              <a:t> </a:t>
            </a:r>
            <a:r>
              <a:rPr lang="en-US" sz="2000" err="1">
                <a:latin typeface="Times New Roman"/>
                <a:cs typeface="Times New Roman"/>
              </a:rPr>
              <a:t>Mudiraj</a:t>
            </a:r>
            <a:r>
              <a:rPr lang="en-US" sz="2000">
                <a:latin typeface="Times New Roman"/>
                <a:cs typeface="Times New Roman"/>
              </a:rPr>
              <a:t>​</a:t>
            </a:r>
          </a:p>
          <a:p>
            <a:pPr defTabSz="914400">
              <a:lnSpc>
                <a:spcPct val="90000"/>
              </a:lnSpc>
              <a:spcAft>
                <a:spcPts val="600"/>
              </a:spcAft>
              <a:buClr>
                <a:schemeClr val="accent1">
                  <a:lumMod val="75000"/>
                </a:schemeClr>
              </a:buClr>
              <a:buSzPct val="85000"/>
            </a:pPr>
            <a:r>
              <a:rPr lang="en-US" sz="2000">
                <a:latin typeface="Times New Roman"/>
                <a:cs typeface="Times New Roman"/>
              </a:rPr>
              <a:t>Lokesh Kumar​</a:t>
            </a:r>
          </a:p>
          <a:p>
            <a:pPr defTabSz="914400">
              <a:lnSpc>
                <a:spcPct val="90000"/>
              </a:lnSpc>
              <a:spcAft>
                <a:spcPts val="600"/>
              </a:spcAft>
              <a:buClr>
                <a:schemeClr val="accent1">
                  <a:lumMod val="75000"/>
                </a:schemeClr>
              </a:buClr>
              <a:buSzPct val="85000"/>
            </a:pPr>
            <a:r>
              <a:rPr lang="en-US" sz="2000" err="1">
                <a:latin typeface="Times New Roman"/>
                <a:cs typeface="Times New Roman"/>
              </a:rPr>
              <a:t>K.Manohar</a:t>
            </a:r>
            <a:endParaRPr lang="en-US" sz="2000">
              <a:latin typeface="Times New Roman"/>
              <a:cs typeface="Times New Roman"/>
            </a:endParaRPr>
          </a:p>
        </p:txBody>
      </p:sp>
      <p:sp>
        <p:nvSpPr>
          <p:cNvPr id="6" name="TextBox 5">
            <a:extLst>
              <a:ext uri="{FF2B5EF4-FFF2-40B4-BE49-F238E27FC236}">
                <a16:creationId xmlns:a16="http://schemas.microsoft.com/office/drawing/2014/main" id="{B60D7AFD-A4C2-29D4-398A-0BA0186B3D6C}"/>
              </a:ext>
            </a:extLst>
          </p:cNvPr>
          <p:cNvSpPr txBox="1"/>
          <p:nvPr/>
        </p:nvSpPr>
        <p:spPr>
          <a:xfrm>
            <a:off x="6598227" y="1955511"/>
            <a:ext cx="52485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3"/>
                </a:solidFill>
                <a:latin typeface="Arial"/>
                <a:cs typeface="Arial"/>
              </a:rPr>
              <a:t>Machine Learning project to predict Infant Mortality Rate</a:t>
            </a:r>
          </a:p>
          <a:p>
            <a:pPr algn="l"/>
            <a:endParaRPr lang="en-US"/>
          </a:p>
        </p:txBody>
      </p:sp>
      <p:sp>
        <p:nvSpPr>
          <p:cNvPr id="4" name="TextBox 2">
            <a:extLst>
              <a:ext uri="{FF2B5EF4-FFF2-40B4-BE49-F238E27FC236}">
                <a16:creationId xmlns:a16="http://schemas.microsoft.com/office/drawing/2014/main" id="{E86B3E70-BB3D-8EE3-73C5-FD3EAB22074F}"/>
              </a:ext>
            </a:extLst>
          </p:cNvPr>
          <p:cNvSpPr txBox="1"/>
          <p:nvPr/>
        </p:nvSpPr>
        <p:spPr>
          <a:xfrm>
            <a:off x="7854697" y="4235219"/>
            <a:ext cx="433878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a:latin typeface="Times New Roman"/>
                <a:ea typeface="arial"/>
                <a:cs typeface="arial"/>
              </a:rPr>
              <a:t>Bhavan's Vivekananda College of Science, Humanities and Commerce</a:t>
            </a:r>
            <a:endParaRPr lang="en-US" sz="2000">
              <a:latin typeface="Times New Roman"/>
            </a:endParaRPr>
          </a:p>
        </p:txBody>
      </p:sp>
      <p:sp>
        <p:nvSpPr>
          <p:cNvPr id="8" name="Slide Number Placeholder 7">
            <a:extLst>
              <a:ext uri="{FF2B5EF4-FFF2-40B4-BE49-F238E27FC236}">
                <a16:creationId xmlns:a16="http://schemas.microsoft.com/office/drawing/2014/main" id="{9DD2A74C-3849-41FB-E654-859001713EE7}"/>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267793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data cleaning cycle&#10;&#10;Description automatically generated">
            <a:extLst>
              <a:ext uri="{FF2B5EF4-FFF2-40B4-BE49-F238E27FC236}">
                <a16:creationId xmlns:a16="http://schemas.microsoft.com/office/drawing/2014/main" id="{9448A54E-489F-1AC2-4C08-F5B012C8EC17}"/>
              </a:ext>
            </a:extLst>
          </p:cNvPr>
          <p:cNvPicPr>
            <a:picLocks noChangeAspect="1"/>
          </p:cNvPicPr>
          <p:nvPr/>
        </p:nvPicPr>
        <p:blipFill>
          <a:blip r:embed="rId2"/>
          <a:stretch>
            <a:fillRect/>
          </a:stretch>
        </p:blipFill>
        <p:spPr>
          <a:xfrm>
            <a:off x="6460231" y="550572"/>
            <a:ext cx="5549989" cy="5370489"/>
          </a:xfrm>
          <a:prstGeom prst="rect">
            <a:avLst/>
          </a:prstGeom>
        </p:spPr>
      </p:pic>
      <p:sp>
        <p:nvSpPr>
          <p:cNvPr id="5" name="Arrow: Right 4">
            <a:extLst>
              <a:ext uri="{FF2B5EF4-FFF2-40B4-BE49-F238E27FC236}">
                <a16:creationId xmlns:a16="http://schemas.microsoft.com/office/drawing/2014/main" id="{35816ECC-F76A-11F0-FDC3-5628CE88FF18}"/>
              </a:ext>
            </a:extLst>
          </p:cNvPr>
          <p:cNvSpPr/>
          <p:nvPr/>
        </p:nvSpPr>
        <p:spPr>
          <a:xfrm>
            <a:off x="0" y="0"/>
            <a:ext cx="3607812" cy="144965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latin typeface="Times New Roman"/>
                <a:cs typeface="Times New Roman"/>
              </a:rPr>
              <a:t>Data Cleaning</a:t>
            </a:r>
            <a:endParaRPr lang="en-US"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6F8A90-412D-5B22-9649-EA585BAAB9FC}"/>
              </a:ext>
            </a:extLst>
          </p:cNvPr>
          <p:cNvSpPr txBox="1"/>
          <p:nvPr/>
        </p:nvSpPr>
        <p:spPr>
          <a:xfrm>
            <a:off x="98739" y="2116428"/>
            <a:ext cx="70039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solidFill>
                  <a:srgbClr val="0C0C0C"/>
                </a:solidFill>
                <a:latin typeface="Times New Roman"/>
                <a:ea typeface="+mn-lt"/>
                <a:cs typeface="+mn-lt"/>
              </a:rPr>
              <a:t>Removing Columns: </a:t>
            </a:r>
            <a:r>
              <a:rPr lang="en-US" sz="2800">
                <a:solidFill>
                  <a:srgbClr val="1C1C1C"/>
                </a:solidFill>
                <a:latin typeface="Times New Roman"/>
                <a:ea typeface="+mn-lt"/>
                <a:cs typeface="+mn-lt"/>
              </a:rPr>
              <a:t>We removed unnecessary columns from the data for our analysis.</a:t>
            </a:r>
            <a:br>
              <a:rPr lang="en-US" sz="2800">
                <a:latin typeface="Times New Roman"/>
              </a:rPr>
            </a:br>
            <a:endParaRPr lang="en-US" sz="2800">
              <a:latin typeface="Times New Roman"/>
              <a:cs typeface="Times New Roman"/>
            </a:endParaRPr>
          </a:p>
          <a:p>
            <a:pPr marL="285750" indent="-285750">
              <a:buFont typeface="Arial"/>
              <a:buChar char="•"/>
            </a:pPr>
            <a:r>
              <a:rPr lang="en-US" sz="2800">
                <a:solidFill>
                  <a:srgbClr val="0C0C0C"/>
                </a:solidFill>
                <a:latin typeface="Times New Roman"/>
                <a:ea typeface="+mn-lt"/>
                <a:cs typeface="+mn-lt"/>
              </a:rPr>
              <a:t>Checked for missing values and unique values</a:t>
            </a:r>
            <a:endParaRPr lang="en-US" sz="2800">
              <a:solidFill>
                <a:srgbClr val="0C0C0C"/>
              </a:solidFill>
              <a:latin typeface="Times New Roman"/>
              <a:cs typeface="Times New Roman"/>
            </a:endParaRPr>
          </a:p>
          <a:p>
            <a:pPr marL="285750" indent="-285750">
              <a:buFont typeface="Arial"/>
              <a:buChar char="•"/>
            </a:pPr>
            <a:endParaRPr lang="en-US" sz="2800">
              <a:solidFill>
                <a:srgbClr val="0C0C0C"/>
              </a:solidFill>
              <a:latin typeface="Times New Roman"/>
              <a:cs typeface="Times New Roman"/>
            </a:endParaRPr>
          </a:p>
          <a:p>
            <a:pPr marL="285750" indent="-285750">
              <a:buFont typeface="Arial"/>
              <a:buChar char="•"/>
            </a:pPr>
            <a:endParaRPr lang="en-US" sz="2800">
              <a:solidFill>
                <a:srgbClr val="1C1C1C"/>
              </a:solidFill>
              <a:latin typeface="Times New Roman"/>
              <a:cs typeface="Times New Roman"/>
            </a:endParaRPr>
          </a:p>
          <a:p>
            <a:endParaRPr lang="en-US" sz="2800">
              <a:latin typeface="Times New Roman"/>
              <a:cs typeface="Times New Roman"/>
            </a:endParaRPr>
          </a:p>
        </p:txBody>
      </p:sp>
      <p:sp>
        <p:nvSpPr>
          <p:cNvPr id="3" name="Slide Number Placeholder 2">
            <a:extLst>
              <a:ext uri="{FF2B5EF4-FFF2-40B4-BE49-F238E27FC236}">
                <a16:creationId xmlns:a16="http://schemas.microsoft.com/office/drawing/2014/main" id="{B1310CB0-906B-58A0-7978-2A31B7E99A2F}"/>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1169748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D4B2F-D0F2-61E0-EF09-760046E94C0A}"/>
              </a:ext>
            </a:extLst>
          </p:cNvPr>
          <p:cNvSpPr txBox="1"/>
          <p:nvPr/>
        </p:nvSpPr>
        <p:spPr>
          <a:xfrm>
            <a:off x="809746" y="830092"/>
            <a:ext cx="917190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solidFill>
                  <a:srgbClr val="1C1C1C"/>
                </a:solidFill>
                <a:latin typeface="Times New Roman"/>
                <a:ea typeface="+mn-lt"/>
                <a:cs typeface="+mn-lt"/>
              </a:rPr>
              <a:t>We removed symbols from the data, such as '$', '%', and others.</a:t>
            </a:r>
            <a:r>
              <a:rPr lang="en-US" sz="2800">
                <a:latin typeface="Times New Roman"/>
                <a:cs typeface="Times New Roman"/>
              </a:rPr>
              <a:t> </a:t>
            </a:r>
          </a:p>
          <a:p>
            <a:pPr marL="285750" indent="-285750">
              <a:buFont typeface="Arial"/>
              <a:buChar char="•"/>
            </a:pPr>
            <a:endParaRPr lang="en-US" sz="2800">
              <a:latin typeface="Times New Roman"/>
              <a:cs typeface="Times New Roman"/>
            </a:endParaRPr>
          </a:p>
          <a:p>
            <a:pPr marL="285750" indent="-285750">
              <a:buFont typeface="Arial"/>
              <a:buChar char="•"/>
            </a:pPr>
            <a:r>
              <a:rPr lang="en-US" sz="2800">
                <a:solidFill>
                  <a:srgbClr val="1C1C1C"/>
                </a:solidFill>
                <a:latin typeface="Times New Roman"/>
                <a:ea typeface="+mn-lt"/>
                <a:cs typeface="+mn-lt"/>
              </a:rPr>
              <a:t>The data does not contain any unique values.</a:t>
            </a:r>
          </a:p>
          <a:p>
            <a:pPr marL="285750" indent="-285750">
              <a:buFont typeface="Arial"/>
              <a:buChar char="•"/>
            </a:pPr>
            <a:endParaRPr lang="en-US" sz="2800">
              <a:solidFill>
                <a:srgbClr val="1C1C1C"/>
              </a:solidFill>
              <a:latin typeface="Times New Roman"/>
              <a:ea typeface="+mn-lt"/>
              <a:cs typeface="Times New Roman"/>
            </a:endParaRPr>
          </a:p>
          <a:p>
            <a:pPr marL="285750" indent="-285750">
              <a:buFont typeface="Arial"/>
              <a:buChar char="•"/>
            </a:pPr>
            <a:r>
              <a:rPr lang="en-US" sz="2800">
                <a:solidFill>
                  <a:srgbClr val="1C1C1C"/>
                </a:solidFill>
                <a:latin typeface="Times New Roman"/>
                <a:ea typeface="+mn-lt"/>
                <a:cs typeface="Times New Roman"/>
              </a:rPr>
              <a:t>We replaced the missing numeric values with the mean and the missing categorical values with the mode.</a:t>
            </a:r>
            <a:endParaRPr lang="en-US" sz="2800">
              <a:solidFill>
                <a:srgbClr val="1C1C1C"/>
              </a:solidFill>
              <a:latin typeface="Times New Roman"/>
              <a:ea typeface="+mn-lt"/>
              <a:cs typeface="+mn-lt"/>
            </a:endParaRPr>
          </a:p>
        </p:txBody>
      </p:sp>
      <p:sp>
        <p:nvSpPr>
          <p:cNvPr id="3" name="Slide Number Placeholder 2">
            <a:extLst>
              <a:ext uri="{FF2B5EF4-FFF2-40B4-BE49-F238E27FC236}">
                <a16:creationId xmlns:a16="http://schemas.microsoft.com/office/drawing/2014/main" id="{E9F465DF-A409-B2E1-4072-7E38F53B653F}"/>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78026412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is may contain: a person is using a tablet with graphs on the screen and other items surrounding it">
            <a:extLst>
              <a:ext uri="{FF2B5EF4-FFF2-40B4-BE49-F238E27FC236}">
                <a16:creationId xmlns:a16="http://schemas.microsoft.com/office/drawing/2014/main" id="{044F1AAD-9FDE-4F87-6157-9C2D0B1180C1}"/>
              </a:ext>
            </a:extLst>
          </p:cNvPr>
          <p:cNvPicPr>
            <a:picLocks noChangeAspect="1"/>
          </p:cNvPicPr>
          <p:nvPr/>
        </p:nvPicPr>
        <p:blipFill>
          <a:blip r:embed="rId2">
            <a:alphaModFix/>
          </a:blip>
          <a:srcRect t="7805" r="2" b="11762"/>
          <a:stretch/>
        </p:blipFill>
        <p:spPr>
          <a:xfrm>
            <a:off x="4283902" y="10"/>
            <a:ext cx="7908098" cy="6857992"/>
          </a:xfrm>
          <a:prstGeom prst="rect">
            <a:avLst/>
          </a:prstGeom>
        </p:spPr>
      </p:pic>
      <p:sp>
        <p:nvSpPr>
          <p:cNvPr id="11" name="Rectangle 1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99926D-741B-EF4A-5DE7-71BA90D7AFF6}"/>
              </a:ext>
            </a:extLst>
          </p:cNvPr>
          <p:cNvSpPr txBox="1"/>
          <p:nvPr/>
        </p:nvSpPr>
        <p:spPr>
          <a:xfrm>
            <a:off x="299367" y="1480120"/>
            <a:ext cx="5505449"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b="1">
                <a:solidFill>
                  <a:schemeClr val="bg1"/>
                </a:solidFill>
                <a:latin typeface="Times New Roman"/>
                <a:ea typeface="+mj-ea"/>
                <a:cs typeface="Times New Roman"/>
              </a:rPr>
              <a:t>EXPLORATORY DATA ANALYSIS</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D28A7A-0810-625E-8548-F0415A12A650}"/>
              </a:ext>
            </a:extLst>
          </p:cNvPr>
          <p:cNvSpPr/>
          <p:nvPr/>
        </p:nvSpPr>
        <p:spPr>
          <a:xfrm>
            <a:off x="728663" y="1115219"/>
            <a:ext cx="5505449" cy="238760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900" b="1" cap="all">
              <a:ln w="22225">
                <a:solidFill>
                  <a:prstClr val="black"/>
                </a:solidFill>
                <a:miter lim="800000"/>
              </a:ln>
              <a:solidFill>
                <a:schemeClr val="bg1"/>
              </a:solidFill>
              <a:latin typeface="Times New Roman"/>
              <a:ea typeface="+mj-ea"/>
              <a:cs typeface="Times New Roman"/>
            </a:endParaRPr>
          </a:p>
          <a:p>
            <a:pPr>
              <a:lnSpc>
                <a:spcPct val="90000"/>
              </a:lnSpc>
              <a:spcBef>
                <a:spcPct val="0"/>
              </a:spcBef>
              <a:spcAft>
                <a:spcPts val="600"/>
              </a:spcAft>
            </a:pPr>
            <a:br>
              <a:rPr lang="en-US" sz="3900" cap="all">
                <a:ln w="22225">
                  <a:solidFill>
                    <a:schemeClr val="tx1"/>
                  </a:solidFill>
                  <a:miter lim="800000"/>
                </a:ln>
                <a:latin typeface="+mj-lt"/>
                <a:ea typeface="+mj-ea"/>
                <a:cs typeface="+mj-cs"/>
              </a:rPr>
            </a:br>
            <a:endParaRPr lang="en-US" sz="3900" b="1" cap="all">
              <a:ln w="22225">
                <a:solidFill>
                  <a:schemeClr val="tx1"/>
                </a:solidFill>
                <a:miter lim="800000"/>
              </a:ln>
              <a:solidFill>
                <a:schemeClr val="bg1"/>
              </a:solidFill>
              <a:latin typeface="+mj-lt"/>
              <a:ea typeface="+mj-ea"/>
              <a:cs typeface="+mj-cs"/>
            </a:endParaRPr>
          </a:p>
        </p:txBody>
      </p:sp>
      <p:sp>
        <p:nvSpPr>
          <p:cNvPr id="5" name="Slide Number Placeholder 4">
            <a:extLst>
              <a:ext uri="{FF2B5EF4-FFF2-40B4-BE49-F238E27FC236}">
                <a16:creationId xmlns:a16="http://schemas.microsoft.com/office/drawing/2014/main" id="{40D82D03-A7C5-F14B-2F1E-A4DA36215B63}"/>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618514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43670DD0-38B1-1C9A-E4FF-5B60AB2F8842}"/>
              </a:ext>
            </a:extLst>
          </p:cNvPr>
          <p:cNvSpPr/>
          <p:nvPr/>
        </p:nvSpPr>
        <p:spPr>
          <a:xfrm>
            <a:off x="0" y="0"/>
            <a:ext cx="4329706" cy="144965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latin typeface="Times New Roman"/>
                <a:cs typeface="Times New Roman"/>
              </a:rPr>
              <a:t>Correlation matrix</a:t>
            </a:r>
            <a:endParaRPr lang="en-US"/>
          </a:p>
        </p:txBody>
      </p:sp>
      <p:pic>
        <p:nvPicPr>
          <p:cNvPr id="5" name="Picture 4" descr="A close-up of a graph&#10;&#10;Description automatically generated">
            <a:extLst>
              <a:ext uri="{FF2B5EF4-FFF2-40B4-BE49-F238E27FC236}">
                <a16:creationId xmlns:a16="http://schemas.microsoft.com/office/drawing/2014/main" id="{3E60B3AE-5423-C1D1-699C-B240CE638C6D}"/>
              </a:ext>
            </a:extLst>
          </p:cNvPr>
          <p:cNvPicPr>
            <a:picLocks noChangeAspect="1"/>
          </p:cNvPicPr>
          <p:nvPr/>
        </p:nvPicPr>
        <p:blipFill>
          <a:blip r:embed="rId2"/>
          <a:srcRect l="6304" r="-143" b="9902"/>
          <a:stretch/>
        </p:blipFill>
        <p:spPr>
          <a:xfrm>
            <a:off x="193399" y="1444166"/>
            <a:ext cx="8760689" cy="5263514"/>
          </a:xfrm>
          <a:prstGeom prst="rect">
            <a:avLst/>
          </a:prstGeom>
          <a:ln w="38100" cap="sq">
            <a:solidFill>
              <a:schemeClr val="accent1">
                <a:lumMod val="50000"/>
              </a:schemeClr>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D7828CB1-AF17-A875-1960-4C0511A094F4}"/>
              </a:ext>
            </a:extLst>
          </p:cNvPr>
          <p:cNvSpPr txBox="1"/>
          <p:nvPr/>
        </p:nvSpPr>
        <p:spPr>
          <a:xfrm>
            <a:off x="9153619" y="1446315"/>
            <a:ext cx="304370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Times New Roman"/>
                <a:ea typeface="+mn-lt"/>
                <a:cs typeface="+mn-lt"/>
              </a:rPr>
              <a:t>The image shows a correlation heatmap depicting the relationships between various socioeconomic and health-related variables. </a:t>
            </a:r>
            <a:endParaRPr lang="en-US" sz="2000">
              <a:latin typeface="Times New Roman"/>
              <a:ea typeface="+mn-lt"/>
              <a:cs typeface="Times New Roman"/>
            </a:endParaRPr>
          </a:p>
          <a:p>
            <a:pPr marL="342900" indent="-342900">
              <a:buFont typeface="Arial"/>
              <a:buChar char="•"/>
            </a:pPr>
            <a:r>
              <a:rPr lang="en-US" sz="2000">
                <a:latin typeface="Times New Roman"/>
                <a:ea typeface="+mn-lt"/>
                <a:cs typeface="+mn-lt"/>
              </a:rPr>
              <a:t>Each cell in the heatmap represents the correlation coefficient between the pair of variables, with color coding indicating the strength and direction of the correlation.</a:t>
            </a:r>
            <a:endParaRPr lang="en-US" sz="2000">
              <a:latin typeface="Times New Roman"/>
              <a:cs typeface="Times New Roman"/>
            </a:endParaRPr>
          </a:p>
        </p:txBody>
      </p:sp>
      <p:sp>
        <p:nvSpPr>
          <p:cNvPr id="4" name="Slide Number Placeholder 3">
            <a:extLst>
              <a:ext uri="{FF2B5EF4-FFF2-40B4-BE49-F238E27FC236}">
                <a16:creationId xmlns:a16="http://schemas.microsoft.com/office/drawing/2014/main" id="{FD63CC42-8735-B6A5-AAD1-AB740E20DB11}"/>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32795138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826EA4-A96B-6EC9-3990-4DC96E70E330}"/>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4" name="Arrow: Right 3">
            <a:extLst>
              <a:ext uri="{FF2B5EF4-FFF2-40B4-BE49-F238E27FC236}">
                <a16:creationId xmlns:a16="http://schemas.microsoft.com/office/drawing/2014/main" id="{B3CBF949-181D-91EF-80B5-D16E4FB72F0D}"/>
              </a:ext>
            </a:extLst>
          </p:cNvPr>
          <p:cNvSpPr/>
          <p:nvPr/>
        </p:nvSpPr>
        <p:spPr>
          <a:xfrm>
            <a:off x="0" y="0"/>
            <a:ext cx="4089075" cy="152986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latin typeface="Times New Roman"/>
                <a:cs typeface="Times New Roman"/>
              </a:rPr>
              <a:t>Histogram</a:t>
            </a:r>
            <a:endParaRPr lang="en-US" dirty="0"/>
          </a:p>
        </p:txBody>
      </p:sp>
      <p:pic>
        <p:nvPicPr>
          <p:cNvPr id="5" name="Picture 4" descr="A graph of a number of infant mortality rate&#10;&#10;Description automatically generated">
            <a:extLst>
              <a:ext uri="{FF2B5EF4-FFF2-40B4-BE49-F238E27FC236}">
                <a16:creationId xmlns:a16="http://schemas.microsoft.com/office/drawing/2014/main" id="{9DA78144-5FCF-4053-41D3-4B68E693FF26}"/>
              </a:ext>
            </a:extLst>
          </p:cNvPr>
          <p:cNvPicPr>
            <a:picLocks noChangeAspect="1"/>
          </p:cNvPicPr>
          <p:nvPr/>
        </p:nvPicPr>
        <p:blipFill>
          <a:blip r:embed="rId2"/>
          <a:stretch>
            <a:fillRect/>
          </a:stretch>
        </p:blipFill>
        <p:spPr>
          <a:xfrm>
            <a:off x="266449" y="1555248"/>
            <a:ext cx="8129839" cy="5164556"/>
          </a:xfrm>
          <a:prstGeom prst="rect">
            <a:avLst/>
          </a:prstGeom>
          <a:ln w="28575">
            <a:solidFill>
              <a:srgbClr val="156082"/>
            </a:solidFill>
          </a:ln>
        </p:spPr>
      </p:pic>
      <p:sp>
        <p:nvSpPr>
          <p:cNvPr id="6" name="TextBox 5">
            <a:extLst>
              <a:ext uri="{FF2B5EF4-FFF2-40B4-BE49-F238E27FC236}">
                <a16:creationId xmlns:a16="http://schemas.microsoft.com/office/drawing/2014/main" id="{7286D511-74C2-A3EB-64BF-5036F67CF213}"/>
              </a:ext>
            </a:extLst>
          </p:cNvPr>
          <p:cNvSpPr txBox="1"/>
          <p:nvPr/>
        </p:nvSpPr>
        <p:spPr>
          <a:xfrm>
            <a:off x="8926416" y="1820736"/>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mn-lt"/>
                <a:cs typeface="+mn-lt"/>
              </a:rPr>
              <a:t>The histogram shows the distribution of infant mortality rates. The data is skewed to the right, with most countries having a lower infant mortality rate, and only a few countries showing higher rates above 40.</a:t>
            </a:r>
            <a:endParaRPr lang="en-US" sz="2400">
              <a:latin typeface="Times New Roman"/>
              <a:cs typeface="Times New Roman"/>
            </a:endParaRPr>
          </a:p>
        </p:txBody>
      </p:sp>
    </p:spTree>
    <p:extLst>
      <p:ext uri="{BB962C8B-B14F-4D97-AF65-F5344CB8AC3E}">
        <p14:creationId xmlns:p14="http://schemas.microsoft.com/office/powerpoint/2010/main" val="365613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blue dots&#10;&#10;Description automatically generated">
            <a:extLst>
              <a:ext uri="{FF2B5EF4-FFF2-40B4-BE49-F238E27FC236}">
                <a16:creationId xmlns:a16="http://schemas.microsoft.com/office/drawing/2014/main" id="{5BA68EB2-DF7C-6C35-A2BB-B7E60FB8A3E9}"/>
              </a:ext>
            </a:extLst>
          </p:cNvPr>
          <p:cNvPicPr>
            <a:picLocks noChangeAspect="1"/>
          </p:cNvPicPr>
          <p:nvPr/>
        </p:nvPicPr>
        <p:blipFill>
          <a:blip r:embed="rId2"/>
          <a:stretch>
            <a:fillRect/>
          </a:stretch>
        </p:blipFill>
        <p:spPr>
          <a:xfrm>
            <a:off x="232150" y="1510785"/>
            <a:ext cx="8010525" cy="5210175"/>
          </a:xfrm>
          <a:prstGeom prst="rect">
            <a:avLst/>
          </a:prstGeom>
          <a:ln w="38100" cap="sq">
            <a:solidFill>
              <a:schemeClr val="accent1">
                <a:lumMod val="50000"/>
              </a:schemeClr>
            </a:solidFill>
            <a:prstDash val="solid"/>
            <a:miter lim="800000"/>
          </a:ln>
          <a:effectLst>
            <a:outerShdw blurRad="50800" dist="38100" dir="2700000" algn="tl" rotWithShape="0">
              <a:srgbClr val="000000">
                <a:alpha val="43000"/>
              </a:srgbClr>
            </a:outerShdw>
          </a:effectLst>
        </p:spPr>
      </p:pic>
      <p:sp>
        <p:nvSpPr>
          <p:cNvPr id="5" name="Arrow: Right 4">
            <a:extLst>
              <a:ext uri="{FF2B5EF4-FFF2-40B4-BE49-F238E27FC236}">
                <a16:creationId xmlns:a16="http://schemas.microsoft.com/office/drawing/2014/main" id="{93939F91-C958-8298-D7BE-A4372E9B1040}"/>
              </a:ext>
            </a:extLst>
          </p:cNvPr>
          <p:cNvSpPr/>
          <p:nvPr/>
        </p:nvSpPr>
        <p:spPr>
          <a:xfrm>
            <a:off x="0" y="26736"/>
            <a:ext cx="3794970" cy="13560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latin typeface="Times New Roman"/>
                <a:cs typeface="Times New Roman"/>
              </a:rPr>
              <a:t>Scatter plot</a:t>
            </a:r>
            <a:endParaRPr lang="en-US" sz="3600">
              <a:solidFill>
                <a:srgbClr val="000000"/>
              </a:solidFill>
              <a:latin typeface="Times New Roman"/>
              <a:cs typeface="Times New Roman"/>
            </a:endParaRPr>
          </a:p>
        </p:txBody>
      </p:sp>
      <p:sp>
        <p:nvSpPr>
          <p:cNvPr id="2" name="TextBox 1">
            <a:extLst>
              <a:ext uri="{FF2B5EF4-FFF2-40B4-BE49-F238E27FC236}">
                <a16:creationId xmlns:a16="http://schemas.microsoft.com/office/drawing/2014/main" id="{27264A36-E804-35D5-92DF-BF56B7EBF080}"/>
              </a:ext>
            </a:extLst>
          </p:cNvPr>
          <p:cNvSpPr txBox="1"/>
          <p:nvPr/>
        </p:nvSpPr>
        <p:spPr>
          <a:xfrm>
            <a:off x="8505220" y="2446980"/>
            <a:ext cx="342498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ea typeface="+mn-lt"/>
                <a:cs typeface="+mn-lt"/>
              </a:rPr>
              <a:t>The scatter plot shows a positive correlation between fertility rate and infant mortality, with a regression line indicating that higher fertility rates are associated with higher infant mortality.</a:t>
            </a:r>
            <a:endParaRPr lang="en-US" sz="2400">
              <a:latin typeface="Times New Roman"/>
              <a:cs typeface="Times New Roman"/>
            </a:endParaRPr>
          </a:p>
        </p:txBody>
      </p:sp>
      <p:sp>
        <p:nvSpPr>
          <p:cNvPr id="3" name="Slide Number Placeholder 2">
            <a:extLst>
              <a:ext uri="{FF2B5EF4-FFF2-40B4-BE49-F238E27FC236}">
                <a16:creationId xmlns:a16="http://schemas.microsoft.com/office/drawing/2014/main" id="{B13639E7-4A1B-1AA0-ECB0-4623EC7161D4}"/>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231869852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life expectancy and infant mortality&#10;&#10;Description automatically generated">
            <a:extLst>
              <a:ext uri="{FF2B5EF4-FFF2-40B4-BE49-F238E27FC236}">
                <a16:creationId xmlns:a16="http://schemas.microsoft.com/office/drawing/2014/main" id="{46A3D5D3-6C23-ECD2-CB81-53C013067D13}"/>
              </a:ext>
            </a:extLst>
          </p:cNvPr>
          <p:cNvPicPr>
            <a:picLocks noChangeAspect="1"/>
          </p:cNvPicPr>
          <p:nvPr/>
        </p:nvPicPr>
        <p:blipFill>
          <a:blip r:embed="rId2"/>
          <a:stretch>
            <a:fillRect/>
          </a:stretch>
        </p:blipFill>
        <p:spPr>
          <a:xfrm>
            <a:off x="197505" y="1435660"/>
            <a:ext cx="8010525" cy="5210175"/>
          </a:xfrm>
          <a:prstGeom prst="rect">
            <a:avLst/>
          </a:prstGeom>
          <a:ln w="38100" cap="sq">
            <a:solidFill>
              <a:srgbClr val="156082"/>
            </a:solidFill>
            <a:prstDash val="solid"/>
            <a:miter lim="800000"/>
          </a:ln>
          <a:effectLst>
            <a:outerShdw blurRad="50800" dist="38100" dir="2700000" algn="tl" rotWithShape="0">
              <a:srgbClr val="000000">
                <a:alpha val="43000"/>
              </a:srgbClr>
            </a:outerShdw>
          </a:effectLst>
        </p:spPr>
      </p:pic>
      <p:sp>
        <p:nvSpPr>
          <p:cNvPr id="5" name="Arrow: Right 4">
            <a:extLst>
              <a:ext uri="{FF2B5EF4-FFF2-40B4-BE49-F238E27FC236}">
                <a16:creationId xmlns:a16="http://schemas.microsoft.com/office/drawing/2014/main" id="{FF4DA17A-413A-0C14-FBFC-58F48A966072}"/>
              </a:ext>
            </a:extLst>
          </p:cNvPr>
          <p:cNvSpPr/>
          <p:nvPr/>
        </p:nvSpPr>
        <p:spPr>
          <a:xfrm>
            <a:off x="0" y="-1"/>
            <a:ext cx="3286970" cy="14362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latin typeface="Times New Roman"/>
                <a:cs typeface="Times New Roman"/>
              </a:rPr>
              <a:t>Line plot</a:t>
            </a:r>
            <a:endParaRPr lang="en-US" sz="3600">
              <a:solidFill>
                <a:srgbClr val="000000"/>
              </a:solidFill>
              <a:latin typeface="Times New Roman"/>
              <a:cs typeface="Times New Roman"/>
            </a:endParaRPr>
          </a:p>
        </p:txBody>
      </p:sp>
      <p:sp>
        <p:nvSpPr>
          <p:cNvPr id="2" name="TextBox 1">
            <a:extLst>
              <a:ext uri="{FF2B5EF4-FFF2-40B4-BE49-F238E27FC236}">
                <a16:creationId xmlns:a16="http://schemas.microsoft.com/office/drawing/2014/main" id="{C04FBD1E-A000-07E8-5DE1-42E15441CE42}"/>
              </a:ext>
            </a:extLst>
          </p:cNvPr>
          <p:cNvSpPr txBox="1"/>
          <p:nvPr/>
        </p:nvSpPr>
        <p:spPr>
          <a:xfrm>
            <a:off x="8488797" y="2462118"/>
            <a:ext cx="347846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ea typeface="+mn-lt"/>
                <a:cs typeface="+mn-lt"/>
              </a:rPr>
              <a:t>The line plot shows an inverse relationship between life expectancy and infant mortality, with infant mortality decreasing as life expectancy increases.</a:t>
            </a:r>
            <a:endParaRPr lang="en-US" sz="2400">
              <a:latin typeface="Times New Roman"/>
              <a:cs typeface="Times New Roman"/>
            </a:endParaRPr>
          </a:p>
        </p:txBody>
      </p:sp>
      <p:sp>
        <p:nvSpPr>
          <p:cNvPr id="3" name="Slide Number Placeholder 2">
            <a:extLst>
              <a:ext uri="{FF2B5EF4-FFF2-40B4-BE49-F238E27FC236}">
                <a16:creationId xmlns:a16="http://schemas.microsoft.com/office/drawing/2014/main" id="{4F5179B7-091A-BE18-B414-628471ADDCD8}"/>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013949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BEB460FC-6A94-F4DA-6686-5DFF2097CA4D}"/>
              </a:ext>
            </a:extLst>
          </p:cNvPr>
          <p:cNvPicPr>
            <a:picLocks noChangeAspect="1"/>
          </p:cNvPicPr>
          <p:nvPr/>
        </p:nvPicPr>
        <p:blipFill>
          <a:blip r:embed="rId2"/>
          <a:stretch>
            <a:fillRect/>
          </a:stretch>
        </p:blipFill>
        <p:spPr>
          <a:xfrm>
            <a:off x="623909" y="640080"/>
            <a:ext cx="6608343" cy="5547996"/>
          </a:xfrm>
          <a:prstGeom prst="rect">
            <a:avLst/>
          </a:prstGeom>
          <a:ln w="38100" cap="sq">
            <a:solidFill>
              <a:srgbClr val="156082"/>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2E62A2A2-FCF9-5747-3069-4386FA8B784D}"/>
              </a:ext>
            </a:extLst>
          </p:cNvPr>
          <p:cNvSpPr txBox="1"/>
          <p:nvPr/>
        </p:nvSpPr>
        <p:spPr>
          <a:xfrm>
            <a:off x="8156351" y="2121408"/>
            <a:ext cx="3544034" cy="405079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400">
              <a:lnSpc>
                <a:spcPct val="90000"/>
              </a:lnSpc>
              <a:spcAft>
                <a:spcPts val="600"/>
              </a:spcAft>
              <a:buClr>
                <a:schemeClr val="accent1">
                  <a:lumMod val="75000"/>
                </a:schemeClr>
              </a:buClr>
              <a:buSzPct val="85000"/>
            </a:pPr>
            <a:r>
              <a:rPr lang="en-US" sz="2400">
                <a:latin typeface="Times New Roman"/>
                <a:cs typeface="Times New Roman"/>
              </a:rPr>
              <a:t>Fitting ordinary least squares model with all the features: Leading Current Reactive Power(</a:t>
            </a:r>
            <a:r>
              <a:rPr lang="en-US" sz="2400" err="1">
                <a:latin typeface="Times New Roman"/>
                <a:cs typeface="Times New Roman"/>
              </a:rPr>
              <a:t>LeRP</a:t>
            </a:r>
            <a:r>
              <a:rPr lang="en-US" sz="2400">
                <a:latin typeface="Times New Roman"/>
                <a:cs typeface="Times New Roman"/>
              </a:rPr>
              <a:t>) has Greatest P-value which is insignificant</a:t>
            </a:r>
            <a:endParaRPr lang="en-US" sz="2800">
              <a:latin typeface="Times New Roman"/>
              <a:cs typeface="Times New Roman"/>
            </a:endParaRPr>
          </a:p>
        </p:txBody>
      </p:sp>
      <p:sp>
        <p:nvSpPr>
          <p:cNvPr id="2" name="TextBox 1">
            <a:extLst>
              <a:ext uri="{FF2B5EF4-FFF2-40B4-BE49-F238E27FC236}">
                <a16:creationId xmlns:a16="http://schemas.microsoft.com/office/drawing/2014/main" id="{27650545-D2E8-39FE-3BAE-02FDA6AA28EF}"/>
              </a:ext>
            </a:extLst>
          </p:cNvPr>
          <p:cNvSpPr txBox="1"/>
          <p:nvPr/>
        </p:nvSpPr>
        <p:spPr>
          <a:xfrm>
            <a:off x="4724400" y="3200400"/>
            <a:ext cx="2743200" cy="1000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600">
                <a:solidFill>
                  <a:srgbClr val="222A35"/>
                </a:solidFill>
                <a:latin typeface="Times New Roman"/>
                <a:cs typeface="Times New Roman"/>
              </a:rPr>
              <a:t>       </a:t>
            </a:r>
            <a:endParaRPr lang="en-US" sz="3500">
              <a:solidFill>
                <a:srgbClr val="222A35"/>
              </a:solidFill>
              <a:latin typeface="Times New Roman"/>
              <a:cs typeface="Times New Roman"/>
            </a:endParaRPr>
          </a:p>
          <a:p>
            <a:pPr>
              <a:spcAft>
                <a:spcPts val="600"/>
              </a:spcAft>
            </a:pPr>
            <a:endParaRPr lang="en-US">
              <a:latin typeface="Times New Roman"/>
              <a:cs typeface="Times New Roman"/>
            </a:endParaRPr>
          </a:p>
        </p:txBody>
      </p:sp>
      <p:sp>
        <p:nvSpPr>
          <p:cNvPr id="10" name="TextBox 9">
            <a:extLst>
              <a:ext uri="{FF2B5EF4-FFF2-40B4-BE49-F238E27FC236}">
                <a16:creationId xmlns:a16="http://schemas.microsoft.com/office/drawing/2014/main" id="{BAB791E4-B28E-CE1F-4BED-24301AAF2C82}"/>
              </a:ext>
            </a:extLst>
          </p:cNvPr>
          <p:cNvSpPr txBox="1"/>
          <p:nvPr/>
        </p:nvSpPr>
        <p:spPr>
          <a:xfrm>
            <a:off x="8153400" y="787400"/>
            <a:ext cx="3886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a:solidFill>
                  <a:srgbClr val="156082"/>
                </a:solidFill>
                <a:latin typeface="Times New Roman"/>
                <a:cs typeface="Times New Roman"/>
              </a:rPr>
              <a:t>Significance Test</a:t>
            </a:r>
            <a:r>
              <a:rPr lang="en-US" sz="3600">
                <a:solidFill>
                  <a:srgbClr val="156082"/>
                </a:solidFill>
                <a:latin typeface="Times New Roman"/>
                <a:cs typeface="Times New Roman"/>
              </a:rPr>
              <a:t>​</a:t>
            </a:r>
          </a:p>
        </p:txBody>
      </p:sp>
      <p:sp>
        <p:nvSpPr>
          <p:cNvPr id="3" name="Slide Number Placeholder 2">
            <a:extLst>
              <a:ext uri="{FF2B5EF4-FFF2-40B4-BE49-F238E27FC236}">
                <a16:creationId xmlns:a16="http://schemas.microsoft.com/office/drawing/2014/main" id="{D0A7E1BE-C415-AD03-7908-0C494129CA62}"/>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95554057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AB791E4-B28E-CE1F-4BED-24301AAF2C82}"/>
              </a:ext>
            </a:extLst>
          </p:cNvPr>
          <p:cNvSpPr txBox="1"/>
          <p:nvPr/>
        </p:nvSpPr>
        <p:spPr>
          <a:xfrm>
            <a:off x="8156350" y="484632"/>
            <a:ext cx="3844216" cy="1632434"/>
          </a:xfrm>
          <a:prstGeom prst="rect">
            <a:avLst/>
          </a:prstGeom>
          <a:ln>
            <a:no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b="1" cap="all">
                <a:solidFill>
                  <a:srgbClr val="156082"/>
                </a:solidFill>
                <a:latin typeface="Times New Roman"/>
                <a:ea typeface="+mj-ea"/>
                <a:cs typeface="Times New Roman"/>
              </a:rPr>
              <a:t>Significance Test</a:t>
            </a:r>
            <a:r>
              <a:rPr lang="en-US" sz="3600" cap="all">
                <a:solidFill>
                  <a:srgbClr val="156082"/>
                </a:solidFill>
                <a:latin typeface="Times New Roman"/>
                <a:ea typeface="+mj-ea"/>
                <a:cs typeface="Times New Roman"/>
              </a:rPr>
              <a:t>​</a:t>
            </a:r>
          </a:p>
        </p:txBody>
      </p:sp>
      <p:pic>
        <p:nvPicPr>
          <p:cNvPr id="3" name="Picture 2" descr="A screenshot of a computer screen&#10;&#10;Description automatically generated">
            <a:extLst>
              <a:ext uri="{FF2B5EF4-FFF2-40B4-BE49-F238E27FC236}">
                <a16:creationId xmlns:a16="http://schemas.microsoft.com/office/drawing/2014/main" id="{BA902852-8121-9C13-F1BE-8535E810E9D4}"/>
              </a:ext>
            </a:extLst>
          </p:cNvPr>
          <p:cNvPicPr>
            <a:picLocks noChangeAspect="1"/>
          </p:cNvPicPr>
          <p:nvPr/>
        </p:nvPicPr>
        <p:blipFill>
          <a:blip r:embed="rId2"/>
          <a:stretch>
            <a:fillRect/>
          </a:stretch>
        </p:blipFill>
        <p:spPr>
          <a:xfrm>
            <a:off x="633999" y="801663"/>
            <a:ext cx="6882269" cy="5264935"/>
          </a:xfrm>
          <a:prstGeom prst="rect">
            <a:avLst/>
          </a:prstGeom>
          <a:ln w="38100" cap="sq">
            <a:solidFill>
              <a:srgbClr val="156082"/>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2E62A2A2-FCF9-5747-3069-4386FA8B784D}"/>
              </a:ext>
            </a:extLst>
          </p:cNvPr>
          <p:cNvSpPr txBox="1"/>
          <p:nvPr/>
        </p:nvSpPr>
        <p:spPr>
          <a:xfrm>
            <a:off x="8156351" y="2340772"/>
            <a:ext cx="3832670" cy="41085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buClr>
                <a:schemeClr val="accent1">
                  <a:lumMod val="75000"/>
                </a:schemeClr>
              </a:buClr>
              <a:buSzPct val="85000"/>
            </a:pPr>
            <a:r>
              <a:rPr lang="en-US" sz="2400">
                <a:latin typeface="Times New Roman"/>
                <a:ea typeface="+mn-lt"/>
                <a:cs typeface="+mn-lt"/>
              </a:rPr>
              <a:t>Removing Insignificant variables: After removing variable having greatest P-value (greater than 0.05)</a:t>
            </a:r>
            <a:endParaRPr lang="en-US" sz="2400">
              <a:latin typeface="Times New Roman"/>
              <a:cs typeface="Times New Roman"/>
            </a:endParaRPr>
          </a:p>
        </p:txBody>
      </p:sp>
      <p:sp>
        <p:nvSpPr>
          <p:cNvPr id="2" name="TextBox 1">
            <a:extLst>
              <a:ext uri="{FF2B5EF4-FFF2-40B4-BE49-F238E27FC236}">
                <a16:creationId xmlns:a16="http://schemas.microsoft.com/office/drawing/2014/main" id="{27650545-D2E8-39FE-3BAE-02FDA6AA28EF}"/>
              </a:ext>
            </a:extLst>
          </p:cNvPr>
          <p:cNvSpPr txBox="1"/>
          <p:nvPr/>
        </p:nvSpPr>
        <p:spPr>
          <a:xfrm>
            <a:off x="4724400" y="3200400"/>
            <a:ext cx="2743200" cy="10002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600">
                <a:solidFill>
                  <a:srgbClr val="222A35"/>
                </a:solidFill>
                <a:latin typeface="Times New Roman"/>
                <a:cs typeface="Times New Roman"/>
              </a:rPr>
              <a:t>       </a:t>
            </a:r>
            <a:endParaRPr lang="en-US" sz="3500">
              <a:solidFill>
                <a:srgbClr val="222A35"/>
              </a:solidFill>
              <a:latin typeface="Times New Roman"/>
              <a:cs typeface="Times New Roman"/>
            </a:endParaRPr>
          </a:p>
          <a:p>
            <a:pPr>
              <a:spcAft>
                <a:spcPts val="600"/>
              </a:spcAft>
            </a:pPr>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46B82724-5691-7D44-EEEF-A6F91EB1343C}"/>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8113742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4C65D-5251-7F58-9DD4-1BC3E099BFFB}"/>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Multicollinearity Check</a:t>
            </a:r>
            <a:endParaRPr lang="en-US" b="1">
              <a:solidFill>
                <a:srgbClr val="156082"/>
              </a:solidFill>
              <a:latin typeface="Times New Roman"/>
              <a:cs typeface="Times New Roman"/>
            </a:endParaRPr>
          </a:p>
        </p:txBody>
      </p:sp>
      <p:sp>
        <p:nvSpPr>
          <p:cNvPr id="3" name="TextBox 2">
            <a:extLst>
              <a:ext uri="{FF2B5EF4-FFF2-40B4-BE49-F238E27FC236}">
                <a16:creationId xmlns:a16="http://schemas.microsoft.com/office/drawing/2014/main" id="{BA1B5CD5-A91B-ECED-E3B1-871FE7B9517C}"/>
              </a:ext>
            </a:extLst>
          </p:cNvPr>
          <p:cNvSpPr txBox="1"/>
          <p:nvPr/>
        </p:nvSpPr>
        <p:spPr>
          <a:xfrm>
            <a:off x="206062" y="796345"/>
            <a:ext cx="90109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Variables with the greatest variance inflation factor (VIF &gt;3) were removed</a:t>
            </a:r>
            <a:endParaRPr lang="en-US">
              <a:latin typeface="Times New Roman"/>
              <a:cs typeface="Times New Roman"/>
            </a:endParaRPr>
          </a:p>
        </p:txBody>
      </p:sp>
      <p:pic>
        <p:nvPicPr>
          <p:cNvPr id="4" name="Picture 3" descr="A screenshot of a white and black table&#10;&#10;Description automatically generated">
            <a:extLst>
              <a:ext uri="{FF2B5EF4-FFF2-40B4-BE49-F238E27FC236}">
                <a16:creationId xmlns:a16="http://schemas.microsoft.com/office/drawing/2014/main" id="{EEBE2C72-CBB6-EDE3-698C-0D19DE7C8DE0}"/>
              </a:ext>
            </a:extLst>
          </p:cNvPr>
          <p:cNvPicPr>
            <a:picLocks noChangeAspect="1"/>
          </p:cNvPicPr>
          <p:nvPr/>
        </p:nvPicPr>
        <p:blipFill>
          <a:blip r:embed="rId2"/>
          <a:stretch>
            <a:fillRect/>
          </a:stretch>
        </p:blipFill>
        <p:spPr>
          <a:xfrm>
            <a:off x="437747" y="1335311"/>
            <a:ext cx="3181350" cy="5518195"/>
          </a:xfrm>
          <a:prstGeom prst="rect">
            <a:avLst/>
          </a:prstGeom>
          <a:ln w="28575">
            <a:solidFill>
              <a:srgbClr val="156082"/>
            </a:solidFill>
          </a:ln>
        </p:spPr>
      </p:pic>
      <p:pic>
        <p:nvPicPr>
          <p:cNvPr id="5" name="Picture 4" descr="A screenshot of a table&#10;&#10;Description automatically generated">
            <a:extLst>
              <a:ext uri="{FF2B5EF4-FFF2-40B4-BE49-F238E27FC236}">
                <a16:creationId xmlns:a16="http://schemas.microsoft.com/office/drawing/2014/main" id="{C0CE2CDB-F3DE-4394-D869-FCAEDF4E50CD}"/>
              </a:ext>
            </a:extLst>
          </p:cNvPr>
          <p:cNvPicPr>
            <a:picLocks noChangeAspect="1"/>
          </p:cNvPicPr>
          <p:nvPr/>
        </p:nvPicPr>
        <p:blipFill>
          <a:blip r:embed="rId3"/>
          <a:stretch>
            <a:fillRect/>
          </a:stretch>
        </p:blipFill>
        <p:spPr>
          <a:xfrm>
            <a:off x="4789063" y="1335043"/>
            <a:ext cx="3086100" cy="5121633"/>
          </a:xfrm>
          <a:prstGeom prst="rect">
            <a:avLst/>
          </a:prstGeom>
          <a:ln w="28575">
            <a:solidFill>
              <a:srgbClr val="156082"/>
            </a:solidFill>
          </a:ln>
        </p:spPr>
      </p:pic>
      <p:pic>
        <p:nvPicPr>
          <p:cNvPr id="6" name="Picture 5" descr="A screenshot of a white and black list&#10;&#10;Description automatically generated">
            <a:extLst>
              <a:ext uri="{FF2B5EF4-FFF2-40B4-BE49-F238E27FC236}">
                <a16:creationId xmlns:a16="http://schemas.microsoft.com/office/drawing/2014/main" id="{9B6B3807-9442-E4BD-503F-7919C42CB56B}"/>
              </a:ext>
            </a:extLst>
          </p:cNvPr>
          <p:cNvPicPr>
            <a:picLocks noChangeAspect="1"/>
          </p:cNvPicPr>
          <p:nvPr/>
        </p:nvPicPr>
        <p:blipFill>
          <a:blip r:embed="rId4"/>
          <a:stretch>
            <a:fillRect/>
          </a:stretch>
        </p:blipFill>
        <p:spPr>
          <a:xfrm>
            <a:off x="8891910" y="1331157"/>
            <a:ext cx="3114675" cy="5095875"/>
          </a:xfrm>
          <a:prstGeom prst="rect">
            <a:avLst/>
          </a:prstGeom>
          <a:ln w="28575">
            <a:solidFill>
              <a:srgbClr val="156082"/>
            </a:solidFill>
          </a:ln>
        </p:spPr>
      </p:pic>
      <p:sp>
        <p:nvSpPr>
          <p:cNvPr id="8" name="Arrow: Right 7">
            <a:extLst>
              <a:ext uri="{FF2B5EF4-FFF2-40B4-BE49-F238E27FC236}">
                <a16:creationId xmlns:a16="http://schemas.microsoft.com/office/drawing/2014/main" id="{BEE05E06-C19F-8C3D-67AF-98AF672E896F}"/>
              </a:ext>
            </a:extLst>
          </p:cNvPr>
          <p:cNvSpPr/>
          <p:nvPr/>
        </p:nvSpPr>
        <p:spPr>
          <a:xfrm>
            <a:off x="3791644" y="3284773"/>
            <a:ext cx="897002" cy="60810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52E4A1A-2C57-7413-F093-B40E705F0E9F}"/>
              </a:ext>
            </a:extLst>
          </p:cNvPr>
          <p:cNvSpPr/>
          <p:nvPr/>
        </p:nvSpPr>
        <p:spPr>
          <a:xfrm>
            <a:off x="8033661" y="3288528"/>
            <a:ext cx="857765" cy="634843"/>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83688387-4D80-F292-B4AA-90F230167F4D}"/>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4956765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BD08B3-9D33-493E-AB2C-B1F8CD7293A1}"/>
              </a:ext>
            </a:extLst>
          </p:cNvPr>
          <p:cNvSpPr/>
          <p:nvPr/>
        </p:nvSpPr>
        <p:spPr>
          <a:xfrm>
            <a:off x="611638" y="395868"/>
            <a:ext cx="2698175" cy="646331"/>
          </a:xfrm>
          <a:prstGeom prst="rect">
            <a:avLst/>
          </a:prstGeom>
        </p:spPr>
        <p:txBody>
          <a:bodyPr wrap="none">
            <a:spAutoFit/>
          </a:bodyPr>
          <a:lstStyle/>
          <a:p>
            <a:r>
              <a:rPr lang="en-US" sz="3600" b="1" cap="all">
                <a:solidFill>
                  <a:srgbClr val="000000"/>
                </a:solidFill>
                <a:latin typeface="Times New Roman" panose="02020603050405020304" pitchFamily="18" charset="0"/>
                <a:cs typeface="Times New Roman" panose="02020603050405020304" pitchFamily="18" charset="0"/>
              </a:rPr>
              <a:t>Abstract</a:t>
            </a:r>
            <a:endParaRPr lang="en-US" sz="36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785136-A550-444F-865E-4FDA11FC62DF}"/>
              </a:ext>
            </a:extLst>
          </p:cNvPr>
          <p:cNvSpPr/>
          <p:nvPr/>
        </p:nvSpPr>
        <p:spPr>
          <a:xfrm>
            <a:off x="611637" y="1128703"/>
            <a:ext cx="10985631" cy="2246769"/>
          </a:xfrm>
          <a:prstGeom prst="rect">
            <a:avLst/>
          </a:prstGeom>
        </p:spPr>
        <p:txBody>
          <a:bodyPr wrap="square">
            <a:spAutoFit/>
          </a:bodyPr>
          <a:lstStyle/>
          <a:p>
            <a:r>
              <a:rPr lang="en-US" sz="2800">
                <a:solidFill>
                  <a:srgbClr val="2A0947"/>
                </a:solidFill>
                <a:latin typeface="Times New Roman" panose="02020603050405020304" pitchFamily="18" charset="0"/>
                <a:cs typeface="Times New Roman" panose="02020603050405020304" pitchFamily="18" charset="0"/>
              </a:rPr>
              <a:t>This project analyzes factors affecting infant mortality rates globally, using variables such as life expectancy, birth rates, GDP, and healthcare metrics. Through regression analysis, significant trends and relationships between socio-economic indicators and infant health outcomes are identified, providing insights into potential areas for policy improvements.</a:t>
            </a:r>
            <a:endParaRPr lang="en-US" sz="28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2E819F1-8C1F-43DE-B1FA-0FB62FD6F638}"/>
              </a:ext>
            </a:extLst>
          </p:cNvPr>
          <p:cNvSpPr/>
          <p:nvPr/>
        </p:nvSpPr>
        <p:spPr>
          <a:xfrm>
            <a:off x="611637" y="3613996"/>
            <a:ext cx="2852063" cy="646331"/>
          </a:xfrm>
          <a:prstGeom prst="rect">
            <a:avLst/>
          </a:prstGeom>
        </p:spPr>
        <p:txBody>
          <a:bodyPr wrap="none">
            <a:spAutoFit/>
          </a:bodyPr>
          <a:lstStyle/>
          <a:p>
            <a:r>
              <a:rPr lang="en-US" sz="3600" b="1" cap="all">
                <a:solidFill>
                  <a:srgbClr val="000000"/>
                </a:solidFill>
                <a:latin typeface="Times New Roman" panose="02020603050405020304" pitchFamily="18" charset="0"/>
                <a:cs typeface="Times New Roman" panose="02020603050405020304" pitchFamily="18" charset="0"/>
              </a:rPr>
              <a:t>Objective</a:t>
            </a:r>
            <a:endParaRPr lang="en-US" sz="36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FC30997-355B-4E86-9EDD-F9B283D61F4D}"/>
              </a:ext>
            </a:extLst>
          </p:cNvPr>
          <p:cNvSpPr/>
          <p:nvPr/>
        </p:nvSpPr>
        <p:spPr>
          <a:xfrm>
            <a:off x="611636" y="4498851"/>
            <a:ext cx="11108296" cy="1384995"/>
          </a:xfrm>
          <a:prstGeom prst="rect">
            <a:avLst/>
          </a:prstGeom>
        </p:spPr>
        <p:txBody>
          <a:bodyPr wrap="square">
            <a:spAutoFit/>
          </a:bodyPr>
          <a:lstStyle/>
          <a:p>
            <a:r>
              <a:rPr lang="en-US" sz="2800">
                <a:solidFill>
                  <a:srgbClr val="2A0947"/>
                </a:solidFill>
                <a:latin typeface="Times New Roman" panose="02020603050405020304" pitchFamily="18" charset="0"/>
                <a:cs typeface="Times New Roman" panose="02020603050405020304" pitchFamily="18" charset="0"/>
              </a:rPr>
              <a:t>To identify a suitable machine learning model for predicting infant mortality rates using various socioeconomic and health-related indicators, aiming to improve public health strategies and outcomes.</a:t>
            </a:r>
            <a:endParaRPr lang="en-US" sz="280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3BD08B3-9D33-493E-AB2C-B1F8CD7293A1}"/>
              </a:ext>
            </a:extLst>
          </p:cNvPr>
          <p:cNvSpPr/>
          <p:nvPr/>
        </p:nvSpPr>
        <p:spPr>
          <a:xfrm>
            <a:off x="611638" y="395868"/>
            <a:ext cx="2698175" cy="646331"/>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cap="all">
                <a:solidFill>
                  <a:srgbClr val="156082"/>
                </a:solidFill>
                <a:latin typeface="Times New Roman"/>
                <a:cs typeface="Times New Roman"/>
              </a:rPr>
              <a:t>Abstract</a:t>
            </a:r>
            <a:endParaRPr lang="en-US" sz="3600">
              <a:solidFill>
                <a:srgbClr val="156082"/>
              </a:solidFill>
              <a:latin typeface="Times New Roman"/>
              <a:cs typeface="Times New Roman"/>
            </a:endParaRPr>
          </a:p>
        </p:txBody>
      </p:sp>
      <p:sp>
        <p:nvSpPr>
          <p:cNvPr id="3" name="Rectangle 2">
            <a:extLst>
              <a:ext uri="{FF2B5EF4-FFF2-40B4-BE49-F238E27FC236}">
                <a16:creationId xmlns:a16="http://schemas.microsoft.com/office/drawing/2014/main" id="{69785136-A550-444F-865E-4FDA11FC62DF}"/>
              </a:ext>
            </a:extLst>
          </p:cNvPr>
          <p:cNvSpPr/>
          <p:nvPr/>
        </p:nvSpPr>
        <p:spPr>
          <a:xfrm>
            <a:off x="611637" y="1128703"/>
            <a:ext cx="10985631" cy="224676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solidFill>
                  <a:srgbClr val="2A0947"/>
                </a:solidFill>
                <a:latin typeface="Times New Roman" panose="02020603050405020304" pitchFamily="18" charset="0"/>
                <a:cs typeface="Times New Roman" panose="02020603050405020304" pitchFamily="18" charset="0"/>
              </a:rPr>
              <a:t>This project analyzes factors affecting infant mortality rates globally, using variables such as life expectancy, birth rates, GDP, and healthcare metrics. Through regression analysis, significant trends and relationships between socio-economic indicators and infant health outcomes are identified, providing insights into potential areas for policy improvements.</a:t>
            </a:r>
            <a:endParaRPr lang="en-US" sz="28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2E819F1-8C1F-43DE-B1FA-0FB62FD6F638}"/>
              </a:ext>
            </a:extLst>
          </p:cNvPr>
          <p:cNvSpPr/>
          <p:nvPr/>
        </p:nvSpPr>
        <p:spPr>
          <a:xfrm>
            <a:off x="611637" y="3613996"/>
            <a:ext cx="2852063" cy="646331"/>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cap="all">
                <a:solidFill>
                  <a:srgbClr val="156082"/>
                </a:solidFill>
                <a:latin typeface="Times New Roman"/>
                <a:cs typeface="Times New Roman"/>
              </a:rPr>
              <a:t>Objective</a:t>
            </a:r>
            <a:endParaRPr lang="en-US" sz="3600">
              <a:solidFill>
                <a:srgbClr val="156082"/>
              </a:solidFill>
              <a:latin typeface="Times New Roman"/>
              <a:cs typeface="Times New Roman"/>
            </a:endParaRPr>
          </a:p>
        </p:txBody>
      </p:sp>
      <p:sp>
        <p:nvSpPr>
          <p:cNvPr id="9" name="Rectangle 8">
            <a:extLst>
              <a:ext uri="{FF2B5EF4-FFF2-40B4-BE49-F238E27FC236}">
                <a16:creationId xmlns:a16="http://schemas.microsoft.com/office/drawing/2014/main" id="{DFC30997-355B-4E86-9EDD-F9B283D61F4D}"/>
              </a:ext>
            </a:extLst>
          </p:cNvPr>
          <p:cNvSpPr/>
          <p:nvPr/>
        </p:nvSpPr>
        <p:spPr>
          <a:xfrm>
            <a:off x="611636" y="4498851"/>
            <a:ext cx="11108296" cy="13849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solidFill>
                  <a:srgbClr val="2A0947"/>
                </a:solidFill>
                <a:latin typeface="Times New Roman" panose="02020603050405020304" pitchFamily="18" charset="0"/>
                <a:cs typeface="Times New Roman" panose="02020603050405020304" pitchFamily="18" charset="0"/>
              </a:rPr>
              <a:t>To identify a suitable machine learning model for predicting infant mortality rates using various socioeconomic and health-related indicators, aiming to improve public health strategies and outcomes.</a:t>
            </a:r>
            <a:endParaRPr lang="en-US" sz="280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12D21650-D8D6-0CB5-3482-5BBF988C2563}"/>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32376600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chine Learning Algorithms - Top 5 Examples in Real Life">
            <a:extLst>
              <a:ext uri="{FF2B5EF4-FFF2-40B4-BE49-F238E27FC236}">
                <a16:creationId xmlns:a16="http://schemas.microsoft.com/office/drawing/2014/main" id="{28EAF3FB-279E-08AA-1DD1-9BB7DAA65309}"/>
              </a:ext>
            </a:extLst>
          </p:cNvPr>
          <p:cNvPicPr>
            <a:picLocks noChangeAspect="1"/>
          </p:cNvPicPr>
          <p:nvPr/>
        </p:nvPicPr>
        <p:blipFill>
          <a:blip r:embed="rId2">
            <a:alphaModFix amt="50000"/>
          </a:blip>
          <a:srcRect t="7078" r="3" b="10965"/>
          <a:stretch/>
        </p:blipFill>
        <p:spPr>
          <a:xfrm>
            <a:off x="20" y="10"/>
            <a:ext cx="12188931" cy="6857990"/>
          </a:xfrm>
          <a:prstGeom prst="rect">
            <a:avLst/>
          </a:prstGeom>
        </p:spPr>
      </p:pic>
      <p:sp>
        <p:nvSpPr>
          <p:cNvPr id="4" name="TextBox 3">
            <a:extLst>
              <a:ext uri="{FF2B5EF4-FFF2-40B4-BE49-F238E27FC236}">
                <a16:creationId xmlns:a16="http://schemas.microsoft.com/office/drawing/2014/main" id="{9E094D31-B022-7593-82EB-D0F8B9129723}"/>
              </a:ext>
            </a:extLst>
          </p:cNvPr>
          <p:cNvSpPr txBox="1"/>
          <p:nvPr/>
        </p:nvSpPr>
        <p:spPr>
          <a:xfrm>
            <a:off x="1527048" y="1124712"/>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b="1" cap="all">
                <a:solidFill>
                  <a:schemeClr val="bg1"/>
                </a:solidFill>
                <a:latin typeface="+mj-lt"/>
                <a:ea typeface="+mj-ea"/>
                <a:cs typeface="+mj-cs"/>
              </a:rPr>
              <a:t>Machine Learning Algorithms</a:t>
            </a:r>
            <a:endParaRPr lang="en-US" sz="6600" cap="all">
              <a:solidFill>
                <a:schemeClr val="bg1"/>
              </a:solidFill>
              <a:latin typeface="+mj-lt"/>
              <a:ea typeface="+mj-ea"/>
              <a:cs typeface="+mj-cs"/>
            </a:endParaRPr>
          </a:p>
        </p:txBody>
      </p:sp>
      <p:sp>
        <p:nvSpPr>
          <p:cNvPr id="12"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E9A85492-F517-3C8B-93F7-FBE6079DECA2}"/>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602222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C5D5377-6026-6FB9-739D-1854903CFD1A}"/>
              </a:ext>
            </a:extLst>
          </p:cNvPr>
          <p:cNvGraphicFramePr/>
          <p:nvPr>
            <p:extLst>
              <p:ext uri="{D42A27DB-BD31-4B8C-83A1-F6EECF244321}">
                <p14:modId xmlns:p14="http://schemas.microsoft.com/office/powerpoint/2010/main" val="4225299403"/>
              </p:ext>
            </p:extLst>
          </p:nvPr>
        </p:nvGraphicFramePr>
        <p:xfrm>
          <a:off x="1256632" y="1225884"/>
          <a:ext cx="9692104" cy="4914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8" name="TextBox 297">
            <a:extLst>
              <a:ext uri="{FF2B5EF4-FFF2-40B4-BE49-F238E27FC236}">
                <a16:creationId xmlns:a16="http://schemas.microsoft.com/office/drawing/2014/main" id="{02F6014F-0DA3-B3A7-55D1-A143E32F665F}"/>
              </a:ext>
            </a:extLst>
          </p:cNvPr>
          <p:cNvSpPr txBox="1"/>
          <p:nvPr/>
        </p:nvSpPr>
        <p:spPr>
          <a:xfrm>
            <a:off x="206062" y="163132"/>
            <a:ext cx="700734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Machine Learning Algorithms</a:t>
            </a:r>
            <a:endParaRPr lang="en-US"/>
          </a:p>
        </p:txBody>
      </p:sp>
      <p:sp>
        <p:nvSpPr>
          <p:cNvPr id="2" name="Slide Number Placeholder 1">
            <a:extLst>
              <a:ext uri="{FF2B5EF4-FFF2-40B4-BE49-F238E27FC236}">
                <a16:creationId xmlns:a16="http://schemas.microsoft.com/office/drawing/2014/main" id="{DB0DA9CD-B5A5-089E-73A3-B820467E5D3D}"/>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264889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32791F-8743-9D5F-B6A6-10428652832F}"/>
              </a:ext>
            </a:extLst>
          </p:cNvPr>
          <p:cNvGraphicFramePr>
            <a:graphicFrameLocks noGrp="1"/>
          </p:cNvGraphicFramePr>
          <p:nvPr>
            <p:extLst>
              <p:ext uri="{D42A27DB-BD31-4B8C-83A1-F6EECF244321}">
                <p14:modId xmlns:p14="http://schemas.microsoft.com/office/powerpoint/2010/main" val="831771841"/>
              </p:ext>
            </p:extLst>
          </p:nvPr>
        </p:nvGraphicFramePr>
        <p:xfrm>
          <a:off x="401052" y="775368"/>
          <a:ext cx="9076685" cy="5773464"/>
        </p:xfrm>
        <a:graphic>
          <a:graphicData uri="http://schemas.openxmlformats.org/drawingml/2006/table">
            <a:tbl>
              <a:tblPr firstRow="1" bandRow="1">
                <a:tableStyleId>{5C22544A-7EE6-4342-B048-85BDC9FD1C3A}</a:tableStyleId>
              </a:tblPr>
              <a:tblGrid>
                <a:gridCol w="1815337">
                  <a:extLst>
                    <a:ext uri="{9D8B030D-6E8A-4147-A177-3AD203B41FA5}">
                      <a16:colId xmlns:a16="http://schemas.microsoft.com/office/drawing/2014/main" val="3704908710"/>
                    </a:ext>
                  </a:extLst>
                </a:gridCol>
                <a:gridCol w="1815337">
                  <a:extLst>
                    <a:ext uri="{9D8B030D-6E8A-4147-A177-3AD203B41FA5}">
                      <a16:colId xmlns:a16="http://schemas.microsoft.com/office/drawing/2014/main" val="2739476488"/>
                    </a:ext>
                  </a:extLst>
                </a:gridCol>
                <a:gridCol w="1815337">
                  <a:extLst>
                    <a:ext uri="{9D8B030D-6E8A-4147-A177-3AD203B41FA5}">
                      <a16:colId xmlns:a16="http://schemas.microsoft.com/office/drawing/2014/main" val="853520288"/>
                    </a:ext>
                  </a:extLst>
                </a:gridCol>
                <a:gridCol w="1815337">
                  <a:extLst>
                    <a:ext uri="{9D8B030D-6E8A-4147-A177-3AD203B41FA5}">
                      <a16:colId xmlns:a16="http://schemas.microsoft.com/office/drawing/2014/main" val="643028587"/>
                    </a:ext>
                  </a:extLst>
                </a:gridCol>
                <a:gridCol w="1815337">
                  <a:extLst>
                    <a:ext uri="{9D8B030D-6E8A-4147-A177-3AD203B41FA5}">
                      <a16:colId xmlns:a16="http://schemas.microsoft.com/office/drawing/2014/main" val="3458430015"/>
                    </a:ext>
                  </a:extLst>
                </a:gridCol>
              </a:tblGrid>
              <a:tr h="681634">
                <a:tc>
                  <a:txBody>
                    <a:bodyPr/>
                    <a:lstStyle/>
                    <a:p>
                      <a:pPr algn="ctr"/>
                      <a:r>
                        <a:rPr lang="en-US" sz="2000" dirty="0">
                          <a:latin typeface="Times New Roman"/>
                        </a:rPr>
                        <a:t>Algorithms</a:t>
                      </a:r>
                    </a:p>
                  </a:txBody>
                  <a:tcPr/>
                </a:tc>
                <a:tc>
                  <a:txBody>
                    <a:bodyPr/>
                    <a:lstStyle/>
                    <a:p>
                      <a:pPr algn="ctr"/>
                      <a:r>
                        <a:rPr lang="en-US" sz="2000" dirty="0">
                          <a:latin typeface="Times New Roman"/>
                        </a:rPr>
                        <a:t>Model 1</a:t>
                      </a:r>
                    </a:p>
                    <a:p>
                      <a:pPr lvl="0" algn="ctr">
                        <a:buNone/>
                      </a:pPr>
                      <a:r>
                        <a:rPr lang="en-US" sz="2000" dirty="0">
                          <a:latin typeface="Times New Roman"/>
                        </a:rPr>
                        <a:t>(r^2)</a:t>
                      </a:r>
                    </a:p>
                  </a:txBody>
                  <a:tcPr/>
                </a:tc>
                <a:tc>
                  <a:txBody>
                    <a:bodyPr/>
                    <a:lstStyle/>
                    <a:p>
                      <a:pPr algn="ctr"/>
                      <a:r>
                        <a:rPr lang="en-US" sz="2000" dirty="0">
                          <a:latin typeface="Times New Roman"/>
                        </a:rPr>
                        <a:t>Model 2</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lvl="0" algn="ctr">
                        <a:buNone/>
                      </a:pPr>
                      <a:r>
                        <a:rPr lang="en-US" sz="2000" b="1" i="0" u="none" strike="noStrike" noProof="0" dirty="0">
                          <a:solidFill>
                            <a:srgbClr val="FFFFFF"/>
                          </a:solidFill>
                          <a:latin typeface="Times New Roman"/>
                        </a:rPr>
                        <a:t>Model 1</a:t>
                      </a:r>
                    </a:p>
                    <a:p>
                      <a:pPr lvl="0" algn="ctr">
                        <a:buNone/>
                      </a:pPr>
                      <a:r>
                        <a:rPr lang="en-US" sz="2000" b="1" i="0" u="none" strike="noStrike" noProof="0" dirty="0">
                          <a:solidFill>
                            <a:srgbClr val="FFFFFF"/>
                          </a:solidFill>
                          <a:latin typeface="Times New Roman"/>
                        </a:rPr>
                        <a:t>(MAE)</a:t>
                      </a:r>
                      <a:endParaRPr lang="en-US" sz="2000" dirty="0"/>
                    </a:p>
                  </a:txBody>
                  <a:tcPr/>
                </a:tc>
                <a:tc>
                  <a:txBody>
                    <a:bodyPr/>
                    <a:lstStyle/>
                    <a:p>
                      <a:pPr lvl="0" algn="ctr">
                        <a:buNone/>
                      </a:pPr>
                      <a:r>
                        <a:rPr lang="en-US" sz="2000" b="1" i="0" u="none" strike="noStrike" noProof="0" dirty="0">
                          <a:solidFill>
                            <a:srgbClr val="FFFFFF"/>
                          </a:solidFill>
                          <a:latin typeface="Times New Roman"/>
                        </a:rPr>
                        <a:t>Model 2</a:t>
                      </a:r>
                    </a:p>
                    <a:p>
                      <a:pPr lvl="0" algn="ctr">
                        <a:buNone/>
                      </a:pPr>
                      <a:r>
                        <a:rPr lang="en-US" sz="2000" b="1" i="0" u="none" strike="noStrike" noProof="0" dirty="0">
                          <a:solidFill>
                            <a:srgbClr val="FFFFFF"/>
                          </a:solidFill>
                          <a:latin typeface="Times New Roman"/>
                        </a:rPr>
                        <a:t>(MAE)</a:t>
                      </a:r>
                      <a:endParaRPr lang="en-US" sz="2000" dirty="0"/>
                    </a:p>
                  </a:txBody>
                  <a:tcPr/>
                </a:tc>
                <a:extLst>
                  <a:ext uri="{0D108BD9-81ED-4DB2-BD59-A6C34878D82A}">
                    <a16:rowId xmlns:a16="http://schemas.microsoft.com/office/drawing/2014/main" val="2929319079"/>
                  </a:ext>
                </a:extLst>
              </a:tr>
              <a:tr h="681634">
                <a:tc>
                  <a:txBody>
                    <a:bodyPr/>
                    <a:lstStyle/>
                    <a:p>
                      <a:pPr algn="ctr"/>
                      <a:r>
                        <a:rPr lang="en-US" sz="2000" dirty="0">
                          <a:latin typeface="Times New Roman"/>
                        </a:rPr>
                        <a:t>Linear Regression</a:t>
                      </a:r>
                    </a:p>
                  </a:txBody>
                  <a:tcPr/>
                </a:tc>
                <a:tc>
                  <a:txBody>
                    <a:bodyPr/>
                    <a:lstStyle/>
                    <a:p>
                      <a:pPr lvl="0" algn="ctr">
                        <a:buNone/>
                      </a:pPr>
                      <a:r>
                        <a:rPr lang="en-US" sz="2000" b="0" i="0" u="none" strike="noStrike" noProof="0" dirty="0">
                          <a:solidFill>
                            <a:schemeClr val="tx1"/>
                          </a:solidFill>
                          <a:latin typeface="Times New Roman"/>
                        </a:rPr>
                        <a:t>0.872</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0.856</a:t>
                      </a:r>
                      <a:endParaRPr lang="en-US" dirty="0"/>
                    </a:p>
                  </a:txBody>
                  <a:tcPr>
                    <a:solidFill>
                      <a:srgbClr val="CCD2D8"/>
                    </a:solidFill>
                  </a:tcPr>
                </a:tc>
                <a:tc>
                  <a:txBody>
                    <a:bodyPr/>
                    <a:lstStyle/>
                    <a:p>
                      <a:pPr lvl="0" algn="ctr">
                        <a:buNone/>
                      </a:pPr>
                      <a:r>
                        <a:rPr lang="en-US" sz="2000" b="0" i="0" u="none" strike="noStrike" noProof="0" dirty="0">
                          <a:solidFill>
                            <a:srgbClr val="1F1F1F"/>
                          </a:solidFill>
                          <a:latin typeface="Times New Roman"/>
                        </a:rPr>
                        <a:t>2.256</a:t>
                      </a:r>
                      <a:endParaRPr lang="en-US" sz="2000" dirty="0">
                        <a:latin typeface="Times New Roman"/>
                      </a:endParaRPr>
                    </a:p>
                  </a:txBody>
                  <a:tcPr>
                    <a:solidFill>
                      <a:srgbClr val="CCD2D8"/>
                    </a:solidFill>
                  </a:tcPr>
                </a:tc>
                <a:tc>
                  <a:txBody>
                    <a:bodyPr/>
                    <a:lstStyle/>
                    <a:p>
                      <a:pPr lvl="0" algn="ctr">
                        <a:buNone/>
                      </a:pPr>
                      <a:r>
                        <a:rPr lang="en-US" sz="2000" b="0" i="0" u="none" strike="noStrike" noProof="0" dirty="0">
                          <a:solidFill>
                            <a:srgbClr val="1F1F1F"/>
                          </a:solidFill>
                          <a:latin typeface="Times New Roman"/>
                        </a:rPr>
                        <a:t>2.369</a:t>
                      </a:r>
                      <a:endParaRPr lang="en-US" sz="2000" dirty="0">
                        <a:latin typeface="Times New Roman"/>
                      </a:endParaRPr>
                    </a:p>
                  </a:txBody>
                  <a:tcPr>
                    <a:solidFill>
                      <a:srgbClr val="CCD2D8"/>
                    </a:solidFill>
                  </a:tcPr>
                </a:tc>
                <a:extLst>
                  <a:ext uri="{0D108BD9-81ED-4DB2-BD59-A6C34878D82A}">
                    <a16:rowId xmlns:a16="http://schemas.microsoft.com/office/drawing/2014/main" val="1961511423"/>
                  </a:ext>
                </a:extLst>
              </a:tr>
              <a:tr h="611724">
                <a:tc>
                  <a:txBody>
                    <a:bodyPr/>
                    <a:lstStyle/>
                    <a:p>
                      <a:pPr algn="ctr"/>
                      <a:r>
                        <a:rPr lang="en-US" sz="2000" dirty="0">
                          <a:latin typeface="Times New Roman"/>
                        </a:rPr>
                        <a:t>KNN</a:t>
                      </a:r>
                    </a:p>
                  </a:txBody>
                  <a:tcPr/>
                </a:tc>
                <a:tc>
                  <a:txBody>
                    <a:bodyPr/>
                    <a:lstStyle/>
                    <a:p>
                      <a:pPr lvl="0" algn="ctr">
                        <a:buNone/>
                      </a:pPr>
                      <a:r>
                        <a:rPr lang="en-US" sz="2000" b="0" i="0" u="none" strike="noStrike" noProof="0" dirty="0">
                          <a:solidFill>
                            <a:srgbClr val="1F1F1F"/>
                          </a:solidFill>
                          <a:latin typeface="Times New Roman"/>
                        </a:rPr>
                        <a:t>-0.152</a:t>
                      </a:r>
                      <a:endParaRPr lang="en-US" sz="2000" dirty="0">
                        <a:latin typeface="Times New Roman"/>
                      </a:endParaRPr>
                    </a:p>
                  </a:txBody>
                  <a:tcPr/>
                </a:tc>
                <a:tc>
                  <a:txBody>
                    <a:bodyPr/>
                    <a:lstStyle/>
                    <a:p>
                      <a:pPr lvl="0" algn="ctr">
                        <a:buNone/>
                      </a:pPr>
                      <a:r>
                        <a:rPr lang="en-US" sz="2000" b="0" i="0" u="none" strike="noStrike" noProof="0" dirty="0">
                          <a:solidFill>
                            <a:srgbClr val="1F1F1F"/>
                          </a:solidFill>
                          <a:latin typeface="Times New Roman"/>
                        </a:rPr>
                        <a:t>-0.152</a:t>
                      </a:r>
                      <a:endParaRPr lang="en-US" dirty="0"/>
                    </a:p>
                  </a:txBody>
                  <a:tcPr/>
                </a:tc>
                <a:tc>
                  <a:txBody>
                    <a:bodyPr/>
                    <a:lstStyle/>
                    <a:p>
                      <a:pPr lvl="0" algn="ctr">
                        <a:buNone/>
                      </a:pPr>
                      <a:r>
                        <a:rPr lang="en-US" sz="2000" b="0" i="0" u="none" strike="noStrike" noProof="0" dirty="0">
                          <a:solidFill>
                            <a:srgbClr val="1F1F1F"/>
                          </a:solidFill>
                          <a:latin typeface="Times New Roman"/>
                        </a:rPr>
                        <a:t>15.695</a:t>
                      </a:r>
                      <a:endParaRPr lang="en-US" sz="2000" dirty="0">
                        <a:latin typeface="Times New Roman"/>
                      </a:endParaRPr>
                    </a:p>
                  </a:txBody>
                  <a:tcPr/>
                </a:tc>
                <a:tc>
                  <a:txBody>
                    <a:bodyPr/>
                    <a:lstStyle/>
                    <a:p>
                      <a:pPr lvl="0" algn="ctr">
                        <a:buNone/>
                      </a:pPr>
                      <a:r>
                        <a:rPr lang="en-US" sz="2000" b="0" i="0" u="none" strike="noStrike" noProof="0" dirty="0">
                          <a:solidFill>
                            <a:srgbClr val="1F1F1F"/>
                          </a:solidFill>
                          <a:latin typeface="Times New Roman"/>
                        </a:rPr>
                        <a:t>15.695</a:t>
                      </a:r>
                      <a:endParaRPr lang="en-US" dirty="0"/>
                    </a:p>
                  </a:txBody>
                  <a:tcPr/>
                </a:tc>
                <a:extLst>
                  <a:ext uri="{0D108BD9-81ED-4DB2-BD59-A6C34878D82A}">
                    <a16:rowId xmlns:a16="http://schemas.microsoft.com/office/drawing/2014/main" val="1885461293"/>
                  </a:ext>
                </a:extLst>
              </a:tr>
              <a:tr h="681634">
                <a:tc>
                  <a:txBody>
                    <a:bodyPr/>
                    <a:lstStyle/>
                    <a:p>
                      <a:pPr algn="ctr"/>
                      <a:r>
                        <a:rPr lang="en-US" sz="2000" dirty="0">
                          <a:latin typeface="Times New Roman"/>
                        </a:rPr>
                        <a:t>Decision Tree</a:t>
                      </a:r>
                    </a:p>
                    <a:p>
                      <a:pPr lvl="0" algn="ctr">
                        <a:buNone/>
                      </a:pPr>
                      <a:r>
                        <a:rPr lang="en-US" sz="2000" dirty="0">
                          <a:latin typeface="Times New Roman"/>
                        </a:rPr>
                        <a:t>Regressor</a:t>
                      </a:r>
                    </a:p>
                  </a:txBody>
                  <a:tcPr/>
                </a:tc>
                <a:tc>
                  <a:txBody>
                    <a:bodyPr/>
                    <a:lstStyle/>
                    <a:p>
                      <a:pPr lvl="0" algn="ctr">
                        <a:buNone/>
                      </a:pPr>
                      <a:r>
                        <a:rPr lang="en-US" sz="2000" b="0" i="0" u="none" strike="noStrike" noProof="0" dirty="0">
                          <a:solidFill>
                            <a:schemeClr val="tx1"/>
                          </a:solidFill>
                          <a:latin typeface="Times New Roman"/>
                        </a:rPr>
                        <a:t>0.798</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0.808</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5.783</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5.861</a:t>
                      </a:r>
                      <a:endParaRPr lang="en-US" sz="2000" dirty="0">
                        <a:latin typeface="Times New Roman"/>
                      </a:endParaRPr>
                    </a:p>
                  </a:txBody>
                  <a:tcPr/>
                </a:tc>
                <a:extLst>
                  <a:ext uri="{0D108BD9-81ED-4DB2-BD59-A6C34878D82A}">
                    <a16:rowId xmlns:a16="http://schemas.microsoft.com/office/drawing/2014/main" val="1961061053"/>
                  </a:ext>
                </a:extLst>
              </a:tr>
              <a:tr h="611724">
                <a:tc>
                  <a:txBody>
                    <a:bodyPr/>
                    <a:lstStyle/>
                    <a:p>
                      <a:pPr algn="ctr"/>
                      <a:r>
                        <a:rPr lang="en-US" sz="2000" dirty="0">
                          <a:latin typeface="Times New Roman"/>
                        </a:rPr>
                        <a:t>Random Forest</a:t>
                      </a:r>
                    </a:p>
                  </a:txBody>
                  <a:tcPr/>
                </a:tc>
                <a:tc>
                  <a:txBody>
                    <a:bodyPr/>
                    <a:lstStyle/>
                    <a:p>
                      <a:pPr lvl="0" algn="ctr">
                        <a:buNone/>
                      </a:pPr>
                      <a:r>
                        <a:rPr lang="en-US" sz="2000" b="0" i="0" u="none" strike="noStrike" noProof="0" dirty="0">
                          <a:solidFill>
                            <a:schemeClr val="tx1"/>
                          </a:solidFill>
                          <a:latin typeface="Times New Roman"/>
                        </a:rPr>
                        <a:t>0.890</a:t>
                      </a:r>
                      <a:endParaRPr lang="en-US" sz="2000" dirty="0">
                        <a:solidFill>
                          <a:schemeClr val="tx1"/>
                        </a:solidFill>
                        <a:latin typeface="Times New Roman"/>
                      </a:endParaRPr>
                    </a:p>
                  </a:txBody>
                  <a:tcPr>
                    <a:solidFill>
                      <a:srgbClr val="E7EAED"/>
                    </a:solidFill>
                  </a:tcPr>
                </a:tc>
                <a:tc>
                  <a:txBody>
                    <a:bodyPr/>
                    <a:lstStyle/>
                    <a:p>
                      <a:pPr lvl="0" algn="ctr">
                        <a:buNone/>
                      </a:pPr>
                      <a:r>
                        <a:rPr lang="en-US" sz="2000" b="0" i="0" u="none" strike="noStrike" noProof="0" dirty="0">
                          <a:solidFill>
                            <a:srgbClr val="1F1F1F"/>
                          </a:solidFill>
                          <a:latin typeface="Times New Roman"/>
                        </a:rPr>
                        <a:t>0.800</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4.114</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5.592</a:t>
                      </a:r>
                      <a:endParaRPr lang="en-US" sz="2000" dirty="0">
                        <a:latin typeface="Times New Roman"/>
                      </a:endParaRPr>
                    </a:p>
                  </a:txBody>
                  <a:tcPr/>
                </a:tc>
                <a:extLst>
                  <a:ext uri="{0D108BD9-81ED-4DB2-BD59-A6C34878D82A}">
                    <a16:rowId xmlns:a16="http://schemas.microsoft.com/office/drawing/2014/main" val="2190397997"/>
                  </a:ext>
                </a:extLst>
              </a:tr>
              <a:tr h="611724">
                <a:tc>
                  <a:txBody>
                    <a:bodyPr/>
                    <a:lstStyle/>
                    <a:p>
                      <a:pPr lvl="0" algn="ctr">
                        <a:buNone/>
                      </a:pPr>
                      <a:r>
                        <a:rPr lang="en-US" sz="2000" dirty="0">
                          <a:latin typeface="Times New Roman"/>
                        </a:rPr>
                        <a:t>XG Boost</a:t>
                      </a:r>
                    </a:p>
                  </a:txBody>
                  <a:tcPr/>
                </a:tc>
                <a:tc>
                  <a:txBody>
                    <a:bodyPr/>
                    <a:lstStyle/>
                    <a:p>
                      <a:pPr lvl="0" algn="ctr">
                        <a:buNone/>
                      </a:pPr>
                      <a:r>
                        <a:rPr lang="en-US" sz="2000" b="0" i="0" u="none" strike="noStrike" noProof="0" dirty="0">
                          <a:solidFill>
                            <a:schemeClr val="tx1"/>
                          </a:solidFill>
                          <a:latin typeface="Times New Roman"/>
                        </a:rPr>
                        <a:t>0.840</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0.80</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4.924</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5.59</a:t>
                      </a:r>
                      <a:endParaRPr lang="en-US" sz="2000" dirty="0">
                        <a:latin typeface="Times New Roman"/>
                      </a:endParaRPr>
                    </a:p>
                  </a:txBody>
                  <a:tcPr/>
                </a:tc>
                <a:extLst>
                  <a:ext uri="{0D108BD9-81ED-4DB2-BD59-A6C34878D82A}">
                    <a16:rowId xmlns:a16="http://schemas.microsoft.com/office/drawing/2014/main" val="1252397903"/>
                  </a:ext>
                </a:extLst>
              </a:tr>
              <a:tr h="611724">
                <a:tc>
                  <a:txBody>
                    <a:bodyPr/>
                    <a:lstStyle/>
                    <a:p>
                      <a:pPr algn="ctr"/>
                      <a:r>
                        <a:rPr lang="en-US" sz="2000" dirty="0">
                          <a:latin typeface="Times New Roman"/>
                        </a:rPr>
                        <a:t>Ada Boost</a:t>
                      </a:r>
                    </a:p>
                  </a:txBody>
                  <a:tcPr/>
                </a:tc>
                <a:tc>
                  <a:txBody>
                    <a:bodyPr/>
                    <a:lstStyle/>
                    <a:p>
                      <a:pPr lvl="0" algn="ctr">
                        <a:buNone/>
                      </a:pPr>
                      <a:r>
                        <a:rPr lang="en-US" sz="2000" b="0" i="0" u="none" strike="noStrike" noProof="0" dirty="0">
                          <a:solidFill>
                            <a:schemeClr val="tx1"/>
                          </a:solidFill>
                          <a:latin typeface="Times New Roman"/>
                        </a:rPr>
                        <a:t>-0.041</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-0.041</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5.088</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5.104</a:t>
                      </a:r>
                      <a:endParaRPr lang="en-US" sz="2000" dirty="0">
                        <a:latin typeface="Times New Roman"/>
                      </a:endParaRPr>
                    </a:p>
                  </a:txBody>
                  <a:tcPr/>
                </a:tc>
                <a:extLst>
                  <a:ext uri="{0D108BD9-81ED-4DB2-BD59-A6C34878D82A}">
                    <a16:rowId xmlns:a16="http://schemas.microsoft.com/office/drawing/2014/main" val="1634027879"/>
                  </a:ext>
                </a:extLst>
              </a:tr>
              <a:tr h="611724">
                <a:tc>
                  <a:txBody>
                    <a:bodyPr/>
                    <a:lstStyle/>
                    <a:p>
                      <a:pPr algn="ctr"/>
                      <a:r>
                        <a:rPr lang="en-US" sz="2000" dirty="0">
                          <a:latin typeface="Times New Roman"/>
                        </a:rPr>
                        <a:t>SVM</a:t>
                      </a:r>
                    </a:p>
                  </a:txBody>
                  <a:tcPr/>
                </a:tc>
                <a:tc>
                  <a:txBody>
                    <a:bodyPr/>
                    <a:lstStyle/>
                    <a:p>
                      <a:pPr lvl="0" algn="ctr">
                        <a:buNone/>
                      </a:pPr>
                      <a:r>
                        <a:rPr lang="en-US" sz="2000" b="0" i="0" u="none" strike="noStrike" noProof="0" dirty="0">
                          <a:solidFill>
                            <a:schemeClr val="tx1"/>
                          </a:solidFill>
                          <a:latin typeface="Times New Roman"/>
                        </a:rPr>
                        <a:t>-0.041</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0.866</a:t>
                      </a:r>
                      <a:endParaRPr lang="en-US" sz="2000" dirty="0">
                        <a:latin typeface="Times New Roman"/>
                      </a:endParaRPr>
                    </a:p>
                  </a:txBody>
                  <a:tcPr>
                    <a:solidFill>
                      <a:srgbClr val="CCD2D8"/>
                    </a:solidFill>
                  </a:tcPr>
                </a:tc>
                <a:tc>
                  <a:txBody>
                    <a:bodyPr/>
                    <a:lstStyle/>
                    <a:p>
                      <a:pPr lvl="0" algn="ctr">
                        <a:buNone/>
                      </a:pPr>
                      <a:r>
                        <a:rPr lang="en-US" sz="2000" b="0" i="0" u="none" strike="noStrike" noProof="0" dirty="0">
                          <a:solidFill>
                            <a:schemeClr val="tx1"/>
                          </a:solidFill>
                          <a:latin typeface="Times New Roman"/>
                        </a:rPr>
                        <a:t>12.862</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5.104</a:t>
                      </a:r>
                      <a:endParaRPr lang="en-US" sz="2000" dirty="0">
                        <a:latin typeface="Times New Roman"/>
                      </a:endParaRPr>
                    </a:p>
                  </a:txBody>
                  <a:tcPr/>
                </a:tc>
                <a:extLst>
                  <a:ext uri="{0D108BD9-81ED-4DB2-BD59-A6C34878D82A}">
                    <a16:rowId xmlns:a16="http://schemas.microsoft.com/office/drawing/2014/main" val="2315713305"/>
                  </a:ext>
                </a:extLst>
              </a:tr>
              <a:tr h="611724">
                <a:tc>
                  <a:txBody>
                    <a:bodyPr/>
                    <a:lstStyle/>
                    <a:p>
                      <a:pPr lvl="0" algn="ctr">
                        <a:buNone/>
                      </a:pPr>
                      <a:r>
                        <a:rPr lang="en-US" sz="2000" dirty="0">
                          <a:latin typeface="Times New Roman"/>
                        </a:rPr>
                        <a:t>ANN</a:t>
                      </a:r>
                    </a:p>
                  </a:txBody>
                  <a:tcPr/>
                </a:tc>
                <a:tc>
                  <a:txBody>
                    <a:bodyPr/>
                    <a:lstStyle/>
                    <a:p>
                      <a:pPr lvl="0" algn="ctr">
                        <a:buNone/>
                      </a:pPr>
                      <a:r>
                        <a:rPr lang="en-US" sz="2000" b="0" i="0" u="none" strike="noStrike" noProof="0" dirty="0">
                          <a:solidFill>
                            <a:schemeClr val="tx1"/>
                          </a:solidFill>
                          <a:latin typeface="Times New Roman"/>
                        </a:rPr>
                        <a:t>0.892</a:t>
                      </a:r>
                    </a:p>
                  </a:txBody>
                  <a:tcPr>
                    <a:solidFill>
                      <a:srgbClr val="FFC000"/>
                    </a:solidFill>
                  </a:tcPr>
                </a:tc>
                <a:tc>
                  <a:txBody>
                    <a:bodyPr/>
                    <a:lstStyle/>
                    <a:p>
                      <a:pPr lvl="0" algn="ctr">
                        <a:buNone/>
                      </a:pPr>
                      <a:r>
                        <a:rPr lang="en-US" sz="2000" b="0" i="0" u="none" strike="noStrike" noProof="0" dirty="0">
                          <a:solidFill>
                            <a:srgbClr val="1F1F1F"/>
                          </a:solidFill>
                          <a:latin typeface="Times New Roman"/>
                        </a:rPr>
                        <a:t>0.914</a:t>
                      </a:r>
                    </a:p>
                  </a:txBody>
                  <a:tcPr>
                    <a:solidFill>
                      <a:srgbClr val="FFC000"/>
                    </a:solidFill>
                  </a:tcPr>
                </a:tc>
                <a:tc>
                  <a:txBody>
                    <a:bodyPr/>
                    <a:lstStyle/>
                    <a:p>
                      <a:pPr lvl="0" algn="ctr">
                        <a:buNone/>
                      </a:pPr>
                      <a:r>
                        <a:rPr lang="en-US" sz="2000" b="0" i="0" u="none" strike="noStrike" noProof="0" dirty="0">
                          <a:solidFill>
                            <a:schemeClr val="tx1"/>
                          </a:solidFill>
                          <a:latin typeface="Times New Roman"/>
                        </a:rPr>
                        <a:t>4.215</a:t>
                      </a:r>
                    </a:p>
                  </a:txBody>
                  <a:tcPr/>
                </a:tc>
                <a:tc>
                  <a:txBody>
                    <a:bodyPr/>
                    <a:lstStyle/>
                    <a:p>
                      <a:pPr lvl="0" algn="ctr">
                        <a:buNone/>
                      </a:pPr>
                      <a:r>
                        <a:rPr lang="en-US" sz="2000" b="0" i="0" u="none" strike="noStrike" noProof="0" dirty="0">
                          <a:solidFill>
                            <a:srgbClr val="1F1F1F"/>
                          </a:solidFill>
                          <a:latin typeface="Times New Roman"/>
                        </a:rPr>
                        <a:t>3.537</a:t>
                      </a:r>
                    </a:p>
                  </a:txBody>
                  <a:tcPr/>
                </a:tc>
                <a:extLst>
                  <a:ext uri="{0D108BD9-81ED-4DB2-BD59-A6C34878D82A}">
                    <a16:rowId xmlns:a16="http://schemas.microsoft.com/office/drawing/2014/main" val="3677231176"/>
                  </a:ext>
                </a:extLst>
              </a:tr>
            </a:tbl>
          </a:graphicData>
        </a:graphic>
      </p:graphicFrame>
      <p:sp>
        <p:nvSpPr>
          <p:cNvPr id="4" name="TextBox 3">
            <a:extLst>
              <a:ext uri="{FF2B5EF4-FFF2-40B4-BE49-F238E27FC236}">
                <a16:creationId xmlns:a16="http://schemas.microsoft.com/office/drawing/2014/main" id="{9F204E5D-792C-06CD-A209-EE606AC238A7}"/>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80:20 Train-Test Split Ratio</a:t>
            </a:r>
            <a:endParaRPr lang="en-US">
              <a:solidFill>
                <a:srgbClr val="156082"/>
              </a:solidFill>
            </a:endParaRPr>
          </a:p>
        </p:txBody>
      </p:sp>
      <p:sp>
        <p:nvSpPr>
          <p:cNvPr id="3" name="TextBox 2">
            <a:extLst>
              <a:ext uri="{FF2B5EF4-FFF2-40B4-BE49-F238E27FC236}">
                <a16:creationId xmlns:a16="http://schemas.microsoft.com/office/drawing/2014/main" id="{90F7BDD1-5E88-47DB-4C5A-9829937D8AE7}"/>
              </a:ext>
            </a:extLst>
          </p:cNvPr>
          <p:cNvSpPr txBox="1"/>
          <p:nvPr/>
        </p:nvSpPr>
        <p:spPr>
          <a:xfrm>
            <a:off x="633663" y="6595979"/>
            <a:ext cx="593825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solidFill>
                  <a:srgbClr val="0070C0"/>
                </a:solidFill>
                <a:latin typeface="Twentieth Century"/>
              </a:rPr>
              <a:t>Model 1: </a:t>
            </a:r>
            <a:r>
              <a:rPr lang="en-US" sz="1200" i="1">
                <a:solidFill>
                  <a:srgbClr val="0070C0"/>
                </a:solidFill>
                <a:latin typeface="Twentieth Century"/>
              </a:rPr>
              <a:t>With all features |  </a:t>
            </a:r>
            <a:r>
              <a:rPr lang="en-US" sz="1200" b="1" i="1">
                <a:solidFill>
                  <a:srgbClr val="0070C0"/>
                </a:solidFill>
                <a:latin typeface="Twentieth Century"/>
              </a:rPr>
              <a:t>Model 2: </a:t>
            </a:r>
            <a:r>
              <a:rPr lang="en-US" sz="1200" i="1">
                <a:solidFill>
                  <a:srgbClr val="0070C0"/>
                </a:solidFill>
                <a:latin typeface="Twentieth Century"/>
              </a:rPr>
              <a:t>After removing multi-collinear variables </a:t>
            </a:r>
            <a:endParaRPr lang="en-US"/>
          </a:p>
        </p:txBody>
      </p:sp>
      <p:sp>
        <p:nvSpPr>
          <p:cNvPr id="5" name="Slide Number Placeholder 4">
            <a:extLst>
              <a:ext uri="{FF2B5EF4-FFF2-40B4-BE49-F238E27FC236}">
                <a16:creationId xmlns:a16="http://schemas.microsoft.com/office/drawing/2014/main" id="{B731318B-840D-73F5-2D85-7F0EF67AC6A4}"/>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7" name="TextBox 5">
            <a:extLst>
              <a:ext uri="{FF2B5EF4-FFF2-40B4-BE49-F238E27FC236}">
                <a16:creationId xmlns:a16="http://schemas.microsoft.com/office/drawing/2014/main" id="{21DE68C0-BF77-DA39-115C-3E3489089FC1}"/>
              </a:ext>
            </a:extLst>
          </p:cNvPr>
          <p:cNvSpPr txBox="1"/>
          <p:nvPr/>
        </p:nvSpPr>
        <p:spPr>
          <a:xfrm>
            <a:off x="9642760" y="980114"/>
            <a:ext cx="2542674" cy="53553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Times New Roman"/>
                <a:ea typeface="+mn-lt"/>
                <a:cs typeface="+mn-lt"/>
              </a:rPr>
              <a:t>R² Score:</a:t>
            </a:r>
            <a:endParaRPr lang="en-US" b="1">
              <a:latin typeface="Times New Roman"/>
              <a:ea typeface="+mn-lt"/>
              <a:cs typeface="Times New Roman"/>
            </a:endParaRPr>
          </a:p>
          <a:p>
            <a:r>
              <a:rPr lang="en-US">
                <a:latin typeface="Times New Roman"/>
                <a:ea typeface="+mn-lt"/>
                <a:cs typeface="+mn-lt"/>
              </a:rPr>
              <a:t>The </a:t>
            </a:r>
            <a:r>
              <a:rPr lang="en-US" b="1">
                <a:latin typeface="Times New Roman"/>
                <a:ea typeface="+mn-lt"/>
                <a:cs typeface="+mn-lt"/>
              </a:rPr>
              <a:t>R² score</a:t>
            </a:r>
            <a:r>
              <a:rPr lang="en-US">
                <a:latin typeface="Times New Roman"/>
                <a:ea typeface="+mn-lt"/>
                <a:cs typeface="+mn-lt"/>
              </a:rPr>
              <a:t> measures how well the independent variables (predictors) explain the variation in the dependent variable (target). It tells you how well your regression model fits the data.</a:t>
            </a:r>
          </a:p>
          <a:p>
            <a:endParaRPr lang="en-US">
              <a:latin typeface="Times New Roman"/>
              <a:cs typeface="Times New Roman"/>
            </a:endParaRPr>
          </a:p>
          <a:p>
            <a:r>
              <a:rPr lang="en-US" b="1">
                <a:latin typeface="Times New Roman"/>
                <a:ea typeface="+mn-lt"/>
                <a:cs typeface="+mn-lt"/>
              </a:rPr>
              <a:t>Mean Absolute Error (MAE):</a:t>
            </a:r>
          </a:p>
          <a:p>
            <a:r>
              <a:rPr lang="en-US">
                <a:latin typeface="Times New Roman"/>
                <a:ea typeface="+mn-lt"/>
                <a:cs typeface="+mn-lt"/>
              </a:rPr>
              <a:t>The </a:t>
            </a:r>
            <a:r>
              <a:rPr lang="en-US" b="1">
                <a:latin typeface="Times New Roman"/>
                <a:ea typeface="+mn-lt"/>
                <a:cs typeface="+mn-lt"/>
              </a:rPr>
              <a:t>MAE</a:t>
            </a:r>
            <a:r>
              <a:rPr lang="en-US">
                <a:latin typeface="Times New Roman"/>
                <a:ea typeface="+mn-lt"/>
                <a:cs typeface="+mn-lt"/>
              </a:rPr>
              <a:t> measures the average magnitude of the errors in a regression model. It calculates how far the predicted values are, on average, from the actual values.</a:t>
            </a:r>
            <a:endParaRPr lang="en-US">
              <a:latin typeface="Times New Roman"/>
              <a:cs typeface="Times New Roman"/>
            </a:endParaRPr>
          </a:p>
        </p:txBody>
      </p:sp>
    </p:spTree>
    <p:extLst>
      <p:ext uri="{BB962C8B-B14F-4D97-AF65-F5344CB8AC3E}">
        <p14:creationId xmlns:p14="http://schemas.microsoft.com/office/powerpoint/2010/main" val="3310759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32791F-8743-9D5F-B6A6-10428652832F}"/>
              </a:ext>
            </a:extLst>
          </p:cNvPr>
          <p:cNvGraphicFramePr>
            <a:graphicFrameLocks noGrp="1"/>
          </p:cNvGraphicFramePr>
          <p:nvPr>
            <p:extLst>
              <p:ext uri="{D42A27DB-BD31-4B8C-83A1-F6EECF244321}">
                <p14:modId xmlns:p14="http://schemas.microsoft.com/office/powerpoint/2010/main" val="2689315088"/>
              </p:ext>
            </p:extLst>
          </p:nvPr>
        </p:nvGraphicFramePr>
        <p:xfrm>
          <a:off x="628315" y="802105"/>
          <a:ext cx="9076685" cy="5761596"/>
        </p:xfrm>
        <a:graphic>
          <a:graphicData uri="http://schemas.openxmlformats.org/drawingml/2006/table">
            <a:tbl>
              <a:tblPr firstRow="1" bandRow="1">
                <a:tableStyleId>{5C22544A-7EE6-4342-B048-85BDC9FD1C3A}</a:tableStyleId>
              </a:tblPr>
              <a:tblGrid>
                <a:gridCol w="1815337">
                  <a:extLst>
                    <a:ext uri="{9D8B030D-6E8A-4147-A177-3AD203B41FA5}">
                      <a16:colId xmlns:a16="http://schemas.microsoft.com/office/drawing/2014/main" val="3704908710"/>
                    </a:ext>
                  </a:extLst>
                </a:gridCol>
                <a:gridCol w="1815337">
                  <a:extLst>
                    <a:ext uri="{9D8B030D-6E8A-4147-A177-3AD203B41FA5}">
                      <a16:colId xmlns:a16="http://schemas.microsoft.com/office/drawing/2014/main" val="2739476488"/>
                    </a:ext>
                  </a:extLst>
                </a:gridCol>
                <a:gridCol w="1815337">
                  <a:extLst>
                    <a:ext uri="{9D8B030D-6E8A-4147-A177-3AD203B41FA5}">
                      <a16:colId xmlns:a16="http://schemas.microsoft.com/office/drawing/2014/main" val="853520288"/>
                    </a:ext>
                  </a:extLst>
                </a:gridCol>
                <a:gridCol w="1815337">
                  <a:extLst>
                    <a:ext uri="{9D8B030D-6E8A-4147-A177-3AD203B41FA5}">
                      <a16:colId xmlns:a16="http://schemas.microsoft.com/office/drawing/2014/main" val="643028587"/>
                    </a:ext>
                  </a:extLst>
                </a:gridCol>
                <a:gridCol w="1815337">
                  <a:extLst>
                    <a:ext uri="{9D8B030D-6E8A-4147-A177-3AD203B41FA5}">
                      <a16:colId xmlns:a16="http://schemas.microsoft.com/office/drawing/2014/main" val="3458430015"/>
                    </a:ext>
                  </a:extLst>
                </a:gridCol>
              </a:tblGrid>
              <a:tr h="679430">
                <a:tc>
                  <a:txBody>
                    <a:bodyPr/>
                    <a:lstStyle/>
                    <a:p>
                      <a:pPr algn="ctr"/>
                      <a:r>
                        <a:rPr lang="en-US" sz="2000" dirty="0">
                          <a:latin typeface="Times New Roman"/>
                        </a:rPr>
                        <a:t>Algorithms</a:t>
                      </a:r>
                    </a:p>
                  </a:txBody>
                  <a:tcPr/>
                </a:tc>
                <a:tc>
                  <a:txBody>
                    <a:bodyPr/>
                    <a:lstStyle/>
                    <a:p>
                      <a:pPr algn="ctr"/>
                      <a:r>
                        <a:rPr lang="en-US" sz="2000" dirty="0">
                          <a:latin typeface="Times New Roman"/>
                        </a:rPr>
                        <a:t>Model 1</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algn="ctr"/>
                      <a:r>
                        <a:rPr lang="en-US" sz="2000" dirty="0">
                          <a:latin typeface="Times New Roman"/>
                        </a:rPr>
                        <a:t>Model 2</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lvl="0" algn="ctr">
                        <a:buNone/>
                      </a:pPr>
                      <a:r>
                        <a:rPr lang="en-US" sz="2000" b="1" i="0" u="none" strike="noStrike" noProof="0" dirty="0">
                          <a:solidFill>
                            <a:srgbClr val="FFFFFF"/>
                          </a:solidFill>
                          <a:latin typeface="Times New Roman"/>
                        </a:rPr>
                        <a:t>Model 1</a:t>
                      </a:r>
                    </a:p>
                    <a:p>
                      <a:pPr lvl="0" algn="ctr">
                        <a:buNone/>
                      </a:pPr>
                      <a:r>
                        <a:rPr lang="en-US" sz="2000" b="1" i="0" u="none" strike="noStrike" noProof="0" dirty="0">
                          <a:solidFill>
                            <a:srgbClr val="FFFFFF"/>
                          </a:solidFill>
                          <a:latin typeface="Times New Roman"/>
                        </a:rPr>
                        <a:t>(MAE)</a:t>
                      </a:r>
                      <a:endParaRPr lang="en-US" sz="2000" dirty="0"/>
                    </a:p>
                  </a:txBody>
                  <a:tcPr/>
                </a:tc>
                <a:tc>
                  <a:txBody>
                    <a:bodyPr/>
                    <a:lstStyle/>
                    <a:p>
                      <a:pPr lvl="0" algn="ctr">
                        <a:buNone/>
                      </a:pPr>
                      <a:r>
                        <a:rPr lang="en-US" sz="2000" b="1" i="0" u="none" strike="noStrike" noProof="0" dirty="0">
                          <a:solidFill>
                            <a:srgbClr val="FFFFFF"/>
                          </a:solidFill>
                          <a:latin typeface="Times New Roman"/>
                        </a:rPr>
                        <a:t>Model 2</a:t>
                      </a:r>
                    </a:p>
                    <a:p>
                      <a:pPr lvl="0" algn="ctr">
                        <a:buNone/>
                      </a:pPr>
                      <a:r>
                        <a:rPr lang="en-US" sz="2000" b="1" i="0" u="none" strike="noStrike" noProof="0" dirty="0">
                          <a:solidFill>
                            <a:srgbClr val="FFFFFF"/>
                          </a:solidFill>
                          <a:latin typeface="Times New Roman"/>
                        </a:rPr>
                        <a:t>(MAE)</a:t>
                      </a:r>
                      <a:endParaRPr lang="en-US" sz="2000" dirty="0"/>
                    </a:p>
                  </a:txBody>
                  <a:tcPr/>
                </a:tc>
                <a:extLst>
                  <a:ext uri="{0D108BD9-81ED-4DB2-BD59-A6C34878D82A}">
                    <a16:rowId xmlns:a16="http://schemas.microsoft.com/office/drawing/2014/main" val="2929319079"/>
                  </a:ext>
                </a:extLst>
              </a:tr>
              <a:tr h="679430">
                <a:tc>
                  <a:txBody>
                    <a:bodyPr/>
                    <a:lstStyle/>
                    <a:p>
                      <a:pPr algn="ctr"/>
                      <a:r>
                        <a:rPr lang="en-US" sz="2000" dirty="0">
                          <a:latin typeface="Times New Roman"/>
                        </a:rPr>
                        <a:t>Linear Regression</a:t>
                      </a:r>
                    </a:p>
                  </a:txBody>
                  <a:tcPr/>
                </a:tc>
                <a:tc>
                  <a:txBody>
                    <a:bodyPr/>
                    <a:lstStyle/>
                    <a:p>
                      <a:pPr lvl="0" algn="ctr">
                        <a:buNone/>
                      </a:pPr>
                      <a:r>
                        <a:rPr lang="en-US" sz="2000" b="0" i="0" u="none" strike="noStrike" noProof="0" dirty="0">
                          <a:solidFill>
                            <a:schemeClr val="tx1"/>
                          </a:solidFill>
                          <a:latin typeface="Times New Roman"/>
                        </a:rPr>
                        <a:t>0.849</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0.862</a:t>
                      </a:r>
                      <a:endParaRPr lang="en-US" dirty="0"/>
                    </a:p>
                  </a:txBody>
                  <a:tcPr/>
                </a:tc>
                <a:tc>
                  <a:txBody>
                    <a:bodyPr/>
                    <a:lstStyle/>
                    <a:p>
                      <a:pPr lvl="0" algn="ctr">
                        <a:buNone/>
                      </a:pPr>
                      <a:r>
                        <a:rPr lang="en-US" sz="2000" b="0" i="0" u="none" strike="noStrike" noProof="0" dirty="0">
                          <a:solidFill>
                            <a:schemeClr val="tx1"/>
                          </a:solidFill>
                          <a:latin typeface="Times New Roman"/>
                        </a:rPr>
                        <a:t>2.346</a:t>
                      </a:r>
                      <a:endParaRPr lang="en-US" sz="2000" dirty="0">
                        <a:solidFill>
                          <a:schemeClr val="tx1"/>
                        </a:solidFill>
                        <a:latin typeface="Times New Roman"/>
                      </a:endParaRPr>
                    </a:p>
                  </a:txBody>
                  <a:tcPr>
                    <a:solidFill>
                      <a:srgbClr val="CCD2D8"/>
                    </a:solidFill>
                  </a:tcPr>
                </a:tc>
                <a:tc>
                  <a:txBody>
                    <a:bodyPr/>
                    <a:lstStyle/>
                    <a:p>
                      <a:pPr lvl="0" algn="ctr">
                        <a:buNone/>
                      </a:pPr>
                      <a:r>
                        <a:rPr lang="en-US" sz="2000" b="0" i="0" u="none" strike="noStrike" noProof="0" dirty="0">
                          <a:solidFill>
                            <a:srgbClr val="1F1F1F"/>
                          </a:solidFill>
                          <a:latin typeface="Times New Roman"/>
                        </a:rPr>
                        <a:t>2.383</a:t>
                      </a:r>
                      <a:endParaRPr lang="en-US" sz="2000" dirty="0">
                        <a:latin typeface="Times New Roman"/>
                      </a:endParaRPr>
                    </a:p>
                  </a:txBody>
                  <a:tcPr>
                    <a:solidFill>
                      <a:srgbClr val="CCD2D8"/>
                    </a:solidFill>
                  </a:tcPr>
                </a:tc>
                <a:extLst>
                  <a:ext uri="{0D108BD9-81ED-4DB2-BD59-A6C34878D82A}">
                    <a16:rowId xmlns:a16="http://schemas.microsoft.com/office/drawing/2014/main" val="1961511423"/>
                  </a:ext>
                </a:extLst>
              </a:tr>
              <a:tr h="609746">
                <a:tc>
                  <a:txBody>
                    <a:bodyPr/>
                    <a:lstStyle/>
                    <a:p>
                      <a:pPr algn="ctr"/>
                      <a:r>
                        <a:rPr lang="en-US" sz="2000" dirty="0">
                          <a:latin typeface="Times New Roman"/>
                        </a:rPr>
                        <a:t>KNN</a:t>
                      </a:r>
                    </a:p>
                  </a:txBody>
                  <a:tcPr/>
                </a:tc>
                <a:tc>
                  <a:txBody>
                    <a:bodyPr/>
                    <a:lstStyle/>
                    <a:p>
                      <a:pPr lvl="0" algn="ctr">
                        <a:buNone/>
                      </a:pPr>
                      <a:r>
                        <a:rPr lang="en-US" sz="2000" b="0" i="0" u="none" strike="noStrike" noProof="0" dirty="0">
                          <a:solidFill>
                            <a:schemeClr val="tx1"/>
                          </a:solidFill>
                          <a:latin typeface="Times New Roman"/>
                        </a:rPr>
                        <a:t>0.004</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0.004</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15.199</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15.199</a:t>
                      </a:r>
                      <a:endParaRPr lang="en-US" sz="2000" dirty="0">
                        <a:latin typeface="Times New Roman"/>
                      </a:endParaRPr>
                    </a:p>
                  </a:txBody>
                  <a:tcPr/>
                </a:tc>
                <a:extLst>
                  <a:ext uri="{0D108BD9-81ED-4DB2-BD59-A6C34878D82A}">
                    <a16:rowId xmlns:a16="http://schemas.microsoft.com/office/drawing/2014/main" val="1885461293"/>
                  </a:ext>
                </a:extLst>
              </a:tr>
              <a:tr h="679430">
                <a:tc>
                  <a:txBody>
                    <a:bodyPr/>
                    <a:lstStyle/>
                    <a:p>
                      <a:pPr algn="ctr"/>
                      <a:r>
                        <a:rPr lang="en-US" sz="2000" dirty="0">
                          <a:latin typeface="Times New Roman"/>
                        </a:rPr>
                        <a:t>Decision Tree</a:t>
                      </a:r>
                    </a:p>
                    <a:p>
                      <a:pPr lvl="0" algn="ctr">
                        <a:buNone/>
                      </a:pPr>
                      <a:r>
                        <a:rPr lang="en-US" sz="2000" dirty="0">
                          <a:latin typeface="Times New Roman"/>
                        </a:rPr>
                        <a:t>Regressor</a:t>
                      </a:r>
                    </a:p>
                  </a:txBody>
                  <a:tcPr/>
                </a:tc>
                <a:tc>
                  <a:txBody>
                    <a:bodyPr/>
                    <a:lstStyle/>
                    <a:p>
                      <a:pPr lvl="0" algn="ctr">
                        <a:buNone/>
                      </a:pPr>
                      <a:r>
                        <a:rPr lang="en-US" sz="2000" b="0" i="0" u="none" strike="noStrike" noProof="0" dirty="0">
                          <a:solidFill>
                            <a:schemeClr val="tx1"/>
                          </a:solidFill>
                          <a:latin typeface="Times New Roman"/>
                        </a:rPr>
                        <a:t>0.844</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0.823</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5.436</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5.659</a:t>
                      </a:r>
                      <a:endParaRPr lang="en-US" sz="2000" dirty="0">
                        <a:latin typeface="Times New Roman"/>
                      </a:endParaRPr>
                    </a:p>
                  </a:txBody>
                  <a:tcPr/>
                </a:tc>
                <a:extLst>
                  <a:ext uri="{0D108BD9-81ED-4DB2-BD59-A6C34878D82A}">
                    <a16:rowId xmlns:a16="http://schemas.microsoft.com/office/drawing/2014/main" val="1961061053"/>
                  </a:ext>
                </a:extLst>
              </a:tr>
              <a:tr h="609746">
                <a:tc>
                  <a:txBody>
                    <a:bodyPr/>
                    <a:lstStyle/>
                    <a:p>
                      <a:pPr algn="ctr"/>
                      <a:r>
                        <a:rPr lang="en-US" sz="2000" dirty="0">
                          <a:latin typeface="Times New Roman"/>
                        </a:rPr>
                        <a:t>Random Forest</a:t>
                      </a:r>
                    </a:p>
                  </a:txBody>
                  <a:tcPr/>
                </a:tc>
                <a:tc>
                  <a:txBody>
                    <a:bodyPr/>
                    <a:lstStyle/>
                    <a:p>
                      <a:pPr lvl="0" algn="ctr">
                        <a:buNone/>
                      </a:pPr>
                      <a:r>
                        <a:rPr lang="en-US" sz="2000" b="0" i="0" u="none" strike="noStrike" noProof="0" dirty="0">
                          <a:solidFill>
                            <a:schemeClr val="tx1"/>
                          </a:solidFill>
                          <a:latin typeface="Times New Roman"/>
                        </a:rPr>
                        <a:t>0.892</a:t>
                      </a:r>
                      <a:endParaRPr lang="en-US" sz="2000" dirty="0">
                        <a:solidFill>
                          <a:schemeClr val="tx1"/>
                        </a:solidFill>
                        <a:latin typeface="Times New Roman"/>
                      </a:endParaRPr>
                    </a:p>
                  </a:txBody>
                  <a:tcPr>
                    <a:solidFill>
                      <a:srgbClr val="FFC000"/>
                    </a:solidFill>
                  </a:tcPr>
                </a:tc>
                <a:tc>
                  <a:txBody>
                    <a:bodyPr/>
                    <a:lstStyle/>
                    <a:p>
                      <a:pPr lvl="0" algn="ctr">
                        <a:buNone/>
                      </a:pPr>
                      <a:r>
                        <a:rPr lang="en-US" sz="2000" b="0" i="0" u="none" strike="noStrike" noProof="0" dirty="0">
                          <a:solidFill>
                            <a:srgbClr val="1F1F1F"/>
                          </a:solidFill>
                          <a:latin typeface="Times New Roman"/>
                        </a:rPr>
                        <a:t>0.890</a:t>
                      </a:r>
                      <a:endParaRPr lang="en-US" sz="2000" dirty="0">
                        <a:latin typeface="Times New Roman"/>
                      </a:endParaRPr>
                    </a:p>
                  </a:txBody>
                  <a:tcPr>
                    <a:solidFill>
                      <a:srgbClr val="FFC000"/>
                    </a:solidFill>
                  </a:tcPr>
                </a:tc>
                <a:tc>
                  <a:txBody>
                    <a:bodyPr/>
                    <a:lstStyle/>
                    <a:p>
                      <a:pPr lvl="0" algn="ctr">
                        <a:buNone/>
                      </a:pPr>
                      <a:r>
                        <a:rPr lang="en-US" sz="2000" b="0" i="0" u="none" strike="noStrike" noProof="0" dirty="0">
                          <a:solidFill>
                            <a:schemeClr val="tx1"/>
                          </a:solidFill>
                          <a:latin typeface="Times New Roman"/>
                        </a:rPr>
                        <a:t>4.307</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4.503</a:t>
                      </a:r>
                      <a:endParaRPr lang="en-US" sz="2000" dirty="0">
                        <a:latin typeface="Times New Roman"/>
                      </a:endParaRPr>
                    </a:p>
                  </a:txBody>
                  <a:tcPr/>
                </a:tc>
                <a:extLst>
                  <a:ext uri="{0D108BD9-81ED-4DB2-BD59-A6C34878D82A}">
                    <a16:rowId xmlns:a16="http://schemas.microsoft.com/office/drawing/2014/main" val="2190397997"/>
                  </a:ext>
                </a:extLst>
              </a:tr>
              <a:tr h="609746">
                <a:tc>
                  <a:txBody>
                    <a:bodyPr/>
                    <a:lstStyle/>
                    <a:p>
                      <a:pPr lvl="0" algn="ctr">
                        <a:buNone/>
                      </a:pPr>
                      <a:r>
                        <a:rPr lang="en-US" sz="2000" dirty="0">
                          <a:latin typeface="Times New Roman"/>
                        </a:rPr>
                        <a:t>XG Boost</a:t>
                      </a:r>
                    </a:p>
                  </a:txBody>
                  <a:tcPr/>
                </a:tc>
                <a:tc>
                  <a:txBody>
                    <a:bodyPr/>
                    <a:lstStyle/>
                    <a:p>
                      <a:pPr lvl="0" algn="ctr">
                        <a:buNone/>
                      </a:pPr>
                      <a:r>
                        <a:rPr lang="en-US" sz="2000" b="0" i="0" u="none" strike="noStrike" noProof="0" dirty="0">
                          <a:solidFill>
                            <a:schemeClr val="tx1"/>
                          </a:solidFill>
                          <a:latin typeface="Times New Roman"/>
                        </a:rPr>
                        <a:t>0.884</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0.857</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4.777</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5.357</a:t>
                      </a:r>
                      <a:endParaRPr lang="en-US" sz="2000" dirty="0">
                        <a:latin typeface="Times New Roman"/>
                      </a:endParaRPr>
                    </a:p>
                  </a:txBody>
                  <a:tcPr/>
                </a:tc>
                <a:extLst>
                  <a:ext uri="{0D108BD9-81ED-4DB2-BD59-A6C34878D82A}">
                    <a16:rowId xmlns:a16="http://schemas.microsoft.com/office/drawing/2014/main" val="1252397903"/>
                  </a:ext>
                </a:extLst>
              </a:tr>
              <a:tr h="609746">
                <a:tc>
                  <a:txBody>
                    <a:bodyPr/>
                    <a:lstStyle/>
                    <a:p>
                      <a:pPr algn="ctr"/>
                      <a:r>
                        <a:rPr lang="en-US" sz="2000" dirty="0">
                          <a:latin typeface="Times New Roman"/>
                        </a:rPr>
                        <a:t>Ada Boost</a:t>
                      </a:r>
                    </a:p>
                  </a:txBody>
                  <a:tcPr/>
                </a:tc>
                <a:tc>
                  <a:txBody>
                    <a:bodyPr/>
                    <a:lstStyle/>
                    <a:p>
                      <a:pPr lvl="0" algn="ctr">
                        <a:buNone/>
                      </a:pPr>
                      <a:r>
                        <a:rPr lang="en-US" sz="2000" b="0" i="0" u="none" strike="noStrike" noProof="0" dirty="0">
                          <a:solidFill>
                            <a:schemeClr val="tx1"/>
                          </a:solidFill>
                          <a:latin typeface="Times New Roman"/>
                        </a:rPr>
                        <a:t>-0.112</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-0.111</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4.833</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5.251</a:t>
                      </a:r>
                      <a:endParaRPr lang="en-US" sz="2000" dirty="0">
                        <a:latin typeface="Times New Roman"/>
                      </a:endParaRPr>
                    </a:p>
                  </a:txBody>
                  <a:tcPr/>
                </a:tc>
                <a:extLst>
                  <a:ext uri="{0D108BD9-81ED-4DB2-BD59-A6C34878D82A}">
                    <a16:rowId xmlns:a16="http://schemas.microsoft.com/office/drawing/2014/main" val="1634027879"/>
                  </a:ext>
                </a:extLst>
              </a:tr>
              <a:tr h="609746">
                <a:tc>
                  <a:txBody>
                    <a:bodyPr/>
                    <a:lstStyle/>
                    <a:p>
                      <a:pPr algn="ctr"/>
                      <a:r>
                        <a:rPr lang="en-US" sz="2000" dirty="0">
                          <a:latin typeface="Times New Roman"/>
                        </a:rPr>
                        <a:t>SVM</a:t>
                      </a:r>
                    </a:p>
                  </a:txBody>
                  <a:tcPr/>
                </a:tc>
                <a:tc>
                  <a:txBody>
                    <a:bodyPr/>
                    <a:lstStyle/>
                    <a:p>
                      <a:pPr lvl="0" algn="ctr">
                        <a:buNone/>
                      </a:pPr>
                      <a:r>
                        <a:rPr lang="en-US" sz="2000" b="0" i="0" u="none" strike="noStrike" noProof="0" dirty="0">
                          <a:solidFill>
                            <a:schemeClr val="tx1"/>
                          </a:solidFill>
                          <a:latin typeface="Times New Roman"/>
                        </a:rPr>
                        <a:t>-0.112</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-0.111</a:t>
                      </a:r>
                      <a:endParaRPr lang="en-US" sz="2000" dirty="0">
                        <a:latin typeface="Times New Roman"/>
                      </a:endParaRPr>
                    </a:p>
                  </a:txBody>
                  <a:tcPr/>
                </a:tc>
                <a:tc>
                  <a:txBody>
                    <a:bodyPr/>
                    <a:lstStyle/>
                    <a:p>
                      <a:pPr lvl="0" algn="ctr">
                        <a:buNone/>
                      </a:pPr>
                      <a:r>
                        <a:rPr lang="en-US" sz="2000" b="0" i="0" u="none" strike="noStrike" noProof="0" dirty="0">
                          <a:solidFill>
                            <a:schemeClr val="tx1"/>
                          </a:solidFill>
                          <a:latin typeface="Times New Roman"/>
                        </a:rPr>
                        <a:t>14.267</a:t>
                      </a:r>
                      <a:endParaRPr lang="en-US" sz="2000" dirty="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14.267</a:t>
                      </a:r>
                      <a:endParaRPr lang="en-US" sz="2000" dirty="0">
                        <a:latin typeface="Times New Roman"/>
                      </a:endParaRPr>
                    </a:p>
                  </a:txBody>
                  <a:tcPr/>
                </a:tc>
                <a:extLst>
                  <a:ext uri="{0D108BD9-81ED-4DB2-BD59-A6C34878D82A}">
                    <a16:rowId xmlns:a16="http://schemas.microsoft.com/office/drawing/2014/main" val="2315713305"/>
                  </a:ext>
                </a:extLst>
              </a:tr>
              <a:tr h="609746">
                <a:tc>
                  <a:txBody>
                    <a:bodyPr/>
                    <a:lstStyle/>
                    <a:p>
                      <a:pPr lvl="0" algn="ctr">
                        <a:buNone/>
                      </a:pPr>
                      <a:r>
                        <a:rPr lang="en-US" sz="2000" dirty="0">
                          <a:latin typeface="Times New Roman"/>
                        </a:rPr>
                        <a:t>ANN</a:t>
                      </a:r>
                    </a:p>
                  </a:txBody>
                  <a:tcPr/>
                </a:tc>
                <a:tc>
                  <a:txBody>
                    <a:bodyPr/>
                    <a:lstStyle/>
                    <a:p>
                      <a:pPr lvl="0" algn="ctr">
                        <a:buNone/>
                      </a:pPr>
                      <a:r>
                        <a:rPr lang="en-US" sz="2000" b="0" i="0" u="none" strike="noStrike" noProof="0" dirty="0">
                          <a:solidFill>
                            <a:schemeClr val="tx1"/>
                          </a:solidFill>
                          <a:latin typeface="Times New Roman"/>
                        </a:rPr>
                        <a:t>0.884</a:t>
                      </a:r>
                    </a:p>
                  </a:txBody>
                  <a:tcPr/>
                </a:tc>
                <a:tc>
                  <a:txBody>
                    <a:bodyPr/>
                    <a:lstStyle/>
                    <a:p>
                      <a:pPr lvl="0" algn="ctr">
                        <a:buNone/>
                      </a:pPr>
                      <a:r>
                        <a:rPr lang="en-US" sz="2000" b="0" i="0" u="none" strike="noStrike" noProof="0" dirty="0">
                          <a:solidFill>
                            <a:srgbClr val="1F1F1F"/>
                          </a:solidFill>
                          <a:latin typeface="Times New Roman"/>
                        </a:rPr>
                        <a:t>0.861</a:t>
                      </a:r>
                    </a:p>
                  </a:txBody>
                  <a:tcPr/>
                </a:tc>
                <a:tc>
                  <a:txBody>
                    <a:bodyPr/>
                    <a:lstStyle/>
                    <a:p>
                      <a:pPr lvl="0" algn="ctr">
                        <a:buNone/>
                      </a:pPr>
                      <a:r>
                        <a:rPr lang="en-US" sz="2000" b="0" i="0" u="none" strike="noStrike" noProof="0" dirty="0">
                          <a:solidFill>
                            <a:schemeClr val="tx1"/>
                          </a:solidFill>
                          <a:latin typeface="Times New Roman"/>
                        </a:rPr>
                        <a:t>4.795</a:t>
                      </a:r>
                    </a:p>
                  </a:txBody>
                  <a:tcPr/>
                </a:tc>
                <a:tc>
                  <a:txBody>
                    <a:bodyPr/>
                    <a:lstStyle/>
                    <a:p>
                      <a:pPr lvl="0" algn="ctr">
                        <a:buNone/>
                      </a:pPr>
                      <a:r>
                        <a:rPr lang="en-US" sz="2000" b="0" i="0" u="none" strike="noStrike" noProof="0" dirty="0">
                          <a:solidFill>
                            <a:srgbClr val="1F1F1F"/>
                          </a:solidFill>
                          <a:latin typeface="Times New Roman"/>
                        </a:rPr>
                        <a:t>4.978</a:t>
                      </a:r>
                    </a:p>
                  </a:txBody>
                  <a:tcPr/>
                </a:tc>
                <a:extLst>
                  <a:ext uri="{0D108BD9-81ED-4DB2-BD59-A6C34878D82A}">
                    <a16:rowId xmlns:a16="http://schemas.microsoft.com/office/drawing/2014/main" val="3618453614"/>
                  </a:ext>
                </a:extLst>
              </a:tr>
            </a:tbl>
          </a:graphicData>
        </a:graphic>
      </p:graphicFrame>
      <p:sp>
        <p:nvSpPr>
          <p:cNvPr id="4" name="TextBox 3">
            <a:extLst>
              <a:ext uri="{FF2B5EF4-FFF2-40B4-BE49-F238E27FC236}">
                <a16:creationId xmlns:a16="http://schemas.microsoft.com/office/drawing/2014/main" id="{9F204E5D-792C-06CD-A209-EE606AC238A7}"/>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75:25 Train-Test Split Ratio</a:t>
            </a:r>
            <a:endParaRPr lang="en-US">
              <a:solidFill>
                <a:srgbClr val="156082"/>
              </a:solidFill>
            </a:endParaRPr>
          </a:p>
        </p:txBody>
      </p:sp>
      <p:sp>
        <p:nvSpPr>
          <p:cNvPr id="3" name="TextBox 2">
            <a:extLst>
              <a:ext uri="{FF2B5EF4-FFF2-40B4-BE49-F238E27FC236}">
                <a16:creationId xmlns:a16="http://schemas.microsoft.com/office/drawing/2014/main" id="{D924EA79-2D6B-63FD-2F36-E7B2A5B62928}"/>
              </a:ext>
            </a:extLst>
          </p:cNvPr>
          <p:cNvSpPr txBox="1"/>
          <p:nvPr/>
        </p:nvSpPr>
        <p:spPr>
          <a:xfrm>
            <a:off x="633663" y="6582611"/>
            <a:ext cx="60451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solidFill>
                  <a:srgbClr val="0070C0"/>
                </a:solidFill>
                <a:latin typeface="Twentieth Century"/>
              </a:rPr>
              <a:t>Model 1: </a:t>
            </a:r>
            <a:r>
              <a:rPr lang="en-US" sz="1400" i="1">
                <a:solidFill>
                  <a:srgbClr val="0070C0"/>
                </a:solidFill>
                <a:latin typeface="Twentieth Century"/>
              </a:rPr>
              <a:t>With all features |  </a:t>
            </a:r>
            <a:r>
              <a:rPr lang="en-US" sz="1400" b="1" i="1">
                <a:solidFill>
                  <a:srgbClr val="0070C0"/>
                </a:solidFill>
                <a:latin typeface="Twentieth Century"/>
              </a:rPr>
              <a:t>Model 2: </a:t>
            </a:r>
            <a:r>
              <a:rPr lang="en-US" sz="1400" i="1">
                <a:solidFill>
                  <a:srgbClr val="0070C0"/>
                </a:solidFill>
                <a:latin typeface="Twentieth Century"/>
              </a:rPr>
              <a:t>After removing multi-collinear variables </a:t>
            </a:r>
            <a:endParaRPr lang="en-US" sz="1400"/>
          </a:p>
        </p:txBody>
      </p:sp>
      <p:sp>
        <p:nvSpPr>
          <p:cNvPr id="5" name="Slide Number Placeholder 4">
            <a:extLst>
              <a:ext uri="{FF2B5EF4-FFF2-40B4-BE49-F238E27FC236}">
                <a16:creationId xmlns:a16="http://schemas.microsoft.com/office/drawing/2014/main" id="{14B330E7-C3BC-9032-5C07-E8BF723469EB}"/>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407381034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32791F-8743-9D5F-B6A6-10428652832F}"/>
              </a:ext>
            </a:extLst>
          </p:cNvPr>
          <p:cNvGraphicFramePr>
            <a:graphicFrameLocks noGrp="1"/>
          </p:cNvGraphicFramePr>
          <p:nvPr>
            <p:extLst>
              <p:ext uri="{D42A27DB-BD31-4B8C-83A1-F6EECF244321}">
                <p14:modId xmlns:p14="http://schemas.microsoft.com/office/powerpoint/2010/main" val="2770172946"/>
              </p:ext>
            </p:extLst>
          </p:nvPr>
        </p:nvGraphicFramePr>
        <p:xfrm>
          <a:off x="628315" y="802105"/>
          <a:ext cx="9076685" cy="5761596"/>
        </p:xfrm>
        <a:graphic>
          <a:graphicData uri="http://schemas.openxmlformats.org/drawingml/2006/table">
            <a:tbl>
              <a:tblPr firstRow="1" bandRow="1">
                <a:tableStyleId>{5C22544A-7EE6-4342-B048-85BDC9FD1C3A}</a:tableStyleId>
              </a:tblPr>
              <a:tblGrid>
                <a:gridCol w="1815337">
                  <a:extLst>
                    <a:ext uri="{9D8B030D-6E8A-4147-A177-3AD203B41FA5}">
                      <a16:colId xmlns:a16="http://schemas.microsoft.com/office/drawing/2014/main" val="3704908710"/>
                    </a:ext>
                  </a:extLst>
                </a:gridCol>
                <a:gridCol w="1815337">
                  <a:extLst>
                    <a:ext uri="{9D8B030D-6E8A-4147-A177-3AD203B41FA5}">
                      <a16:colId xmlns:a16="http://schemas.microsoft.com/office/drawing/2014/main" val="2739476488"/>
                    </a:ext>
                  </a:extLst>
                </a:gridCol>
                <a:gridCol w="1815337">
                  <a:extLst>
                    <a:ext uri="{9D8B030D-6E8A-4147-A177-3AD203B41FA5}">
                      <a16:colId xmlns:a16="http://schemas.microsoft.com/office/drawing/2014/main" val="853520288"/>
                    </a:ext>
                  </a:extLst>
                </a:gridCol>
                <a:gridCol w="1815337">
                  <a:extLst>
                    <a:ext uri="{9D8B030D-6E8A-4147-A177-3AD203B41FA5}">
                      <a16:colId xmlns:a16="http://schemas.microsoft.com/office/drawing/2014/main" val="643028587"/>
                    </a:ext>
                  </a:extLst>
                </a:gridCol>
                <a:gridCol w="1815337">
                  <a:extLst>
                    <a:ext uri="{9D8B030D-6E8A-4147-A177-3AD203B41FA5}">
                      <a16:colId xmlns:a16="http://schemas.microsoft.com/office/drawing/2014/main" val="3458430015"/>
                    </a:ext>
                  </a:extLst>
                </a:gridCol>
              </a:tblGrid>
              <a:tr h="679430">
                <a:tc>
                  <a:txBody>
                    <a:bodyPr/>
                    <a:lstStyle/>
                    <a:p>
                      <a:pPr algn="ctr"/>
                      <a:r>
                        <a:rPr lang="en-US" sz="2000" dirty="0">
                          <a:latin typeface="Times New Roman"/>
                        </a:rPr>
                        <a:t>Algorithms</a:t>
                      </a:r>
                    </a:p>
                  </a:txBody>
                  <a:tcPr/>
                </a:tc>
                <a:tc>
                  <a:txBody>
                    <a:bodyPr/>
                    <a:lstStyle/>
                    <a:p>
                      <a:pPr algn="ctr"/>
                      <a:r>
                        <a:rPr lang="en-US" sz="2000" dirty="0">
                          <a:latin typeface="Times New Roman"/>
                        </a:rPr>
                        <a:t>Model 1</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algn="ctr"/>
                      <a:r>
                        <a:rPr lang="en-US" sz="2000" dirty="0">
                          <a:latin typeface="Times New Roman"/>
                        </a:rPr>
                        <a:t>Model 2</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lvl="0" algn="ctr">
                        <a:buNone/>
                      </a:pPr>
                      <a:r>
                        <a:rPr lang="en-US" sz="2000" b="1" i="0" u="none" strike="noStrike" noProof="0" dirty="0">
                          <a:solidFill>
                            <a:srgbClr val="FFFFFF"/>
                          </a:solidFill>
                          <a:latin typeface="Times New Roman"/>
                        </a:rPr>
                        <a:t>Model 1</a:t>
                      </a:r>
                    </a:p>
                    <a:p>
                      <a:pPr lvl="0" algn="ctr">
                        <a:buNone/>
                      </a:pPr>
                      <a:r>
                        <a:rPr lang="en-US" sz="2000" b="1" i="0" u="none" strike="noStrike" noProof="0" dirty="0">
                          <a:solidFill>
                            <a:srgbClr val="FFFFFF"/>
                          </a:solidFill>
                          <a:latin typeface="Times New Roman"/>
                        </a:rPr>
                        <a:t>(MAE)</a:t>
                      </a:r>
                      <a:endParaRPr lang="en-US" sz="2000" dirty="0"/>
                    </a:p>
                  </a:txBody>
                  <a:tcPr/>
                </a:tc>
                <a:tc>
                  <a:txBody>
                    <a:bodyPr/>
                    <a:lstStyle/>
                    <a:p>
                      <a:pPr lvl="0" algn="ctr">
                        <a:buNone/>
                      </a:pPr>
                      <a:r>
                        <a:rPr lang="en-US" sz="2000" b="1" i="0" u="none" strike="noStrike" noProof="0" dirty="0">
                          <a:solidFill>
                            <a:srgbClr val="FFFFFF"/>
                          </a:solidFill>
                          <a:latin typeface="Times New Roman"/>
                        </a:rPr>
                        <a:t>Model 2</a:t>
                      </a:r>
                    </a:p>
                    <a:p>
                      <a:pPr lvl="0" algn="ctr">
                        <a:buNone/>
                      </a:pPr>
                      <a:r>
                        <a:rPr lang="en-US" sz="2000" b="1" i="0" u="none" strike="noStrike" noProof="0" dirty="0">
                          <a:solidFill>
                            <a:srgbClr val="FFFFFF"/>
                          </a:solidFill>
                          <a:latin typeface="Times New Roman"/>
                        </a:rPr>
                        <a:t>(MAE)</a:t>
                      </a:r>
                      <a:endParaRPr lang="en-US" sz="2000" dirty="0"/>
                    </a:p>
                  </a:txBody>
                  <a:tcPr/>
                </a:tc>
                <a:extLst>
                  <a:ext uri="{0D108BD9-81ED-4DB2-BD59-A6C34878D82A}">
                    <a16:rowId xmlns:a16="http://schemas.microsoft.com/office/drawing/2014/main" val="2929319079"/>
                  </a:ext>
                </a:extLst>
              </a:tr>
              <a:tr h="679430">
                <a:tc>
                  <a:txBody>
                    <a:bodyPr/>
                    <a:lstStyle/>
                    <a:p>
                      <a:pPr algn="ctr"/>
                      <a:r>
                        <a:rPr lang="en-US" sz="2000" dirty="0">
                          <a:latin typeface="Times New Roman"/>
                        </a:rPr>
                        <a:t>Linear Regression</a:t>
                      </a:r>
                    </a:p>
                  </a:txBody>
                  <a:tcPr/>
                </a:tc>
                <a:tc>
                  <a:txBody>
                    <a:bodyPr/>
                    <a:lstStyle/>
                    <a:p>
                      <a:pPr lvl="0" algn="ctr">
                        <a:buNone/>
                      </a:pPr>
                      <a:r>
                        <a:rPr lang="en-US" sz="2000" b="0" i="0" u="none" strike="noStrike" noProof="0" dirty="0">
                          <a:solidFill>
                            <a:schemeClr val="tx1"/>
                          </a:solidFill>
                          <a:latin typeface="Times New Roman"/>
                        </a:rPr>
                        <a:t>0.891</a:t>
                      </a:r>
                      <a:endParaRPr lang="en-US"/>
                    </a:p>
                  </a:txBody>
                  <a:tcPr/>
                </a:tc>
                <a:tc>
                  <a:txBody>
                    <a:bodyPr/>
                    <a:lstStyle/>
                    <a:p>
                      <a:pPr lvl="0" algn="ctr">
                        <a:buNone/>
                      </a:pPr>
                      <a:r>
                        <a:rPr lang="en-US" sz="2000" b="0" i="0" u="none" strike="noStrike" noProof="0" dirty="0">
                          <a:solidFill>
                            <a:srgbClr val="1F1F1F"/>
                          </a:solidFill>
                          <a:latin typeface="Times New Roman"/>
                        </a:rPr>
                        <a:t>0.873</a:t>
                      </a:r>
                      <a:endParaRPr lang="en-US"/>
                    </a:p>
                  </a:txBody>
                  <a:tcPr/>
                </a:tc>
                <a:tc>
                  <a:txBody>
                    <a:bodyPr/>
                    <a:lstStyle/>
                    <a:p>
                      <a:pPr lvl="0" algn="ctr">
                        <a:buNone/>
                      </a:pPr>
                      <a:r>
                        <a:rPr lang="en-US" sz="2000" b="0" i="0" u="none" strike="noStrike" noProof="0" dirty="0">
                          <a:solidFill>
                            <a:schemeClr val="tx1"/>
                          </a:solidFill>
                          <a:latin typeface="Times New Roman"/>
                        </a:rPr>
                        <a:t>2.241</a:t>
                      </a:r>
                      <a:endParaRPr lang="en-US" sz="2000">
                        <a:solidFill>
                          <a:schemeClr val="tx1"/>
                        </a:solidFill>
                        <a:latin typeface="Times New Roman"/>
                      </a:endParaRPr>
                    </a:p>
                  </a:txBody>
                  <a:tcPr>
                    <a:solidFill>
                      <a:srgbClr val="CCD2D8"/>
                    </a:solidFill>
                  </a:tcPr>
                </a:tc>
                <a:tc>
                  <a:txBody>
                    <a:bodyPr/>
                    <a:lstStyle/>
                    <a:p>
                      <a:pPr lvl="0" algn="ctr">
                        <a:buNone/>
                      </a:pPr>
                      <a:r>
                        <a:rPr lang="en-US" sz="2000" b="0" i="0" u="none" strike="noStrike" noProof="0" dirty="0">
                          <a:solidFill>
                            <a:srgbClr val="1F1F1F"/>
                          </a:solidFill>
                          <a:latin typeface="Times New Roman"/>
                        </a:rPr>
                        <a:t>2.395</a:t>
                      </a:r>
                      <a:endParaRPr lang="en-US" sz="2000">
                        <a:latin typeface="Times New Roman"/>
                      </a:endParaRPr>
                    </a:p>
                  </a:txBody>
                  <a:tcPr>
                    <a:solidFill>
                      <a:srgbClr val="CCD2D8"/>
                    </a:solidFill>
                  </a:tcPr>
                </a:tc>
                <a:extLst>
                  <a:ext uri="{0D108BD9-81ED-4DB2-BD59-A6C34878D82A}">
                    <a16:rowId xmlns:a16="http://schemas.microsoft.com/office/drawing/2014/main" val="1961511423"/>
                  </a:ext>
                </a:extLst>
              </a:tr>
              <a:tr h="609746">
                <a:tc>
                  <a:txBody>
                    <a:bodyPr/>
                    <a:lstStyle/>
                    <a:p>
                      <a:pPr algn="ctr"/>
                      <a:r>
                        <a:rPr lang="en-US" sz="2000" dirty="0">
                          <a:latin typeface="Times New Roman"/>
                        </a:rPr>
                        <a:t>KNN</a:t>
                      </a:r>
                    </a:p>
                  </a:txBody>
                  <a:tcPr/>
                </a:tc>
                <a:tc>
                  <a:txBody>
                    <a:bodyPr/>
                    <a:lstStyle/>
                    <a:p>
                      <a:pPr lvl="0" algn="ctr">
                        <a:buNone/>
                      </a:pPr>
                      <a:r>
                        <a:rPr lang="en-US" sz="2000" b="0" i="0" u="none" strike="noStrike" noProof="0" dirty="0">
                          <a:solidFill>
                            <a:schemeClr val="tx1"/>
                          </a:solidFill>
                          <a:latin typeface="Times New Roman"/>
                        </a:rPr>
                        <a:t>-0.042</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-0.042</a:t>
                      </a:r>
                      <a:endParaRPr lang="en-US"/>
                    </a:p>
                  </a:txBody>
                  <a:tcPr/>
                </a:tc>
                <a:tc>
                  <a:txBody>
                    <a:bodyPr/>
                    <a:lstStyle/>
                    <a:p>
                      <a:pPr lvl="0" algn="ctr">
                        <a:buNone/>
                      </a:pPr>
                      <a:r>
                        <a:rPr lang="en-US" sz="2000" b="0" i="0" u="none" strike="noStrike" noProof="0" dirty="0">
                          <a:solidFill>
                            <a:schemeClr val="tx1"/>
                          </a:solidFill>
                          <a:latin typeface="Times New Roman"/>
                        </a:rPr>
                        <a:t>15.834</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15.834</a:t>
                      </a:r>
                      <a:endParaRPr lang="en-US" sz="2000">
                        <a:latin typeface="Times New Roman"/>
                      </a:endParaRPr>
                    </a:p>
                  </a:txBody>
                  <a:tcPr/>
                </a:tc>
                <a:extLst>
                  <a:ext uri="{0D108BD9-81ED-4DB2-BD59-A6C34878D82A}">
                    <a16:rowId xmlns:a16="http://schemas.microsoft.com/office/drawing/2014/main" val="1885461293"/>
                  </a:ext>
                </a:extLst>
              </a:tr>
              <a:tr h="679430">
                <a:tc>
                  <a:txBody>
                    <a:bodyPr/>
                    <a:lstStyle/>
                    <a:p>
                      <a:pPr algn="ctr"/>
                      <a:r>
                        <a:rPr lang="en-US" sz="2000" dirty="0">
                          <a:latin typeface="Times New Roman"/>
                        </a:rPr>
                        <a:t>Decision Tree</a:t>
                      </a:r>
                    </a:p>
                    <a:p>
                      <a:pPr lvl="0" algn="ctr">
                        <a:buNone/>
                      </a:pPr>
                      <a:r>
                        <a:rPr lang="en-US" sz="2000" dirty="0">
                          <a:latin typeface="Times New Roman"/>
                        </a:rPr>
                        <a:t>Regressor</a:t>
                      </a:r>
                    </a:p>
                  </a:txBody>
                  <a:tcPr/>
                </a:tc>
                <a:tc>
                  <a:txBody>
                    <a:bodyPr/>
                    <a:lstStyle/>
                    <a:p>
                      <a:pPr lvl="0" algn="ctr">
                        <a:buNone/>
                      </a:pPr>
                      <a:r>
                        <a:rPr lang="en-US" sz="2000" b="0" i="0" u="none" strike="noStrike" noProof="0" dirty="0">
                          <a:solidFill>
                            <a:schemeClr val="tx1"/>
                          </a:solidFill>
                          <a:latin typeface="Times New Roman"/>
                        </a:rPr>
                        <a:t>0.759</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0.689</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6.312</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7.451</a:t>
                      </a:r>
                      <a:endParaRPr lang="en-US" sz="2000">
                        <a:latin typeface="Times New Roman"/>
                      </a:endParaRPr>
                    </a:p>
                  </a:txBody>
                  <a:tcPr/>
                </a:tc>
                <a:extLst>
                  <a:ext uri="{0D108BD9-81ED-4DB2-BD59-A6C34878D82A}">
                    <a16:rowId xmlns:a16="http://schemas.microsoft.com/office/drawing/2014/main" val="1961061053"/>
                  </a:ext>
                </a:extLst>
              </a:tr>
              <a:tr h="609746">
                <a:tc>
                  <a:txBody>
                    <a:bodyPr/>
                    <a:lstStyle/>
                    <a:p>
                      <a:pPr algn="ctr"/>
                      <a:r>
                        <a:rPr lang="en-US" sz="2000" dirty="0">
                          <a:latin typeface="Times New Roman"/>
                        </a:rPr>
                        <a:t>Random Forest</a:t>
                      </a:r>
                    </a:p>
                  </a:txBody>
                  <a:tcPr/>
                </a:tc>
                <a:tc>
                  <a:txBody>
                    <a:bodyPr/>
                    <a:lstStyle/>
                    <a:p>
                      <a:pPr lvl="0" algn="ctr">
                        <a:buNone/>
                      </a:pPr>
                      <a:r>
                        <a:rPr lang="en-US" sz="2000" b="0" i="0" u="none" strike="noStrike" noProof="0" dirty="0">
                          <a:solidFill>
                            <a:schemeClr val="tx1"/>
                          </a:solidFill>
                          <a:latin typeface="Times New Roman"/>
                        </a:rPr>
                        <a:t>0.889</a:t>
                      </a:r>
                      <a:endParaRPr lang="en-US" sz="2000">
                        <a:solidFill>
                          <a:schemeClr val="tx1"/>
                        </a:solidFill>
                        <a:latin typeface="Times New Roman"/>
                      </a:endParaRPr>
                    </a:p>
                  </a:txBody>
                  <a:tcPr>
                    <a:solidFill>
                      <a:srgbClr val="E7EAED"/>
                    </a:solidFill>
                  </a:tcPr>
                </a:tc>
                <a:tc>
                  <a:txBody>
                    <a:bodyPr/>
                    <a:lstStyle/>
                    <a:p>
                      <a:pPr lvl="0" algn="ctr">
                        <a:buNone/>
                      </a:pPr>
                      <a:r>
                        <a:rPr lang="en-US" sz="2000" b="0" i="0" u="none" strike="noStrike" noProof="0" dirty="0">
                          <a:solidFill>
                            <a:srgbClr val="1F1F1F"/>
                          </a:solidFill>
                          <a:latin typeface="Times New Roman"/>
                        </a:rPr>
                        <a:t>0.875</a:t>
                      </a:r>
                      <a:endParaRPr lang="en-US" sz="2000">
                        <a:latin typeface="Times New Roman"/>
                      </a:endParaRPr>
                    </a:p>
                  </a:txBody>
                  <a:tcPr>
                    <a:solidFill>
                      <a:srgbClr val="FFC000"/>
                    </a:solidFill>
                  </a:tcPr>
                </a:tc>
                <a:tc>
                  <a:txBody>
                    <a:bodyPr/>
                    <a:lstStyle/>
                    <a:p>
                      <a:pPr lvl="0" algn="ctr">
                        <a:buNone/>
                      </a:pPr>
                      <a:r>
                        <a:rPr lang="en-US" sz="2000" b="0" i="0" u="none" strike="noStrike" noProof="0" dirty="0">
                          <a:solidFill>
                            <a:schemeClr val="tx1"/>
                          </a:solidFill>
                          <a:latin typeface="Times New Roman"/>
                        </a:rPr>
                        <a:t>4.565</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4.999</a:t>
                      </a:r>
                      <a:endParaRPr lang="en-US" sz="2000">
                        <a:latin typeface="Times New Roman"/>
                      </a:endParaRPr>
                    </a:p>
                  </a:txBody>
                  <a:tcPr/>
                </a:tc>
                <a:extLst>
                  <a:ext uri="{0D108BD9-81ED-4DB2-BD59-A6C34878D82A}">
                    <a16:rowId xmlns:a16="http://schemas.microsoft.com/office/drawing/2014/main" val="2190397997"/>
                  </a:ext>
                </a:extLst>
              </a:tr>
              <a:tr h="609746">
                <a:tc>
                  <a:txBody>
                    <a:bodyPr/>
                    <a:lstStyle/>
                    <a:p>
                      <a:pPr lvl="0" algn="ctr">
                        <a:buNone/>
                      </a:pPr>
                      <a:r>
                        <a:rPr lang="en-US" sz="2000" dirty="0">
                          <a:latin typeface="Times New Roman"/>
                        </a:rPr>
                        <a:t>XG Boost</a:t>
                      </a:r>
                    </a:p>
                  </a:txBody>
                  <a:tcPr/>
                </a:tc>
                <a:tc>
                  <a:txBody>
                    <a:bodyPr/>
                    <a:lstStyle/>
                    <a:p>
                      <a:pPr lvl="0" algn="ctr">
                        <a:buNone/>
                      </a:pPr>
                      <a:r>
                        <a:rPr lang="en-US" sz="2000" b="0" i="0" u="none" strike="noStrike" noProof="0" dirty="0">
                          <a:solidFill>
                            <a:schemeClr val="tx1"/>
                          </a:solidFill>
                          <a:latin typeface="Times New Roman"/>
                        </a:rPr>
                        <a:t>0.900</a:t>
                      </a:r>
                      <a:endParaRPr lang="en-US" sz="2000">
                        <a:solidFill>
                          <a:schemeClr val="tx1"/>
                        </a:solidFill>
                        <a:latin typeface="Times New Roman"/>
                      </a:endParaRPr>
                    </a:p>
                  </a:txBody>
                  <a:tcPr>
                    <a:solidFill>
                      <a:srgbClr val="FFC000"/>
                    </a:solidFill>
                  </a:tcPr>
                </a:tc>
                <a:tc>
                  <a:txBody>
                    <a:bodyPr/>
                    <a:lstStyle/>
                    <a:p>
                      <a:pPr lvl="0" algn="ctr">
                        <a:buNone/>
                      </a:pPr>
                      <a:r>
                        <a:rPr lang="en-US" sz="2000" b="0" i="0" u="none" strike="noStrike" noProof="0" dirty="0">
                          <a:solidFill>
                            <a:srgbClr val="1F1F1F"/>
                          </a:solidFill>
                          <a:latin typeface="Times New Roman"/>
                        </a:rPr>
                        <a:t>0.861</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4.667</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5.095</a:t>
                      </a:r>
                      <a:endParaRPr lang="en-US" sz="2000">
                        <a:latin typeface="Times New Roman"/>
                      </a:endParaRPr>
                    </a:p>
                  </a:txBody>
                  <a:tcPr/>
                </a:tc>
                <a:extLst>
                  <a:ext uri="{0D108BD9-81ED-4DB2-BD59-A6C34878D82A}">
                    <a16:rowId xmlns:a16="http://schemas.microsoft.com/office/drawing/2014/main" val="1252397903"/>
                  </a:ext>
                </a:extLst>
              </a:tr>
              <a:tr h="609746">
                <a:tc>
                  <a:txBody>
                    <a:bodyPr/>
                    <a:lstStyle/>
                    <a:p>
                      <a:pPr algn="ctr"/>
                      <a:r>
                        <a:rPr lang="en-US" sz="2000" dirty="0">
                          <a:latin typeface="Times New Roman"/>
                        </a:rPr>
                        <a:t>Ada Boost</a:t>
                      </a:r>
                    </a:p>
                  </a:txBody>
                  <a:tcPr/>
                </a:tc>
                <a:tc>
                  <a:txBody>
                    <a:bodyPr/>
                    <a:lstStyle/>
                    <a:p>
                      <a:pPr lvl="0" algn="ctr">
                        <a:buNone/>
                      </a:pPr>
                      <a:r>
                        <a:rPr lang="en-US" sz="2000" b="0" i="0" u="none" strike="noStrike" noProof="0" dirty="0">
                          <a:solidFill>
                            <a:schemeClr val="tx1"/>
                          </a:solidFill>
                          <a:latin typeface="Times New Roman"/>
                        </a:rPr>
                        <a:t>-0.149</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-0.149</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5.519</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5.421</a:t>
                      </a:r>
                      <a:endParaRPr lang="en-US" sz="2000">
                        <a:latin typeface="Times New Roman"/>
                      </a:endParaRPr>
                    </a:p>
                  </a:txBody>
                  <a:tcPr/>
                </a:tc>
                <a:extLst>
                  <a:ext uri="{0D108BD9-81ED-4DB2-BD59-A6C34878D82A}">
                    <a16:rowId xmlns:a16="http://schemas.microsoft.com/office/drawing/2014/main" val="1634027879"/>
                  </a:ext>
                </a:extLst>
              </a:tr>
              <a:tr h="609746">
                <a:tc>
                  <a:txBody>
                    <a:bodyPr/>
                    <a:lstStyle/>
                    <a:p>
                      <a:pPr algn="ctr"/>
                      <a:r>
                        <a:rPr lang="en-US" sz="2000" dirty="0">
                          <a:latin typeface="Times New Roman"/>
                        </a:rPr>
                        <a:t>SVM</a:t>
                      </a:r>
                    </a:p>
                  </a:txBody>
                  <a:tcPr/>
                </a:tc>
                <a:tc>
                  <a:txBody>
                    <a:bodyPr/>
                    <a:lstStyle/>
                    <a:p>
                      <a:pPr lvl="0" algn="ctr">
                        <a:buNone/>
                      </a:pPr>
                      <a:r>
                        <a:rPr lang="en-US" sz="2000" b="0" i="0" u="none" strike="noStrike" noProof="0" dirty="0">
                          <a:solidFill>
                            <a:schemeClr val="tx1"/>
                          </a:solidFill>
                          <a:latin typeface="Times New Roman"/>
                        </a:rPr>
                        <a:t>-0.149</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-0.149</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15.134</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15.133</a:t>
                      </a:r>
                      <a:endParaRPr lang="en-US" sz="2000">
                        <a:latin typeface="Times New Roman"/>
                      </a:endParaRPr>
                    </a:p>
                  </a:txBody>
                  <a:tcPr/>
                </a:tc>
                <a:extLst>
                  <a:ext uri="{0D108BD9-81ED-4DB2-BD59-A6C34878D82A}">
                    <a16:rowId xmlns:a16="http://schemas.microsoft.com/office/drawing/2014/main" val="2315713305"/>
                  </a:ext>
                </a:extLst>
              </a:tr>
              <a:tr h="609746">
                <a:tc>
                  <a:txBody>
                    <a:bodyPr/>
                    <a:lstStyle/>
                    <a:p>
                      <a:pPr lvl="0" algn="ctr">
                        <a:buNone/>
                      </a:pPr>
                      <a:r>
                        <a:rPr lang="en-US" sz="2000" dirty="0">
                          <a:latin typeface="Times New Roman"/>
                        </a:rPr>
                        <a:t>ANN</a:t>
                      </a:r>
                    </a:p>
                  </a:txBody>
                  <a:tcPr/>
                </a:tc>
                <a:tc>
                  <a:txBody>
                    <a:bodyPr/>
                    <a:lstStyle/>
                    <a:p>
                      <a:pPr lvl="0" algn="ctr">
                        <a:buNone/>
                      </a:pPr>
                      <a:r>
                        <a:rPr lang="en-US" sz="2000" b="0" i="0" u="none" strike="noStrike" noProof="0" dirty="0">
                          <a:solidFill>
                            <a:schemeClr val="tx1"/>
                          </a:solidFill>
                          <a:latin typeface="Times New Roman"/>
                        </a:rPr>
                        <a:t>0.867</a:t>
                      </a:r>
                    </a:p>
                  </a:txBody>
                  <a:tcPr/>
                </a:tc>
                <a:tc>
                  <a:txBody>
                    <a:bodyPr/>
                    <a:lstStyle/>
                    <a:p>
                      <a:pPr lvl="0" algn="ctr">
                        <a:buNone/>
                      </a:pPr>
                      <a:r>
                        <a:rPr lang="en-US" sz="2000" b="0" i="0" u="none" strike="noStrike" noProof="0" dirty="0">
                          <a:solidFill>
                            <a:srgbClr val="1F1F1F"/>
                          </a:solidFill>
                          <a:latin typeface="Times New Roman"/>
                        </a:rPr>
                        <a:t>0.859</a:t>
                      </a:r>
                    </a:p>
                  </a:txBody>
                  <a:tcPr/>
                </a:tc>
                <a:tc>
                  <a:txBody>
                    <a:bodyPr/>
                    <a:lstStyle/>
                    <a:p>
                      <a:pPr lvl="0" algn="ctr">
                        <a:buNone/>
                      </a:pPr>
                      <a:r>
                        <a:rPr lang="en-US" sz="2000" b="0" i="0" u="none" strike="noStrike" noProof="0" dirty="0">
                          <a:solidFill>
                            <a:schemeClr val="tx1"/>
                          </a:solidFill>
                          <a:latin typeface="Times New Roman"/>
                        </a:rPr>
                        <a:t>4.797</a:t>
                      </a:r>
                    </a:p>
                  </a:txBody>
                  <a:tcPr/>
                </a:tc>
                <a:tc>
                  <a:txBody>
                    <a:bodyPr/>
                    <a:lstStyle/>
                    <a:p>
                      <a:pPr lvl="0" algn="ctr">
                        <a:buNone/>
                      </a:pPr>
                      <a:r>
                        <a:rPr lang="en-US" sz="2000" b="0" i="0" u="none" strike="noStrike" noProof="0" dirty="0">
                          <a:solidFill>
                            <a:srgbClr val="1F1F1F"/>
                          </a:solidFill>
                          <a:latin typeface="Times New Roman"/>
                        </a:rPr>
                        <a:t>5.221</a:t>
                      </a:r>
                    </a:p>
                  </a:txBody>
                  <a:tcPr/>
                </a:tc>
                <a:extLst>
                  <a:ext uri="{0D108BD9-81ED-4DB2-BD59-A6C34878D82A}">
                    <a16:rowId xmlns:a16="http://schemas.microsoft.com/office/drawing/2014/main" val="3618453614"/>
                  </a:ext>
                </a:extLst>
              </a:tr>
            </a:tbl>
          </a:graphicData>
        </a:graphic>
      </p:graphicFrame>
      <p:sp>
        <p:nvSpPr>
          <p:cNvPr id="4" name="TextBox 3">
            <a:extLst>
              <a:ext uri="{FF2B5EF4-FFF2-40B4-BE49-F238E27FC236}">
                <a16:creationId xmlns:a16="http://schemas.microsoft.com/office/drawing/2014/main" id="{9F204E5D-792C-06CD-A209-EE606AC238A7}"/>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solidFill>
                  <a:srgbClr val="156082"/>
                </a:solidFill>
                <a:latin typeface="Times New Roman"/>
                <a:cs typeface="Times New Roman"/>
              </a:rPr>
              <a:t>70:30 Train-Test Split Ratio</a:t>
            </a:r>
            <a:endParaRPr lang="en-US" dirty="0">
              <a:solidFill>
                <a:srgbClr val="156082"/>
              </a:solidFill>
            </a:endParaRPr>
          </a:p>
        </p:txBody>
      </p:sp>
      <p:sp>
        <p:nvSpPr>
          <p:cNvPr id="3" name="TextBox 2">
            <a:extLst>
              <a:ext uri="{FF2B5EF4-FFF2-40B4-BE49-F238E27FC236}">
                <a16:creationId xmlns:a16="http://schemas.microsoft.com/office/drawing/2014/main" id="{D924EA79-2D6B-63FD-2F36-E7B2A5B62928}"/>
              </a:ext>
            </a:extLst>
          </p:cNvPr>
          <p:cNvSpPr txBox="1"/>
          <p:nvPr/>
        </p:nvSpPr>
        <p:spPr>
          <a:xfrm>
            <a:off x="633663" y="6582611"/>
            <a:ext cx="60451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solidFill>
                  <a:srgbClr val="0070C0"/>
                </a:solidFill>
                <a:latin typeface="Twentieth Century"/>
              </a:rPr>
              <a:t>Model 1: </a:t>
            </a:r>
            <a:r>
              <a:rPr lang="en-US" sz="1400" i="1">
                <a:solidFill>
                  <a:srgbClr val="0070C0"/>
                </a:solidFill>
                <a:latin typeface="Twentieth Century"/>
              </a:rPr>
              <a:t>With all features |  </a:t>
            </a:r>
            <a:r>
              <a:rPr lang="en-US" sz="1400" b="1" i="1">
                <a:solidFill>
                  <a:srgbClr val="0070C0"/>
                </a:solidFill>
                <a:latin typeface="Twentieth Century"/>
              </a:rPr>
              <a:t>Model 2: </a:t>
            </a:r>
            <a:r>
              <a:rPr lang="en-US" sz="1400" i="1">
                <a:solidFill>
                  <a:srgbClr val="0070C0"/>
                </a:solidFill>
                <a:latin typeface="Twentieth Century"/>
              </a:rPr>
              <a:t>After removing multi-collinear variables </a:t>
            </a:r>
            <a:endParaRPr lang="en-US" sz="1400"/>
          </a:p>
        </p:txBody>
      </p:sp>
      <p:sp>
        <p:nvSpPr>
          <p:cNvPr id="5" name="Slide Number Placeholder 4">
            <a:extLst>
              <a:ext uri="{FF2B5EF4-FFF2-40B4-BE49-F238E27FC236}">
                <a16:creationId xmlns:a16="http://schemas.microsoft.com/office/drawing/2014/main" id="{14B330E7-C3BC-9032-5C07-E8BF723469EB}"/>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389921207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32791F-8743-9D5F-B6A6-10428652832F}"/>
              </a:ext>
            </a:extLst>
          </p:cNvPr>
          <p:cNvGraphicFramePr>
            <a:graphicFrameLocks noGrp="1"/>
          </p:cNvGraphicFramePr>
          <p:nvPr>
            <p:extLst>
              <p:ext uri="{D42A27DB-BD31-4B8C-83A1-F6EECF244321}">
                <p14:modId xmlns:p14="http://schemas.microsoft.com/office/powerpoint/2010/main" val="3830918163"/>
              </p:ext>
            </p:extLst>
          </p:nvPr>
        </p:nvGraphicFramePr>
        <p:xfrm>
          <a:off x="628315" y="802105"/>
          <a:ext cx="9076685" cy="5761596"/>
        </p:xfrm>
        <a:graphic>
          <a:graphicData uri="http://schemas.openxmlformats.org/drawingml/2006/table">
            <a:tbl>
              <a:tblPr firstRow="1" bandRow="1">
                <a:tableStyleId>{5C22544A-7EE6-4342-B048-85BDC9FD1C3A}</a:tableStyleId>
              </a:tblPr>
              <a:tblGrid>
                <a:gridCol w="1815337">
                  <a:extLst>
                    <a:ext uri="{9D8B030D-6E8A-4147-A177-3AD203B41FA5}">
                      <a16:colId xmlns:a16="http://schemas.microsoft.com/office/drawing/2014/main" val="3704908710"/>
                    </a:ext>
                  </a:extLst>
                </a:gridCol>
                <a:gridCol w="1815337">
                  <a:extLst>
                    <a:ext uri="{9D8B030D-6E8A-4147-A177-3AD203B41FA5}">
                      <a16:colId xmlns:a16="http://schemas.microsoft.com/office/drawing/2014/main" val="2739476488"/>
                    </a:ext>
                  </a:extLst>
                </a:gridCol>
                <a:gridCol w="1815337">
                  <a:extLst>
                    <a:ext uri="{9D8B030D-6E8A-4147-A177-3AD203B41FA5}">
                      <a16:colId xmlns:a16="http://schemas.microsoft.com/office/drawing/2014/main" val="853520288"/>
                    </a:ext>
                  </a:extLst>
                </a:gridCol>
                <a:gridCol w="1815337">
                  <a:extLst>
                    <a:ext uri="{9D8B030D-6E8A-4147-A177-3AD203B41FA5}">
                      <a16:colId xmlns:a16="http://schemas.microsoft.com/office/drawing/2014/main" val="643028587"/>
                    </a:ext>
                  </a:extLst>
                </a:gridCol>
                <a:gridCol w="1815337">
                  <a:extLst>
                    <a:ext uri="{9D8B030D-6E8A-4147-A177-3AD203B41FA5}">
                      <a16:colId xmlns:a16="http://schemas.microsoft.com/office/drawing/2014/main" val="3458430015"/>
                    </a:ext>
                  </a:extLst>
                </a:gridCol>
              </a:tblGrid>
              <a:tr h="679430">
                <a:tc>
                  <a:txBody>
                    <a:bodyPr/>
                    <a:lstStyle/>
                    <a:p>
                      <a:pPr algn="ctr"/>
                      <a:r>
                        <a:rPr lang="en-US" sz="2000" dirty="0">
                          <a:latin typeface="Times New Roman"/>
                        </a:rPr>
                        <a:t>Algorithms</a:t>
                      </a:r>
                    </a:p>
                  </a:txBody>
                  <a:tcPr/>
                </a:tc>
                <a:tc>
                  <a:txBody>
                    <a:bodyPr/>
                    <a:lstStyle/>
                    <a:p>
                      <a:pPr algn="ctr"/>
                      <a:r>
                        <a:rPr lang="en-US" sz="2000" dirty="0">
                          <a:latin typeface="Times New Roman"/>
                        </a:rPr>
                        <a:t>Model 1</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algn="ctr"/>
                      <a:r>
                        <a:rPr lang="en-US" sz="2000" dirty="0">
                          <a:latin typeface="Times New Roman"/>
                        </a:rPr>
                        <a:t>Model 2</a:t>
                      </a:r>
                    </a:p>
                    <a:p>
                      <a:pPr lvl="0" algn="ctr">
                        <a:buNone/>
                      </a:pPr>
                      <a:r>
                        <a:rPr lang="en-US" sz="2000" b="1" i="0" u="none" strike="noStrike" noProof="0" dirty="0">
                          <a:solidFill>
                            <a:srgbClr val="FFFFFF"/>
                          </a:solidFill>
                          <a:latin typeface="Times New Roman"/>
                        </a:rPr>
                        <a:t>(r^2)</a:t>
                      </a:r>
                      <a:endParaRPr lang="en-US" sz="2000" dirty="0"/>
                    </a:p>
                  </a:txBody>
                  <a:tcPr/>
                </a:tc>
                <a:tc>
                  <a:txBody>
                    <a:bodyPr/>
                    <a:lstStyle/>
                    <a:p>
                      <a:pPr lvl="0" algn="ctr">
                        <a:buNone/>
                      </a:pPr>
                      <a:r>
                        <a:rPr lang="en-US" sz="2000" b="1" i="0" u="none" strike="noStrike" noProof="0" dirty="0">
                          <a:solidFill>
                            <a:srgbClr val="FFFFFF"/>
                          </a:solidFill>
                          <a:latin typeface="Times New Roman"/>
                        </a:rPr>
                        <a:t>Model 1</a:t>
                      </a:r>
                    </a:p>
                    <a:p>
                      <a:pPr lvl="0" algn="ctr">
                        <a:buNone/>
                      </a:pPr>
                      <a:r>
                        <a:rPr lang="en-US" sz="2000" b="1" i="0" u="none" strike="noStrike" noProof="0" dirty="0">
                          <a:solidFill>
                            <a:srgbClr val="FFFFFF"/>
                          </a:solidFill>
                          <a:latin typeface="Times New Roman"/>
                        </a:rPr>
                        <a:t>(MAE)</a:t>
                      </a:r>
                      <a:endParaRPr lang="en-US" sz="2000" dirty="0"/>
                    </a:p>
                  </a:txBody>
                  <a:tcPr/>
                </a:tc>
                <a:tc>
                  <a:txBody>
                    <a:bodyPr/>
                    <a:lstStyle/>
                    <a:p>
                      <a:pPr lvl="0" algn="ctr">
                        <a:buNone/>
                      </a:pPr>
                      <a:r>
                        <a:rPr lang="en-US" sz="2000" b="1" i="0" u="none" strike="noStrike" noProof="0" dirty="0">
                          <a:solidFill>
                            <a:srgbClr val="FFFFFF"/>
                          </a:solidFill>
                          <a:latin typeface="Times New Roman"/>
                        </a:rPr>
                        <a:t>Model 2</a:t>
                      </a:r>
                    </a:p>
                    <a:p>
                      <a:pPr lvl="0" algn="ctr">
                        <a:buNone/>
                      </a:pPr>
                      <a:r>
                        <a:rPr lang="en-US" sz="2000" b="1" i="0" u="none" strike="noStrike" noProof="0" dirty="0">
                          <a:solidFill>
                            <a:srgbClr val="FFFFFF"/>
                          </a:solidFill>
                          <a:latin typeface="Times New Roman"/>
                        </a:rPr>
                        <a:t>(MAE)</a:t>
                      </a:r>
                      <a:endParaRPr lang="en-US" sz="2000" dirty="0"/>
                    </a:p>
                  </a:txBody>
                  <a:tcPr/>
                </a:tc>
                <a:extLst>
                  <a:ext uri="{0D108BD9-81ED-4DB2-BD59-A6C34878D82A}">
                    <a16:rowId xmlns:a16="http://schemas.microsoft.com/office/drawing/2014/main" val="2929319079"/>
                  </a:ext>
                </a:extLst>
              </a:tr>
              <a:tr h="679430">
                <a:tc>
                  <a:txBody>
                    <a:bodyPr/>
                    <a:lstStyle/>
                    <a:p>
                      <a:pPr algn="ctr"/>
                      <a:r>
                        <a:rPr lang="en-US" sz="2000" dirty="0">
                          <a:latin typeface="Times New Roman"/>
                        </a:rPr>
                        <a:t>Linear Regression</a:t>
                      </a:r>
                    </a:p>
                  </a:txBody>
                  <a:tcPr/>
                </a:tc>
                <a:tc>
                  <a:txBody>
                    <a:bodyPr/>
                    <a:lstStyle/>
                    <a:p>
                      <a:pPr lvl="0" algn="ctr">
                        <a:buNone/>
                      </a:pPr>
                      <a:r>
                        <a:rPr lang="en-US" sz="2000" b="0" i="0" u="none" strike="noStrike" noProof="0" dirty="0">
                          <a:solidFill>
                            <a:schemeClr val="tx1"/>
                          </a:solidFill>
                          <a:latin typeface="Times New Roman"/>
                        </a:rPr>
                        <a:t>0.856</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0.788</a:t>
                      </a:r>
                      <a:endParaRPr lang="en-US"/>
                    </a:p>
                  </a:txBody>
                  <a:tcPr/>
                </a:tc>
                <a:tc>
                  <a:txBody>
                    <a:bodyPr/>
                    <a:lstStyle/>
                    <a:p>
                      <a:pPr lvl="0" algn="ctr">
                        <a:buNone/>
                      </a:pPr>
                      <a:r>
                        <a:rPr lang="en-US" sz="2000" b="0" i="0" u="none" strike="noStrike" noProof="0" dirty="0">
                          <a:solidFill>
                            <a:schemeClr val="tx1"/>
                          </a:solidFill>
                          <a:latin typeface="Times New Roman"/>
                        </a:rPr>
                        <a:t>2.321</a:t>
                      </a:r>
                      <a:endParaRPr lang="en-US" sz="2000">
                        <a:solidFill>
                          <a:schemeClr val="tx1"/>
                        </a:solidFill>
                        <a:latin typeface="Times New Roman"/>
                      </a:endParaRPr>
                    </a:p>
                  </a:txBody>
                  <a:tcPr>
                    <a:solidFill>
                      <a:srgbClr val="CCD2D8"/>
                    </a:solidFill>
                  </a:tcPr>
                </a:tc>
                <a:tc>
                  <a:txBody>
                    <a:bodyPr/>
                    <a:lstStyle/>
                    <a:p>
                      <a:pPr lvl="0" algn="ctr">
                        <a:buNone/>
                      </a:pPr>
                      <a:r>
                        <a:rPr lang="en-US" sz="2000" b="0" i="0" u="none" strike="noStrike" noProof="0" dirty="0">
                          <a:solidFill>
                            <a:srgbClr val="1F1F1F"/>
                          </a:solidFill>
                          <a:latin typeface="Times New Roman"/>
                        </a:rPr>
                        <a:t>2.539</a:t>
                      </a:r>
                      <a:endParaRPr lang="en-US" sz="2000">
                        <a:latin typeface="Times New Roman"/>
                      </a:endParaRPr>
                    </a:p>
                  </a:txBody>
                  <a:tcPr>
                    <a:solidFill>
                      <a:srgbClr val="CCD2D8"/>
                    </a:solidFill>
                  </a:tcPr>
                </a:tc>
                <a:extLst>
                  <a:ext uri="{0D108BD9-81ED-4DB2-BD59-A6C34878D82A}">
                    <a16:rowId xmlns:a16="http://schemas.microsoft.com/office/drawing/2014/main" val="1961511423"/>
                  </a:ext>
                </a:extLst>
              </a:tr>
              <a:tr h="609746">
                <a:tc>
                  <a:txBody>
                    <a:bodyPr/>
                    <a:lstStyle/>
                    <a:p>
                      <a:pPr algn="ctr"/>
                      <a:r>
                        <a:rPr lang="en-US" sz="2000" dirty="0">
                          <a:latin typeface="Times New Roman"/>
                        </a:rPr>
                        <a:t>KNN</a:t>
                      </a:r>
                    </a:p>
                  </a:txBody>
                  <a:tcPr/>
                </a:tc>
                <a:tc>
                  <a:txBody>
                    <a:bodyPr/>
                    <a:lstStyle/>
                    <a:p>
                      <a:pPr lvl="0" algn="ctr">
                        <a:buNone/>
                      </a:pPr>
                      <a:r>
                        <a:rPr lang="en-US" sz="2000" b="0" i="0" u="none" strike="noStrike" noProof="0" dirty="0">
                          <a:solidFill>
                            <a:schemeClr val="tx1"/>
                          </a:solidFill>
                          <a:latin typeface="Times New Roman"/>
                        </a:rPr>
                        <a:t>-0.011</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-0.011</a:t>
                      </a:r>
                      <a:endParaRPr lang="en-US"/>
                    </a:p>
                  </a:txBody>
                  <a:tcPr/>
                </a:tc>
                <a:tc>
                  <a:txBody>
                    <a:bodyPr/>
                    <a:lstStyle/>
                    <a:p>
                      <a:pPr lvl="0" algn="ctr">
                        <a:buNone/>
                      </a:pPr>
                      <a:r>
                        <a:rPr lang="en-US" sz="2000" b="0" i="0" u="none" strike="noStrike" noProof="0" dirty="0">
                          <a:solidFill>
                            <a:schemeClr val="tx1"/>
                          </a:solidFill>
                          <a:latin typeface="Times New Roman"/>
                        </a:rPr>
                        <a:t>14.997</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14.997</a:t>
                      </a:r>
                      <a:endParaRPr lang="en-US" sz="2000">
                        <a:latin typeface="Times New Roman"/>
                      </a:endParaRPr>
                    </a:p>
                  </a:txBody>
                  <a:tcPr/>
                </a:tc>
                <a:extLst>
                  <a:ext uri="{0D108BD9-81ED-4DB2-BD59-A6C34878D82A}">
                    <a16:rowId xmlns:a16="http://schemas.microsoft.com/office/drawing/2014/main" val="1885461293"/>
                  </a:ext>
                </a:extLst>
              </a:tr>
              <a:tr h="679430">
                <a:tc>
                  <a:txBody>
                    <a:bodyPr/>
                    <a:lstStyle/>
                    <a:p>
                      <a:pPr algn="ctr"/>
                      <a:r>
                        <a:rPr lang="en-US" sz="2000" dirty="0">
                          <a:latin typeface="Times New Roman"/>
                        </a:rPr>
                        <a:t>Decision Tree</a:t>
                      </a:r>
                    </a:p>
                    <a:p>
                      <a:pPr lvl="0" algn="ctr">
                        <a:buNone/>
                      </a:pPr>
                      <a:r>
                        <a:rPr lang="en-US" sz="2000" dirty="0">
                          <a:latin typeface="Times New Roman"/>
                        </a:rPr>
                        <a:t>Regressor</a:t>
                      </a:r>
                    </a:p>
                  </a:txBody>
                  <a:tcPr/>
                </a:tc>
                <a:tc>
                  <a:txBody>
                    <a:bodyPr/>
                    <a:lstStyle/>
                    <a:p>
                      <a:pPr lvl="0" algn="ctr">
                        <a:buNone/>
                      </a:pPr>
                      <a:r>
                        <a:rPr lang="en-US" sz="2000" b="0" i="0" u="none" strike="noStrike" noProof="0" dirty="0">
                          <a:solidFill>
                            <a:schemeClr val="tx1"/>
                          </a:solidFill>
                          <a:latin typeface="Times New Roman"/>
                        </a:rPr>
                        <a:t>0.766</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0.802</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6.157</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5.784</a:t>
                      </a:r>
                      <a:endParaRPr lang="en-US" sz="2000">
                        <a:latin typeface="Times New Roman"/>
                      </a:endParaRPr>
                    </a:p>
                  </a:txBody>
                  <a:tcPr/>
                </a:tc>
                <a:extLst>
                  <a:ext uri="{0D108BD9-81ED-4DB2-BD59-A6C34878D82A}">
                    <a16:rowId xmlns:a16="http://schemas.microsoft.com/office/drawing/2014/main" val="1961061053"/>
                  </a:ext>
                </a:extLst>
              </a:tr>
              <a:tr h="609746">
                <a:tc>
                  <a:txBody>
                    <a:bodyPr/>
                    <a:lstStyle/>
                    <a:p>
                      <a:pPr algn="ctr"/>
                      <a:r>
                        <a:rPr lang="en-US" sz="2000" dirty="0">
                          <a:latin typeface="Times New Roman"/>
                        </a:rPr>
                        <a:t>Random Forest</a:t>
                      </a:r>
                    </a:p>
                  </a:txBody>
                  <a:tcPr/>
                </a:tc>
                <a:tc>
                  <a:txBody>
                    <a:bodyPr/>
                    <a:lstStyle/>
                    <a:p>
                      <a:pPr lvl="0" algn="ctr">
                        <a:buNone/>
                      </a:pPr>
                      <a:r>
                        <a:rPr lang="en-US" sz="2000" b="0" i="0" u="none" strike="noStrike" noProof="0" dirty="0">
                          <a:solidFill>
                            <a:schemeClr val="tx1"/>
                          </a:solidFill>
                          <a:latin typeface="Times New Roman"/>
                        </a:rPr>
                        <a:t>0.877</a:t>
                      </a:r>
                      <a:endParaRPr lang="en-US" sz="2000">
                        <a:solidFill>
                          <a:schemeClr val="tx1"/>
                        </a:solidFill>
                        <a:latin typeface="Times New Roman"/>
                      </a:endParaRPr>
                    </a:p>
                  </a:txBody>
                  <a:tcPr>
                    <a:solidFill>
                      <a:srgbClr val="FFC000"/>
                    </a:solidFill>
                  </a:tcPr>
                </a:tc>
                <a:tc>
                  <a:txBody>
                    <a:bodyPr/>
                    <a:lstStyle/>
                    <a:p>
                      <a:pPr lvl="0" algn="ctr">
                        <a:buNone/>
                      </a:pPr>
                      <a:r>
                        <a:rPr lang="en-US" sz="2000" b="0" i="0" u="none" strike="noStrike" noProof="0" dirty="0">
                          <a:solidFill>
                            <a:srgbClr val="1F1F1F"/>
                          </a:solidFill>
                          <a:latin typeface="Times New Roman"/>
                        </a:rPr>
                        <a:t>0.872</a:t>
                      </a:r>
                      <a:endParaRPr lang="en-US" sz="2000">
                        <a:latin typeface="Times New Roman"/>
                      </a:endParaRPr>
                    </a:p>
                  </a:txBody>
                  <a:tcPr>
                    <a:solidFill>
                      <a:srgbClr val="FFC000"/>
                    </a:solidFill>
                  </a:tcPr>
                </a:tc>
                <a:tc>
                  <a:txBody>
                    <a:bodyPr/>
                    <a:lstStyle/>
                    <a:p>
                      <a:pPr lvl="0" algn="ctr">
                        <a:buNone/>
                      </a:pPr>
                      <a:r>
                        <a:rPr lang="en-US" sz="2000" b="0" i="0" u="none" strike="noStrike" noProof="0" dirty="0">
                          <a:solidFill>
                            <a:schemeClr val="tx1"/>
                          </a:solidFill>
                          <a:latin typeface="Times New Roman"/>
                        </a:rPr>
                        <a:t>4.467</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4.750</a:t>
                      </a:r>
                      <a:endParaRPr lang="en-US" sz="2000">
                        <a:latin typeface="Times New Roman"/>
                      </a:endParaRPr>
                    </a:p>
                  </a:txBody>
                  <a:tcPr/>
                </a:tc>
                <a:extLst>
                  <a:ext uri="{0D108BD9-81ED-4DB2-BD59-A6C34878D82A}">
                    <a16:rowId xmlns:a16="http://schemas.microsoft.com/office/drawing/2014/main" val="2190397997"/>
                  </a:ext>
                </a:extLst>
              </a:tr>
              <a:tr h="609746">
                <a:tc>
                  <a:txBody>
                    <a:bodyPr/>
                    <a:lstStyle/>
                    <a:p>
                      <a:pPr lvl="0" algn="ctr">
                        <a:buNone/>
                      </a:pPr>
                      <a:r>
                        <a:rPr lang="en-US" sz="2000" dirty="0">
                          <a:latin typeface="Times New Roman"/>
                        </a:rPr>
                        <a:t>XG Boost</a:t>
                      </a:r>
                    </a:p>
                  </a:txBody>
                  <a:tcPr/>
                </a:tc>
                <a:tc>
                  <a:txBody>
                    <a:bodyPr/>
                    <a:lstStyle/>
                    <a:p>
                      <a:pPr lvl="0" algn="ctr">
                        <a:buNone/>
                      </a:pPr>
                      <a:r>
                        <a:rPr lang="en-US" sz="2000" b="0" i="0" u="none" strike="noStrike" noProof="0" dirty="0">
                          <a:solidFill>
                            <a:schemeClr val="tx1"/>
                          </a:solidFill>
                          <a:latin typeface="Times New Roman"/>
                        </a:rPr>
                        <a:t>0.849</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0.844</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4.910</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5.152</a:t>
                      </a:r>
                      <a:endParaRPr lang="en-US" sz="2000">
                        <a:latin typeface="Times New Roman"/>
                      </a:endParaRPr>
                    </a:p>
                  </a:txBody>
                  <a:tcPr/>
                </a:tc>
                <a:extLst>
                  <a:ext uri="{0D108BD9-81ED-4DB2-BD59-A6C34878D82A}">
                    <a16:rowId xmlns:a16="http://schemas.microsoft.com/office/drawing/2014/main" val="1252397903"/>
                  </a:ext>
                </a:extLst>
              </a:tr>
              <a:tr h="609746">
                <a:tc>
                  <a:txBody>
                    <a:bodyPr/>
                    <a:lstStyle/>
                    <a:p>
                      <a:pPr algn="ctr"/>
                      <a:r>
                        <a:rPr lang="en-US" sz="2000" dirty="0">
                          <a:latin typeface="Times New Roman"/>
                        </a:rPr>
                        <a:t>Ada Boost</a:t>
                      </a:r>
                    </a:p>
                  </a:txBody>
                  <a:tcPr/>
                </a:tc>
                <a:tc>
                  <a:txBody>
                    <a:bodyPr/>
                    <a:lstStyle/>
                    <a:p>
                      <a:pPr lvl="0" algn="ctr">
                        <a:buNone/>
                      </a:pPr>
                      <a:r>
                        <a:rPr lang="en-US" sz="2000" b="0" i="0" u="none" strike="noStrike" noProof="0" dirty="0">
                          <a:solidFill>
                            <a:schemeClr val="tx1"/>
                          </a:solidFill>
                          <a:latin typeface="Times New Roman"/>
                        </a:rPr>
                        <a:t>-0.131</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-0.131</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5.163</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5.449</a:t>
                      </a:r>
                      <a:endParaRPr lang="en-US" sz="2000">
                        <a:latin typeface="Times New Roman"/>
                      </a:endParaRPr>
                    </a:p>
                  </a:txBody>
                  <a:tcPr/>
                </a:tc>
                <a:extLst>
                  <a:ext uri="{0D108BD9-81ED-4DB2-BD59-A6C34878D82A}">
                    <a16:rowId xmlns:a16="http://schemas.microsoft.com/office/drawing/2014/main" val="1634027879"/>
                  </a:ext>
                </a:extLst>
              </a:tr>
              <a:tr h="609746">
                <a:tc>
                  <a:txBody>
                    <a:bodyPr/>
                    <a:lstStyle/>
                    <a:p>
                      <a:pPr algn="ctr"/>
                      <a:r>
                        <a:rPr lang="en-US" sz="2000" dirty="0">
                          <a:latin typeface="Times New Roman"/>
                        </a:rPr>
                        <a:t>SVM</a:t>
                      </a:r>
                    </a:p>
                  </a:txBody>
                  <a:tcPr/>
                </a:tc>
                <a:tc>
                  <a:txBody>
                    <a:bodyPr/>
                    <a:lstStyle/>
                    <a:p>
                      <a:pPr lvl="0" algn="ctr">
                        <a:buNone/>
                      </a:pPr>
                      <a:r>
                        <a:rPr lang="en-US" sz="2000" b="0" i="0" u="none" strike="noStrike" noProof="0" dirty="0">
                          <a:solidFill>
                            <a:schemeClr val="tx1"/>
                          </a:solidFill>
                          <a:latin typeface="Times New Roman"/>
                        </a:rPr>
                        <a:t>-0.131</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0.851</a:t>
                      </a:r>
                      <a:endParaRPr lang="en-US" sz="2000">
                        <a:latin typeface="Times New Roman"/>
                      </a:endParaRPr>
                    </a:p>
                  </a:txBody>
                  <a:tcPr/>
                </a:tc>
                <a:tc>
                  <a:txBody>
                    <a:bodyPr/>
                    <a:lstStyle/>
                    <a:p>
                      <a:pPr lvl="0" algn="ctr">
                        <a:buNone/>
                      </a:pPr>
                      <a:r>
                        <a:rPr lang="en-US" sz="2000" b="0" i="0" u="none" strike="noStrike" noProof="0" dirty="0">
                          <a:solidFill>
                            <a:schemeClr val="tx1"/>
                          </a:solidFill>
                          <a:latin typeface="Times New Roman"/>
                        </a:rPr>
                        <a:t>5.449</a:t>
                      </a:r>
                      <a:endParaRPr lang="en-US" sz="2000">
                        <a:solidFill>
                          <a:schemeClr val="tx1"/>
                        </a:solidFill>
                        <a:latin typeface="Times New Roman"/>
                      </a:endParaRPr>
                    </a:p>
                  </a:txBody>
                  <a:tcPr/>
                </a:tc>
                <a:tc>
                  <a:txBody>
                    <a:bodyPr/>
                    <a:lstStyle/>
                    <a:p>
                      <a:pPr lvl="0" algn="ctr">
                        <a:buNone/>
                      </a:pPr>
                      <a:r>
                        <a:rPr lang="en-US" sz="2000" b="0" i="0" u="none" strike="noStrike" noProof="0" dirty="0">
                          <a:solidFill>
                            <a:srgbClr val="1F1F1F"/>
                          </a:solidFill>
                          <a:latin typeface="Times New Roman"/>
                        </a:rPr>
                        <a:t>14.272</a:t>
                      </a:r>
                      <a:endParaRPr lang="en-US" sz="2000">
                        <a:latin typeface="Times New Roman"/>
                      </a:endParaRPr>
                    </a:p>
                  </a:txBody>
                  <a:tcPr/>
                </a:tc>
                <a:extLst>
                  <a:ext uri="{0D108BD9-81ED-4DB2-BD59-A6C34878D82A}">
                    <a16:rowId xmlns:a16="http://schemas.microsoft.com/office/drawing/2014/main" val="2315713305"/>
                  </a:ext>
                </a:extLst>
              </a:tr>
              <a:tr h="609746">
                <a:tc>
                  <a:txBody>
                    <a:bodyPr/>
                    <a:lstStyle/>
                    <a:p>
                      <a:pPr lvl="0" algn="ctr">
                        <a:buNone/>
                      </a:pPr>
                      <a:r>
                        <a:rPr lang="en-US" sz="2000" dirty="0">
                          <a:latin typeface="Times New Roman"/>
                        </a:rPr>
                        <a:t>ANN</a:t>
                      </a:r>
                    </a:p>
                  </a:txBody>
                  <a:tcPr/>
                </a:tc>
                <a:tc>
                  <a:txBody>
                    <a:bodyPr/>
                    <a:lstStyle/>
                    <a:p>
                      <a:pPr lvl="0" algn="ctr">
                        <a:buNone/>
                      </a:pPr>
                      <a:r>
                        <a:rPr lang="en-US" sz="2000" b="0" i="0" u="none" strike="noStrike" noProof="0" dirty="0">
                          <a:solidFill>
                            <a:schemeClr val="tx1"/>
                          </a:solidFill>
                          <a:latin typeface="Times New Roman"/>
                        </a:rPr>
                        <a:t>0.682</a:t>
                      </a:r>
                    </a:p>
                  </a:txBody>
                  <a:tcPr/>
                </a:tc>
                <a:tc>
                  <a:txBody>
                    <a:bodyPr/>
                    <a:lstStyle/>
                    <a:p>
                      <a:pPr lvl="0" algn="ctr">
                        <a:buNone/>
                      </a:pPr>
                      <a:r>
                        <a:rPr lang="en-US" sz="2000" b="0" i="0" u="none" strike="noStrike" noProof="0" dirty="0">
                          <a:solidFill>
                            <a:srgbClr val="1F1F1F"/>
                          </a:solidFill>
                          <a:latin typeface="Times New Roman"/>
                        </a:rPr>
                        <a:t>0.677</a:t>
                      </a:r>
                    </a:p>
                  </a:txBody>
                  <a:tcPr/>
                </a:tc>
                <a:tc>
                  <a:txBody>
                    <a:bodyPr/>
                    <a:lstStyle/>
                    <a:p>
                      <a:pPr lvl="0" algn="ctr">
                        <a:buNone/>
                      </a:pPr>
                      <a:r>
                        <a:rPr lang="en-US" sz="2000" b="0" i="0" u="none" strike="noStrike" noProof="0" dirty="0">
                          <a:solidFill>
                            <a:schemeClr val="tx1"/>
                          </a:solidFill>
                          <a:latin typeface="Times New Roman"/>
                        </a:rPr>
                        <a:t>6.343</a:t>
                      </a:r>
                    </a:p>
                  </a:txBody>
                  <a:tcPr/>
                </a:tc>
                <a:tc>
                  <a:txBody>
                    <a:bodyPr/>
                    <a:lstStyle/>
                    <a:p>
                      <a:pPr lvl="0" algn="ctr">
                        <a:buNone/>
                      </a:pPr>
                      <a:r>
                        <a:rPr lang="en-US" sz="2000" b="0" i="0" u="none" strike="noStrike" noProof="0" dirty="0">
                          <a:solidFill>
                            <a:srgbClr val="1F1F1F"/>
                          </a:solidFill>
                          <a:latin typeface="Times New Roman"/>
                        </a:rPr>
                        <a:t>0.084</a:t>
                      </a:r>
                    </a:p>
                  </a:txBody>
                  <a:tcPr/>
                </a:tc>
                <a:extLst>
                  <a:ext uri="{0D108BD9-81ED-4DB2-BD59-A6C34878D82A}">
                    <a16:rowId xmlns:a16="http://schemas.microsoft.com/office/drawing/2014/main" val="3618453614"/>
                  </a:ext>
                </a:extLst>
              </a:tr>
            </a:tbl>
          </a:graphicData>
        </a:graphic>
      </p:graphicFrame>
      <p:sp>
        <p:nvSpPr>
          <p:cNvPr id="4" name="TextBox 3">
            <a:extLst>
              <a:ext uri="{FF2B5EF4-FFF2-40B4-BE49-F238E27FC236}">
                <a16:creationId xmlns:a16="http://schemas.microsoft.com/office/drawing/2014/main" id="{9F204E5D-792C-06CD-A209-EE606AC238A7}"/>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solidFill>
                  <a:srgbClr val="156082"/>
                </a:solidFill>
                <a:latin typeface="Times New Roman"/>
                <a:cs typeface="Times New Roman"/>
              </a:rPr>
              <a:t>60:40 Train-Test Split Ratio</a:t>
            </a:r>
            <a:endParaRPr lang="en-US" dirty="0">
              <a:solidFill>
                <a:srgbClr val="156082"/>
              </a:solidFill>
            </a:endParaRPr>
          </a:p>
        </p:txBody>
      </p:sp>
      <p:sp>
        <p:nvSpPr>
          <p:cNvPr id="3" name="TextBox 2">
            <a:extLst>
              <a:ext uri="{FF2B5EF4-FFF2-40B4-BE49-F238E27FC236}">
                <a16:creationId xmlns:a16="http://schemas.microsoft.com/office/drawing/2014/main" id="{D924EA79-2D6B-63FD-2F36-E7B2A5B62928}"/>
              </a:ext>
            </a:extLst>
          </p:cNvPr>
          <p:cNvSpPr txBox="1"/>
          <p:nvPr/>
        </p:nvSpPr>
        <p:spPr>
          <a:xfrm>
            <a:off x="633663" y="6582611"/>
            <a:ext cx="60451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a:solidFill>
                  <a:srgbClr val="0070C0"/>
                </a:solidFill>
                <a:latin typeface="Twentieth Century"/>
              </a:rPr>
              <a:t>Model 1: </a:t>
            </a:r>
            <a:r>
              <a:rPr lang="en-US" sz="1400" i="1">
                <a:solidFill>
                  <a:srgbClr val="0070C0"/>
                </a:solidFill>
                <a:latin typeface="Twentieth Century"/>
              </a:rPr>
              <a:t>With all features |  </a:t>
            </a:r>
            <a:r>
              <a:rPr lang="en-US" sz="1400" b="1" i="1">
                <a:solidFill>
                  <a:srgbClr val="0070C0"/>
                </a:solidFill>
                <a:latin typeface="Twentieth Century"/>
              </a:rPr>
              <a:t>Model 2: </a:t>
            </a:r>
            <a:r>
              <a:rPr lang="en-US" sz="1400" i="1">
                <a:solidFill>
                  <a:srgbClr val="0070C0"/>
                </a:solidFill>
                <a:latin typeface="Twentieth Century"/>
              </a:rPr>
              <a:t>After removing multi-collinear variables </a:t>
            </a:r>
            <a:endParaRPr lang="en-US" sz="1400"/>
          </a:p>
        </p:txBody>
      </p:sp>
      <p:sp>
        <p:nvSpPr>
          <p:cNvPr id="5" name="Slide Number Placeholder 4">
            <a:extLst>
              <a:ext uri="{FF2B5EF4-FFF2-40B4-BE49-F238E27FC236}">
                <a16:creationId xmlns:a16="http://schemas.microsoft.com/office/drawing/2014/main" id="{14B330E7-C3BC-9032-5C07-E8BF723469EB}"/>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26038382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27E165-5ACC-6DEA-F360-4DF907A52C9C}"/>
              </a:ext>
            </a:extLst>
          </p:cNvPr>
          <p:cNvGraphicFramePr>
            <a:graphicFrameLocks noGrp="1"/>
          </p:cNvGraphicFramePr>
          <p:nvPr>
            <p:extLst>
              <p:ext uri="{D42A27DB-BD31-4B8C-83A1-F6EECF244321}">
                <p14:modId xmlns:p14="http://schemas.microsoft.com/office/powerpoint/2010/main" val="2306634241"/>
              </p:ext>
            </p:extLst>
          </p:nvPr>
        </p:nvGraphicFramePr>
        <p:xfrm>
          <a:off x="550162" y="1188967"/>
          <a:ext cx="4672660" cy="5537496"/>
        </p:xfrm>
        <a:graphic>
          <a:graphicData uri="http://schemas.openxmlformats.org/drawingml/2006/table">
            <a:tbl>
              <a:tblPr firstRow="1" bandRow="1">
                <a:tableStyleId>{5C22544A-7EE6-4342-B048-85BDC9FD1C3A}</a:tableStyleId>
              </a:tblPr>
              <a:tblGrid>
                <a:gridCol w="2336330">
                  <a:extLst>
                    <a:ext uri="{9D8B030D-6E8A-4147-A177-3AD203B41FA5}">
                      <a16:colId xmlns:a16="http://schemas.microsoft.com/office/drawing/2014/main" val="1389530257"/>
                    </a:ext>
                  </a:extLst>
                </a:gridCol>
                <a:gridCol w="2336330">
                  <a:extLst>
                    <a:ext uri="{9D8B030D-6E8A-4147-A177-3AD203B41FA5}">
                      <a16:colId xmlns:a16="http://schemas.microsoft.com/office/drawing/2014/main" val="1303239159"/>
                    </a:ext>
                  </a:extLst>
                </a:gridCol>
              </a:tblGrid>
              <a:tr h="604557">
                <a:tc>
                  <a:txBody>
                    <a:bodyPr/>
                    <a:lstStyle/>
                    <a:p>
                      <a:pPr lvl="0" algn="ctr">
                        <a:buNone/>
                      </a:pPr>
                      <a:r>
                        <a:rPr lang="en-US" sz="2000" dirty="0">
                          <a:latin typeface="Times New Roman"/>
                        </a:rPr>
                        <a:t>Algorithms</a:t>
                      </a:r>
                    </a:p>
                  </a:txBody>
                  <a:tcPr/>
                </a:tc>
                <a:tc>
                  <a:txBody>
                    <a:bodyPr/>
                    <a:lstStyle/>
                    <a:p>
                      <a:pPr algn="ctr"/>
                      <a:r>
                        <a:rPr lang="en-US" sz="2000" dirty="0">
                          <a:latin typeface="Times New Roman"/>
                        </a:rPr>
                        <a:t>R^ 2 score</a:t>
                      </a:r>
                    </a:p>
                  </a:txBody>
                  <a:tcPr/>
                </a:tc>
                <a:extLst>
                  <a:ext uri="{0D108BD9-81ED-4DB2-BD59-A6C34878D82A}">
                    <a16:rowId xmlns:a16="http://schemas.microsoft.com/office/drawing/2014/main" val="2844834631"/>
                  </a:ext>
                </a:extLst>
              </a:tr>
              <a:tr h="604557">
                <a:tc>
                  <a:txBody>
                    <a:bodyPr/>
                    <a:lstStyle/>
                    <a:p>
                      <a:pPr lvl="0" algn="ctr">
                        <a:buNone/>
                      </a:pPr>
                      <a:r>
                        <a:rPr lang="en-US" sz="2000" dirty="0">
                          <a:latin typeface="Times New Roman"/>
                        </a:rPr>
                        <a:t>Linear Regression</a:t>
                      </a:r>
                    </a:p>
                  </a:txBody>
                  <a:tcPr/>
                </a:tc>
                <a:tc>
                  <a:txBody>
                    <a:bodyPr/>
                    <a:lstStyle/>
                    <a:p>
                      <a:pPr lvl="0" algn="ctr">
                        <a:buNone/>
                      </a:pPr>
                      <a:r>
                        <a:rPr lang="en-US" sz="2000" b="0" i="0" u="none" strike="noStrike" noProof="0" dirty="0">
                          <a:solidFill>
                            <a:schemeClr val="tx1"/>
                          </a:solidFill>
                          <a:latin typeface="Times New Roman"/>
                        </a:rPr>
                        <a:t>0.872</a:t>
                      </a:r>
                      <a:endParaRPr lang="en-US" sz="2000">
                        <a:solidFill>
                          <a:schemeClr val="tx1"/>
                        </a:solidFill>
                        <a:latin typeface="Times New Roman"/>
                      </a:endParaRPr>
                    </a:p>
                  </a:txBody>
                  <a:tcPr/>
                </a:tc>
                <a:extLst>
                  <a:ext uri="{0D108BD9-81ED-4DB2-BD59-A6C34878D82A}">
                    <a16:rowId xmlns:a16="http://schemas.microsoft.com/office/drawing/2014/main" val="3896155130"/>
                  </a:ext>
                </a:extLst>
              </a:tr>
              <a:tr h="604557">
                <a:tc>
                  <a:txBody>
                    <a:bodyPr/>
                    <a:lstStyle/>
                    <a:p>
                      <a:pPr lvl="0" algn="ctr">
                        <a:buNone/>
                      </a:pPr>
                      <a:r>
                        <a:rPr lang="en-US" sz="2000" dirty="0">
                          <a:latin typeface="Times New Roman"/>
                        </a:rPr>
                        <a:t>KNN</a:t>
                      </a:r>
                    </a:p>
                  </a:txBody>
                  <a:tcPr/>
                </a:tc>
                <a:tc>
                  <a:txBody>
                    <a:bodyPr/>
                    <a:lstStyle/>
                    <a:p>
                      <a:pPr lvl="0" algn="ctr">
                        <a:buNone/>
                      </a:pPr>
                      <a:r>
                        <a:rPr lang="en-US" sz="2000" b="0" i="0" u="none" strike="noStrike" noProof="0" dirty="0">
                          <a:solidFill>
                            <a:srgbClr val="1F1F1F"/>
                          </a:solidFill>
                          <a:latin typeface="Times New Roman"/>
                        </a:rPr>
                        <a:t>-0.152</a:t>
                      </a:r>
                      <a:endParaRPr lang="en-US" sz="2000">
                        <a:latin typeface="Times New Roman"/>
                      </a:endParaRPr>
                    </a:p>
                  </a:txBody>
                  <a:tcPr/>
                </a:tc>
                <a:extLst>
                  <a:ext uri="{0D108BD9-81ED-4DB2-BD59-A6C34878D82A}">
                    <a16:rowId xmlns:a16="http://schemas.microsoft.com/office/drawing/2014/main" val="2340775535"/>
                  </a:ext>
                </a:extLst>
              </a:tr>
              <a:tr h="604557">
                <a:tc>
                  <a:txBody>
                    <a:bodyPr/>
                    <a:lstStyle/>
                    <a:p>
                      <a:pPr lvl="0" algn="ctr">
                        <a:buNone/>
                      </a:pPr>
                      <a:r>
                        <a:rPr lang="en-US" sz="2000" dirty="0">
                          <a:latin typeface="Times New Roman"/>
                        </a:rPr>
                        <a:t>Decision Tree</a:t>
                      </a:r>
                    </a:p>
                    <a:p>
                      <a:pPr lvl="0" algn="ctr">
                        <a:buNone/>
                      </a:pPr>
                      <a:r>
                        <a:rPr lang="en-US" sz="2000" dirty="0">
                          <a:latin typeface="Times New Roman"/>
                        </a:rPr>
                        <a:t>Regressor</a:t>
                      </a:r>
                    </a:p>
                  </a:txBody>
                  <a:tcPr/>
                </a:tc>
                <a:tc>
                  <a:txBody>
                    <a:bodyPr/>
                    <a:lstStyle/>
                    <a:p>
                      <a:pPr lvl="0" algn="ctr">
                        <a:buNone/>
                      </a:pPr>
                      <a:r>
                        <a:rPr lang="en-US" sz="2000" b="0" i="0" u="none" strike="noStrike" noProof="0" dirty="0">
                          <a:solidFill>
                            <a:schemeClr val="tx1"/>
                          </a:solidFill>
                          <a:latin typeface="Times New Roman"/>
                        </a:rPr>
                        <a:t>0.798</a:t>
                      </a:r>
                      <a:endParaRPr lang="en-US" sz="2000">
                        <a:solidFill>
                          <a:schemeClr val="tx1"/>
                        </a:solidFill>
                        <a:latin typeface="Times New Roman"/>
                      </a:endParaRPr>
                    </a:p>
                  </a:txBody>
                  <a:tcPr/>
                </a:tc>
                <a:extLst>
                  <a:ext uri="{0D108BD9-81ED-4DB2-BD59-A6C34878D82A}">
                    <a16:rowId xmlns:a16="http://schemas.microsoft.com/office/drawing/2014/main" val="1806972869"/>
                  </a:ext>
                </a:extLst>
              </a:tr>
              <a:tr h="604557">
                <a:tc>
                  <a:txBody>
                    <a:bodyPr/>
                    <a:lstStyle/>
                    <a:p>
                      <a:pPr lvl="0" algn="ctr">
                        <a:buNone/>
                      </a:pPr>
                      <a:r>
                        <a:rPr lang="en-US" sz="2000" dirty="0">
                          <a:latin typeface="Times New Roman"/>
                        </a:rPr>
                        <a:t>Random Forest</a:t>
                      </a:r>
                    </a:p>
                  </a:txBody>
                  <a:tcPr/>
                </a:tc>
                <a:tc>
                  <a:txBody>
                    <a:bodyPr/>
                    <a:lstStyle/>
                    <a:p>
                      <a:pPr lvl="0" algn="ctr">
                        <a:buNone/>
                      </a:pPr>
                      <a:r>
                        <a:rPr lang="en-US" sz="2000" b="0" i="0" u="none" strike="noStrike" noProof="0" dirty="0">
                          <a:solidFill>
                            <a:schemeClr val="tx1"/>
                          </a:solidFill>
                          <a:latin typeface="Times New Roman"/>
                        </a:rPr>
                        <a:t>0.890</a:t>
                      </a:r>
                      <a:endParaRPr lang="en-US" sz="2000">
                        <a:solidFill>
                          <a:schemeClr val="tx1"/>
                        </a:solidFill>
                        <a:latin typeface="Times New Roman"/>
                      </a:endParaRPr>
                    </a:p>
                  </a:txBody>
                  <a:tcPr>
                    <a:solidFill>
                      <a:srgbClr val="E7EAED"/>
                    </a:solidFill>
                  </a:tcPr>
                </a:tc>
                <a:extLst>
                  <a:ext uri="{0D108BD9-81ED-4DB2-BD59-A6C34878D82A}">
                    <a16:rowId xmlns:a16="http://schemas.microsoft.com/office/drawing/2014/main" val="4104033556"/>
                  </a:ext>
                </a:extLst>
              </a:tr>
              <a:tr h="604557">
                <a:tc>
                  <a:txBody>
                    <a:bodyPr/>
                    <a:lstStyle/>
                    <a:p>
                      <a:pPr lvl="0" algn="ctr">
                        <a:buNone/>
                      </a:pPr>
                      <a:r>
                        <a:rPr lang="en-US" sz="2000" dirty="0">
                          <a:latin typeface="Times New Roman"/>
                        </a:rPr>
                        <a:t>XG Boost</a:t>
                      </a:r>
                    </a:p>
                  </a:txBody>
                  <a:tcPr/>
                </a:tc>
                <a:tc>
                  <a:txBody>
                    <a:bodyPr/>
                    <a:lstStyle/>
                    <a:p>
                      <a:pPr lvl="0" algn="ctr">
                        <a:buNone/>
                      </a:pPr>
                      <a:r>
                        <a:rPr lang="en-US" sz="2000" b="0" i="0" u="none" strike="noStrike" noProof="0" dirty="0">
                          <a:solidFill>
                            <a:schemeClr val="tx1"/>
                          </a:solidFill>
                          <a:latin typeface="Times New Roman"/>
                        </a:rPr>
                        <a:t>0.840</a:t>
                      </a:r>
                      <a:endParaRPr lang="en-US" sz="2000">
                        <a:solidFill>
                          <a:schemeClr val="tx1"/>
                        </a:solidFill>
                        <a:latin typeface="Times New Roman"/>
                      </a:endParaRPr>
                    </a:p>
                  </a:txBody>
                  <a:tcPr/>
                </a:tc>
                <a:extLst>
                  <a:ext uri="{0D108BD9-81ED-4DB2-BD59-A6C34878D82A}">
                    <a16:rowId xmlns:a16="http://schemas.microsoft.com/office/drawing/2014/main" val="1219580202"/>
                  </a:ext>
                </a:extLst>
              </a:tr>
              <a:tr h="604557">
                <a:tc>
                  <a:txBody>
                    <a:bodyPr/>
                    <a:lstStyle/>
                    <a:p>
                      <a:pPr lvl="0" algn="ctr">
                        <a:buNone/>
                      </a:pPr>
                      <a:r>
                        <a:rPr lang="en-US" sz="2000" dirty="0">
                          <a:latin typeface="Times New Roman"/>
                        </a:rPr>
                        <a:t>Ada Boost</a:t>
                      </a:r>
                    </a:p>
                  </a:txBody>
                  <a:tcPr/>
                </a:tc>
                <a:tc>
                  <a:txBody>
                    <a:bodyPr/>
                    <a:lstStyle/>
                    <a:p>
                      <a:pPr lvl="0" algn="ctr">
                        <a:buNone/>
                      </a:pPr>
                      <a:r>
                        <a:rPr lang="en-US" sz="2000" b="0" i="0" u="none" strike="noStrike" noProof="0" dirty="0">
                          <a:solidFill>
                            <a:schemeClr val="tx1"/>
                          </a:solidFill>
                          <a:latin typeface="Times New Roman"/>
                        </a:rPr>
                        <a:t>-0.041</a:t>
                      </a:r>
                      <a:endParaRPr lang="en-US" sz="2000">
                        <a:solidFill>
                          <a:schemeClr val="tx1"/>
                        </a:solidFill>
                        <a:latin typeface="Times New Roman"/>
                      </a:endParaRPr>
                    </a:p>
                  </a:txBody>
                  <a:tcPr/>
                </a:tc>
                <a:extLst>
                  <a:ext uri="{0D108BD9-81ED-4DB2-BD59-A6C34878D82A}">
                    <a16:rowId xmlns:a16="http://schemas.microsoft.com/office/drawing/2014/main" val="575685881"/>
                  </a:ext>
                </a:extLst>
              </a:tr>
              <a:tr h="604557">
                <a:tc>
                  <a:txBody>
                    <a:bodyPr/>
                    <a:lstStyle/>
                    <a:p>
                      <a:pPr lvl="0" algn="ctr">
                        <a:buNone/>
                      </a:pPr>
                      <a:r>
                        <a:rPr lang="en-US" sz="2000" dirty="0">
                          <a:latin typeface="Times New Roman"/>
                        </a:rPr>
                        <a:t>SVM</a:t>
                      </a:r>
                    </a:p>
                  </a:txBody>
                  <a:tcPr/>
                </a:tc>
                <a:tc>
                  <a:txBody>
                    <a:bodyPr/>
                    <a:lstStyle/>
                    <a:p>
                      <a:pPr lvl="0" algn="ctr">
                        <a:buNone/>
                      </a:pPr>
                      <a:r>
                        <a:rPr lang="en-US" sz="2000" b="0" i="0" u="none" strike="noStrike" noProof="0" dirty="0">
                          <a:solidFill>
                            <a:schemeClr val="tx1"/>
                          </a:solidFill>
                          <a:latin typeface="Times New Roman"/>
                        </a:rPr>
                        <a:t>-0.041</a:t>
                      </a:r>
                      <a:endParaRPr lang="en-US" sz="2000">
                        <a:solidFill>
                          <a:schemeClr val="tx1"/>
                        </a:solidFill>
                        <a:latin typeface="Times New Roman"/>
                      </a:endParaRPr>
                    </a:p>
                  </a:txBody>
                  <a:tcPr/>
                </a:tc>
                <a:extLst>
                  <a:ext uri="{0D108BD9-81ED-4DB2-BD59-A6C34878D82A}">
                    <a16:rowId xmlns:a16="http://schemas.microsoft.com/office/drawing/2014/main" val="815675282"/>
                  </a:ext>
                </a:extLst>
              </a:tr>
              <a:tr h="604557">
                <a:tc>
                  <a:txBody>
                    <a:bodyPr/>
                    <a:lstStyle/>
                    <a:p>
                      <a:pPr lvl="0" algn="ctr">
                        <a:buNone/>
                      </a:pPr>
                      <a:r>
                        <a:rPr lang="en-US" sz="2000" dirty="0">
                          <a:latin typeface="Times New Roman"/>
                        </a:rPr>
                        <a:t>ANN</a:t>
                      </a:r>
                    </a:p>
                  </a:txBody>
                  <a:tcPr/>
                </a:tc>
                <a:tc>
                  <a:txBody>
                    <a:bodyPr/>
                    <a:lstStyle/>
                    <a:p>
                      <a:pPr lvl="0" algn="ctr">
                        <a:buNone/>
                      </a:pPr>
                      <a:r>
                        <a:rPr lang="en-US" sz="2000" b="0" i="0" u="none" strike="noStrike" noProof="0" dirty="0">
                          <a:solidFill>
                            <a:schemeClr val="tx1"/>
                          </a:solidFill>
                          <a:latin typeface="Times New Roman"/>
                        </a:rPr>
                        <a:t>0.892</a:t>
                      </a:r>
                      <a:endParaRPr lang="en-US"/>
                    </a:p>
                  </a:txBody>
                  <a:tcPr>
                    <a:solidFill>
                      <a:srgbClr val="FFC000"/>
                    </a:solidFill>
                  </a:tcPr>
                </a:tc>
                <a:extLst>
                  <a:ext uri="{0D108BD9-81ED-4DB2-BD59-A6C34878D82A}">
                    <a16:rowId xmlns:a16="http://schemas.microsoft.com/office/drawing/2014/main" val="1008700708"/>
                  </a:ext>
                </a:extLst>
              </a:tr>
            </a:tbl>
          </a:graphicData>
        </a:graphic>
      </p:graphicFrame>
      <p:sp>
        <p:nvSpPr>
          <p:cNvPr id="6" name="TextBox 5">
            <a:extLst>
              <a:ext uri="{FF2B5EF4-FFF2-40B4-BE49-F238E27FC236}">
                <a16:creationId xmlns:a16="http://schemas.microsoft.com/office/drawing/2014/main" id="{D094F666-66B1-BC28-A96A-513E026960D7}"/>
              </a:ext>
            </a:extLst>
          </p:cNvPr>
          <p:cNvSpPr txBox="1"/>
          <p:nvPr/>
        </p:nvSpPr>
        <p:spPr>
          <a:xfrm>
            <a:off x="206062" y="56185"/>
            <a:ext cx="850461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solidFill>
                  <a:srgbClr val="156082"/>
                </a:solidFill>
                <a:latin typeface="Times New Roman"/>
                <a:cs typeface="Times New Roman"/>
              </a:rPr>
              <a:t>Algorithm Comparision  (80:20)</a:t>
            </a:r>
            <a:endParaRPr lang="en-US" dirty="0">
              <a:solidFill>
                <a:srgbClr val="156082"/>
              </a:solidFill>
            </a:endParaRPr>
          </a:p>
        </p:txBody>
      </p:sp>
      <p:graphicFrame>
        <p:nvGraphicFramePr>
          <p:cNvPr id="7" name="Table 6">
            <a:extLst>
              <a:ext uri="{FF2B5EF4-FFF2-40B4-BE49-F238E27FC236}">
                <a16:creationId xmlns:a16="http://schemas.microsoft.com/office/drawing/2014/main" id="{59812040-3DDF-C826-7F21-2A41D05FDE27}"/>
              </a:ext>
            </a:extLst>
          </p:cNvPr>
          <p:cNvGraphicFramePr>
            <a:graphicFrameLocks noGrp="1"/>
          </p:cNvGraphicFramePr>
          <p:nvPr>
            <p:extLst>
              <p:ext uri="{D42A27DB-BD31-4B8C-83A1-F6EECF244321}">
                <p14:modId xmlns:p14="http://schemas.microsoft.com/office/powerpoint/2010/main" val="123476769"/>
              </p:ext>
            </p:extLst>
          </p:nvPr>
        </p:nvGraphicFramePr>
        <p:xfrm>
          <a:off x="6055894" y="1163051"/>
          <a:ext cx="4875704" cy="5556024"/>
        </p:xfrm>
        <a:graphic>
          <a:graphicData uri="http://schemas.openxmlformats.org/drawingml/2006/table">
            <a:tbl>
              <a:tblPr firstRow="1" bandRow="1">
                <a:tableStyleId>{5C22544A-7EE6-4342-B048-85BDC9FD1C3A}</a:tableStyleId>
              </a:tblPr>
              <a:tblGrid>
                <a:gridCol w="2437852">
                  <a:extLst>
                    <a:ext uri="{9D8B030D-6E8A-4147-A177-3AD203B41FA5}">
                      <a16:colId xmlns:a16="http://schemas.microsoft.com/office/drawing/2014/main" val="1389530257"/>
                    </a:ext>
                  </a:extLst>
                </a:gridCol>
                <a:gridCol w="2437852">
                  <a:extLst>
                    <a:ext uri="{9D8B030D-6E8A-4147-A177-3AD203B41FA5}">
                      <a16:colId xmlns:a16="http://schemas.microsoft.com/office/drawing/2014/main" val="1303239159"/>
                    </a:ext>
                  </a:extLst>
                </a:gridCol>
              </a:tblGrid>
              <a:tr h="606873">
                <a:tc>
                  <a:txBody>
                    <a:bodyPr/>
                    <a:lstStyle/>
                    <a:p>
                      <a:pPr lvl="0" algn="ctr">
                        <a:buNone/>
                      </a:pPr>
                      <a:r>
                        <a:rPr lang="en-US" sz="2000" dirty="0">
                          <a:latin typeface="Times New Roman"/>
                        </a:rPr>
                        <a:t>Algorithms</a:t>
                      </a:r>
                    </a:p>
                  </a:txBody>
                  <a:tcPr/>
                </a:tc>
                <a:tc>
                  <a:txBody>
                    <a:bodyPr/>
                    <a:lstStyle/>
                    <a:p>
                      <a:pPr algn="ctr"/>
                      <a:r>
                        <a:rPr lang="en-US" sz="2000" dirty="0">
                          <a:latin typeface="Times New Roman"/>
                        </a:rPr>
                        <a:t>R^ 2 score</a:t>
                      </a:r>
                    </a:p>
                  </a:txBody>
                  <a:tcPr/>
                </a:tc>
                <a:extLst>
                  <a:ext uri="{0D108BD9-81ED-4DB2-BD59-A6C34878D82A}">
                    <a16:rowId xmlns:a16="http://schemas.microsoft.com/office/drawing/2014/main" val="2844834631"/>
                  </a:ext>
                </a:extLst>
              </a:tr>
              <a:tr h="606873">
                <a:tc>
                  <a:txBody>
                    <a:bodyPr/>
                    <a:lstStyle/>
                    <a:p>
                      <a:pPr lvl="0" algn="ctr">
                        <a:buNone/>
                      </a:pPr>
                      <a:r>
                        <a:rPr lang="en-US" sz="2000" dirty="0">
                          <a:latin typeface="Times New Roman"/>
                        </a:rPr>
                        <a:t>Linear Regression</a:t>
                      </a:r>
                    </a:p>
                  </a:txBody>
                  <a:tcPr/>
                </a:tc>
                <a:tc>
                  <a:txBody>
                    <a:bodyPr/>
                    <a:lstStyle/>
                    <a:p>
                      <a:pPr lvl="0" algn="ctr">
                        <a:buNone/>
                      </a:pPr>
                      <a:r>
                        <a:rPr lang="en-US" sz="2000" b="0" i="0" u="none" strike="noStrike" noProof="0" dirty="0">
                          <a:solidFill>
                            <a:srgbClr val="1F1F1F"/>
                          </a:solidFill>
                          <a:latin typeface="Times New Roman"/>
                        </a:rPr>
                        <a:t>0.856</a:t>
                      </a:r>
                      <a:endParaRPr lang="en-US"/>
                    </a:p>
                  </a:txBody>
                  <a:tcPr>
                    <a:solidFill>
                      <a:srgbClr val="CCD2D8"/>
                    </a:solidFill>
                  </a:tcPr>
                </a:tc>
                <a:extLst>
                  <a:ext uri="{0D108BD9-81ED-4DB2-BD59-A6C34878D82A}">
                    <a16:rowId xmlns:a16="http://schemas.microsoft.com/office/drawing/2014/main" val="3896155130"/>
                  </a:ext>
                </a:extLst>
              </a:tr>
              <a:tr h="606873">
                <a:tc>
                  <a:txBody>
                    <a:bodyPr/>
                    <a:lstStyle/>
                    <a:p>
                      <a:pPr lvl="0" algn="ctr">
                        <a:buNone/>
                      </a:pPr>
                      <a:r>
                        <a:rPr lang="en-US" sz="2000" dirty="0">
                          <a:latin typeface="Times New Roman"/>
                        </a:rPr>
                        <a:t>KNN</a:t>
                      </a:r>
                    </a:p>
                  </a:txBody>
                  <a:tcPr/>
                </a:tc>
                <a:tc>
                  <a:txBody>
                    <a:bodyPr/>
                    <a:lstStyle/>
                    <a:p>
                      <a:pPr lvl="0" algn="ctr">
                        <a:buNone/>
                      </a:pPr>
                      <a:r>
                        <a:rPr lang="en-US" sz="2000" b="0" i="0" u="none" strike="noStrike" noProof="0" dirty="0">
                          <a:solidFill>
                            <a:srgbClr val="1F1F1F"/>
                          </a:solidFill>
                          <a:latin typeface="Times New Roman"/>
                        </a:rPr>
                        <a:t>-0.152</a:t>
                      </a:r>
                      <a:endParaRPr lang="en-US"/>
                    </a:p>
                  </a:txBody>
                  <a:tcPr/>
                </a:tc>
                <a:extLst>
                  <a:ext uri="{0D108BD9-81ED-4DB2-BD59-A6C34878D82A}">
                    <a16:rowId xmlns:a16="http://schemas.microsoft.com/office/drawing/2014/main" val="2340775535"/>
                  </a:ext>
                </a:extLst>
              </a:tr>
              <a:tr h="606873">
                <a:tc>
                  <a:txBody>
                    <a:bodyPr/>
                    <a:lstStyle/>
                    <a:p>
                      <a:pPr lvl="0" algn="ctr">
                        <a:buNone/>
                      </a:pPr>
                      <a:r>
                        <a:rPr lang="en-US" sz="2000" dirty="0">
                          <a:latin typeface="Times New Roman"/>
                        </a:rPr>
                        <a:t>Decision Tree</a:t>
                      </a:r>
                    </a:p>
                    <a:p>
                      <a:pPr lvl="0" algn="ctr">
                        <a:buNone/>
                      </a:pPr>
                      <a:r>
                        <a:rPr lang="en-US" sz="2000" dirty="0">
                          <a:latin typeface="Times New Roman"/>
                        </a:rPr>
                        <a:t>Regressor</a:t>
                      </a:r>
                    </a:p>
                  </a:txBody>
                  <a:tcPr/>
                </a:tc>
                <a:tc>
                  <a:txBody>
                    <a:bodyPr/>
                    <a:lstStyle/>
                    <a:p>
                      <a:pPr lvl="0" algn="ctr">
                        <a:buNone/>
                      </a:pPr>
                      <a:r>
                        <a:rPr lang="en-US" sz="2000" b="0" i="0" u="none" strike="noStrike" noProof="0" dirty="0">
                          <a:solidFill>
                            <a:srgbClr val="1F1F1F"/>
                          </a:solidFill>
                          <a:latin typeface="Times New Roman"/>
                        </a:rPr>
                        <a:t>0.808</a:t>
                      </a:r>
                      <a:endParaRPr lang="en-US" sz="2000">
                        <a:latin typeface="Times New Roman"/>
                      </a:endParaRPr>
                    </a:p>
                  </a:txBody>
                  <a:tcPr/>
                </a:tc>
                <a:extLst>
                  <a:ext uri="{0D108BD9-81ED-4DB2-BD59-A6C34878D82A}">
                    <a16:rowId xmlns:a16="http://schemas.microsoft.com/office/drawing/2014/main" val="1806972869"/>
                  </a:ext>
                </a:extLst>
              </a:tr>
              <a:tr h="606873">
                <a:tc>
                  <a:txBody>
                    <a:bodyPr/>
                    <a:lstStyle/>
                    <a:p>
                      <a:pPr lvl="0" algn="ctr">
                        <a:buNone/>
                      </a:pPr>
                      <a:r>
                        <a:rPr lang="en-US" sz="2000" dirty="0">
                          <a:latin typeface="Times New Roman"/>
                        </a:rPr>
                        <a:t>Random Forest</a:t>
                      </a:r>
                    </a:p>
                  </a:txBody>
                  <a:tcPr/>
                </a:tc>
                <a:tc>
                  <a:txBody>
                    <a:bodyPr/>
                    <a:lstStyle/>
                    <a:p>
                      <a:pPr lvl="0" algn="ctr">
                        <a:buNone/>
                      </a:pPr>
                      <a:r>
                        <a:rPr lang="en-US" sz="2000" b="0" i="0" u="none" strike="noStrike" noProof="0" dirty="0">
                          <a:solidFill>
                            <a:srgbClr val="1F1F1F"/>
                          </a:solidFill>
                          <a:latin typeface="Times New Roman"/>
                        </a:rPr>
                        <a:t>0.800</a:t>
                      </a:r>
                      <a:endParaRPr lang="en-US" sz="2000">
                        <a:latin typeface="Times New Roman"/>
                      </a:endParaRPr>
                    </a:p>
                  </a:txBody>
                  <a:tcPr/>
                </a:tc>
                <a:extLst>
                  <a:ext uri="{0D108BD9-81ED-4DB2-BD59-A6C34878D82A}">
                    <a16:rowId xmlns:a16="http://schemas.microsoft.com/office/drawing/2014/main" val="4104033556"/>
                  </a:ext>
                </a:extLst>
              </a:tr>
              <a:tr h="606873">
                <a:tc>
                  <a:txBody>
                    <a:bodyPr/>
                    <a:lstStyle/>
                    <a:p>
                      <a:pPr lvl="0" algn="ctr">
                        <a:buNone/>
                      </a:pPr>
                      <a:r>
                        <a:rPr lang="en-US" sz="2000" dirty="0">
                          <a:latin typeface="Times New Roman"/>
                        </a:rPr>
                        <a:t>XG Boost</a:t>
                      </a:r>
                    </a:p>
                  </a:txBody>
                  <a:tcPr/>
                </a:tc>
                <a:tc>
                  <a:txBody>
                    <a:bodyPr/>
                    <a:lstStyle/>
                    <a:p>
                      <a:pPr lvl="0" algn="ctr">
                        <a:buNone/>
                      </a:pPr>
                      <a:r>
                        <a:rPr lang="en-US" sz="2000" b="0" i="0" u="none" strike="noStrike" noProof="0" dirty="0">
                          <a:solidFill>
                            <a:srgbClr val="1F1F1F"/>
                          </a:solidFill>
                          <a:latin typeface="Times New Roman"/>
                        </a:rPr>
                        <a:t>0.80</a:t>
                      </a:r>
                      <a:endParaRPr lang="en-US" sz="2000">
                        <a:latin typeface="Times New Roman"/>
                      </a:endParaRPr>
                    </a:p>
                  </a:txBody>
                  <a:tcPr/>
                </a:tc>
                <a:extLst>
                  <a:ext uri="{0D108BD9-81ED-4DB2-BD59-A6C34878D82A}">
                    <a16:rowId xmlns:a16="http://schemas.microsoft.com/office/drawing/2014/main" val="1219580202"/>
                  </a:ext>
                </a:extLst>
              </a:tr>
              <a:tr h="606873">
                <a:tc>
                  <a:txBody>
                    <a:bodyPr/>
                    <a:lstStyle/>
                    <a:p>
                      <a:pPr lvl="0" algn="ctr">
                        <a:buNone/>
                      </a:pPr>
                      <a:r>
                        <a:rPr lang="en-US" sz="2000" dirty="0">
                          <a:latin typeface="Times New Roman"/>
                        </a:rPr>
                        <a:t>Ada Boost</a:t>
                      </a:r>
                    </a:p>
                  </a:txBody>
                  <a:tcPr/>
                </a:tc>
                <a:tc>
                  <a:txBody>
                    <a:bodyPr/>
                    <a:lstStyle/>
                    <a:p>
                      <a:pPr lvl="0" algn="ctr">
                        <a:buNone/>
                      </a:pPr>
                      <a:r>
                        <a:rPr lang="en-US" sz="2000" b="0" i="0" u="none" strike="noStrike" noProof="0" dirty="0">
                          <a:solidFill>
                            <a:srgbClr val="1F1F1F"/>
                          </a:solidFill>
                          <a:latin typeface="Times New Roman"/>
                        </a:rPr>
                        <a:t>-0.041</a:t>
                      </a:r>
                      <a:endParaRPr lang="en-US" sz="2000">
                        <a:latin typeface="Times New Roman"/>
                      </a:endParaRPr>
                    </a:p>
                  </a:txBody>
                  <a:tcPr/>
                </a:tc>
                <a:extLst>
                  <a:ext uri="{0D108BD9-81ED-4DB2-BD59-A6C34878D82A}">
                    <a16:rowId xmlns:a16="http://schemas.microsoft.com/office/drawing/2014/main" val="575685881"/>
                  </a:ext>
                </a:extLst>
              </a:tr>
              <a:tr h="606873">
                <a:tc>
                  <a:txBody>
                    <a:bodyPr/>
                    <a:lstStyle/>
                    <a:p>
                      <a:pPr lvl="0" algn="ctr">
                        <a:buNone/>
                      </a:pPr>
                      <a:r>
                        <a:rPr lang="en-US" sz="2000" dirty="0">
                          <a:latin typeface="Times New Roman"/>
                        </a:rPr>
                        <a:t>SVM</a:t>
                      </a:r>
                    </a:p>
                  </a:txBody>
                  <a:tcPr/>
                </a:tc>
                <a:tc>
                  <a:txBody>
                    <a:bodyPr/>
                    <a:lstStyle/>
                    <a:p>
                      <a:pPr lvl="0" algn="ctr">
                        <a:buNone/>
                      </a:pPr>
                      <a:r>
                        <a:rPr lang="en-US" sz="2000" b="0" i="0" u="none" strike="noStrike" noProof="0" dirty="0">
                          <a:solidFill>
                            <a:srgbClr val="1F1F1F"/>
                          </a:solidFill>
                          <a:latin typeface="Times New Roman"/>
                        </a:rPr>
                        <a:t>0.866</a:t>
                      </a:r>
                      <a:endParaRPr lang="en-US" sz="2000">
                        <a:latin typeface="Times New Roman"/>
                      </a:endParaRPr>
                    </a:p>
                  </a:txBody>
                  <a:tcPr>
                    <a:solidFill>
                      <a:srgbClr val="CCD2D8"/>
                    </a:solidFill>
                  </a:tcPr>
                </a:tc>
                <a:extLst>
                  <a:ext uri="{0D108BD9-81ED-4DB2-BD59-A6C34878D82A}">
                    <a16:rowId xmlns:a16="http://schemas.microsoft.com/office/drawing/2014/main" val="815675282"/>
                  </a:ext>
                </a:extLst>
              </a:tr>
              <a:tr h="606873">
                <a:tc>
                  <a:txBody>
                    <a:bodyPr/>
                    <a:lstStyle/>
                    <a:p>
                      <a:pPr lvl="0" algn="ctr">
                        <a:buNone/>
                      </a:pPr>
                      <a:r>
                        <a:rPr lang="en-US" sz="2000" dirty="0">
                          <a:latin typeface="Times New Roman"/>
                        </a:rPr>
                        <a:t>ANN</a:t>
                      </a:r>
                    </a:p>
                  </a:txBody>
                  <a:tcPr/>
                </a:tc>
                <a:tc>
                  <a:txBody>
                    <a:bodyPr/>
                    <a:lstStyle/>
                    <a:p>
                      <a:pPr lvl="0" algn="ctr">
                        <a:buNone/>
                      </a:pPr>
                      <a:r>
                        <a:rPr lang="en-US" sz="2000" b="0" i="0" u="none" strike="noStrike" noProof="0" dirty="0">
                          <a:solidFill>
                            <a:srgbClr val="1F1F1F"/>
                          </a:solidFill>
                          <a:latin typeface="Times New Roman"/>
                        </a:rPr>
                        <a:t>0.914</a:t>
                      </a:r>
                      <a:endParaRPr lang="en-US"/>
                    </a:p>
                  </a:txBody>
                  <a:tcPr>
                    <a:solidFill>
                      <a:srgbClr val="FFC000"/>
                    </a:solidFill>
                  </a:tcPr>
                </a:tc>
                <a:extLst>
                  <a:ext uri="{0D108BD9-81ED-4DB2-BD59-A6C34878D82A}">
                    <a16:rowId xmlns:a16="http://schemas.microsoft.com/office/drawing/2014/main" val="560344157"/>
                  </a:ext>
                </a:extLst>
              </a:tr>
            </a:tbl>
          </a:graphicData>
        </a:graphic>
      </p:graphicFrame>
      <p:sp>
        <p:nvSpPr>
          <p:cNvPr id="8" name="TextBox 7">
            <a:extLst>
              <a:ext uri="{FF2B5EF4-FFF2-40B4-BE49-F238E27FC236}">
                <a16:creationId xmlns:a16="http://schemas.microsoft.com/office/drawing/2014/main" id="{907FBDB4-90A3-CE2B-0FCC-635556782C9B}"/>
              </a:ext>
            </a:extLst>
          </p:cNvPr>
          <p:cNvSpPr txBox="1"/>
          <p:nvPr/>
        </p:nvSpPr>
        <p:spPr>
          <a:xfrm>
            <a:off x="1596190" y="647032"/>
            <a:ext cx="198120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rPr>
              <a:t>Model 1</a:t>
            </a:r>
            <a:endParaRPr lang="en-US"/>
          </a:p>
        </p:txBody>
      </p:sp>
      <p:sp>
        <p:nvSpPr>
          <p:cNvPr id="9" name="TextBox 8">
            <a:extLst>
              <a:ext uri="{FF2B5EF4-FFF2-40B4-BE49-F238E27FC236}">
                <a16:creationId xmlns:a16="http://schemas.microsoft.com/office/drawing/2014/main" id="{E69CD48D-B415-40D8-6A53-7E03BDCB511B}"/>
              </a:ext>
            </a:extLst>
          </p:cNvPr>
          <p:cNvSpPr txBox="1"/>
          <p:nvPr/>
        </p:nvSpPr>
        <p:spPr>
          <a:xfrm>
            <a:off x="7344611" y="647031"/>
            <a:ext cx="274320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rPr>
              <a:t>Model 2</a:t>
            </a:r>
            <a:endParaRPr lang="en-US"/>
          </a:p>
        </p:txBody>
      </p:sp>
      <p:sp>
        <p:nvSpPr>
          <p:cNvPr id="10" name="Slide Number Placeholder 9">
            <a:extLst>
              <a:ext uri="{FF2B5EF4-FFF2-40B4-BE49-F238E27FC236}">
                <a16:creationId xmlns:a16="http://schemas.microsoft.com/office/drawing/2014/main" id="{4F38E93D-C463-0966-E6C5-99845A04D4E1}"/>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91369430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BA86C8-2B18-6F6D-9FEB-70FAB4CBA253}"/>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Summary</a:t>
            </a:r>
            <a:endParaRPr lang="en-US"/>
          </a:p>
        </p:txBody>
      </p:sp>
      <p:sp>
        <p:nvSpPr>
          <p:cNvPr id="2" name="TextBox 1">
            <a:extLst>
              <a:ext uri="{FF2B5EF4-FFF2-40B4-BE49-F238E27FC236}">
                <a16:creationId xmlns:a16="http://schemas.microsoft.com/office/drawing/2014/main" id="{7979F2A2-2891-5831-F0F0-4E96F7DBCC5E}"/>
              </a:ext>
            </a:extLst>
          </p:cNvPr>
          <p:cNvSpPr txBox="1"/>
          <p:nvPr/>
        </p:nvSpPr>
        <p:spPr>
          <a:xfrm>
            <a:off x="399222" y="1053973"/>
            <a:ext cx="1051842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mn-lt"/>
                <a:cs typeface="+mn-lt"/>
              </a:rPr>
              <a:t>This project explores global country-level macroeconomic, demographic, and social indicators to analyze their impact on infant mortality rates. Using a dataset that includes variables such as GDP, life expectancy, fertility rate, birth rate, and healthcare factors, the goal is to understand the underlying relationships that influence infant mortality across different regions. </a:t>
            </a:r>
          </a:p>
          <a:p>
            <a:endParaRPr lang="en-US" sz="2400" dirty="0">
              <a:latin typeface="Times New Roman"/>
              <a:ea typeface="+mn-lt"/>
              <a:cs typeface="+mn-lt"/>
            </a:endParaRPr>
          </a:p>
          <a:p>
            <a:r>
              <a:rPr lang="en-US" sz="2400" dirty="0">
                <a:latin typeface="Times New Roman"/>
                <a:ea typeface="+mn-lt"/>
                <a:cs typeface="+mn-lt"/>
              </a:rPr>
              <a:t>Statistical analysis and machine learning models identify key predictors of infant mortality, with visualizations like line plots, scatter plots, and heatmaps highlighting relationships and trends to inform policy interventions.</a:t>
            </a:r>
            <a:endParaRPr lang="en-US" dirty="0">
              <a:latin typeface="Times New Roman"/>
            </a:endParaRPr>
          </a:p>
        </p:txBody>
      </p:sp>
      <p:sp>
        <p:nvSpPr>
          <p:cNvPr id="4" name="TextBox 3">
            <a:extLst>
              <a:ext uri="{FF2B5EF4-FFF2-40B4-BE49-F238E27FC236}">
                <a16:creationId xmlns:a16="http://schemas.microsoft.com/office/drawing/2014/main" id="{32164FAF-D30B-39C0-F9E3-577800848B50}"/>
              </a:ext>
            </a:extLst>
          </p:cNvPr>
          <p:cNvSpPr txBox="1"/>
          <p:nvPr/>
        </p:nvSpPr>
        <p:spPr>
          <a:xfrm>
            <a:off x="392289" y="4560265"/>
            <a:ext cx="1077242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1C1C1C"/>
                </a:solidFill>
                <a:latin typeface="Times New Roman"/>
                <a:ea typeface="+mn-lt"/>
                <a:cs typeface="+mn-lt"/>
              </a:rPr>
              <a:t>The Artificial Neural Network (ANN) model proved to be the most effective for predicting infant mortality in both Model 1 and Model 2. It demonstrated superior accuracy by effectively capturing complex relationships between factors such as GDP and healthcare spending. The ANN outperformed other models, providing reliable predictions without overfitting. These results offer valuable insights for formulating policies to reduce infant mortality rates.</a:t>
            </a:r>
            <a:endParaRPr lang="en-US" dirty="0">
              <a:latin typeface="Times New Roman"/>
              <a:ea typeface="+mn-lt"/>
              <a:cs typeface="+mn-lt"/>
            </a:endParaRPr>
          </a:p>
          <a:p>
            <a:endParaRPr lang="en-US" sz="2400" dirty="0">
              <a:solidFill>
                <a:srgbClr val="1C1C1C"/>
              </a:solidFill>
              <a:latin typeface="Times New Roman"/>
              <a:ea typeface="+mn-lt"/>
              <a:cs typeface="+mn-lt"/>
            </a:endParaRPr>
          </a:p>
        </p:txBody>
      </p:sp>
      <p:sp>
        <p:nvSpPr>
          <p:cNvPr id="5" name="Slide Number Placeholder 4">
            <a:extLst>
              <a:ext uri="{FF2B5EF4-FFF2-40B4-BE49-F238E27FC236}">
                <a16:creationId xmlns:a16="http://schemas.microsoft.com/office/drawing/2014/main" id="{86C8B4A8-8B09-CBD8-4544-14C50D95E217}"/>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300048950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0F81D-1C21-D8F6-90D0-71C08064E9CB}"/>
              </a:ext>
            </a:extLst>
          </p:cNvPr>
          <p:cNvSpPr txBox="1"/>
          <p:nvPr/>
        </p:nvSpPr>
        <p:spPr>
          <a:xfrm>
            <a:off x="206062" y="163132"/>
            <a:ext cx="56838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Future Scope</a:t>
            </a:r>
            <a:endParaRPr lang="en-US"/>
          </a:p>
        </p:txBody>
      </p:sp>
      <p:sp>
        <p:nvSpPr>
          <p:cNvPr id="4" name="TextBox 3">
            <a:extLst>
              <a:ext uri="{FF2B5EF4-FFF2-40B4-BE49-F238E27FC236}">
                <a16:creationId xmlns:a16="http://schemas.microsoft.com/office/drawing/2014/main" id="{26D8C6F4-C55B-5431-21CC-699B9C739E42}"/>
              </a:ext>
            </a:extLst>
          </p:cNvPr>
          <p:cNvSpPr txBox="1"/>
          <p:nvPr/>
        </p:nvSpPr>
        <p:spPr>
          <a:xfrm>
            <a:off x="205874" y="1007979"/>
            <a:ext cx="11298988"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a:latin typeface="Times New Roman"/>
                <a:cs typeface="Times New Roman"/>
              </a:rPr>
              <a:t>Better Models</a:t>
            </a:r>
            <a:r>
              <a:rPr lang="en-US" sz="2400">
                <a:latin typeface="Times New Roman"/>
                <a:cs typeface="Times New Roman"/>
              </a:rPr>
              <a:t>: Using more advanced machine learning models could improve predictions for infant mortality, making the results more accurate.</a:t>
            </a:r>
            <a:endParaRPr lang="en-US"/>
          </a:p>
          <a:p>
            <a:pPr>
              <a:buFont typeface="Wingdings"/>
              <a:buChar char="v"/>
            </a:pPr>
            <a:endParaRPr lang="en-US" sz="2400">
              <a:latin typeface="Times New Roman"/>
              <a:cs typeface="Times New Roman"/>
            </a:endParaRPr>
          </a:p>
          <a:p>
            <a:pPr>
              <a:buFont typeface="Wingdings"/>
              <a:buChar char="v"/>
            </a:pPr>
            <a:r>
              <a:rPr lang="en-US" sz="2400" b="1">
                <a:latin typeface="Times New Roman"/>
                <a:cs typeface="Times New Roman"/>
              </a:rPr>
              <a:t>Regional Focus</a:t>
            </a:r>
            <a:r>
              <a:rPr lang="en-US" sz="2400">
                <a:latin typeface="Times New Roman"/>
                <a:cs typeface="Times New Roman"/>
              </a:rPr>
              <a:t>: Analyzing the data separately for different regions could help understand local factors that affect infant mortality better.</a:t>
            </a:r>
          </a:p>
          <a:p>
            <a:pPr>
              <a:buFont typeface="Wingdings"/>
              <a:buChar char="v"/>
            </a:pPr>
            <a:endParaRPr lang="en-US" sz="2400">
              <a:latin typeface="Times New Roman"/>
              <a:cs typeface="Times New Roman"/>
            </a:endParaRPr>
          </a:p>
          <a:p>
            <a:pPr>
              <a:buFont typeface="Wingdings"/>
              <a:buChar char="v"/>
            </a:pPr>
            <a:r>
              <a:rPr lang="en-US" sz="2400" b="1">
                <a:latin typeface="Times New Roman"/>
                <a:cs typeface="Times New Roman"/>
              </a:rPr>
              <a:t>Looking at Changes Over Time</a:t>
            </a:r>
            <a:r>
              <a:rPr lang="en-US" sz="2400">
                <a:latin typeface="Times New Roman"/>
                <a:cs typeface="Times New Roman"/>
              </a:rPr>
              <a:t>: Including historical data could show how infant mortality rates have changed over the years and help identify patterns.</a:t>
            </a:r>
          </a:p>
          <a:p>
            <a:pPr>
              <a:buFont typeface="Wingdings"/>
              <a:buChar char="v"/>
            </a:pPr>
            <a:endParaRPr lang="en-US" sz="2400">
              <a:latin typeface="Times New Roman"/>
              <a:cs typeface="Times New Roman"/>
            </a:endParaRPr>
          </a:p>
          <a:p>
            <a:pPr>
              <a:buFont typeface="Wingdings"/>
              <a:buChar char="v"/>
            </a:pPr>
            <a:r>
              <a:rPr lang="en-US" sz="2400" b="1">
                <a:latin typeface="Times New Roman"/>
                <a:cs typeface="Times New Roman"/>
              </a:rPr>
              <a:t>Adding More Data</a:t>
            </a:r>
            <a:r>
              <a:rPr lang="en-US" sz="2400">
                <a:latin typeface="Times New Roman"/>
                <a:cs typeface="Times New Roman"/>
              </a:rPr>
              <a:t>: Including extra data, like healthcare quality or environmental factors, could give a clearer picture of what impacts infant mortality.</a:t>
            </a:r>
          </a:p>
          <a:p>
            <a:pPr>
              <a:buFont typeface="Wingdings"/>
              <a:buChar char="v"/>
            </a:pPr>
            <a:endParaRPr lang="en-US" sz="2400">
              <a:latin typeface="Times New Roman"/>
              <a:cs typeface="Times New Roman"/>
            </a:endParaRPr>
          </a:p>
          <a:p>
            <a:pPr>
              <a:buFont typeface="Wingdings"/>
              <a:buChar char="v"/>
            </a:pPr>
            <a:r>
              <a:rPr lang="en-US" sz="2400" b="1">
                <a:latin typeface="Times New Roman"/>
                <a:cs typeface="Times New Roman"/>
              </a:rPr>
              <a:t>Testing Policies</a:t>
            </a:r>
            <a:r>
              <a:rPr lang="en-US" sz="2400">
                <a:latin typeface="Times New Roman"/>
                <a:cs typeface="Times New Roman"/>
              </a:rPr>
              <a:t>: Developing a model that tests the effects of policies (like improving healthcare or education) on infant mortality could guide decision-making.</a:t>
            </a:r>
          </a:p>
        </p:txBody>
      </p:sp>
      <p:sp>
        <p:nvSpPr>
          <p:cNvPr id="2" name="Slide Number Placeholder 1">
            <a:extLst>
              <a:ext uri="{FF2B5EF4-FFF2-40B4-BE49-F238E27FC236}">
                <a16:creationId xmlns:a16="http://schemas.microsoft.com/office/drawing/2014/main" id="{ADF7906D-49C6-6B62-E63D-4B4B39B66F9D}"/>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18023409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47E3A74-BA0E-8A57-9361-219284EFF83A}"/>
              </a:ext>
            </a:extLst>
          </p:cNvPr>
          <p:cNvGraphicFramePr>
            <a:graphicFrameLocks noGrp="1"/>
          </p:cNvGraphicFramePr>
          <p:nvPr>
            <p:extLst>
              <p:ext uri="{D42A27DB-BD31-4B8C-83A1-F6EECF244321}">
                <p14:modId xmlns:p14="http://schemas.microsoft.com/office/powerpoint/2010/main" val="1495733010"/>
              </p:ext>
            </p:extLst>
          </p:nvPr>
        </p:nvGraphicFramePr>
        <p:xfrm>
          <a:off x="5481052" y="1403684"/>
          <a:ext cx="6568940" cy="4760092"/>
        </p:xfrm>
        <a:graphic>
          <a:graphicData uri="http://schemas.openxmlformats.org/drawingml/2006/table">
            <a:tbl>
              <a:tblPr bandRow="1">
                <a:tableStyleId>{5C22544A-7EE6-4342-B048-85BDC9FD1C3A}</a:tableStyleId>
              </a:tblPr>
              <a:tblGrid>
                <a:gridCol w="3284470">
                  <a:extLst>
                    <a:ext uri="{9D8B030D-6E8A-4147-A177-3AD203B41FA5}">
                      <a16:colId xmlns:a16="http://schemas.microsoft.com/office/drawing/2014/main" val="1929255548"/>
                    </a:ext>
                  </a:extLst>
                </a:gridCol>
                <a:gridCol w="3284470">
                  <a:extLst>
                    <a:ext uri="{9D8B030D-6E8A-4147-A177-3AD203B41FA5}">
                      <a16:colId xmlns:a16="http://schemas.microsoft.com/office/drawing/2014/main" val="2016033667"/>
                    </a:ext>
                  </a:extLst>
                </a:gridCol>
              </a:tblGrid>
              <a:tr h="917608">
                <a:tc>
                  <a:txBody>
                    <a:bodyPr/>
                    <a:lstStyle/>
                    <a:p>
                      <a:pPr algn="ctr" fontAlgn="base">
                        <a:lnSpc>
                          <a:spcPts val="2175"/>
                        </a:lnSpc>
                      </a:pPr>
                      <a:r>
                        <a:rPr lang="en-US" sz="2800" b="1" i="0">
                          <a:solidFill>
                            <a:srgbClr val="FFFFFF"/>
                          </a:solidFill>
                          <a:effectLst/>
                          <a:latin typeface="Times New Roman"/>
                        </a:rPr>
                        <a:t>Team</a:t>
                      </a: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56082"/>
                    </a:solidFill>
                  </a:tcPr>
                </a:tc>
                <a:tc>
                  <a:txBody>
                    <a:bodyPr/>
                    <a:lstStyle/>
                    <a:p>
                      <a:pPr algn="ctr" fontAlgn="base">
                        <a:lnSpc>
                          <a:spcPts val="2175"/>
                        </a:lnSpc>
                      </a:pPr>
                      <a:r>
                        <a:rPr lang="en-US" sz="2800" b="1" i="0">
                          <a:solidFill>
                            <a:srgbClr val="FFFFFF"/>
                          </a:solidFill>
                          <a:effectLst/>
                          <a:latin typeface="Times New Roman"/>
                        </a:rPr>
                        <a:t>Work</a:t>
                      </a: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3549970871"/>
                  </a:ext>
                </a:extLst>
              </a:tr>
              <a:tr h="1089660">
                <a:tc>
                  <a:txBody>
                    <a:bodyPr/>
                    <a:lstStyle/>
                    <a:p>
                      <a:pPr algn="ctr" fontAlgn="base">
                        <a:lnSpc>
                          <a:spcPts val="2175"/>
                        </a:lnSpc>
                      </a:pPr>
                      <a:r>
                        <a:rPr lang="en-US" sz="2400" b="0" i="0">
                          <a:solidFill>
                            <a:srgbClr val="000000"/>
                          </a:solidFill>
                          <a:effectLst/>
                          <a:latin typeface="Times New Roman"/>
                        </a:rPr>
                        <a:t>Lokesh Kumar</a:t>
                      </a: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tc>
                  <a:txBody>
                    <a:bodyPr/>
                    <a:lstStyle/>
                    <a:p>
                      <a:pPr lvl="0" algn="ctr">
                        <a:lnSpc>
                          <a:spcPts val="2175"/>
                        </a:lnSpc>
                        <a:buNone/>
                      </a:pPr>
                      <a:r>
                        <a:rPr lang="en-US" sz="2400" b="0" i="0" u="none" strike="noStrike" noProof="0">
                          <a:solidFill>
                            <a:schemeClr val="tx1"/>
                          </a:solidFill>
                          <a:effectLst/>
                          <a:latin typeface="Times New Roman"/>
                        </a:rPr>
                        <a:t>Collect information about Global data &amp; Literature Review</a:t>
                      </a:r>
                      <a:endParaRPr lang="en-US" sz="2400" b="0">
                        <a:solidFill>
                          <a:schemeClr val="tx1"/>
                        </a:solidFill>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1419581493"/>
                  </a:ext>
                </a:extLst>
              </a:tr>
              <a:tr h="917608">
                <a:tc>
                  <a:txBody>
                    <a:bodyPr/>
                    <a:lstStyle/>
                    <a:p>
                      <a:pPr lvl="0" algn="ctr">
                        <a:lnSpc>
                          <a:spcPts val="2175"/>
                        </a:lnSpc>
                        <a:buNone/>
                      </a:pPr>
                      <a:r>
                        <a:rPr lang="en-US" sz="2400" b="0" i="0" u="none" strike="noStrike" noProof="0" err="1">
                          <a:solidFill>
                            <a:srgbClr val="000000"/>
                          </a:solidFill>
                          <a:effectLst/>
                          <a:latin typeface="Times New Roman"/>
                        </a:rPr>
                        <a:t>K.Manohar</a:t>
                      </a:r>
                      <a:endParaRPr lang="en-US" sz="2400" err="1">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AED"/>
                    </a:solidFill>
                  </a:tcPr>
                </a:tc>
                <a:tc>
                  <a:txBody>
                    <a:bodyPr/>
                    <a:lstStyle/>
                    <a:p>
                      <a:pPr lvl="0" algn="ctr">
                        <a:lnSpc>
                          <a:spcPts val="2175"/>
                        </a:lnSpc>
                        <a:buNone/>
                      </a:pPr>
                      <a:r>
                        <a:rPr lang="en-US" sz="2400" b="0" i="0" u="none" strike="noStrike" noProof="0">
                          <a:solidFill>
                            <a:schemeClr val="tx1"/>
                          </a:solidFill>
                          <a:effectLst/>
                          <a:latin typeface="Times New Roman"/>
                        </a:rPr>
                        <a:t>Data Preprocessing</a:t>
                      </a:r>
                      <a:endParaRPr lang="en-US" sz="2400" b="0">
                        <a:solidFill>
                          <a:schemeClr val="tx1"/>
                        </a:solidFill>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244050595"/>
                  </a:ext>
                </a:extLst>
              </a:tr>
              <a:tr h="917608">
                <a:tc>
                  <a:txBody>
                    <a:bodyPr/>
                    <a:lstStyle/>
                    <a:p>
                      <a:pPr lvl="0" algn="ctr">
                        <a:lnSpc>
                          <a:spcPts val="2175"/>
                        </a:lnSpc>
                        <a:buNone/>
                      </a:pPr>
                      <a:r>
                        <a:rPr lang="en-US" sz="2400" b="0" i="0" u="none" strike="noStrike" noProof="0" err="1">
                          <a:solidFill>
                            <a:srgbClr val="000000"/>
                          </a:solidFill>
                          <a:effectLst/>
                          <a:latin typeface="Times New Roman"/>
                        </a:rPr>
                        <a:t>A.Deepak</a:t>
                      </a:r>
                      <a:r>
                        <a:rPr lang="en-US" sz="2400" b="0" i="0" u="none" strike="noStrike" noProof="0">
                          <a:solidFill>
                            <a:srgbClr val="000000"/>
                          </a:solidFill>
                          <a:effectLst/>
                          <a:latin typeface="Times New Roman"/>
                        </a:rPr>
                        <a:t> </a:t>
                      </a:r>
                      <a:r>
                        <a:rPr lang="en-US" sz="2400" b="0" i="0" u="none" strike="noStrike" noProof="0" err="1">
                          <a:solidFill>
                            <a:srgbClr val="000000"/>
                          </a:solidFill>
                          <a:effectLst/>
                          <a:latin typeface="Times New Roman"/>
                        </a:rPr>
                        <a:t>Mudiraj</a:t>
                      </a:r>
                      <a:endParaRPr lang="en-US" sz="2400" err="1">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tc>
                  <a:txBody>
                    <a:bodyPr/>
                    <a:lstStyle/>
                    <a:p>
                      <a:pPr lvl="0" algn="ctr">
                        <a:lnSpc>
                          <a:spcPts val="2175"/>
                        </a:lnSpc>
                        <a:buNone/>
                      </a:pPr>
                      <a:r>
                        <a:rPr lang="en-US" sz="2400" b="0" i="0" u="none" strike="noStrike" noProof="0">
                          <a:solidFill>
                            <a:schemeClr val="tx1"/>
                          </a:solidFill>
                          <a:effectLst/>
                          <a:latin typeface="Times New Roman"/>
                        </a:rPr>
                        <a:t>Exploratory Data Analysis</a:t>
                      </a:r>
                      <a:endParaRPr lang="en-US" sz="2400" b="0">
                        <a:solidFill>
                          <a:schemeClr val="tx1"/>
                        </a:solidFill>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960457130"/>
                  </a:ext>
                </a:extLst>
              </a:tr>
              <a:tr h="917608">
                <a:tc>
                  <a:txBody>
                    <a:bodyPr/>
                    <a:lstStyle/>
                    <a:p>
                      <a:pPr lvl="0" algn="ctr">
                        <a:lnSpc>
                          <a:spcPts val="2175"/>
                        </a:lnSpc>
                        <a:buNone/>
                      </a:pPr>
                      <a:r>
                        <a:rPr lang="en-US" sz="2400" b="0" i="0" u="none" strike="noStrike" noProof="0" err="1">
                          <a:solidFill>
                            <a:srgbClr val="000000"/>
                          </a:solidFill>
                          <a:effectLst/>
                          <a:latin typeface="Times New Roman"/>
                        </a:rPr>
                        <a:t>N.Keerthana</a:t>
                      </a:r>
                      <a:r>
                        <a:rPr lang="en-US" sz="2400" b="0" i="0" u="none" strike="noStrike" noProof="0">
                          <a:solidFill>
                            <a:srgbClr val="000000"/>
                          </a:solidFill>
                          <a:effectLst/>
                          <a:latin typeface="Times New Roman"/>
                        </a:rPr>
                        <a:t> Reddy</a:t>
                      </a:r>
                      <a:endParaRPr lang="en-US" sz="2400">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AED"/>
                    </a:solidFill>
                  </a:tcPr>
                </a:tc>
                <a:tc>
                  <a:txBody>
                    <a:bodyPr/>
                    <a:lstStyle/>
                    <a:p>
                      <a:pPr lvl="0" algn="ctr">
                        <a:lnSpc>
                          <a:spcPts val="2175"/>
                        </a:lnSpc>
                        <a:buNone/>
                      </a:pPr>
                      <a:r>
                        <a:rPr lang="en-US" sz="2400" b="0" i="0" u="none" strike="noStrike" noProof="0">
                          <a:solidFill>
                            <a:schemeClr val="tx1"/>
                          </a:solidFill>
                          <a:effectLst/>
                          <a:latin typeface="Times New Roman"/>
                        </a:rPr>
                        <a:t>Implement Machine Learning Algorithms</a:t>
                      </a:r>
                      <a:endParaRPr lang="en-US" sz="2400" b="0">
                        <a:solidFill>
                          <a:schemeClr val="tx1"/>
                        </a:solidFill>
                        <a:latin typeface="Times New Roman"/>
                      </a:endParaRPr>
                    </a:p>
                  </a:txBody>
                  <a:tcPr marL="167640" marR="167640" marT="83820" marB="8382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1221366350"/>
                  </a:ext>
                </a:extLst>
              </a:tr>
            </a:tbl>
          </a:graphicData>
        </a:graphic>
      </p:graphicFrame>
      <p:pic>
        <p:nvPicPr>
          <p:cNvPr id="4" name="Picture 3" descr="Teamwork - Step by Step Guide for Effective Team Building - Potential.com">
            <a:extLst>
              <a:ext uri="{FF2B5EF4-FFF2-40B4-BE49-F238E27FC236}">
                <a16:creationId xmlns:a16="http://schemas.microsoft.com/office/drawing/2014/main" id="{9C22062D-C78F-7CFD-B83B-C89AC373F0A8}"/>
              </a:ext>
            </a:extLst>
          </p:cNvPr>
          <p:cNvPicPr>
            <a:picLocks noChangeAspect="1"/>
          </p:cNvPicPr>
          <p:nvPr/>
        </p:nvPicPr>
        <p:blipFill>
          <a:blip r:embed="rId2"/>
          <a:stretch>
            <a:fillRect/>
          </a:stretch>
        </p:blipFill>
        <p:spPr>
          <a:xfrm>
            <a:off x="179138" y="1566733"/>
            <a:ext cx="4908883" cy="47004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12B20B8-079D-F5E3-18C8-3138F4A5F42D}"/>
              </a:ext>
            </a:extLst>
          </p:cNvPr>
          <p:cNvSpPr txBox="1"/>
          <p:nvPr/>
        </p:nvSpPr>
        <p:spPr>
          <a:xfrm>
            <a:off x="4082904" y="283448"/>
            <a:ext cx="387914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156082"/>
                </a:solidFill>
                <a:latin typeface="Times New Roman"/>
                <a:cs typeface="Times New Roman"/>
              </a:rPr>
              <a:t>Work Distribution</a:t>
            </a:r>
            <a:endParaRPr lang="en-US"/>
          </a:p>
        </p:txBody>
      </p:sp>
      <p:sp>
        <p:nvSpPr>
          <p:cNvPr id="2" name="Slide Number Placeholder 1">
            <a:extLst>
              <a:ext uri="{FF2B5EF4-FFF2-40B4-BE49-F238E27FC236}">
                <a16:creationId xmlns:a16="http://schemas.microsoft.com/office/drawing/2014/main" id="{97446B8E-3E64-D59F-2377-B2AF5BB14FCF}"/>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14262701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1128807-BB06-419B-9990-04C9DCBB2C8B}"/>
              </a:ext>
            </a:extLst>
          </p:cNvPr>
          <p:cNvSpPr/>
          <p:nvPr/>
        </p:nvSpPr>
        <p:spPr>
          <a:xfrm>
            <a:off x="5586761" y="735330"/>
            <a:ext cx="7350603" cy="5029850"/>
          </a:xfrm>
          <a:custGeom>
            <a:avLst/>
            <a:gdLst>
              <a:gd name="connsiteX0" fmla="*/ 4782845 w 7117671"/>
              <a:gd name="connsiteY0" fmla="*/ 2556768 h 4882718"/>
              <a:gd name="connsiteX1" fmla="*/ 5896992 w 7117671"/>
              <a:gd name="connsiteY1" fmla="*/ 3719743 h 4882718"/>
              <a:gd name="connsiteX2" fmla="*/ 4782845 w 7117671"/>
              <a:gd name="connsiteY2" fmla="*/ 4882718 h 4882718"/>
              <a:gd name="connsiteX3" fmla="*/ 3668697 w 7117671"/>
              <a:gd name="connsiteY3" fmla="*/ 3719743 h 4882718"/>
              <a:gd name="connsiteX4" fmla="*/ 2343705 w 7117671"/>
              <a:gd name="connsiteY4" fmla="*/ 2543452 h 4882718"/>
              <a:gd name="connsiteX5" fmla="*/ 3457852 w 7117671"/>
              <a:gd name="connsiteY5" fmla="*/ 3706427 h 4882718"/>
              <a:gd name="connsiteX6" fmla="*/ 2343705 w 7117671"/>
              <a:gd name="connsiteY6" fmla="*/ 4869402 h 4882718"/>
              <a:gd name="connsiteX7" fmla="*/ 1229557 w 7117671"/>
              <a:gd name="connsiteY7" fmla="*/ 3706427 h 4882718"/>
              <a:gd name="connsiteX8" fmla="*/ 1114148 w 7117671"/>
              <a:gd name="connsiteY8" fmla="*/ 1291701 h 4882718"/>
              <a:gd name="connsiteX9" fmla="*/ 2228295 w 7117671"/>
              <a:gd name="connsiteY9" fmla="*/ 2454676 h 4882718"/>
              <a:gd name="connsiteX10" fmla="*/ 1114148 w 7117671"/>
              <a:gd name="connsiteY10" fmla="*/ 3617651 h 4882718"/>
              <a:gd name="connsiteX11" fmla="*/ 0 w 7117671"/>
              <a:gd name="connsiteY11" fmla="*/ 2454676 h 4882718"/>
              <a:gd name="connsiteX12" fmla="*/ 6003524 w 7117671"/>
              <a:gd name="connsiteY12" fmla="*/ 1278384 h 4882718"/>
              <a:gd name="connsiteX13" fmla="*/ 7117671 w 7117671"/>
              <a:gd name="connsiteY13" fmla="*/ 2441359 h 4882718"/>
              <a:gd name="connsiteX14" fmla="*/ 6003524 w 7117671"/>
              <a:gd name="connsiteY14" fmla="*/ 3604334 h 4882718"/>
              <a:gd name="connsiteX15" fmla="*/ 4889376 w 7117671"/>
              <a:gd name="connsiteY15" fmla="*/ 2441359 h 4882718"/>
              <a:gd name="connsiteX16" fmla="*/ 3555507 w 7117671"/>
              <a:gd name="connsiteY16" fmla="*/ 1278384 h 4882718"/>
              <a:gd name="connsiteX17" fmla="*/ 4669654 w 7117671"/>
              <a:gd name="connsiteY17" fmla="*/ 2441359 h 4882718"/>
              <a:gd name="connsiteX18" fmla="*/ 3555507 w 7117671"/>
              <a:gd name="connsiteY18" fmla="*/ 3604334 h 4882718"/>
              <a:gd name="connsiteX19" fmla="*/ 2441359 w 7117671"/>
              <a:gd name="connsiteY19" fmla="*/ 2441359 h 4882718"/>
              <a:gd name="connsiteX20" fmla="*/ 4769528 w 7117671"/>
              <a:gd name="connsiteY20" fmla="*/ 0 h 4882718"/>
              <a:gd name="connsiteX21" fmla="*/ 5883675 w 7117671"/>
              <a:gd name="connsiteY21" fmla="*/ 1162975 h 4882718"/>
              <a:gd name="connsiteX22" fmla="*/ 4769528 w 7117671"/>
              <a:gd name="connsiteY22" fmla="*/ 2325950 h 4882718"/>
              <a:gd name="connsiteX23" fmla="*/ 3655380 w 7117671"/>
              <a:gd name="connsiteY23" fmla="*/ 1162975 h 4882718"/>
              <a:gd name="connsiteX24" fmla="*/ 2341486 w 7117671"/>
              <a:gd name="connsiteY24" fmla="*/ 0 h 4882718"/>
              <a:gd name="connsiteX25" fmla="*/ 3455633 w 7117671"/>
              <a:gd name="connsiteY25" fmla="*/ 1162975 h 4882718"/>
              <a:gd name="connsiteX26" fmla="*/ 2341486 w 7117671"/>
              <a:gd name="connsiteY26" fmla="*/ 2325950 h 4882718"/>
              <a:gd name="connsiteX27" fmla="*/ 1227338 w 7117671"/>
              <a:gd name="connsiteY27" fmla="*/ 1162975 h 488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17671" h="4882718">
                <a:moveTo>
                  <a:pt x="4782845" y="2556768"/>
                </a:moveTo>
                <a:lnTo>
                  <a:pt x="5896992" y="3719743"/>
                </a:lnTo>
                <a:lnTo>
                  <a:pt x="4782845" y="4882718"/>
                </a:lnTo>
                <a:lnTo>
                  <a:pt x="3668697" y="3719743"/>
                </a:lnTo>
                <a:close/>
                <a:moveTo>
                  <a:pt x="2343705" y="2543452"/>
                </a:moveTo>
                <a:lnTo>
                  <a:pt x="3457852" y="3706427"/>
                </a:lnTo>
                <a:lnTo>
                  <a:pt x="2343705" y="4869402"/>
                </a:lnTo>
                <a:lnTo>
                  <a:pt x="1229557" y="3706427"/>
                </a:lnTo>
                <a:close/>
                <a:moveTo>
                  <a:pt x="1114148" y="1291701"/>
                </a:moveTo>
                <a:lnTo>
                  <a:pt x="2228295" y="2454676"/>
                </a:lnTo>
                <a:lnTo>
                  <a:pt x="1114148" y="3617651"/>
                </a:lnTo>
                <a:lnTo>
                  <a:pt x="0" y="2454676"/>
                </a:lnTo>
                <a:close/>
                <a:moveTo>
                  <a:pt x="6003524" y="1278384"/>
                </a:moveTo>
                <a:lnTo>
                  <a:pt x="7117671" y="2441359"/>
                </a:lnTo>
                <a:lnTo>
                  <a:pt x="6003524" y="3604334"/>
                </a:lnTo>
                <a:lnTo>
                  <a:pt x="4889376" y="2441359"/>
                </a:lnTo>
                <a:close/>
                <a:moveTo>
                  <a:pt x="3555507" y="1278384"/>
                </a:moveTo>
                <a:lnTo>
                  <a:pt x="4669654" y="2441359"/>
                </a:lnTo>
                <a:lnTo>
                  <a:pt x="3555507" y="3604334"/>
                </a:lnTo>
                <a:lnTo>
                  <a:pt x="2441359" y="2441359"/>
                </a:lnTo>
                <a:close/>
                <a:moveTo>
                  <a:pt x="4769528" y="0"/>
                </a:moveTo>
                <a:lnTo>
                  <a:pt x="5883675" y="1162975"/>
                </a:lnTo>
                <a:lnTo>
                  <a:pt x="4769528" y="2325950"/>
                </a:lnTo>
                <a:lnTo>
                  <a:pt x="3655380" y="1162975"/>
                </a:lnTo>
                <a:close/>
                <a:moveTo>
                  <a:pt x="2341486" y="0"/>
                </a:moveTo>
                <a:lnTo>
                  <a:pt x="3455633" y="1162975"/>
                </a:lnTo>
                <a:lnTo>
                  <a:pt x="2341486" y="2325950"/>
                </a:lnTo>
                <a:lnTo>
                  <a:pt x="1227338" y="1162975"/>
                </a:lnTo>
                <a:close/>
              </a:path>
            </a:pathLst>
          </a:cu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A76B4F0-2D4B-428E-85F4-356312BFC405}"/>
              </a:ext>
            </a:extLst>
          </p:cNvPr>
          <p:cNvSpPr/>
          <p:nvPr/>
        </p:nvSpPr>
        <p:spPr>
          <a:xfrm>
            <a:off x="327606" y="380969"/>
            <a:ext cx="2719014" cy="707886"/>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cap="all">
                <a:solidFill>
                  <a:srgbClr val="156082"/>
                </a:solidFill>
                <a:latin typeface="Times New Roman"/>
                <a:cs typeface="Times New Roman"/>
              </a:rPr>
              <a:t>Content</a:t>
            </a:r>
            <a:endParaRPr lang="en-US" sz="4000">
              <a:solidFill>
                <a:srgbClr val="156082"/>
              </a:solidFill>
              <a:latin typeface="Times New Roman"/>
              <a:cs typeface="Times New Roman"/>
            </a:endParaRPr>
          </a:p>
        </p:txBody>
      </p:sp>
      <p:sp>
        <p:nvSpPr>
          <p:cNvPr id="4" name="AutoShape 2" descr="Purple Abstract Wavy Lines">
            <a:extLst>
              <a:ext uri="{FF2B5EF4-FFF2-40B4-BE49-F238E27FC236}">
                <a16:creationId xmlns:a16="http://schemas.microsoft.com/office/drawing/2014/main" id="{B8AE9F9F-AB84-48FC-B897-AF358F00F8E6}"/>
              </a:ext>
            </a:extLst>
          </p:cNvPr>
          <p:cNvSpPr>
            <a:spLocks noChangeAspect="1" noChangeArrowheads="1"/>
          </p:cNvSpPr>
          <p:nvPr/>
        </p:nvSpPr>
        <p:spPr bwMode="auto">
          <a:xfrm>
            <a:off x="1143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Box 46">
            <a:extLst>
              <a:ext uri="{FF2B5EF4-FFF2-40B4-BE49-F238E27FC236}">
                <a16:creationId xmlns:a16="http://schemas.microsoft.com/office/drawing/2014/main" id="{2D5A239B-9DCA-4579-A0E6-982F779F2782}"/>
              </a:ext>
            </a:extLst>
          </p:cNvPr>
          <p:cNvSpPr txBox="1"/>
          <p:nvPr/>
        </p:nvSpPr>
        <p:spPr>
          <a:xfrm>
            <a:off x="407815" y="1794862"/>
            <a:ext cx="4291739" cy="483209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arabicPeriod"/>
            </a:pPr>
            <a:r>
              <a:rPr lang="en-US" altLang="en-US" sz="2800">
                <a:solidFill>
                  <a:srgbClr val="231F20"/>
                </a:solidFill>
                <a:latin typeface="Times New Roman"/>
                <a:cs typeface="Times New Roman"/>
              </a:rPr>
              <a:t>INTRODUCTION</a:t>
            </a:r>
          </a:p>
          <a:p>
            <a:pPr marL="514350" indent="-514350">
              <a:buFont typeface="+mj-lt"/>
              <a:buAutoNum type="arabicPeriod"/>
            </a:pPr>
            <a:r>
              <a:rPr lang="en-US" altLang="en-US" sz="2800">
                <a:solidFill>
                  <a:srgbClr val="231F20"/>
                </a:solidFill>
                <a:latin typeface="Times New Roman"/>
                <a:cs typeface="Times New Roman"/>
              </a:rPr>
              <a:t>LITERATURE REVIEW</a:t>
            </a:r>
          </a:p>
          <a:p>
            <a:pPr marL="514350" indent="-514350">
              <a:buFont typeface="+mj-lt"/>
              <a:buAutoNum type="arabicPeriod"/>
            </a:pPr>
            <a:r>
              <a:rPr lang="en-US" altLang="en-US" sz="2800">
                <a:solidFill>
                  <a:srgbClr val="231F20"/>
                </a:solidFill>
                <a:latin typeface="Times New Roman"/>
                <a:cs typeface="Times New Roman"/>
              </a:rPr>
              <a:t>DATA PREPROCESSING </a:t>
            </a:r>
            <a:endParaRPr lang="en-US" altLang="en-US" sz="2800">
              <a:latin typeface="Times New Roman"/>
              <a:cs typeface="Times New Roman"/>
            </a:endParaRPr>
          </a:p>
          <a:p>
            <a:pPr marL="514350" indent="-514350">
              <a:buFont typeface="+mj-lt"/>
              <a:buAutoNum type="arabicPeriod"/>
            </a:pPr>
            <a:r>
              <a:rPr lang="en-US" altLang="en-US" sz="2800">
                <a:solidFill>
                  <a:srgbClr val="231F20"/>
                </a:solidFill>
                <a:latin typeface="Times New Roman"/>
                <a:cs typeface="Times New Roman"/>
              </a:rPr>
              <a:t> EXPLORATORY DATA ANALYSIS </a:t>
            </a:r>
            <a:endParaRPr lang="en-US" altLang="en-US" sz="2800">
              <a:latin typeface="Times New Roman"/>
              <a:cs typeface="Times New Roman"/>
            </a:endParaRPr>
          </a:p>
          <a:p>
            <a:pPr marL="514350" indent="-514350">
              <a:buFont typeface="+mj-lt"/>
              <a:buAutoNum type="arabicPeriod"/>
            </a:pPr>
            <a:r>
              <a:rPr lang="en-US" altLang="en-US" sz="2800">
                <a:solidFill>
                  <a:srgbClr val="231F20"/>
                </a:solidFill>
                <a:latin typeface="Times New Roman"/>
                <a:cs typeface="Times New Roman"/>
              </a:rPr>
              <a:t>DATA MODELING &amp; EVALUATION</a:t>
            </a:r>
            <a:endParaRPr lang="en-US" altLang="en-US" sz="2800">
              <a:latin typeface="Times New Roman"/>
              <a:cs typeface="Times New Roman"/>
            </a:endParaRPr>
          </a:p>
          <a:p>
            <a:pPr marL="514350" indent="-514350">
              <a:buFont typeface="+mj-lt"/>
              <a:buAutoNum type="arabicPeriod"/>
            </a:pPr>
            <a:r>
              <a:rPr lang="en-US" altLang="en-US" sz="2800">
                <a:solidFill>
                  <a:srgbClr val="231F20"/>
                </a:solidFill>
                <a:latin typeface="Times New Roman"/>
                <a:cs typeface="Times New Roman"/>
              </a:rPr>
              <a:t>SUMMARY </a:t>
            </a:r>
            <a:endParaRPr lang="en-US" altLang="en-US" sz="2800">
              <a:latin typeface="Times New Roman"/>
              <a:cs typeface="Times New Roman"/>
            </a:endParaRPr>
          </a:p>
          <a:p>
            <a:pPr marL="514350" indent="-514350">
              <a:buFont typeface="+mj-lt"/>
              <a:buAutoNum type="arabicPeriod"/>
            </a:pPr>
            <a:r>
              <a:rPr lang="en-US" altLang="en-US" sz="2800">
                <a:solidFill>
                  <a:srgbClr val="231F20"/>
                </a:solidFill>
                <a:latin typeface="Times New Roman"/>
                <a:cs typeface="Times New Roman"/>
              </a:rPr>
              <a:t>APPENDIX </a:t>
            </a:r>
            <a:endParaRPr lang="en-US" altLang="en-US" sz="2800">
              <a:solidFill>
                <a:srgbClr val="000000"/>
              </a:solidFill>
              <a:latin typeface="Times New Roman"/>
              <a:cs typeface="Times New Roman"/>
            </a:endParaRPr>
          </a:p>
        </p:txBody>
      </p:sp>
      <p:sp>
        <p:nvSpPr>
          <p:cNvPr id="6" name="TextBox 47">
            <a:extLst>
              <a:ext uri="{FF2B5EF4-FFF2-40B4-BE49-F238E27FC236}">
                <a16:creationId xmlns:a16="http://schemas.microsoft.com/office/drawing/2014/main" id="{E8C7ADC4-F465-48F0-99FB-EF2DBB01A462}"/>
              </a:ext>
            </a:extLst>
          </p:cNvPr>
          <p:cNvSpPr txBox="1"/>
          <p:nvPr/>
        </p:nvSpPr>
        <p:spPr>
          <a:xfrm>
            <a:off x="11630722" y="6501161"/>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Slide Number Placeholder 8">
            <a:extLst>
              <a:ext uri="{FF2B5EF4-FFF2-40B4-BE49-F238E27FC236}">
                <a16:creationId xmlns:a16="http://schemas.microsoft.com/office/drawing/2014/main" id="{023E29E7-1E85-8DE9-11F3-7A38FD4680DE}"/>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10" name="TextBox 9">
            <a:extLst>
              <a:ext uri="{FF2B5EF4-FFF2-40B4-BE49-F238E27FC236}">
                <a16:creationId xmlns:a16="http://schemas.microsoft.com/office/drawing/2014/main" id="{925F5247-A957-5015-DEC4-188775810ACF}"/>
              </a:ext>
            </a:extLst>
          </p:cNvPr>
          <p:cNvSpPr txBox="1"/>
          <p:nvPr/>
        </p:nvSpPr>
        <p:spPr>
          <a:xfrm>
            <a:off x="4700211" y="1788873"/>
            <a:ext cx="91172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Calibri"/>
              <a:buChar char="-"/>
            </a:pPr>
            <a:r>
              <a:rPr lang="en-US" sz="2800" dirty="0">
                <a:latin typeface="Times New Roman"/>
                <a:cs typeface="Times New Roman"/>
              </a:rPr>
              <a:t>4</a:t>
            </a:r>
          </a:p>
          <a:p>
            <a:pPr marL="285750" indent="-285750">
              <a:buFont typeface="Calibri"/>
              <a:buChar char="-"/>
            </a:pPr>
            <a:endParaRPr lang="en-US" sz="2800">
              <a:latin typeface="Times New Roman"/>
              <a:cs typeface="Times New Roman"/>
            </a:endParaRPr>
          </a:p>
          <a:p>
            <a:pPr marL="285750" indent="-285750">
              <a:buFont typeface="Calibri"/>
              <a:buChar char="-"/>
            </a:pPr>
            <a:r>
              <a:rPr lang="en-US" sz="2800" dirty="0">
                <a:latin typeface="Times New Roman"/>
                <a:cs typeface="Times New Roman"/>
              </a:rPr>
              <a:t>5</a:t>
            </a:r>
            <a:endParaRPr lang="en-US" dirty="0"/>
          </a:p>
          <a:p>
            <a:pPr marL="285750" indent="-285750">
              <a:buFont typeface="Calibri"/>
              <a:buChar char="-"/>
            </a:pPr>
            <a:endParaRPr lang="en-US" sz="2800">
              <a:latin typeface="Times New Roman"/>
              <a:cs typeface="Times New Roman"/>
            </a:endParaRPr>
          </a:p>
          <a:p>
            <a:pPr marL="285750" indent="-285750">
              <a:buFont typeface="Calibri"/>
              <a:buChar char="-"/>
            </a:pPr>
            <a:r>
              <a:rPr lang="en-US" sz="2800" dirty="0">
                <a:latin typeface="Times New Roman"/>
                <a:cs typeface="Times New Roman"/>
              </a:rPr>
              <a:t>7</a:t>
            </a:r>
          </a:p>
          <a:p>
            <a:pPr marL="285750" indent="-285750">
              <a:buFont typeface="Calibri"/>
              <a:buChar char="-"/>
            </a:pPr>
            <a:endParaRPr lang="en-US" sz="2800">
              <a:latin typeface="Times New Roman"/>
              <a:cs typeface="Times New Roman"/>
            </a:endParaRPr>
          </a:p>
          <a:p>
            <a:pPr marL="285750" indent="-285750">
              <a:buFont typeface="Calibri"/>
              <a:buChar char="-"/>
            </a:pPr>
            <a:r>
              <a:rPr lang="en-US" sz="2800" dirty="0">
                <a:latin typeface="Times New Roman"/>
                <a:cs typeface="Times New Roman"/>
              </a:rPr>
              <a:t>12</a:t>
            </a:r>
          </a:p>
          <a:p>
            <a:pPr marL="285750" indent="-285750">
              <a:buFont typeface="Calibri"/>
              <a:buChar char="-"/>
            </a:pPr>
            <a:endParaRPr lang="en-US" sz="2800">
              <a:latin typeface="Times New Roman"/>
              <a:cs typeface="Times New Roman"/>
            </a:endParaRPr>
          </a:p>
          <a:p>
            <a:pPr marL="285750" indent="-285750">
              <a:buFont typeface="Calibri"/>
              <a:buChar char="-"/>
            </a:pPr>
            <a:r>
              <a:rPr lang="en-US" sz="2800" dirty="0">
                <a:latin typeface="Times New Roman"/>
                <a:cs typeface="Times New Roman"/>
              </a:rPr>
              <a:t>20</a:t>
            </a:r>
          </a:p>
          <a:p>
            <a:pPr marL="285750" indent="-285750">
              <a:buFont typeface="Calibri"/>
              <a:buChar char="-"/>
            </a:pPr>
            <a:r>
              <a:rPr lang="en-US" sz="2800" dirty="0">
                <a:latin typeface="Times New Roman"/>
                <a:cs typeface="Times New Roman"/>
              </a:rPr>
              <a:t>27</a:t>
            </a:r>
          </a:p>
          <a:p>
            <a:pPr marL="285750" indent="-285750">
              <a:buFont typeface="Calibri"/>
              <a:buChar char="-"/>
            </a:pPr>
            <a:r>
              <a:rPr lang="en-US" sz="2800" dirty="0">
                <a:latin typeface="Times New Roman"/>
                <a:cs typeface="Times New Roman"/>
              </a:rPr>
              <a:t>31</a:t>
            </a:r>
          </a:p>
          <a:p>
            <a:pPr marL="285750" indent="-285750">
              <a:buFont typeface="Calibri"/>
              <a:buChar char="-"/>
            </a:pPr>
            <a:endParaRPr lang="en-US" sz="2800">
              <a:latin typeface="Times New Roman"/>
              <a:cs typeface="Times New Roman"/>
            </a:endParaRPr>
          </a:p>
          <a:p>
            <a:pPr marL="285750" indent="-285750">
              <a:buFont typeface="Calibri"/>
              <a:buChar char="-"/>
            </a:pPr>
            <a:endParaRPr lang="en-US" sz="2800">
              <a:latin typeface="Times New Roman"/>
              <a:cs typeface="Times New Roman"/>
            </a:endParaRPr>
          </a:p>
        </p:txBody>
      </p:sp>
    </p:spTree>
    <p:extLst>
      <p:ext uri="{BB962C8B-B14F-4D97-AF65-F5344CB8AC3E}">
        <p14:creationId xmlns:p14="http://schemas.microsoft.com/office/powerpoint/2010/main" val="335098154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tx2">
              <a:lumMod val="25000"/>
              <a:lumOff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2FCA8B4-000A-8916-4E32-6499E4304ACE}"/>
              </a:ext>
            </a:extLst>
          </p:cNvPr>
          <p:cNvSpPr txBox="1"/>
          <p:nvPr/>
        </p:nvSpPr>
        <p:spPr>
          <a:xfrm>
            <a:off x="1524000" y="1584683"/>
            <a:ext cx="9144000" cy="25518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600" b="1">
                <a:latin typeface="Times New Roman"/>
                <a:ea typeface="+mj-ea"/>
                <a:cs typeface="Times New Roman"/>
              </a:rPr>
              <a:t>Thank You</a:t>
            </a:r>
            <a:endParaRPr lang="en-US" sz="6600" kern="1200">
              <a:latin typeface="Times New Roman"/>
              <a:ea typeface="+mj-ea"/>
              <a:cs typeface="Times New Roman"/>
            </a:endParaRPr>
          </a:p>
        </p:txBody>
      </p:sp>
      <p:sp>
        <p:nvSpPr>
          <p:cNvPr id="5" name="TextBox 4">
            <a:extLst>
              <a:ext uri="{FF2B5EF4-FFF2-40B4-BE49-F238E27FC236}">
                <a16:creationId xmlns:a16="http://schemas.microsoft.com/office/drawing/2014/main" id="{A5AB7694-E9A8-7ED8-A027-340AE0E76A42}"/>
              </a:ext>
            </a:extLst>
          </p:cNvPr>
          <p:cNvSpPr txBox="1"/>
          <p:nvPr/>
        </p:nvSpPr>
        <p:spPr>
          <a:xfrm>
            <a:off x="8828505" y="4670926"/>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Segoe UI"/>
              </a:rPr>
              <a:t>Group 5​​</a:t>
            </a:r>
          </a:p>
          <a:p>
            <a:r>
              <a:rPr lang="en-US" sz="2400" err="1">
                <a:latin typeface="Times New Roman"/>
                <a:cs typeface="Segoe UI"/>
              </a:rPr>
              <a:t>N.Keerthana</a:t>
            </a:r>
            <a:r>
              <a:rPr lang="en-US" sz="2400">
                <a:latin typeface="Times New Roman"/>
                <a:cs typeface="Segoe UI"/>
              </a:rPr>
              <a:t> Reddy​​</a:t>
            </a:r>
          </a:p>
          <a:p>
            <a:r>
              <a:rPr lang="en-US" sz="2400" err="1">
                <a:latin typeface="Times New Roman"/>
                <a:cs typeface="Segoe UI"/>
              </a:rPr>
              <a:t>A.Deepak</a:t>
            </a:r>
            <a:r>
              <a:rPr lang="en-US" sz="2400">
                <a:latin typeface="Times New Roman"/>
                <a:cs typeface="Segoe UI"/>
              </a:rPr>
              <a:t> </a:t>
            </a:r>
            <a:r>
              <a:rPr lang="en-US" sz="2400" err="1">
                <a:latin typeface="Times New Roman"/>
                <a:cs typeface="Segoe UI"/>
              </a:rPr>
              <a:t>Mudiraj</a:t>
            </a:r>
            <a:r>
              <a:rPr lang="en-US" sz="2400">
                <a:latin typeface="Times New Roman"/>
                <a:cs typeface="Segoe UI"/>
              </a:rPr>
              <a:t>​​</a:t>
            </a:r>
          </a:p>
          <a:p>
            <a:r>
              <a:rPr lang="en-US" sz="2400">
                <a:latin typeface="Times New Roman"/>
                <a:cs typeface="Segoe UI"/>
              </a:rPr>
              <a:t>Lokesh Kumar​​</a:t>
            </a:r>
          </a:p>
          <a:p>
            <a:r>
              <a:rPr lang="en-US" sz="2400" err="1">
                <a:latin typeface="Times New Roman"/>
                <a:cs typeface="Segoe UI"/>
              </a:rPr>
              <a:t>K.Manohar</a:t>
            </a:r>
            <a:endParaRPr lang="en-US" sz="2400">
              <a:latin typeface="Times New Roman"/>
              <a:cs typeface="Segoe UI"/>
            </a:endParaRPr>
          </a:p>
        </p:txBody>
      </p:sp>
      <p:sp>
        <p:nvSpPr>
          <p:cNvPr id="2" name="Slide Number Placeholder 1">
            <a:extLst>
              <a:ext uri="{FF2B5EF4-FFF2-40B4-BE49-F238E27FC236}">
                <a16:creationId xmlns:a16="http://schemas.microsoft.com/office/drawing/2014/main" id="{1F511544-F2E2-658C-8471-6F3003B4CA93}"/>
              </a:ext>
            </a:extLst>
          </p:cNvPr>
          <p:cNvSpPr>
            <a:spLocks noGrp="1"/>
          </p:cNvSpPr>
          <p:nvPr>
            <p:ph type="sldNum" sz="quarter" idx="12"/>
          </p:nvPr>
        </p:nvSpPr>
        <p:spPr/>
        <p:txBody>
          <a:bodyPr/>
          <a:lstStyle/>
          <a:p>
            <a:fld id="{330EA680-D336-4FF7-8B7A-9848BB0A1C32}" type="slidenum">
              <a:rPr lang="en-US" smtClean="0"/>
              <a:t>30</a:t>
            </a:fld>
            <a:endParaRPr lang="en-US"/>
          </a:p>
        </p:txBody>
      </p:sp>
      <p:pic>
        <p:nvPicPr>
          <p:cNvPr id="6" name="Picture 5" descr="A qr code with black squares&#10;&#10;Description automatically generated">
            <a:extLst>
              <a:ext uri="{FF2B5EF4-FFF2-40B4-BE49-F238E27FC236}">
                <a16:creationId xmlns:a16="http://schemas.microsoft.com/office/drawing/2014/main" id="{B0C18FC1-31CE-7377-3E42-060BC6551C5B}"/>
              </a:ext>
            </a:extLst>
          </p:cNvPr>
          <p:cNvPicPr>
            <a:picLocks noChangeAspect="1"/>
          </p:cNvPicPr>
          <p:nvPr/>
        </p:nvPicPr>
        <p:blipFill>
          <a:blip r:embed="rId2"/>
          <a:stretch>
            <a:fillRect/>
          </a:stretch>
        </p:blipFill>
        <p:spPr>
          <a:xfrm>
            <a:off x="602915" y="4499811"/>
            <a:ext cx="2256591" cy="2296696"/>
          </a:xfrm>
          <a:prstGeom prst="rect">
            <a:avLst/>
          </a:prstGeom>
        </p:spPr>
      </p:pic>
    </p:spTree>
    <p:extLst>
      <p:ext uri="{BB962C8B-B14F-4D97-AF65-F5344CB8AC3E}">
        <p14:creationId xmlns:p14="http://schemas.microsoft.com/office/powerpoint/2010/main" val="1816514917"/>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yalty Free Appendix Book Pictures, Images and Stock Photos - iStock">
            <a:extLst>
              <a:ext uri="{FF2B5EF4-FFF2-40B4-BE49-F238E27FC236}">
                <a16:creationId xmlns:a16="http://schemas.microsoft.com/office/drawing/2014/main" id="{5A93B155-0067-9D0D-A16E-F660029E3331}"/>
              </a:ext>
            </a:extLst>
          </p:cNvPr>
          <p:cNvPicPr>
            <a:picLocks noChangeAspect="1"/>
          </p:cNvPicPr>
          <p:nvPr/>
        </p:nvPicPr>
        <p:blipFill>
          <a:blip r:embed="rId2"/>
          <a:srcRect r="1" b="4838"/>
          <a:stretch/>
        </p:blipFill>
        <p:spPr>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2" name="Slide Number Placeholder 1">
            <a:extLst>
              <a:ext uri="{FF2B5EF4-FFF2-40B4-BE49-F238E27FC236}">
                <a16:creationId xmlns:a16="http://schemas.microsoft.com/office/drawing/2014/main" id="{4EA233DB-D685-6B88-4338-94E7E20AD407}"/>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219050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3804" y="1071416"/>
            <a:ext cx="6670479" cy="641921"/>
          </a:xfrm>
          <a:custGeom>
            <a:avLst/>
            <a:gdLst/>
            <a:ahLst/>
            <a:cxnLst/>
            <a:rect l="l" t="t" r="r" b="b"/>
            <a:pathLst>
              <a:path w="10005718" h="962881">
                <a:moveTo>
                  <a:pt x="0" y="0"/>
                </a:moveTo>
                <a:lnTo>
                  <a:pt x="10005718" y="0"/>
                </a:lnTo>
                <a:lnTo>
                  <a:pt x="10005718" y="962880"/>
                </a:lnTo>
                <a:lnTo>
                  <a:pt x="0" y="962880"/>
                </a:lnTo>
                <a:lnTo>
                  <a:pt x="0" y="0"/>
                </a:lnTo>
                <a:close/>
              </a:path>
            </a:pathLst>
          </a:custGeom>
          <a:blipFill>
            <a:blip r:embed="rId2"/>
            <a:stretch>
              <a:fillRect l="-10039" t="-208252" r="-42894" b="-281656"/>
            </a:stretch>
          </a:blipFill>
          <a:ln>
            <a:solidFill>
              <a:srgbClr val="156082"/>
            </a:solidFill>
          </a:ln>
        </p:spPr>
      </p:sp>
      <p:sp>
        <p:nvSpPr>
          <p:cNvPr id="3" name="Freeform 3"/>
          <p:cNvSpPr/>
          <p:nvPr/>
        </p:nvSpPr>
        <p:spPr>
          <a:xfrm>
            <a:off x="3051172" y="1967336"/>
            <a:ext cx="8840451" cy="2302931"/>
          </a:xfrm>
          <a:custGeom>
            <a:avLst/>
            <a:gdLst/>
            <a:ahLst/>
            <a:cxnLst/>
            <a:rect l="l" t="t" r="r" b="b"/>
            <a:pathLst>
              <a:path w="12578887" h="3173661">
                <a:moveTo>
                  <a:pt x="0" y="0"/>
                </a:moveTo>
                <a:lnTo>
                  <a:pt x="12578887" y="0"/>
                </a:lnTo>
                <a:lnTo>
                  <a:pt x="12578887" y="3173661"/>
                </a:lnTo>
                <a:lnTo>
                  <a:pt x="0" y="3173661"/>
                </a:lnTo>
                <a:lnTo>
                  <a:pt x="0" y="0"/>
                </a:lnTo>
                <a:close/>
              </a:path>
            </a:pathLst>
          </a:custGeom>
          <a:blipFill>
            <a:blip r:embed="rId3"/>
            <a:stretch>
              <a:fillRect/>
            </a:stretch>
          </a:blipFill>
          <a:ln>
            <a:solidFill>
              <a:srgbClr val="156082"/>
            </a:solidFill>
          </a:ln>
        </p:spPr>
      </p:sp>
      <p:sp>
        <p:nvSpPr>
          <p:cNvPr id="4" name="Freeform 4"/>
          <p:cNvSpPr/>
          <p:nvPr/>
        </p:nvSpPr>
        <p:spPr>
          <a:xfrm>
            <a:off x="243806" y="4430689"/>
            <a:ext cx="7557448" cy="2276248"/>
          </a:xfrm>
          <a:custGeom>
            <a:avLst/>
            <a:gdLst/>
            <a:ahLst/>
            <a:cxnLst/>
            <a:rect l="l" t="t" r="r" b="b"/>
            <a:pathLst>
              <a:path w="7947281" h="3133636">
                <a:moveTo>
                  <a:pt x="0" y="0"/>
                </a:moveTo>
                <a:lnTo>
                  <a:pt x="7947281" y="0"/>
                </a:lnTo>
                <a:lnTo>
                  <a:pt x="7947281" y="3133636"/>
                </a:lnTo>
                <a:lnTo>
                  <a:pt x="0" y="3133636"/>
                </a:lnTo>
                <a:lnTo>
                  <a:pt x="0" y="0"/>
                </a:lnTo>
                <a:close/>
              </a:path>
            </a:pathLst>
          </a:custGeom>
          <a:blipFill>
            <a:blip r:embed="rId4"/>
            <a:stretch>
              <a:fillRect/>
            </a:stretch>
          </a:blipFill>
          <a:ln>
            <a:solidFill>
              <a:srgbClr val="156082"/>
            </a:solidFill>
          </a:ln>
        </p:spPr>
      </p:sp>
      <p:sp>
        <p:nvSpPr>
          <p:cNvPr id="5" name="TextBox 5"/>
          <p:cNvSpPr txBox="1"/>
          <p:nvPr/>
        </p:nvSpPr>
        <p:spPr>
          <a:xfrm>
            <a:off x="-236621" y="150689"/>
            <a:ext cx="4661781" cy="66601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758"/>
              </a:lnSpc>
            </a:pPr>
            <a:r>
              <a:rPr lang="en-US" sz="3600" b="1">
                <a:solidFill>
                  <a:srgbClr val="156082"/>
                </a:solidFill>
                <a:latin typeface="Times New Roman"/>
                <a:ea typeface="Canva Sans Bold"/>
                <a:cs typeface="Canva Sans Bold"/>
                <a:sym typeface="Canva Sans Bold"/>
              </a:rPr>
              <a:t>Loading the Data</a:t>
            </a:r>
            <a:endParaRPr lang="en-US" sz="3600" b="1">
              <a:solidFill>
                <a:srgbClr val="156082"/>
              </a:solidFill>
              <a:latin typeface="Times New Roman"/>
              <a:ea typeface="Canva Sans Bold"/>
              <a:cs typeface="Canva Sans Bold"/>
            </a:endParaRPr>
          </a:p>
        </p:txBody>
      </p:sp>
      <p:sp>
        <p:nvSpPr>
          <p:cNvPr id="6" name="Slide Number Placeholder 5">
            <a:extLst>
              <a:ext uri="{FF2B5EF4-FFF2-40B4-BE49-F238E27FC236}">
                <a16:creationId xmlns:a16="http://schemas.microsoft.com/office/drawing/2014/main" id="{75381245-0099-0611-0DD7-7E44F9392D84}"/>
              </a:ext>
            </a:extLst>
          </p:cNvPr>
          <p:cNvSpPr>
            <a:spLocks noGrp="1"/>
          </p:cNvSpPr>
          <p:nvPr>
            <p:ph type="sldNum" sz="quarter" idx="12"/>
          </p:nvPr>
        </p:nvSpPr>
        <p:spPr/>
        <p:txBody>
          <a:bodyPr/>
          <a:lstStyle/>
          <a:p>
            <a:fld id="{330EA680-D336-4FF7-8B7A-9848BB0A1C32}"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07927" y="1209727"/>
            <a:ext cx="3529945" cy="4625276"/>
          </a:xfrm>
          <a:custGeom>
            <a:avLst/>
            <a:gdLst/>
            <a:ahLst/>
            <a:cxnLst/>
            <a:rect l="l" t="t" r="r" b="b"/>
            <a:pathLst>
              <a:path w="5074339" h="6175914">
                <a:moveTo>
                  <a:pt x="0" y="0"/>
                </a:moveTo>
                <a:lnTo>
                  <a:pt x="5074339" y="0"/>
                </a:lnTo>
                <a:lnTo>
                  <a:pt x="5074339" y="6175915"/>
                </a:lnTo>
                <a:lnTo>
                  <a:pt x="0" y="6175915"/>
                </a:lnTo>
                <a:lnTo>
                  <a:pt x="0" y="0"/>
                </a:lnTo>
                <a:close/>
              </a:path>
            </a:pathLst>
          </a:custGeom>
          <a:blipFill>
            <a:blip r:embed="rId2"/>
            <a:stretch>
              <a:fillRect l="-665" r="-665"/>
            </a:stretch>
          </a:blipFill>
          <a:ln>
            <a:solidFill>
              <a:srgbClr val="156082"/>
            </a:solidFill>
          </a:ln>
        </p:spPr>
      </p:sp>
      <p:sp>
        <p:nvSpPr>
          <p:cNvPr id="3" name="Freeform 3"/>
          <p:cNvSpPr/>
          <p:nvPr/>
        </p:nvSpPr>
        <p:spPr>
          <a:xfrm>
            <a:off x="278980" y="1209726"/>
            <a:ext cx="3526575" cy="4625276"/>
          </a:xfrm>
          <a:custGeom>
            <a:avLst/>
            <a:gdLst/>
            <a:ahLst/>
            <a:cxnLst/>
            <a:rect l="l" t="t" r="r" b="b"/>
            <a:pathLst>
              <a:path w="5289862" h="6175914">
                <a:moveTo>
                  <a:pt x="0" y="0"/>
                </a:moveTo>
                <a:lnTo>
                  <a:pt x="5289862" y="0"/>
                </a:lnTo>
                <a:lnTo>
                  <a:pt x="5289862" y="6175915"/>
                </a:lnTo>
                <a:lnTo>
                  <a:pt x="0" y="6175915"/>
                </a:lnTo>
                <a:lnTo>
                  <a:pt x="0" y="0"/>
                </a:lnTo>
                <a:close/>
              </a:path>
            </a:pathLst>
          </a:custGeom>
          <a:blipFill>
            <a:blip r:embed="rId3"/>
            <a:stretch>
              <a:fillRect/>
            </a:stretch>
          </a:blipFill>
          <a:ln>
            <a:solidFill>
              <a:srgbClr val="156082"/>
            </a:solidFill>
          </a:ln>
        </p:spPr>
      </p:sp>
      <p:sp>
        <p:nvSpPr>
          <p:cNvPr id="4" name="Freeform 4"/>
          <p:cNvSpPr/>
          <p:nvPr/>
        </p:nvSpPr>
        <p:spPr>
          <a:xfrm>
            <a:off x="8156962" y="1209727"/>
            <a:ext cx="3747249" cy="4625276"/>
          </a:xfrm>
          <a:custGeom>
            <a:avLst/>
            <a:gdLst/>
            <a:ahLst/>
            <a:cxnLst/>
            <a:rect l="l" t="t" r="r" b="b"/>
            <a:pathLst>
              <a:path w="5841451" h="6175914">
                <a:moveTo>
                  <a:pt x="0" y="0"/>
                </a:moveTo>
                <a:lnTo>
                  <a:pt x="5841451" y="0"/>
                </a:lnTo>
                <a:lnTo>
                  <a:pt x="5841451" y="6175915"/>
                </a:lnTo>
                <a:lnTo>
                  <a:pt x="0" y="6175915"/>
                </a:lnTo>
                <a:lnTo>
                  <a:pt x="0" y="0"/>
                </a:lnTo>
                <a:close/>
              </a:path>
            </a:pathLst>
          </a:custGeom>
          <a:blipFill>
            <a:blip r:embed="rId4"/>
            <a:stretch>
              <a:fillRect l="-633" r="-7743"/>
            </a:stretch>
          </a:blipFill>
          <a:ln>
            <a:solidFill>
              <a:srgbClr val="156082"/>
            </a:solidFill>
          </a:ln>
        </p:spPr>
      </p:sp>
      <p:sp>
        <p:nvSpPr>
          <p:cNvPr id="5" name="TextBox 5"/>
          <p:cNvSpPr txBox="1"/>
          <p:nvPr/>
        </p:nvSpPr>
        <p:spPr>
          <a:xfrm>
            <a:off x="-691146" y="-478"/>
            <a:ext cx="4300339" cy="97142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8587"/>
              </a:lnSpc>
            </a:pPr>
            <a:r>
              <a:rPr lang="en-US" sz="3600" b="1">
                <a:solidFill>
                  <a:srgbClr val="156082"/>
                </a:solidFill>
                <a:latin typeface="Times New Roman"/>
                <a:ea typeface="Canva Sans Bold"/>
                <a:cs typeface="Canva Sans Bold"/>
                <a:sym typeface="Canva Sans Bold"/>
              </a:rPr>
              <a:t>Null Values</a:t>
            </a:r>
            <a:endParaRPr lang="en-US" sz="3600" b="1">
              <a:solidFill>
                <a:srgbClr val="156082"/>
              </a:solidFill>
              <a:latin typeface="Times New Roman"/>
              <a:ea typeface="Canva Sans Bold"/>
              <a:cs typeface="Canva Sans Bold"/>
            </a:endParaRPr>
          </a:p>
        </p:txBody>
      </p:sp>
      <p:sp>
        <p:nvSpPr>
          <p:cNvPr id="6" name="Slide Number Placeholder 5">
            <a:extLst>
              <a:ext uri="{FF2B5EF4-FFF2-40B4-BE49-F238E27FC236}">
                <a16:creationId xmlns:a16="http://schemas.microsoft.com/office/drawing/2014/main" id="{5175AD0E-0F19-2E42-E474-67718B2B2782}"/>
              </a:ext>
            </a:extLst>
          </p:cNvPr>
          <p:cNvSpPr>
            <a:spLocks noGrp="1"/>
          </p:cNvSpPr>
          <p:nvPr>
            <p:ph type="sldNum" sz="quarter" idx="12"/>
          </p:nvPr>
        </p:nvSpPr>
        <p:spPr/>
        <p:txBody>
          <a:bodyPr/>
          <a:lstStyle/>
          <a:p>
            <a:fld id="{330EA680-D336-4FF7-8B7A-9848BB0A1C32}"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014434BA-7228-99F2-1DF2-E8109DD80A20}"/>
              </a:ext>
            </a:extLst>
          </p:cNvPr>
          <p:cNvSpPr txBox="1"/>
          <p:nvPr/>
        </p:nvSpPr>
        <p:spPr>
          <a:xfrm>
            <a:off x="-691146" y="-478"/>
            <a:ext cx="4300339" cy="97142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8587"/>
              </a:lnSpc>
            </a:pPr>
            <a:r>
              <a:rPr lang="en-US" sz="3600" b="1">
                <a:solidFill>
                  <a:srgbClr val="156082"/>
                </a:solidFill>
                <a:latin typeface="Times New Roman"/>
                <a:ea typeface="Canva Sans Bold"/>
                <a:cs typeface="Canva Sans Bold"/>
                <a:sym typeface="Canva Sans Bold"/>
              </a:rPr>
              <a:t>Null Values</a:t>
            </a:r>
            <a:endParaRPr lang="en-US" sz="3600" b="1">
              <a:solidFill>
                <a:srgbClr val="156082"/>
              </a:solidFill>
              <a:latin typeface="Times New Roman"/>
              <a:ea typeface="Canva Sans Bold"/>
              <a:cs typeface="Canva Sans Bold"/>
            </a:endParaRPr>
          </a:p>
        </p:txBody>
      </p:sp>
      <p:pic>
        <p:nvPicPr>
          <p:cNvPr id="4" name="Picture 3" descr="A screenshot of a computer program&#10;&#10;Description automatically generated">
            <a:extLst>
              <a:ext uri="{FF2B5EF4-FFF2-40B4-BE49-F238E27FC236}">
                <a16:creationId xmlns:a16="http://schemas.microsoft.com/office/drawing/2014/main" id="{E08100E4-E096-CE57-A337-9D2E62939F2F}"/>
              </a:ext>
            </a:extLst>
          </p:cNvPr>
          <p:cNvPicPr>
            <a:picLocks noChangeAspect="1"/>
          </p:cNvPicPr>
          <p:nvPr/>
        </p:nvPicPr>
        <p:blipFill>
          <a:blip r:embed="rId2"/>
          <a:stretch>
            <a:fillRect/>
          </a:stretch>
        </p:blipFill>
        <p:spPr>
          <a:xfrm>
            <a:off x="1704975" y="956163"/>
            <a:ext cx="9321311" cy="5438043"/>
          </a:xfrm>
          <a:prstGeom prst="rect">
            <a:avLst/>
          </a:prstGeom>
          <a:ln>
            <a:solidFill>
              <a:srgbClr val="156082"/>
            </a:solidFill>
          </a:ln>
        </p:spPr>
      </p:pic>
      <p:sp>
        <p:nvSpPr>
          <p:cNvPr id="2" name="Slide Number Placeholder 1">
            <a:extLst>
              <a:ext uri="{FF2B5EF4-FFF2-40B4-BE49-F238E27FC236}">
                <a16:creationId xmlns:a16="http://schemas.microsoft.com/office/drawing/2014/main" id="{B07EE5F6-568B-C6AF-7C97-7E8DA3683650}"/>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1574863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1365" y="1349316"/>
            <a:ext cx="5389752" cy="3704843"/>
          </a:xfrm>
          <a:custGeom>
            <a:avLst/>
            <a:gdLst/>
            <a:ahLst/>
            <a:cxnLst/>
            <a:rect l="l" t="t" r="r" b="b"/>
            <a:pathLst>
              <a:path w="8084628" h="5557265">
                <a:moveTo>
                  <a:pt x="0" y="0"/>
                </a:moveTo>
                <a:lnTo>
                  <a:pt x="8084628" y="0"/>
                </a:lnTo>
                <a:lnTo>
                  <a:pt x="8084628" y="5557264"/>
                </a:lnTo>
                <a:lnTo>
                  <a:pt x="0" y="5557264"/>
                </a:lnTo>
                <a:lnTo>
                  <a:pt x="0" y="0"/>
                </a:lnTo>
                <a:close/>
              </a:path>
            </a:pathLst>
          </a:custGeom>
          <a:blipFill>
            <a:blip r:embed="rId2"/>
            <a:stretch>
              <a:fillRect r="-11064"/>
            </a:stretch>
          </a:blipFill>
          <a:ln>
            <a:solidFill>
              <a:srgbClr val="156082"/>
            </a:solidFill>
          </a:ln>
        </p:spPr>
      </p:sp>
      <p:sp>
        <p:nvSpPr>
          <p:cNvPr id="3" name="Freeform 3"/>
          <p:cNvSpPr/>
          <p:nvPr/>
        </p:nvSpPr>
        <p:spPr>
          <a:xfrm>
            <a:off x="6549420" y="2739632"/>
            <a:ext cx="5638569" cy="3704843"/>
          </a:xfrm>
          <a:custGeom>
            <a:avLst/>
            <a:gdLst/>
            <a:ahLst/>
            <a:cxnLst/>
            <a:rect l="l" t="t" r="r" b="b"/>
            <a:pathLst>
              <a:path w="8457854" h="5557265">
                <a:moveTo>
                  <a:pt x="0" y="0"/>
                </a:moveTo>
                <a:lnTo>
                  <a:pt x="8457854" y="0"/>
                </a:lnTo>
                <a:lnTo>
                  <a:pt x="8457854" y="5557264"/>
                </a:lnTo>
                <a:lnTo>
                  <a:pt x="0" y="5557264"/>
                </a:lnTo>
                <a:lnTo>
                  <a:pt x="0" y="0"/>
                </a:lnTo>
                <a:close/>
              </a:path>
            </a:pathLst>
          </a:custGeom>
          <a:blipFill>
            <a:blip r:embed="rId3"/>
            <a:stretch>
              <a:fillRect l="-523" r="-523"/>
            </a:stretch>
          </a:blipFill>
          <a:ln>
            <a:solidFill>
              <a:srgbClr val="156082"/>
            </a:solidFill>
          </a:ln>
        </p:spPr>
      </p:sp>
      <p:sp>
        <p:nvSpPr>
          <p:cNvPr id="4" name="TextBox 4"/>
          <p:cNvSpPr txBox="1"/>
          <p:nvPr/>
        </p:nvSpPr>
        <p:spPr>
          <a:xfrm>
            <a:off x="-290096" y="172515"/>
            <a:ext cx="6381605" cy="78143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988"/>
              </a:lnSpc>
            </a:pPr>
            <a:r>
              <a:rPr lang="en-US" sz="3600" b="1">
                <a:solidFill>
                  <a:srgbClr val="156082"/>
                </a:solidFill>
                <a:latin typeface="Times New Roman"/>
                <a:ea typeface="Canva Sans Bold"/>
                <a:cs typeface="Canva Sans Bold"/>
                <a:sym typeface="Canva Sans Bold"/>
              </a:rPr>
              <a:t>Checking For the Data type</a:t>
            </a:r>
            <a:endParaRPr lang="en-US" sz="3600" b="1">
              <a:solidFill>
                <a:srgbClr val="156082"/>
              </a:solidFill>
              <a:latin typeface="Times New Roman"/>
              <a:ea typeface="Canva Sans Bold"/>
              <a:cs typeface="Canva Sans Bold"/>
            </a:endParaRPr>
          </a:p>
        </p:txBody>
      </p:sp>
      <p:sp>
        <p:nvSpPr>
          <p:cNvPr id="5" name="Slide Number Placeholder 4">
            <a:extLst>
              <a:ext uri="{FF2B5EF4-FFF2-40B4-BE49-F238E27FC236}">
                <a16:creationId xmlns:a16="http://schemas.microsoft.com/office/drawing/2014/main" id="{3A3FD3E1-168E-AC3D-CF2B-B96024AF3F40}"/>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699853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292726" y="-1147"/>
            <a:ext cx="7388845" cy="84875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7689"/>
              </a:lnSpc>
            </a:pPr>
            <a:r>
              <a:rPr lang="en-US" sz="3600" b="1">
                <a:solidFill>
                  <a:srgbClr val="156082"/>
                </a:solidFill>
                <a:latin typeface="Times New Roman"/>
                <a:ea typeface="Canva Sans Bold"/>
                <a:cs typeface="Canva Sans Bold"/>
                <a:sym typeface="Canva Sans Bold"/>
              </a:rPr>
              <a:t>Replacing the symbols</a:t>
            </a:r>
            <a:endParaRPr lang="en-US" sz="3600" b="1">
              <a:solidFill>
                <a:srgbClr val="156082"/>
              </a:solidFill>
              <a:latin typeface="Times New Roman"/>
              <a:ea typeface="Canva Sans Bold"/>
              <a:cs typeface="Canva Sans Bold"/>
            </a:endParaRPr>
          </a:p>
        </p:txBody>
      </p:sp>
      <p:pic>
        <p:nvPicPr>
          <p:cNvPr id="7" name="Picture 6" descr="A screenshot of a computer&#10;&#10;Description automatically generated">
            <a:extLst>
              <a:ext uri="{FF2B5EF4-FFF2-40B4-BE49-F238E27FC236}">
                <a16:creationId xmlns:a16="http://schemas.microsoft.com/office/drawing/2014/main" id="{E952FD8D-0BB8-AA67-3BDC-F4C163FBFF4E}"/>
              </a:ext>
            </a:extLst>
          </p:cNvPr>
          <p:cNvPicPr>
            <a:picLocks noChangeAspect="1"/>
          </p:cNvPicPr>
          <p:nvPr/>
        </p:nvPicPr>
        <p:blipFill>
          <a:blip r:embed="rId2"/>
          <a:stretch>
            <a:fillRect/>
          </a:stretch>
        </p:blipFill>
        <p:spPr>
          <a:xfrm>
            <a:off x="1476375" y="842795"/>
            <a:ext cx="9239250" cy="5747252"/>
          </a:xfrm>
          <a:prstGeom prst="rect">
            <a:avLst/>
          </a:prstGeom>
          <a:ln>
            <a:solidFill>
              <a:srgbClr val="156082"/>
            </a:solidFill>
          </a:ln>
        </p:spPr>
      </p:pic>
      <p:sp>
        <p:nvSpPr>
          <p:cNvPr id="2" name="Slide Number Placeholder 1">
            <a:extLst>
              <a:ext uri="{FF2B5EF4-FFF2-40B4-BE49-F238E27FC236}">
                <a16:creationId xmlns:a16="http://schemas.microsoft.com/office/drawing/2014/main" id="{88A9E0CE-2B8D-DCA3-C537-834373032B4A}"/>
              </a:ext>
            </a:extLst>
          </p:cNvPr>
          <p:cNvSpPr>
            <a:spLocks noGrp="1"/>
          </p:cNvSpPr>
          <p:nvPr>
            <p:ph type="sldNum" sz="quarter" idx="12"/>
          </p:nvPr>
        </p:nvSpPr>
        <p:spPr/>
        <p:txBody>
          <a:bodyPr/>
          <a:lstStyle/>
          <a:p>
            <a:fld id="{330EA680-D336-4FF7-8B7A-9848BB0A1C32}"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62221" y="1136425"/>
            <a:ext cx="7849717" cy="5006111"/>
          </a:xfrm>
          <a:custGeom>
            <a:avLst/>
            <a:gdLst/>
            <a:ahLst/>
            <a:cxnLst/>
            <a:rect l="l" t="t" r="r" b="b"/>
            <a:pathLst>
              <a:path w="11774576" h="7509166">
                <a:moveTo>
                  <a:pt x="0" y="0"/>
                </a:moveTo>
                <a:lnTo>
                  <a:pt x="11774576" y="0"/>
                </a:lnTo>
                <a:lnTo>
                  <a:pt x="11774576" y="7509166"/>
                </a:lnTo>
                <a:lnTo>
                  <a:pt x="0" y="7509166"/>
                </a:lnTo>
                <a:lnTo>
                  <a:pt x="0" y="0"/>
                </a:lnTo>
                <a:close/>
              </a:path>
            </a:pathLst>
          </a:custGeom>
          <a:blipFill>
            <a:blip r:embed="rId2"/>
            <a:stretch>
              <a:fillRect/>
            </a:stretch>
          </a:blipFill>
          <a:ln>
            <a:solidFill>
              <a:srgbClr val="156082"/>
            </a:solidFill>
          </a:ln>
        </p:spPr>
      </p:sp>
      <p:sp>
        <p:nvSpPr>
          <p:cNvPr id="3" name="TextBox 3"/>
          <p:cNvSpPr txBox="1"/>
          <p:nvPr/>
        </p:nvSpPr>
        <p:spPr>
          <a:xfrm>
            <a:off x="338221" y="315764"/>
            <a:ext cx="9890427" cy="56021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4708"/>
              </a:lnSpc>
            </a:pPr>
            <a:r>
              <a:rPr lang="en-US" sz="3600" b="1">
                <a:solidFill>
                  <a:srgbClr val="156082"/>
                </a:solidFill>
                <a:latin typeface="Times New Roman"/>
                <a:ea typeface="Canva Sans Bold"/>
                <a:cs typeface="Canva Sans Bold"/>
                <a:sym typeface="Canva Sans Bold"/>
              </a:rPr>
              <a:t>Dropping The columns</a:t>
            </a:r>
            <a:endParaRPr lang="en-US" sz="3600" b="1">
              <a:solidFill>
                <a:srgbClr val="156082"/>
              </a:solidFill>
              <a:latin typeface="Times New Roman"/>
              <a:ea typeface="Canva Sans Bold"/>
              <a:cs typeface="Canva Sans Bold"/>
            </a:endParaRPr>
          </a:p>
        </p:txBody>
      </p:sp>
      <p:sp>
        <p:nvSpPr>
          <p:cNvPr id="4" name="Slide Number Placeholder 3">
            <a:extLst>
              <a:ext uri="{FF2B5EF4-FFF2-40B4-BE49-F238E27FC236}">
                <a16:creationId xmlns:a16="http://schemas.microsoft.com/office/drawing/2014/main" id="{78B6DA0B-E136-914B-E3BE-401954B5A823}"/>
              </a:ext>
            </a:extLst>
          </p:cNvPr>
          <p:cNvSpPr>
            <a:spLocks noGrp="1"/>
          </p:cNvSpPr>
          <p:nvPr>
            <p:ph type="sldNum" sz="quarter" idx="12"/>
          </p:nvPr>
        </p:nvSpPr>
        <p:spPr/>
        <p:txBody>
          <a:bodyPr/>
          <a:lstStyle/>
          <a:p>
            <a:fld id="{330EA680-D336-4FF7-8B7A-9848BB0A1C32}"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96001" y="2949965"/>
            <a:ext cx="5960648" cy="3538177"/>
          </a:xfrm>
          <a:custGeom>
            <a:avLst/>
            <a:gdLst/>
            <a:ahLst/>
            <a:cxnLst/>
            <a:rect l="l" t="t" r="r" b="b"/>
            <a:pathLst>
              <a:path w="8860763" h="5086687">
                <a:moveTo>
                  <a:pt x="0" y="0"/>
                </a:moveTo>
                <a:lnTo>
                  <a:pt x="8860763" y="0"/>
                </a:lnTo>
                <a:lnTo>
                  <a:pt x="8860763" y="5086688"/>
                </a:lnTo>
                <a:lnTo>
                  <a:pt x="0" y="5086688"/>
                </a:lnTo>
                <a:lnTo>
                  <a:pt x="0" y="0"/>
                </a:lnTo>
                <a:close/>
              </a:path>
            </a:pathLst>
          </a:custGeom>
          <a:blipFill>
            <a:blip r:embed="rId2"/>
            <a:stretch>
              <a:fillRect r="-8262" b="-8268"/>
            </a:stretch>
          </a:blipFill>
          <a:ln>
            <a:solidFill>
              <a:srgbClr val="156082"/>
            </a:solidFill>
          </a:ln>
        </p:spPr>
      </p:sp>
      <p:sp>
        <p:nvSpPr>
          <p:cNvPr id="3" name="Freeform 3"/>
          <p:cNvSpPr/>
          <p:nvPr/>
        </p:nvSpPr>
        <p:spPr>
          <a:xfrm>
            <a:off x="302515" y="1265544"/>
            <a:ext cx="5502289" cy="3671861"/>
          </a:xfrm>
          <a:custGeom>
            <a:avLst/>
            <a:gdLst/>
            <a:ahLst/>
            <a:cxnLst/>
            <a:rect l="l" t="t" r="r" b="b"/>
            <a:pathLst>
              <a:path w="7892487" h="5086687">
                <a:moveTo>
                  <a:pt x="0" y="0"/>
                </a:moveTo>
                <a:lnTo>
                  <a:pt x="7892487" y="0"/>
                </a:lnTo>
                <a:lnTo>
                  <a:pt x="7892487" y="5086688"/>
                </a:lnTo>
                <a:lnTo>
                  <a:pt x="0" y="5086688"/>
                </a:lnTo>
                <a:lnTo>
                  <a:pt x="0" y="0"/>
                </a:lnTo>
                <a:close/>
              </a:path>
            </a:pathLst>
          </a:custGeom>
          <a:blipFill>
            <a:blip r:embed="rId3"/>
            <a:stretch>
              <a:fillRect r="-16546"/>
            </a:stretch>
          </a:blipFill>
          <a:ln>
            <a:solidFill>
              <a:srgbClr val="156082"/>
            </a:solidFill>
          </a:ln>
        </p:spPr>
      </p:sp>
      <p:sp>
        <p:nvSpPr>
          <p:cNvPr id="6" name="TextBox 3">
            <a:extLst>
              <a:ext uri="{FF2B5EF4-FFF2-40B4-BE49-F238E27FC236}">
                <a16:creationId xmlns:a16="http://schemas.microsoft.com/office/drawing/2014/main" id="{8BFF07C7-1A46-CDA4-4D76-ABFE35FBEE9C}"/>
              </a:ext>
            </a:extLst>
          </p:cNvPr>
          <p:cNvSpPr txBox="1"/>
          <p:nvPr/>
        </p:nvSpPr>
        <p:spPr>
          <a:xfrm>
            <a:off x="338221" y="315764"/>
            <a:ext cx="9890427" cy="56021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4708"/>
              </a:lnSpc>
            </a:pPr>
            <a:r>
              <a:rPr lang="en-US" sz="3600" b="1">
                <a:solidFill>
                  <a:srgbClr val="156082"/>
                </a:solidFill>
                <a:latin typeface="Times New Roman"/>
                <a:ea typeface="Canva Sans Bold"/>
                <a:cs typeface="Canva Sans Bold"/>
                <a:sym typeface="Canva Sans Bold"/>
              </a:rPr>
              <a:t>Dropping The columns</a:t>
            </a:r>
            <a:endParaRPr lang="en-US" sz="3600" b="1">
              <a:solidFill>
                <a:srgbClr val="156082"/>
              </a:solidFill>
              <a:latin typeface="Times New Roman"/>
              <a:ea typeface="Canva Sans Bold"/>
              <a:cs typeface="Canva Sans Bold"/>
            </a:endParaRPr>
          </a:p>
        </p:txBody>
      </p:sp>
      <p:sp>
        <p:nvSpPr>
          <p:cNvPr id="4" name="Slide Number Placeholder 3">
            <a:extLst>
              <a:ext uri="{FF2B5EF4-FFF2-40B4-BE49-F238E27FC236}">
                <a16:creationId xmlns:a16="http://schemas.microsoft.com/office/drawing/2014/main" id="{C2B5438F-06E9-52DB-F8B1-CB71CF2D2215}"/>
              </a:ext>
            </a:extLst>
          </p:cNvPr>
          <p:cNvSpPr>
            <a:spLocks noGrp="1"/>
          </p:cNvSpPr>
          <p:nvPr>
            <p:ph type="sldNum" sz="quarter" idx="12"/>
          </p:nvPr>
        </p:nvSpPr>
        <p:spPr/>
        <p:txBody>
          <a:bodyPr/>
          <a:lstStyle/>
          <a:p>
            <a:fld id="{330EA680-D336-4FF7-8B7A-9848BB0A1C32}"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20813A-4FD7-0033-0BEC-94F9BDF36934}"/>
              </a:ext>
            </a:extLst>
          </p:cNvPr>
          <p:cNvGrpSpPr/>
          <p:nvPr/>
        </p:nvGrpSpPr>
        <p:grpSpPr>
          <a:xfrm>
            <a:off x="164432" y="1057497"/>
            <a:ext cx="5757778" cy="5106952"/>
            <a:chOff x="685800" y="1578865"/>
            <a:chExt cx="5410200" cy="4598952"/>
          </a:xfrm>
        </p:grpSpPr>
        <p:sp>
          <p:nvSpPr>
            <p:cNvPr id="2" name="Freeform 2"/>
            <p:cNvSpPr/>
            <p:nvPr/>
          </p:nvSpPr>
          <p:spPr>
            <a:xfrm>
              <a:off x="685800" y="1578865"/>
              <a:ext cx="5410200" cy="714359"/>
            </a:xfrm>
            <a:custGeom>
              <a:avLst/>
              <a:gdLst/>
              <a:ahLst/>
              <a:cxnLst/>
              <a:rect l="l" t="t" r="r" b="b"/>
              <a:pathLst>
                <a:path w="8115300" h="1071539">
                  <a:moveTo>
                    <a:pt x="0" y="0"/>
                  </a:moveTo>
                  <a:lnTo>
                    <a:pt x="8115300" y="0"/>
                  </a:lnTo>
                  <a:lnTo>
                    <a:pt x="8115300" y="1071539"/>
                  </a:lnTo>
                  <a:lnTo>
                    <a:pt x="0" y="1071539"/>
                  </a:lnTo>
                  <a:lnTo>
                    <a:pt x="0" y="0"/>
                  </a:lnTo>
                  <a:close/>
                </a:path>
              </a:pathLst>
            </a:custGeom>
            <a:blipFill>
              <a:blip r:embed="rId2"/>
              <a:stretch>
                <a:fillRect r="-6722" b="-2665"/>
              </a:stretch>
            </a:blipFill>
            <a:ln>
              <a:solidFill>
                <a:srgbClr val="156082"/>
              </a:solidFill>
            </a:ln>
          </p:spPr>
        </p:sp>
        <p:sp>
          <p:nvSpPr>
            <p:cNvPr id="3" name="Freeform 3"/>
            <p:cNvSpPr/>
            <p:nvPr/>
          </p:nvSpPr>
          <p:spPr>
            <a:xfrm>
              <a:off x="685800" y="2588452"/>
              <a:ext cx="5410200" cy="3589365"/>
            </a:xfrm>
            <a:custGeom>
              <a:avLst/>
              <a:gdLst/>
              <a:ahLst/>
              <a:cxnLst/>
              <a:rect l="l" t="t" r="r" b="b"/>
              <a:pathLst>
                <a:path w="8115300" h="5384047">
                  <a:moveTo>
                    <a:pt x="0" y="0"/>
                  </a:moveTo>
                  <a:lnTo>
                    <a:pt x="8115300" y="0"/>
                  </a:lnTo>
                  <a:lnTo>
                    <a:pt x="8115300" y="5384047"/>
                  </a:lnTo>
                  <a:lnTo>
                    <a:pt x="0" y="5384047"/>
                  </a:lnTo>
                  <a:lnTo>
                    <a:pt x="0" y="0"/>
                  </a:lnTo>
                  <a:close/>
                </a:path>
              </a:pathLst>
            </a:custGeom>
            <a:blipFill>
              <a:blip r:embed="rId3"/>
              <a:stretch>
                <a:fillRect l="-303" r="-303"/>
              </a:stretch>
            </a:blipFill>
            <a:ln>
              <a:solidFill>
                <a:srgbClr val="156082"/>
              </a:solidFill>
            </a:ln>
          </p:spPr>
        </p:sp>
      </p:grpSp>
      <p:grpSp>
        <p:nvGrpSpPr>
          <p:cNvPr id="8" name="Group 7">
            <a:extLst>
              <a:ext uri="{FF2B5EF4-FFF2-40B4-BE49-F238E27FC236}">
                <a16:creationId xmlns:a16="http://schemas.microsoft.com/office/drawing/2014/main" id="{59523684-7315-9E70-804D-19C09F7B8FB4}"/>
              </a:ext>
            </a:extLst>
          </p:cNvPr>
          <p:cNvGrpSpPr/>
          <p:nvPr/>
        </p:nvGrpSpPr>
        <p:grpSpPr>
          <a:xfrm>
            <a:off x="6411381" y="1691231"/>
            <a:ext cx="5602819" cy="4801979"/>
            <a:chOff x="6411381" y="1611021"/>
            <a:chExt cx="5094819" cy="4360821"/>
          </a:xfrm>
        </p:grpSpPr>
        <p:sp>
          <p:nvSpPr>
            <p:cNvPr id="4" name="Freeform 4"/>
            <p:cNvSpPr/>
            <p:nvPr/>
          </p:nvSpPr>
          <p:spPr>
            <a:xfrm>
              <a:off x="6411381" y="1611021"/>
              <a:ext cx="5094819" cy="919644"/>
            </a:xfrm>
            <a:custGeom>
              <a:avLst/>
              <a:gdLst/>
              <a:ahLst/>
              <a:cxnLst/>
              <a:rect l="l" t="t" r="r" b="b"/>
              <a:pathLst>
                <a:path w="7642228" h="1379466">
                  <a:moveTo>
                    <a:pt x="0" y="0"/>
                  </a:moveTo>
                  <a:lnTo>
                    <a:pt x="7642228" y="0"/>
                  </a:lnTo>
                  <a:lnTo>
                    <a:pt x="7642228" y="1379466"/>
                  </a:lnTo>
                  <a:lnTo>
                    <a:pt x="0" y="1379466"/>
                  </a:lnTo>
                  <a:lnTo>
                    <a:pt x="0" y="0"/>
                  </a:lnTo>
                  <a:close/>
                </a:path>
              </a:pathLst>
            </a:custGeom>
            <a:blipFill>
              <a:blip r:embed="rId4"/>
              <a:stretch>
                <a:fillRect r="-10309" b="-10709"/>
              </a:stretch>
            </a:blipFill>
            <a:ln>
              <a:solidFill>
                <a:srgbClr val="156082"/>
              </a:solidFill>
            </a:ln>
          </p:spPr>
        </p:sp>
        <p:sp>
          <p:nvSpPr>
            <p:cNvPr id="5" name="Freeform 5"/>
            <p:cNvSpPr/>
            <p:nvPr/>
          </p:nvSpPr>
          <p:spPr>
            <a:xfrm>
              <a:off x="6411381" y="2794428"/>
              <a:ext cx="5094819" cy="3177414"/>
            </a:xfrm>
            <a:custGeom>
              <a:avLst/>
              <a:gdLst/>
              <a:ahLst/>
              <a:cxnLst/>
              <a:rect l="l" t="t" r="r" b="b"/>
              <a:pathLst>
                <a:path w="7642228" h="4766121">
                  <a:moveTo>
                    <a:pt x="0" y="0"/>
                  </a:moveTo>
                  <a:lnTo>
                    <a:pt x="7642228" y="0"/>
                  </a:lnTo>
                  <a:lnTo>
                    <a:pt x="7642228" y="4766121"/>
                  </a:lnTo>
                  <a:lnTo>
                    <a:pt x="0" y="4766121"/>
                  </a:lnTo>
                  <a:lnTo>
                    <a:pt x="0" y="0"/>
                  </a:lnTo>
                  <a:close/>
                </a:path>
              </a:pathLst>
            </a:custGeom>
            <a:blipFill>
              <a:blip r:embed="rId5"/>
              <a:stretch>
                <a:fillRect/>
              </a:stretch>
            </a:blipFill>
            <a:ln>
              <a:solidFill>
                <a:srgbClr val="156082"/>
              </a:solidFill>
            </a:ln>
          </p:spPr>
        </p:sp>
      </p:grpSp>
      <p:sp>
        <p:nvSpPr>
          <p:cNvPr id="6" name="TextBox 6"/>
          <p:cNvSpPr txBox="1"/>
          <p:nvPr/>
        </p:nvSpPr>
        <p:spPr>
          <a:xfrm>
            <a:off x="-1804737" y="126332"/>
            <a:ext cx="8373396" cy="9353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8587"/>
              </a:lnSpc>
            </a:pPr>
            <a:r>
              <a:rPr lang="en-US" sz="3600" b="1">
                <a:solidFill>
                  <a:srgbClr val="156082"/>
                </a:solidFill>
                <a:latin typeface="Times New Roman"/>
                <a:ea typeface="Canva Sans Bold"/>
                <a:cs typeface="Canva Sans Bold"/>
                <a:sym typeface="Canva Sans Bold"/>
              </a:rPr>
              <a:t>Data Visualization</a:t>
            </a:r>
            <a:endParaRPr lang="en-US" sz="3600" b="1">
              <a:solidFill>
                <a:srgbClr val="156082"/>
              </a:solidFill>
              <a:latin typeface="Times New Roman"/>
              <a:ea typeface="Canva Sans Bold"/>
              <a:cs typeface="Canva Sans Bold"/>
            </a:endParaRPr>
          </a:p>
        </p:txBody>
      </p:sp>
      <p:sp>
        <p:nvSpPr>
          <p:cNvPr id="9" name="Slide Number Placeholder 8">
            <a:extLst>
              <a:ext uri="{FF2B5EF4-FFF2-40B4-BE49-F238E27FC236}">
                <a16:creationId xmlns:a16="http://schemas.microsoft.com/office/drawing/2014/main" id="{227930A8-BA04-C8B1-2263-65A4D596CF26}"/>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232062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B1DF06-5946-48D7-8261-5D3922456749}"/>
              </a:ext>
            </a:extLst>
          </p:cNvPr>
          <p:cNvSpPr/>
          <p:nvPr/>
        </p:nvSpPr>
        <p:spPr>
          <a:xfrm>
            <a:off x="407816" y="407706"/>
            <a:ext cx="4288353" cy="707886"/>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cap="all">
                <a:solidFill>
                  <a:srgbClr val="156082"/>
                </a:solidFill>
                <a:latin typeface="Times New Roman"/>
                <a:cs typeface="Times New Roman"/>
              </a:rPr>
              <a:t>introduction</a:t>
            </a:r>
            <a:endParaRPr lang="en-US" sz="4000">
              <a:solidFill>
                <a:srgbClr val="156082"/>
              </a:solidFill>
              <a:latin typeface="Times New Roman"/>
              <a:cs typeface="Times New Roman"/>
            </a:endParaRPr>
          </a:p>
        </p:txBody>
      </p:sp>
      <p:sp>
        <p:nvSpPr>
          <p:cNvPr id="3" name="Rectangle 2">
            <a:extLst>
              <a:ext uri="{FF2B5EF4-FFF2-40B4-BE49-F238E27FC236}">
                <a16:creationId xmlns:a16="http://schemas.microsoft.com/office/drawing/2014/main" id="{91A02E00-5795-41B8-A12F-299422BDB9FA}"/>
              </a:ext>
            </a:extLst>
          </p:cNvPr>
          <p:cNvSpPr/>
          <p:nvPr/>
        </p:nvSpPr>
        <p:spPr>
          <a:xfrm>
            <a:off x="608341" y="1437200"/>
            <a:ext cx="10447211" cy="3785652"/>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Times New Roman"/>
                <a:ea typeface="+mn-lt"/>
                <a:cs typeface="Times New Roman"/>
              </a:rPr>
              <a:t>The global country macro dataset is a collection of detailed information about countries around the world, covering areas like the economy, population statistics, health, and environmental factors. This data helps us understand global trends and patterns, which can be used to make recommendations for better policies.</a:t>
            </a:r>
            <a:endParaRPr lang="en-US" sz="2400" dirty="0">
              <a:latin typeface="Times New Roman"/>
              <a:cs typeface="Times New Roman"/>
            </a:endParaRPr>
          </a:p>
          <a:p>
            <a:endParaRPr lang="en-US" sz="2400" dirty="0">
              <a:latin typeface="Times New Roman"/>
              <a:cs typeface="Times New Roman"/>
            </a:endParaRPr>
          </a:p>
          <a:p>
            <a:r>
              <a:rPr lang="en-US" sz="2400">
                <a:latin typeface="Times New Roman"/>
                <a:ea typeface="+mn-lt"/>
                <a:cs typeface="Times New Roman"/>
              </a:rPr>
              <a:t>The dataset includes important details such as a country's economic performance (GDP), birth rates, infant mortality rates, how long people live (life expectancy), the percentage of people living in cities, and employment levels. This gives a complete picture of a country’s overall development and quality of life.</a:t>
            </a:r>
            <a:endParaRPr lang="en-US" sz="2400" dirty="0">
              <a:latin typeface="Times New Roman"/>
              <a:cs typeface="Times New Roman"/>
            </a:endParaRPr>
          </a:p>
          <a:p>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21AA3CF-9887-46CF-B1A4-81971219A848}"/>
              </a:ext>
            </a:extLst>
          </p:cNvPr>
          <p:cNvSpPr/>
          <p:nvPr/>
        </p:nvSpPr>
        <p:spPr>
          <a:xfrm>
            <a:off x="608341" y="4970149"/>
            <a:ext cx="10430891" cy="1569660"/>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imes New Roman"/>
                <a:cs typeface="Times New Roman"/>
              </a:rPr>
              <a:t>This dataset enables researchers to uncover relationships between variables, identify disparities between countries, and create predictive models supporting informed decision-making in healthcare, economic development, and environmental sustainability.</a:t>
            </a:r>
            <a:endParaRPr lang="en-US" dirty="0"/>
          </a:p>
        </p:txBody>
      </p:sp>
      <p:sp>
        <p:nvSpPr>
          <p:cNvPr id="7" name="Slide Number Placeholder 6">
            <a:extLst>
              <a:ext uri="{FF2B5EF4-FFF2-40B4-BE49-F238E27FC236}">
                <a16:creationId xmlns:a16="http://schemas.microsoft.com/office/drawing/2014/main" id="{EF07CB2B-0D56-A275-8DD9-5B445CC50C70}"/>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46500936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00" y="1326814"/>
            <a:ext cx="9892898" cy="5043448"/>
          </a:xfrm>
          <a:custGeom>
            <a:avLst/>
            <a:gdLst/>
            <a:ahLst/>
            <a:cxnLst/>
            <a:rect l="l" t="t" r="r" b="b"/>
            <a:pathLst>
              <a:path w="14839347" h="7565172">
                <a:moveTo>
                  <a:pt x="0" y="0"/>
                </a:moveTo>
                <a:lnTo>
                  <a:pt x="14839347" y="0"/>
                </a:lnTo>
                <a:lnTo>
                  <a:pt x="14839347" y="7565173"/>
                </a:lnTo>
                <a:lnTo>
                  <a:pt x="0" y="7565173"/>
                </a:lnTo>
                <a:lnTo>
                  <a:pt x="0" y="0"/>
                </a:lnTo>
                <a:close/>
              </a:path>
            </a:pathLst>
          </a:custGeom>
          <a:blipFill>
            <a:blip r:embed="rId2"/>
            <a:stretch>
              <a:fillRect l="-7739" t="-67098" r="-63363" b="-21689"/>
            </a:stretch>
          </a:blipFill>
          <a:ln>
            <a:solidFill>
              <a:srgbClr val="156082"/>
            </a:solidFill>
          </a:ln>
        </p:spPr>
      </p:sp>
      <p:sp>
        <p:nvSpPr>
          <p:cNvPr id="3" name="TextBox 3"/>
          <p:cNvSpPr txBox="1"/>
          <p:nvPr/>
        </p:nvSpPr>
        <p:spPr>
          <a:xfrm>
            <a:off x="-1359568" y="-6008"/>
            <a:ext cx="8212721" cy="84875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7689"/>
              </a:lnSpc>
            </a:pPr>
            <a:r>
              <a:rPr lang="en-US" sz="3600" b="1">
                <a:solidFill>
                  <a:srgbClr val="156082"/>
                </a:solidFill>
                <a:latin typeface="Times New Roman"/>
                <a:ea typeface="Canva Sans Bold"/>
                <a:cs typeface="Canva Sans Bold"/>
                <a:sym typeface="Canva Sans Bold"/>
              </a:rPr>
              <a:t>Multicollinearity Check </a:t>
            </a:r>
            <a:endParaRPr lang="en-US" sz="3600" b="1">
              <a:solidFill>
                <a:srgbClr val="156082"/>
              </a:solidFill>
              <a:latin typeface="Times New Roman"/>
              <a:ea typeface="Canva Sans Bold"/>
              <a:cs typeface="Canva Sans Bold"/>
            </a:endParaRPr>
          </a:p>
        </p:txBody>
      </p:sp>
      <p:sp>
        <p:nvSpPr>
          <p:cNvPr id="4" name="Slide Number Placeholder 3">
            <a:extLst>
              <a:ext uri="{FF2B5EF4-FFF2-40B4-BE49-F238E27FC236}">
                <a16:creationId xmlns:a16="http://schemas.microsoft.com/office/drawing/2014/main" id="{A002CA75-AFB2-9C21-99C4-42C4CD613E66}"/>
              </a:ext>
            </a:extLst>
          </p:cNvPr>
          <p:cNvSpPr>
            <a:spLocks noGrp="1"/>
          </p:cNvSpPr>
          <p:nvPr>
            <p:ph type="sldNum" sz="quarter" idx="12"/>
          </p:nvPr>
        </p:nvSpPr>
        <p:spPr/>
        <p:txBody>
          <a:bodyPr/>
          <a:lstStyle/>
          <a:p>
            <a:fld id="{330EA680-D336-4FF7-8B7A-9848BB0A1C32}"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8642" y="1314335"/>
            <a:ext cx="3332826" cy="5108098"/>
          </a:xfrm>
          <a:custGeom>
            <a:avLst/>
            <a:gdLst/>
            <a:ahLst/>
            <a:cxnLst/>
            <a:rect l="l" t="t" r="r" b="b"/>
            <a:pathLst>
              <a:path w="5721133" h="7682201">
                <a:moveTo>
                  <a:pt x="0" y="0"/>
                </a:moveTo>
                <a:lnTo>
                  <a:pt x="5721133" y="0"/>
                </a:lnTo>
                <a:lnTo>
                  <a:pt x="5721133" y="7682201"/>
                </a:lnTo>
                <a:lnTo>
                  <a:pt x="0" y="7682201"/>
                </a:lnTo>
                <a:lnTo>
                  <a:pt x="0" y="0"/>
                </a:lnTo>
                <a:close/>
              </a:path>
            </a:pathLst>
          </a:custGeom>
          <a:blipFill>
            <a:blip r:embed="rId2"/>
            <a:stretch>
              <a:fillRect/>
            </a:stretch>
          </a:blipFill>
          <a:ln w="28575">
            <a:solidFill>
              <a:srgbClr val="156082"/>
            </a:solidFill>
          </a:ln>
        </p:spPr>
      </p:sp>
      <p:sp>
        <p:nvSpPr>
          <p:cNvPr id="4" name="TextBox 4"/>
          <p:cNvSpPr txBox="1"/>
          <p:nvPr/>
        </p:nvSpPr>
        <p:spPr>
          <a:xfrm>
            <a:off x="-1359568" y="-6008"/>
            <a:ext cx="8212721" cy="84875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7689"/>
              </a:lnSpc>
            </a:pPr>
            <a:r>
              <a:rPr lang="en-US" sz="3600" b="1">
                <a:solidFill>
                  <a:srgbClr val="156082"/>
                </a:solidFill>
                <a:latin typeface="Times New Roman"/>
                <a:ea typeface="Canva Sans Bold"/>
                <a:cs typeface="Canva Sans Bold"/>
                <a:sym typeface="Canva Sans Bold"/>
              </a:rPr>
              <a:t>Multicollinearity Check </a:t>
            </a:r>
            <a:endParaRPr lang="en-US" sz="3600" b="1">
              <a:solidFill>
                <a:srgbClr val="156082"/>
              </a:solidFill>
              <a:latin typeface="Times New Roman"/>
              <a:ea typeface="Canva Sans Bold"/>
              <a:cs typeface="Canva Sans Bold"/>
            </a:endParaRPr>
          </a:p>
        </p:txBody>
      </p:sp>
      <p:pic>
        <p:nvPicPr>
          <p:cNvPr id="6" name="Picture 5" descr="A screenshot of a table&#10;&#10;Description automatically generated">
            <a:extLst>
              <a:ext uri="{FF2B5EF4-FFF2-40B4-BE49-F238E27FC236}">
                <a16:creationId xmlns:a16="http://schemas.microsoft.com/office/drawing/2014/main" id="{6874DA45-0452-405C-9CB7-8C010628FAB4}"/>
              </a:ext>
            </a:extLst>
          </p:cNvPr>
          <p:cNvPicPr>
            <a:picLocks noChangeAspect="1"/>
          </p:cNvPicPr>
          <p:nvPr/>
        </p:nvPicPr>
        <p:blipFill>
          <a:blip r:embed="rId3"/>
          <a:stretch>
            <a:fillRect/>
          </a:stretch>
        </p:blipFill>
        <p:spPr>
          <a:xfrm>
            <a:off x="4548431" y="1335043"/>
            <a:ext cx="3086100" cy="5121633"/>
          </a:xfrm>
          <a:prstGeom prst="rect">
            <a:avLst/>
          </a:prstGeom>
          <a:ln w="28575">
            <a:solidFill>
              <a:srgbClr val="156082"/>
            </a:solidFill>
          </a:ln>
        </p:spPr>
      </p:pic>
      <p:pic>
        <p:nvPicPr>
          <p:cNvPr id="8" name="Picture 7" descr="A screenshot of a white and black list&#10;&#10;Description automatically generated">
            <a:extLst>
              <a:ext uri="{FF2B5EF4-FFF2-40B4-BE49-F238E27FC236}">
                <a16:creationId xmlns:a16="http://schemas.microsoft.com/office/drawing/2014/main" id="{18B00C4D-F84B-7CD9-0671-E64A60989AB1}"/>
              </a:ext>
            </a:extLst>
          </p:cNvPr>
          <p:cNvPicPr>
            <a:picLocks noChangeAspect="1"/>
          </p:cNvPicPr>
          <p:nvPr/>
        </p:nvPicPr>
        <p:blipFill>
          <a:blip r:embed="rId4"/>
          <a:stretch>
            <a:fillRect/>
          </a:stretch>
        </p:blipFill>
        <p:spPr>
          <a:xfrm>
            <a:off x="8704752" y="1344525"/>
            <a:ext cx="3114675" cy="5095875"/>
          </a:xfrm>
          <a:prstGeom prst="rect">
            <a:avLst/>
          </a:prstGeom>
          <a:ln w="28575">
            <a:solidFill>
              <a:srgbClr val="156082"/>
            </a:solidFill>
          </a:ln>
        </p:spPr>
      </p:pic>
      <p:sp>
        <p:nvSpPr>
          <p:cNvPr id="3" name="Slide Number Placeholder 2">
            <a:extLst>
              <a:ext uri="{FF2B5EF4-FFF2-40B4-BE49-F238E27FC236}">
                <a16:creationId xmlns:a16="http://schemas.microsoft.com/office/drawing/2014/main" id="{7A7FC79D-7C96-63E7-0EC5-4D72A30E2A09}"/>
              </a:ext>
            </a:extLst>
          </p:cNvPr>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2089108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5379" y="844723"/>
            <a:ext cx="4307307" cy="1751638"/>
          </a:xfrm>
          <a:custGeom>
            <a:avLst/>
            <a:gdLst/>
            <a:ahLst/>
            <a:cxnLst/>
            <a:rect l="l" t="t" r="r" b="b"/>
            <a:pathLst>
              <a:path w="6460960" h="2627457">
                <a:moveTo>
                  <a:pt x="0" y="0"/>
                </a:moveTo>
                <a:lnTo>
                  <a:pt x="6460960" y="0"/>
                </a:lnTo>
                <a:lnTo>
                  <a:pt x="6460960" y="2627457"/>
                </a:lnTo>
                <a:lnTo>
                  <a:pt x="0" y="2627457"/>
                </a:lnTo>
                <a:lnTo>
                  <a:pt x="0" y="0"/>
                </a:lnTo>
                <a:close/>
              </a:path>
            </a:pathLst>
          </a:custGeom>
          <a:blipFill>
            <a:blip r:embed="rId2"/>
            <a:stretch>
              <a:fillRect/>
            </a:stretch>
          </a:blipFill>
          <a:ln w="28575">
            <a:solidFill>
              <a:srgbClr val="156082"/>
            </a:solidFill>
          </a:ln>
        </p:spPr>
      </p:sp>
      <p:sp>
        <p:nvSpPr>
          <p:cNvPr id="6" name="TextBox 6"/>
          <p:cNvSpPr txBox="1"/>
          <p:nvPr/>
        </p:nvSpPr>
        <p:spPr>
          <a:xfrm>
            <a:off x="124326" y="1940"/>
            <a:ext cx="618446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Ordinary Least Square</a:t>
            </a:r>
            <a:endParaRPr lang="en-US" sz="3600" b="1">
              <a:solidFill>
                <a:srgbClr val="156082"/>
              </a:solidFill>
              <a:latin typeface="Times New Roman"/>
              <a:ea typeface="Canva Sans Bold"/>
              <a:cs typeface="Canva Sans Bold"/>
            </a:endParaRPr>
          </a:p>
        </p:txBody>
      </p:sp>
      <p:pic>
        <p:nvPicPr>
          <p:cNvPr id="8" name="Picture 7" descr="A screenshot of a computer screen&#10;&#10;Description automatically generated">
            <a:extLst>
              <a:ext uri="{FF2B5EF4-FFF2-40B4-BE49-F238E27FC236}">
                <a16:creationId xmlns:a16="http://schemas.microsoft.com/office/drawing/2014/main" id="{FD536969-04B2-D322-F172-478AFA1E6F1E}"/>
              </a:ext>
            </a:extLst>
          </p:cNvPr>
          <p:cNvPicPr>
            <a:picLocks noChangeAspect="1"/>
          </p:cNvPicPr>
          <p:nvPr/>
        </p:nvPicPr>
        <p:blipFill>
          <a:blip r:embed="rId3"/>
          <a:stretch>
            <a:fillRect/>
          </a:stretch>
        </p:blipFill>
        <p:spPr>
          <a:xfrm>
            <a:off x="5125788" y="1323031"/>
            <a:ext cx="6882269" cy="5264935"/>
          </a:xfrm>
          <a:prstGeom prst="rect">
            <a:avLst/>
          </a:prstGeom>
          <a:ln w="38100" cap="sq">
            <a:solidFill>
              <a:srgbClr val="156082"/>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id="{F51CB60E-040B-6574-A6A1-CDF792088974}"/>
              </a:ext>
            </a:extLst>
          </p:cNvPr>
          <p:cNvSpPr>
            <a:spLocks noGrp="1"/>
          </p:cNvSpPr>
          <p:nvPr>
            <p:ph type="sldNum" sz="quarter" idx="12"/>
          </p:nvPr>
        </p:nvSpPr>
        <p:spPr/>
        <p:txBody>
          <a:bodyPr/>
          <a:lstStyle/>
          <a:p>
            <a:fld id="{330EA680-D336-4FF7-8B7A-9848BB0A1C32}" type="slidenum">
              <a:rPr lang="en-US" smtClean="0"/>
              <a:t>42</a:t>
            </a:fld>
            <a:endParaRPr lang="en-US"/>
          </a:p>
        </p:txBody>
      </p:sp>
    </p:spTree>
    <p:extLst>
      <p:ext uri="{BB962C8B-B14F-4D97-AF65-F5344CB8AC3E}">
        <p14:creationId xmlns:p14="http://schemas.microsoft.com/office/powerpoint/2010/main" val="2338559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4748" y="792160"/>
            <a:ext cx="4412831" cy="926150"/>
          </a:xfrm>
          <a:custGeom>
            <a:avLst/>
            <a:gdLst/>
            <a:ahLst/>
            <a:cxnLst/>
            <a:rect l="l" t="t" r="r" b="b"/>
            <a:pathLst>
              <a:path w="6619247" h="1389225">
                <a:moveTo>
                  <a:pt x="0" y="0"/>
                </a:moveTo>
                <a:lnTo>
                  <a:pt x="6619247" y="0"/>
                </a:lnTo>
                <a:lnTo>
                  <a:pt x="6619247" y="1389225"/>
                </a:lnTo>
                <a:lnTo>
                  <a:pt x="0" y="1389225"/>
                </a:lnTo>
                <a:lnTo>
                  <a:pt x="0" y="0"/>
                </a:lnTo>
                <a:close/>
              </a:path>
            </a:pathLst>
          </a:custGeom>
          <a:blipFill>
            <a:blip r:embed="rId2"/>
            <a:stretch>
              <a:fillRect/>
            </a:stretch>
          </a:blipFill>
          <a:ln>
            <a:solidFill>
              <a:srgbClr val="156082"/>
            </a:solidFill>
          </a:ln>
        </p:spPr>
      </p:sp>
      <p:sp>
        <p:nvSpPr>
          <p:cNvPr id="3" name="Freeform 3"/>
          <p:cNvSpPr/>
          <p:nvPr/>
        </p:nvSpPr>
        <p:spPr>
          <a:xfrm>
            <a:off x="685800" y="1934728"/>
            <a:ext cx="4750801" cy="2299292"/>
          </a:xfrm>
          <a:custGeom>
            <a:avLst/>
            <a:gdLst/>
            <a:ahLst/>
            <a:cxnLst/>
            <a:rect l="l" t="t" r="r" b="b"/>
            <a:pathLst>
              <a:path w="7126202" h="3448938">
                <a:moveTo>
                  <a:pt x="0" y="0"/>
                </a:moveTo>
                <a:lnTo>
                  <a:pt x="7126202" y="0"/>
                </a:lnTo>
                <a:lnTo>
                  <a:pt x="7126202" y="3448937"/>
                </a:lnTo>
                <a:lnTo>
                  <a:pt x="0" y="3448937"/>
                </a:lnTo>
                <a:lnTo>
                  <a:pt x="0" y="0"/>
                </a:lnTo>
                <a:close/>
              </a:path>
            </a:pathLst>
          </a:custGeom>
          <a:blipFill>
            <a:blip r:embed="rId3"/>
            <a:stretch>
              <a:fillRect/>
            </a:stretch>
          </a:blipFill>
          <a:ln>
            <a:solidFill>
              <a:srgbClr val="156082"/>
            </a:solidFill>
          </a:ln>
        </p:spPr>
      </p:sp>
      <p:sp>
        <p:nvSpPr>
          <p:cNvPr id="4" name="Freeform 4"/>
          <p:cNvSpPr/>
          <p:nvPr/>
        </p:nvSpPr>
        <p:spPr>
          <a:xfrm>
            <a:off x="284747" y="4418892"/>
            <a:ext cx="4750801" cy="2346781"/>
          </a:xfrm>
          <a:custGeom>
            <a:avLst/>
            <a:gdLst/>
            <a:ahLst/>
            <a:cxnLst/>
            <a:rect l="l" t="t" r="r" b="b"/>
            <a:pathLst>
              <a:path w="7126202" h="3520172">
                <a:moveTo>
                  <a:pt x="0" y="0"/>
                </a:moveTo>
                <a:lnTo>
                  <a:pt x="7126202" y="0"/>
                </a:lnTo>
                <a:lnTo>
                  <a:pt x="7126202" y="3520172"/>
                </a:lnTo>
                <a:lnTo>
                  <a:pt x="0" y="3520172"/>
                </a:lnTo>
                <a:lnTo>
                  <a:pt x="0" y="0"/>
                </a:lnTo>
                <a:close/>
              </a:path>
            </a:pathLst>
          </a:custGeom>
          <a:blipFill>
            <a:blip r:embed="rId4"/>
            <a:stretch>
              <a:fillRect/>
            </a:stretch>
          </a:blipFill>
          <a:ln>
            <a:solidFill>
              <a:srgbClr val="156082"/>
            </a:solidFill>
          </a:ln>
        </p:spPr>
      </p:sp>
      <p:sp>
        <p:nvSpPr>
          <p:cNvPr id="5" name="Freeform 5"/>
          <p:cNvSpPr/>
          <p:nvPr/>
        </p:nvSpPr>
        <p:spPr>
          <a:xfrm>
            <a:off x="6256421" y="1587149"/>
            <a:ext cx="5466278" cy="2577743"/>
          </a:xfrm>
          <a:custGeom>
            <a:avLst/>
            <a:gdLst/>
            <a:ahLst/>
            <a:cxnLst/>
            <a:rect l="l" t="t" r="r" b="b"/>
            <a:pathLst>
              <a:path w="8199417" h="3866614">
                <a:moveTo>
                  <a:pt x="0" y="0"/>
                </a:moveTo>
                <a:lnTo>
                  <a:pt x="8199417" y="0"/>
                </a:lnTo>
                <a:lnTo>
                  <a:pt x="8199417" y="3866614"/>
                </a:lnTo>
                <a:lnTo>
                  <a:pt x="0" y="3866614"/>
                </a:lnTo>
                <a:lnTo>
                  <a:pt x="0" y="0"/>
                </a:lnTo>
                <a:close/>
              </a:path>
            </a:pathLst>
          </a:custGeom>
          <a:blipFill>
            <a:blip r:embed="rId5"/>
            <a:stretch>
              <a:fillRect/>
            </a:stretch>
          </a:blipFill>
          <a:ln>
            <a:solidFill>
              <a:srgbClr val="156082"/>
            </a:solidFill>
          </a:ln>
        </p:spPr>
      </p:sp>
      <p:sp>
        <p:nvSpPr>
          <p:cNvPr id="6" name="Freeform 6"/>
          <p:cNvSpPr/>
          <p:nvPr/>
        </p:nvSpPr>
        <p:spPr>
          <a:xfrm>
            <a:off x="6443579" y="4352050"/>
            <a:ext cx="5282126" cy="2413623"/>
          </a:xfrm>
          <a:custGeom>
            <a:avLst/>
            <a:gdLst/>
            <a:ahLst/>
            <a:cxnLst/>
            <a:rect l="l" t="t" r="r" b="b"/>
            <a:pathLst>
              <a:path w="7301558" h="3520172">
                <a:moveTo>
                  <a:pt x="0" y="0"/>
                </a:moveTo>
                <a:lnTo>
                  <a:pt x="7301558" y="0"/>
                </a:lnTo>
                <a:lnTo>
                  <a:pt x="7301558" y="3520172"/>
                </a:lnTo>
                <a:lnTo>
                  <a:pt x="0" y="3520172"/>
                </a:lnTo>
                <a:lnTo>
                  <a:pt x="0" y="0"/>
                </a:lnTo>
                <a:close/>
              </a:path>
            </a:pathLst>
          </a:custGeom>
          <a:blipFill>
            <a:blip r:embed="rId6"/>
            <a:stretch>
              <a:fillRect/>
            </a:stretch>
          </a:blipFill>
          <a:ln>
            <a:solidFill>
              <a:srgbClr val="156082"/>
            </a:solidFill>
          </a:ln>
        </p:spPr>
      </p:sp>
      <p:sp>
        <p:nvSpPr>
          <p:cNvPr id="7" name="TextBox 7"/>
          <p:cNvSpPr txBox="1"/>
          <p:nvPr/>
        </p:nvSpPr>
        <p:spPr>
          <a:xfrm>
            <a:off x="84221" y="55414"/>
            <a:ext cx="844408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Linear Regression</a:t>
            </a:r>
            <a:endParaRPr lang="en-US" sz="3600" b="1">
              <a:solidFill>
                <a:srgbClr val="156082"/>
              </a:solidFill>
              <a:latin typeface="Times New Roman"/>
              <a:ea typeface="Canva Sans Bold"/>
              <a:cs typeface="Canva Sans Bold"/>
            </a:endParaRPr>
          </a:p>
        </p:txBody>
      </p:sp>
      <p:sp>
        <p:nvSpPr>
          <p:cNvPr id="8" name="Slide Number Placeholder 7">
            <a:extLst>
              <a:ext uri="{FF2B5EF4-FFF2-40B4-BE49-F238E27FC236}">
                <a16:creationId xmlns:a16="http://schemas.microsoft.com/office/drawing/2014/main" id="{CFCD4D0A-17D3-295A-807F-87A5E936C09E}"/>
              </a:ext>
            </a:extLst>
          </p:cNvPr>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2522269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164432" y="82151"/>
            <a:ext cx="618446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K-Nearest Neighbors </a:t>
            </a:r>
            <a:endParaRPr lang="en-US" sz="3600" b="1">
              <a:solidFill>
                <a:srgbClr val="156082"/>
              </a:solidFill>
              <a:latin typeface="Times New Roman"/>
              <a:ea typeface="Canva Sans Bold"/>
              <a:cs typeface="Canva Sans Bold"/>
            </a:endParaRPr>
          </a:p>
        </p:txBody>
      </p:sp>
      <p:pic>
        <p:nvPicPr>
          <p:cNvPr id="12" name="Picture 11" descr="A screenshot of a computer code&#10;&#10;Description automatically generated">
            <a:extLst>
              <a:ext uri="{FF2B5EF4-FFF2-40B4-BE49-F238E27FC236}">
                <a16:creationId xmlns:a16="http://schemas.microsoft.com/office/drawing/2014/main" id="{A7DFE42F-B8DE-FA21-5DBE-CE2F0DE92B9C}"/>
              </a:ext>
            </a:extLst>
          </p:cNvPr>
          <p:cNvPicPr>
            <a:picLocks noChangeAspect="1"/>
          </p:cNvPicPr>
          <p:nvPr/>
        </p:nvPicPr>
        <p:blipFill>
          <a:blip r:embed="rId2"/>
          <a:stretch>
            <a:fillRect/>
          </a:stretch>
        </p:blipFill>
        <p:spPr>
          <a:xfrm>
            <a:off x="466808" y="4033169"/>
            <a:ext cx="5001961" cy="2828925"/>
          </a:xfrm>
          <a:prstGeom prst="rect">
            <a:avLst/>
          </a:prstGeom>
          <a:ln>
            <a:solidFill>
              <a:srgbClr val="156082"/>
            </a:solidFill>
          </a:ln>
        </p:spPr>
      </p:pic>
      <p:pic>
        <p:nvPicPr>
          <p:cNvPr id="13" name="Picture 12" descr="A screenshot of a computer&#10;&#10;Description automatically generated">
            <a:extLst>
              <a:ext uri="{FF2B5EF4-FFF2-40B4-BE49-F238E27FC236}">
                <a16:creationId xmlns:a16="http://schemas.microsoft.com/office/drawing/2014/main" id="{32A71FAE-424E-7FB7-0641-8B9F4A839B1B}"/>
              </a:ext>
            </a:extLst>
          </p:cNvPr>
          <p:cNvPicPr>
            <a:picLocks noChangeAspect="1"/>
          </p:cNvPicPr>
          <p:nvPr/>
        </p:nvPicPr>
        <p:blipFill>
          <a:blip r:embed="rId3"/>
          <a:stretch>
            <a:fillRect/>
          </a:stretch>
        </p:blipFill>
        <p:spPr>
          <a:xfrm>
            <a:off x="7069365" y="80210"/>
            <a:ext cx="4042321" cy="6804527"/>
          </a:xfrm>
          <a:prstGeom prst="rect">
            <a:avLst/>
          </a:prstGeom>
          <a:ln>
            <a:solidFill>
              <a:srgbClr val="156082"/>
            </a:solidFill>
          </a:ln>
        </p:spPr>
      </p:pic>
      <p:pic>
        <p:nvPicPr>
          <p:cNvPr id="14" name="Picture 13" descr="A screenshot of a computer&#10;&#10;Description automatically generated">
            <a:extLst>
              <a:ext uri="{FF2B5EF4-FFF2-40B4-BE49-F238E27FC236}">
                <a16:creationId xmlns:a16="http://schemas.microsoft.com/office/drawing/2014/main" id="{7B519D53-6A2C-7C13-D3AF-45DD76FB3E24}"/>
              </a:ext>
            </a:extLst>
          </p:cNvPr>
          <p:cNvPicPr>
            <a:picLocks noChangeAspect="1"/>
          </p:cNvPicPr>
          <p:nvPr/>
        </p:nvPicPr>
        <p:blipFill>
          <a:blip r:embed="rId4"/>
          <a:stretch>
            <a:fillRect/>
          </a:stretch>
        </p:blipFill>
        <p:spPr>
          <a:xfrm>
            <a:off x="465039" y="756652"/>
            <a:ext cx="5005501" cy="3112171"/>
          </a:xfrm>
          <a:prstGeom prst="rect">
            <a:avLst/>
          </a:prstGeom>
          <a:ln>
            <a:solidFill>
              <a:srgbClr val="156082"/>
            </a:solidFill>
          </a:ln>
        </p:spPr>
      </p:pic>
      <p:sp>
        <p:nvSpPr>
          <p:cNvPr id="2" name="Slide Number Placeholder 1">
            <a:extLst>
              <a:ext uri="{FF2B5EF4-FFF2-40B4-BE49-F238E27FC236}">
                <a16:creationId xmlns:a16="http://schemas.microsoft.com/office/drawing/2014/main" id="{53F9857A-6CA9-8F2D-30C6-8647F519F6ED}"/>
              </a:ext>
            </a:extLst>
          </p:cNvPr>
          <p:cNvSpPr>
            <a:spLocks noGrp="1"/>
          </p:cNvSpPr>
          <p:nvPr>
            <p:ph type="sldNum" sz="quarter" idx="12"/>
          </p:nvPr>
        </p:nvSpPr>
        <p:spPr/>
        <p:txBody>
          <a:bodyPr/>
          <a:lstStyle/>
          <a:p>
            <a:fld id="{330EA680-D336-4FF7-8B7A-9848BB0A1C32}" type="slidenum">
              <a:rPr lang="en-US" smtClean="0"/>
              <a:t>44</a:t>
            </a:fld>
            <a:endParaRPr lang="en-US"/>
          </a:p>
        </p:txBody>
      </p:sp>
    </p:spTree>
    <p:extLst>
      <p:ext uri="{BB962C8B-B14F-4D97-AF65-F5344CB8AC3E}">
        <p14:creationId xmlns:p14="http://schemas.microsoft.com/office/powerpoint/2010/main" val="789561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288792" y="4245988"/>
            <a:ext cx="5486366" cy="2593268"/>
          </a:xfrm>
          <a:custGeom>
            <a:avLst/>
            <a:gdLst/>
            <a:ahLst/>
            <a:cxnLst/>
            <a:rect l="l" t="t" r="r" b="b"/>
            <a:pathLst>
              <a:path w="5642760" h="3889902">
                <a:moveTo>
                  <a:pt x="0" y="0"/>
                </a:moveTo>
                <a:lnTo>
                  <a:pt x="5642760" y="0"/>
                </a:lnTo>
                <a:lnTo>
                  <a:pt x="5642760" y="3889902"/>
                </a:lnTo>
                <a:lnTo>
                  <a:pt x="0" y="3889902"/>
                </a:lnTo>
                <a:lnTo>
                  <a:pt x="0" y="0"/>
                </a:lnTo>
                <a:close/>
              </a:path>
            </a:pathLst>
          </a:custGeom>
          <a:blipFill>
            <a:blip r:embed="rId2"/>
            <a:stretch>
              <a:fillRect/>
            </a:stretch>
          </a:blipFill>
          <a:ln>
            <a:solidFill>
              <a:srgbClr val="156082"/>
            </a:solidFill>
          </a:ln>
        </p:spPr>
      </p:sp>
      <p:sp>
        <p:nvSpPr>
          <p:cNvPr id="8" name="TextBox 8"/>
          <p:cNvSpPr txBox="1"/>
          <p:nvPr/>
        </p:nvSpPr>
        <p:spPr>
          <a:xfrm>
            <a:off x="284747" y="82151"/>
            <a:ext cx="844408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5712"/>
              </a:lnSpc>
            </a:pPr>
            <a:r>
              <a:rPr lang="en-US" sz="3600" b="1">
                <a:solidFill>
                  <a:srgbClr val="156082"/>
                </a:solidFill>
                <a:latin typeface="Times New Roman"/>
                <a:ea typeface="Canva Sans Bold"/>
                <a:cs typeface="Canva Sans Bold"/>
                <a:sym typeface="Canva Sans Bold"/>
              </a:rPr>
              <a:t>Support Vector Machine</a:t>
            </a:r>
            <a:endParaRPr lang="en-US" sz="3600" b="1">
              <a:solidFill>
                <a:srgbClr val="156082"/>
              </a:solidFill>
              <a:latin typeface="Times New Roman"/>
              <a:ea typeface="Canva Sans Bold"/>
              <a:cs typeface="Canva Sans Bold"/>
            </a:endParaRPr>
          </a:p>
        </p:txBody>
      </p:sp>
      <p:pic>
        <p:nvPicPr>
          <p:cNvPr id="9" name="Picture 8" descr="A screenshot of a computer&#10;&#10;Description automatically generated">
            <a:extLst>
              <a:ext uri="{FF2B5EF4-FFF2-40B4-BE49-F238E27FC236}">
                <a16:creationId xmlns:a16="http://schemas.microsoft.com/office/drawing/2014/main" id="{C4EFB0C1-D042-789B-72D7-A76B1C1665CB}"/>
              </a:ext>
            </a:extLst>
          </p:cNvPr>
          <p:cNvPicPr>
            <a:picLocks noChangeAspect="1"/>
          </p:cNvPicPr>
          <p:nvPr/>
        </p:nvPicPr>
        <p:blipFill>
          <a:blip r:embed="rId3"/>
          <a:stretch>
            <a:fillRect/>
          </a:stretch>
        </p:blipFill>
        <p:spPr>
          <a:xfrm>
            <a:off x="278480" y="813886"/>
            <a:ext cx="5485566" cy="3385387"/>
          </a:xfrm>
          <a:prstGeom prst="rect">
            <a:avLst/>
          </a:prstGeom>
          <a:ln>
            <a:solidFill>
              <a:srgbClr val="156082"/>
            </a:solidFill>
          </a:ln>
        </p:spPr>
      </p:pic>
      <p:pic>
        <p:nvPicPr>
          <p:cNvPr id="10" name="Picture 9" descr="A screenshot of a computer screen&#10;&#10;Description automatically generated">
            <a:extLst>
              <a:ext uri="{FF2B5EF4-FFF2-40B4-BE49-F238E27FC236}">
                <a16:creationId xmlns:a16="http://schemas.microsoft.com/office/drawing/2014/main" id="{1EA3A03B-0B88-8DD8-1432-4C5EBD842EFF}"/>
              </a:ext>
            </a:extLst>
          </p:cNvPr>
          <p:cNvPicPr>
            <a:picLocks noChangeAspect="1"/>
          </p:cNvPicPr>
          <p:nvPr/>
        </p:nvPicPr>
        <p:blipFill>
          <a:blip r:embed="rId4"/>
          <a:stretch>
            <a:fillRect/>
          </a:stretch>
        </p:blipFill>
        <p:spPr>
          <a:xfrm>
            <a:off x="7551230" y="66840"/>
            <a:ext cx="3800488" cy="6791159"/>
          </a:xfrm>
          <a:prstGeom prst="rect">
            <a:avLst/>
          </a:prstGeom>
          <a:ln>
            <a:solidFill>
              <a:srgbClr val="156082"/>
            </a:solidFill>
          </a:ln>
        </p:spPr>
      </p:pic>
      <p:sp>
        <p:nvSpPr>
          <p:cNvPr id="2" name="Slide Number Placeholder 1">
            <a:extLst>
              <a:ext uri="{FF2B5EF4-FFF2-40B4-BE49-F238E27FC236}">
                <a16:creationId xmlns:a16="http://schemas.microsoft.com/office/drawing/2014/main" id="{4269268E-7426-BB54-2383-F6FBC1B45AA2}"/>
              </a:ext>
            </a:extLst>
          </p:cNvPr>
          <p:cNvSpPr>
            <a:spLocks noGrp="1"/>
          </p:cNvSpPr>
          <p:nvPr>
            <p:ph type="sldNum" sz="quarter" idx="12"/>
          </p:nvPr>
        </p:nvSpPr>
        <p:spPr/>
        <p:txBody>
          <a:bodyPr/>
          <a:lstStyle/>
          <a:p>
            <a:fld id="{330EA680-D336-4FF7-8B7A-9848BB0A1C32}"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9741" y="923998"/>
            <a:ext cx="9126751" cy="5248202"/>
          </a:xfrm>
          <a:custGeom>
            <a:avLst/>
            <a:gdLst/>
            <a:ahLst/>
            <a:cxnLst/>
            <a:rect l="l" t="t" r="r" b="b"/>
            <a:pathLst>
              <a:path w="13690126" h="7872303">
                <a:moveTo>
                  <a:pt x="0" y="0"/>
                </a:moveTo>
                <a:lnTo>
                  <a:pt x="13690127" y="0"/>
                </a:lnTo>
                <a:lnTo>
                  <a:pt x="13690127" y="7872303"/>
                </a:lnTo>
                <a:lnTo>
                  <a:pt x="0" y="7872303"/>
                </a:lnTo>
                <a:lnTo>
                  <a:pt x="0" y="0"/>
                </a:lnTo>
                <a:close/>
              </a:path>
            </a:pathLst>
          </a:custGeom>
          <a:blipFill>
            <a:blip r:embed="rId2"/>
            <a:stretch>
              <a:fillRect/>
            </a:stretch>
          </a:blipFill>
        </p:spPr>
      </p:sp>
      <p:sp>
        <p:nvSpPr>
          <p:cNvPr id="3" name="TextBox 3"/>
          <p:cNvSpPr txBox="1"/>
          <p:nvPr/>
        </p:nvSpPr>
        <p:spPr>
          <a:xfrm>
            <a:off x="311484" y="255940"/>
            <a:ext cx="844408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Decision Tree</a:t>
            </a:r>
            <a:endParaRPr lang="en-US" sz="3600" b="1">
              <a:solidFill>
                <a:srgbClr val="156082"/>
              </a:solidFill>
              <a:latin typeface="Times New Roman"/>
              <a:ea typeface="Canva Sans Bold"/>
              <a:cs typeface="Canva Sans Bold"/>
            </a:endParaRPr>
          </a:p>
        </p:txBody>
      </p:sp>
      <p:sp>
        <p:nvSpPr>
          <p:cNvPr id="4" name="Slide Number Placeholder 3">
            <a:extLst>
              <a:ext uri="{FF2B5EF4-FFF2-40B4-BE49-F238E27FC236}">
                <a16:creationId xmlns:a16="http://schemas.microsoft.com/office/drawing/2014/main" id="{9E4ED27A-4349-9D86-600E-8AAB0B884D9B}"/>
              </a:ext>
            </a:extLst>
          </p:cNvPr>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1992175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3456" y="909616"/>
            <a:ext cx="5622545" cy="2628539"/>
          </a:xfrm>
          <a:custGeom>
            <a:avLst/>
            <a:gdLst/>
            <a:ahLst/>
            <a:cxnLst/>
            <a:rect l="l" t="t" r="r" b="b"/>
            <a:pathLst>
              <a:path w="8433817" h="3942809">
                <a:moveTo>
                  <a:pt x="0" y="0"/>
                </a:moveTo>
                <a:lnTo>
                  <a:pt x="8433817" y="0"/>
                </a:lnTo>
                <a:lnTo>
                  <a:pt x="8433817" y="3942810"/>
                </a:lnTo>
                <a:lnTo>
                  <a:pt x="0" y="3942810"/>
                </a:lnTo>
                <a:lnTo>
                  <a:pt x="0" y="0"/>
                </a:lnTo>
                <a:close/>
              </a:path>
            </a:pathLst>
          </a:custGeom>
          <a:blipFill>
            <a:blip r:embed="rId2"/>
            <a:stretch>
              <a:fillRect/>
            </a:stretch>
          </a:blipFill>
          <a:ln>
            <a:solidFill>
              <a:srgbClr val="156082"/>
            </a:solidFill>
          </a:ln>
        </p:spPr>
      </p:sp>
      <p:sp>
        <p:nvSpPr>
          <p:cNvPr id="3" name="Freeform 3"/>
          <p:cNvSpPr/>
          <p:nvPr/>
        </p:nvSpPr>
        <p:spPr>
          <a:xfrm>
            <a:off x="473456" y="4075210"/>
            <a:ext cx="5622545" cy="2101426"/>
          </a:xfrm>
          <a:custGeom>
            <a:avLst/>
            <a:gdLst/>
            <a:ahLst/>
            <a:cxnLst/>
            <a:rect l="l" t="t" r="r" b="b"/>
            <a:pathLst>
              <a:path w="8433817" h="3152139">
                <a:moveTo>
                  <a:pt x="0" y="0"/>
                </a:moveTo>
                <a:lnTo>
                  <a:pt x="8433817" y="0"/>
                </a:lnTo>
                <a:lnTo>
                  <a:pt x="8433817" y="3152139"/>
                </a:lnTo>
                <a:lnTo>
                  <a:pt x="0" y="3152139"/>
                </a:lnTo>
                <a:lnTo>
                  <a:pt x="0" y="0"/>
                </a:lnTo>
                <a:close/>
              </a:path>
            </a:pathLst>
          </a:custGeom>
          <a:blipFill>
            <a:blip r:embed="rId3"/>
            <a:stretch>
              <a:fillRect/>
            </a:stretch>
          </a:blipFill>
          <a:ln>
            <a:solidFill>
              <a:srgbClr val="156082"/>
            </a:solidFill>
          </a:ln>
        </p:spPr>
      </p:sp>
      <p:sp>
        <p:nvSpPr>
          <p:cNvPr id="4" name="Freeform 4"/>
          <p:cNvSpPr/>
          <p:nvPr/>
        </p:nvSpPr>
        <p:spPr>
          <a:xfrm>
            <a:off x="6329305" y="909616"/>
            <a:ext cx="5775375" cy="2519385"/>
          </a:xfrm>
          <a:custGeom>
            <a:avLst/>
            <a:gdLst/>
            <a:ahLst/>
            <a:cxnLst/>
            <a:rect l="l" t="t" r="r" b="b"/>
            <a:pathLst>
              <a:path w="8663062" h="3779077">
                <a:moveTo>
                  <a:pt x="0" y="0"/>
                </a:moveTo>
                <a:lnTo>
                  <a:pt x="8663062" y="0"/>
                </a:lnTo>
                <a:lnTo>
                  <a:pt x="8663062" y="3779077"/>
                </a:lnTo>
                <a:lnTo>
                  <a:pt x="0" y="3779077"/>
                </a:lnTo>
                <a:lnTo>
                  <a:pt x="0" y="0"/>
                </a:lnTo>
                <a:close/>
              </a:path>
            </a:pathLst>
          </a:custGeom>
          <a:blipFill>
            <a:blip r:embed="rId4"/>
            <a:stretch>
              <a:fillRect r="-18701"/>
            </a:stretch>
          </a:blipFill>
          <a:ln>
            <a:solidFill>
              <a:srgbClr val="156082"/>
            </a:solidFill>
          </a:ln>
        </p:spPr>
      </p:sp>
      <p:sp>
        <p:nvSpPr>
          <p:cNvPr id="5" name="Freeform 5"/>
          <p:cNvSpPr/>
          <p:nvPr/>
        </p:nvSpPr>
        <p:spPr>
          <a:xfrm>
            <a:off x="6329305" y="3899364"/>
            <a:ext cx="5981148" cy="2272836"/>
          </a:xfrm>
          <a:custGeom>
            <a:avLst/>
            <a:gdLst/>
            <a:ahLst/>
            <a:cxnLst/>
            <a:rect l="l" t="t" r="r" b="b"/>
            <a:pathLst>
              <a:path w="8971722" h="3409254">
                <a:moveTo>
                  <a:pt x="0" y="0"/>
                </a:moveTo>
                <a:lnTo>
                  <a:pt x="8971721" y="0"/>
                </a:lnTo>
                <a:lnTo>
                  <a:pt x="8971721" y="3409254"/>
                </a:lnTo>
                <a:lnTo>
                  <a:pt x="0" y="3409254"/>
                </a:lnTo>
                <a:lnTo>
                  <a:pt x="0" y="0"/>
                </a:lnTo>
                <a:close/>
              </a:path>
            </a:pathLst>
          </a:custGeom>
          <a:blipFill>
            <a:blip r:embed="rId5"/>
            <a:stretch>
              <a:fillRect/>
            </a:stretch>
          </a:blipFill>
          <a:ln>
            <a:solidFill>
              <a:srgbClr val="156082"/>
            </a:solidFill>
          </a:ln>
        </p:spPr>
      </p:sp>
      <p:sp>
        <p:nvSpPr>
          <p:cNvPr id="6" name="TextBox 6"/>
          <p:cNvSpPr txBox="1"/>
          <p:nvPr/>
        </p:nvSpPr>
        <p:spPr>
          <a:xfrm>
            <a:off x="169985" y="242983"/>
            <a:ext cx="844408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XG Boost</a:t>
            </a:r>
            <a:endParaRPr lang="en-US" sz="3600" b="1">
              <a:solidFill>
                <a:srgbClr val="156082"/>
              </a:solidFill>
              <a:latin typeface="Times New Roman"/>
              <a:ea typeface="Canva Sans Bold"/>
              <a:cs typeface="Canva Sans Bold"/>
            </a:endParaRPr>
          </a:p>
        </p:txBody>
      </p:sp>
      <p:sp>
        <p:nvSpPr>
          <p:cNvPr id="7" name="Slide Number Placeholder 6">
            <a:extLst>
              <a:ext uri="{FF2B5EF4-FFF2-40B4-BE49-F238E27FC236}">
                <a16:creationId xmlns:a16="http://schemas.microsoft.com/office/drawing/2014/main" id="{274791DE-B9C3-9EAB-7559-E74E1EB28344}"/>
              </a:ext>
            </a:extLst>
          </p:cNvPr>
          <p:cNvSpPr>
            <a:spLocks noGrp="1"/>
          </p:cNvSpPr>
          <p:nvPr>
            <p:ph type="sldNum" sz="quarter" idx="12"/>
          </p:nvPr>
        </p:nvSpPr>
        <p:spPr/>
        <p:txBody>
          <a:bodyPr/>
          <a:lstStyle/>
          <a:p>
            <a:fld id="{330EA680-D336-4FF7-8B7A-9848BB0A1C32}" type="slidenum">
              <a:rPr lang="en-US" smtClean="0"/>
              <a:t>47</a:t>
            </a:fld>
            <a:endParaRPr lang="en-US"/>
          </a:p>
        </p:txBody>
      </p:sp>
    </p:spTree>
    <p:extLst>
      <p:ext uri="{BB962C8B-B14F-4D97-AF65-F5344CB8AC3E}">
        <p14:creationId xmlns:p14="http://schemas.microsoft.com/office/powerpoint/2010/main" val="2839824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4780" y="1075570"/>
            <a:ext cx="5410200" cy="1048590"/>
          </a:xfrm>
          <a:custGeom>
            <a:avLst/>
            <a:gdLst/>
            <a:ahLst/>
            <a:cxnLst/>
            <a:rect l="l" t="t" r="r" b="b"/>
            <a:pathLst>
              <a:path w="8115300" h="1572885">
                <a:moveTo>
                  <a:pt x="0" y="0"/>
                </a:moveTo>
                <a:lnTo>
                  <a:pt x="8115300" y="0"/>
                </a:lnTo>
                <a:lnTo>
                  <a:pt x="8115300" y="1572885"/>
                </a:lnTo>
                <a:lnTo>
                  <a:pt x="0" y="1572885"/>
                </a:lnTo>
                <a:lnTo>
                  <a:pt x="0" y="0"/>
                </a:lnTo>
                <a:close/>
              </a:path>
            </a:pathLst>
          </a:custGeom>
          <a:blipFill>
            <a:blip r:embed="rId2"/>
            <a:stretch>
              <a:fillRect r="-4062"/>
            </a:stretch>
          </a:blipFill>
          <a:ln>
            <a:solidFill>
              <a:srgbClr val="156082"/>
            </a:solidFill>
          </a:ln>
        </p:spPr>
      </p:sp>
      <p:sp>
        <p:nvSpPr>
          <p:cNvPr id="3" name="Freeform 3"/>
          <p:cNvSpPr/>
          <p:nvPr/>
        </p:nvSpPr>
        <p:spPr>
          <a:xfrm>
            <a:off x="504780" y="2546685"/>
            <a:ext cx="3350901" cy="2878835"/>
          </a:xfrm>
          <a:custGeom>
            <a:avLst/>
            <a:gdLst/>
            <a:ahLst/>
            <a:cxnLst/>
            <a:rect l="l" t="t" r="r" b="b"/>
            <a:pathLst>
              <a:path w="5026352" h="4318252">
                <a:moveTo>
                  <a:pt x="0" y="0"/>
                </a:moveTo>
                <a:lnTo>
                  <a:pt x="5026352" y="0"/>
                </a:lnTo>
                <a:lnTo>
                  <a:pt x="5026352" y="4318252"/>
                </a:lnTo>
                <a:lnTo>
                  <a:pt x="0" y="4318252"/>
                </a:lnTo>
                <a:lnTo>
                  <a:pt x="0" y="0"/>
                </a:lnTo>
                <a:close/>
              </a:path>
            </a:pathLst>
          </a:custGeom>
          <a:blipFill>
            <a:blip r:embed="rId3"/>
            <a:stretch>
              <a:fillRect/>
            </a:stretch>
          </a:blipFill>
          <a:ln>
            <a:solidFill>
              <a:srgbClr val="156082"/>
            </a:solidFill>
          </a:ln>
        </p:spPr>
      </p:sp>
      <p:sp>
        <p:nvSpPr>
          <p:cNvPr id="4" name="Freeform 4"/>
          <p:cNvSpPr/>
          <p:nvPr/>
        </p:nvSpPr>
        <p:spPr>
          <a:xfrm>
            <a:off x="4366857" y="2546685"/>
            <a:ext cx="3096247" cy="2878835"/>
          </a:xfrm>
          <a:custGeom>
            <a:avLst/>
            <a:gdLst/>
            <a:ahLst/>
            <a:cxnLst/>
            <a:rect l="l" t="t" r="r" b="b"/>
            <a:pathLst>
              <a:path w="4644370" h="4318252">
                <a:moveTo>
                  <a:pt x="0" y="0"/>
                </a:moveTo>
                <a:lnTo>
                  <a:pt x="4644370" y="0"/>
                </a:lnTo>
                <a:lnTo>
                  <a:pt x="4644370" y="4318252"/>
                </a:lnTo>
                <a:lnTo>
                  <a:pt x="0" y="4318252"/>
                </a:lnTo>
                <a:lnTo>
                  <a:pt x="0" y="0"/>
                </a:lnTo>
                <a:close/>
              </a:path>
            </a:pathLst>
          </a:custGeom>
          <a:blipFill>
            <a:blip r:embed="rId4"/>
            <a:stretch>
              <a:fillRect/>
            </a:stretch>
          </a:blipFill>
          <a:ln>
            <a:solidFill>
              <a:srgbClr val="156082"/>
            </a:solidFill>
          </a:ln>
        </p:spPr>
      </p:sp>
      <p:sp>
        <p:nvSpPr>
          <p:cNvPr id="5" name="Freeform 5"/>
          <p:cNvSpPr/>
          <p:nvPr/>
        </p:nvSpPr>
        <p:spPr>
          <a:xfrm>
            <a:off x="8059778" y="441834"/>
            <a:ext cx="3092082" cy="2878835"/>
          </a:xfrm>
          <a:custGeom>
            <a:avLst/>
            <a:gdLst/>
            <a:ahLst/>
            <a:cxnLst/>
            <a:rect l="l" t="t" r="r" b="b"/>
            <a:pathLst>
              <a:path w="4638123" h="4318252">
                <a:moveTo>
                  <a:pt x="0" y="0"/>
                </a:moveTo>
                <a:lnTo>
                  <a:pt x="4638123" y="0"/>
                </a:lnTo>
                <a:lnTo>
                  <a:pt x="4638123" y="4318252"/>
                </a:lnTo>
                <a:lnTo>
                  <a:pt x="0" y="4318252"/>
                </a:lnTo>
                <a:lnTo>
                  <a:pt x="0" y="0"/>
                </a:lnTo>
                <a:close/>
              </a:path>
            </a:pathLst>
          </a:custGeom>
          <a:blipFill>
            <a:blip r:embed="rId5"/>
            <a:stretch>
              <a:fillRect/>
            </a:stretch>
          </a:blipFill>
          <a:ln>
            <a:solidFill>
              <a:srgbClr val="156082"/>
            </a:solidFill>
          </a:ln>
        </p:spPr>
      </p:sp>
      <p:sp>
        <p:nvSpPr>
          <p:cNvPr id="6" name="Freeform 6"/>
          <p:cNvSpPr/>
          <p:nvPr/>
        </p:nvSpPr>
        <p:spPr>
          <a:xfrm>
            <a:off x="8059778" y="3599063"/>
            <a:ext cx="3092082" cy="2969623"/>
          </a:xfrm>
          <a:custGeom>
            <a:avLst/>
            <a:gdLst/>
            <a:ahLst/>
            <a:cxnLst/>
            <a:rect l="l" t="t" r="r" b="b"/>
            <a:pathLst>
              <a:path w="4638123" h="4454435">
                <a:moveTo>
                  <a:pt x="0" y="0"/>
                </a:moveTo>
                <a:lnTo>
                  <a:pt x="4638123" y="0"/>
                </a:lnTo>
                <a:lnTo>
                  <a:pt x="4638123" y="4454434"/>
                </a:lnTo>
                <a:lnTo>
                  <a:pt x="0" y="4454434"/>
                </a:lnTo>
                <a:lnTo>
                  <a:pt x="0" y="0"/>
                </a:lnTo>
                <a:close/>
              </a:path>
            </a:pathLst>
          </a:custGeom>
          <a:blipFill>
            <a:blip r:embed="rId6"/>
            <a:stretch>
              <a:fillRect/>
            </a:stretch>
          </a:blipFill>
          <a:ln>
            <a:solidFill>
              <a:srgbClr val="156082"/>
            </a:solidFill>
          </a:ln>
        </p:spPr>
      </p:sp>
      <p:sp>
        <p:nvSpPr>
          <p:cNvPr id="7" name="TextBox 7"/>
          <p:cNvSpPr txBox="1"/>
          <p:nvPr/>
        </p:nvSpPr>
        <p:spPr>
          <a:xfrm>
            <a:off x="298116" y="108888"/>
            <a:ext cx="844408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ADA Boost</a:t>
            </a:r>
            <a:endParaRPr lang="en-US" sz="3600" b="1">
              <a:solidFill>
                <a:srgbClr val="156082"/>
              </a:solidFill>
              <a:latin typeface="Times New Roman"/>
              <a:ea typeface="Canva Sans Bold"/>
              <a:cs typeface="Canva Sans Bold"/>
            </a:endParaRPr>
          </a:p>
        </p:txBody>
      </p:sp>
      <p:sp>
        <p:nvSpPr>
          <p:cNvPr id="8" name="Slide Number Placeholder 7">
            <a:extLst>
              <a:ext uri="{FF2B5EF4-FFF2-40B4-BE49-F238E27FC236}">
                <a16:creationId xmlns:a16="http://schemas.microsoft.com/office/drawing/2014/main" id="{6D1C8FBD-2FB8-10BD-9C4B-91D5D3170C7E}"/>
              </a:ext>
            </a:extLst>
          </p:cNvPr>
          <p:cNvSpPr>
            <a:spLocks noGrp="1"/>
          </p:cNvSpPr>
          <p:nvPr>
            <p:ph type="sldNum" sz="quarter" idx="12"/>
          </p:nvPr>
        </p:nvSpPr>
        <p:spPr/>
        <p:txBody>
          <a:bodyPr/>
          <a:lstStyle/>
          <a:p>
            <a:fld id="{330EA680-D336-4FF7-8B7A-9848BB0A1C32}" type="slidenum">
              <a:rPr lang="en-US" smtClean="0"/>
              <a:t>48</a:t>
            </a:fld>
            <a:endParaRPr lang="en-US"/>
          </a:p>
        </p:txBody>
      </p:sp>
    </p:spTree>
    <p:extLst>
      <p:ext uri="{BB962C8B-B14F-4D97-AF65-F5344CB8AC3E}">
        <p14:creationId xmlns:p14="http://schemas.microsoft.com/office/powerpoint/2010/main" val="3299443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01" y="920103"/>
            <a:ext cx="3812291" cy="613743"/>
          </a:xfrm>
          <a:custGeom>
            <a:avLst/>
            <a:gdLst/>
            <a:ahLst/>
            <a:cxnLst/>
            <a:rect l="l" t="t" r="r" b="b"/>
            <a:pathLst>
              <a:path w="5718437" h="920615">
                <a:moveTo>
                  <a:pt x="0" y="0"/>
                </a:moveTo>
                <a:lnTo>
                  <a:pt x="5718437" y="0"/>
                </a:lnTo>
                <a:lnTo>
                  <a:pt x="5718437" y="920615"/>
                </a:lnTo>
                <a:lnTo>
                  <a:pt x="0" y="920615"/>
                </a:lnTo>
                <a:lnTo>
                  <a:pt x="0" y="0"/>
                </a:lnTo>
                <a:close/>
              </a:path>
            </a:pathLst>
          </a:custGeom>
          <a:blipFill>
            <a:blip r:embed="rId2"/>
            <a:stretch>
              <a:fillRect/>
            </a:stretch>
          </a:blipFill>
          <a:ln>
            <a:solidFill>
              <a:srgbClr val="4472C4"/>
            </a:solidFill>
          </a:ln>
        </p:spPr>
      </p:sp>
      <p:sp>
        <p:nvSpPr>
          <p:cNvPr id="3" name="Freeform 3"/>
          <p:cNvSpPr/>
          <p:nvPr/>
        </p:nvSpPr>
        <p:spPr>
          <a:xfrm>
            <a:off x="685800" y="1698946"/>
            <a:ext cx="11194609" cy="4687743"/>
          </a:xfrm>
          <a:custGeom>
            <a:avLst/>
            <a:gdLst/>
            <a:ahLst/>
            <a:cxnLst/>
            <a:rect l="l" t="t" r="r" b="b"/>
            <a:pathLst>
              <a:path w="16791914" h="7031614">
                <a:moveTo>
                  <a:pt x="0" y="0"/>
                </a:moveTo>
                <a:lnTo>
                  <a:pt x="16791914" y="0"/>
                </a:lnTo>
                <a:lnTo>
                  <a:pt x="16791914" y="7031615"/>
                </a:lnTo>
                <a:lnTo>
                  <a:pt x="0" y="7031615"/>
                </a:lnTo>
                <a:lnTo>
                  <a:pt x="0" y="0"/>
                </a:lnTo>
                <a:close/>
              </a:path>
            </a:pathLst>
          </a:custGeom>
          <a:blipFill>
            <a:blip r:embed="rId3"/>
            <a:stretch>
              <a:fillRect/>
            </a:stretch>
          </a:blipFill>
          <a:ln>
            <a:solidFill>
              <a:srgbClr val="4472C4"/>
            </a:solidFill>
          </a:ln>
        </p:spPr>
      </p:sp>
      <p:sp>
        <p:nvSpPr>
          <p:cNvPr id="4" name="TextBox 4"/>
          <p:cNvSpPr txBox="1"/>
          <p:nvPr/>
        </p:nvSpPr>
        <p:spPr>
          <a:xfrm>
            <a:off x="217906" y="148993"/>
            <a:ext cx="8444084" cy="66992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5712"/>
              </a:lnSpc>
            </a:pPr>
            <a:r>
              <a:rPr lang="en-US" sz="3600" b="1">
                <a:solidFill>
                  <a:srgbClr val="156082"/>
                </a:solidFill>
                <a:latin typeface="Times New Roman"/>
                <a:ea typeface="Canva Sans Bold"/>
                <a:cs typeface="Canva Sans Bold"/>
                <a:sym typeface="Canva Sans Bold"/>
              </a:rPr>
              <a:t>Bagging(Random Forest)</a:t>
            </a:r>
            <a:endParaRPr lang="en-US" sz="3600" b="1">
              <a:solidFill>
                <a:srgbClr val="156082"/>
              </a:solidFill>
              <a:latin typeface="Times New Roman"/>
              <a:ea typeface="Canva Sans Bold"/>
              <a:cs typeface="Canva Sans Bold"/>
            </a:endParaRPr>
          </a:p>
        </p:txBody>
      </p:sp>
      <p:sp>
        <p:nvSpPr>
          <p:cNvPr id="5" name="Slide Number Placeholder 4">
            <a:extLst>
              <a:ext uri="{FF2B5EF4-FFF2-40B4-BE49-F238E27FC236}">
                <a16:creationId xmlns:a16="http://schemas.microsoft.com/office/drawing/2014/main" id="{1F5D60A2-FED6-449E-37A9-8B89B2375711}"/>
              </a:ext>
            </a:extLst>
          </p:cNvPr>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203130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B8AAB6-CBDE-40C9-B6A4-C24AFF12A99D}"/>
              </a:ext>
            </a:extLst>
          </p:cNvPr>
          <p:cNvSpPr/>
          <p:nvPr/>
        </p:nvSpPr>
        <p:spPr>
          <a:xfrm>
            <a:off x="314237" y="207180"/>
            <a:ext cx="6228372" cy="707886"/>
          </a:xfrm>
          <a:prstGeom prst="rect">
            <a:avLst/>
          </a:prstGeom>
        </p:spPr>
        <p:txBody>
          <a:bodyPr wrap="none" lIns="91440" tIns="45720" rIns="91440" bIns="45720" anchor="t">
            <a:spAutoFit/>
          </a:bodyPr>
          <a:lstStyle/>
          <a:p>
            <a:r>
              <a:rPr lang="en-US" sz="4000" b="1" cap="all">
                <a:solidFill>
                  <a:srgbClr val="156082"/>
                </a:solidFill>
                <a:latin typeface="Times New Roman"/>
                <a:cs typeface="Times New Roman"/>
              </a:rPr>
              <a:t>Literature review</a:t>
            </a:r>
            <a:r>
              <a:rPr lang="en-US" sz="4000" b="1">
                <a:solidFill>
                  <a:srgbClr val="156082"/>
                </a:solidFill>
                <a:latin typeface="Times New Roman"/>
                <a:cs typeface="Times New Roman"/>
              </a:rPr>
              <a:t>-1</a:t>
            </a:r>
          </a:p>
        </p:txBody>
      </p:sp>
      <p:sp>
        <p:nvSpPr>
          <p:cNvPr id="3" name="TextBox 2">
            <a:extLst>
              <a:ext uri="{FF2B5EF4-FFF2-40B4-BE49-F238E27FC236}">
                <a16:creationId xmlns:a16="http://schemas.microsoft.com/office/drawing/2014/main" id="{9011C33D-42F6-657F-494D-2BB189E1A15D}"/>
              </a:ext>
            </a:extLst>
          </p:cNvPr>
          <p:cNvSpPr txBox="1"/>
          <p:nvPr/>
        </p:nvSpPr>
        <p:spPr>
          <a:xfrm>
            <a:off x="154629" y="1183996"/>
            <a:ext cx="11896854"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156082"/>
                </a:solidFill>
                <a:latin typeface="Times New Roman"/>
                <a:cs typeface="Arial"/>
              </a:rPr>
              <a:t>Measuring Global Macroeconomic Uncertainty and Cross-Country Uncertainty Spillovers by Graziano Moramarco</a:t>
            </a:r>
            <a:br>
              <a:rPr lang="en-US"/>
            </a:br>
            <a:endParaRPr lang="en-US" sz="1000">
              <a:solidFill>
                <a:srgbClr val="222222"/>
              </a:solidFill>
              <a:latin typeface="Arial"/>
              <a:cs typeface="Arial"/>
            </a:endParaRPr>
          </a:p>
          <a:p>
            <a:endParaRPr lang="en-US" sz="3200" b="1">
              <a:solidFill>
                <a:srgbClr val="156082"/>
              </a:solidFill>
              <a:latin typeface="Times New Roman"/>
              <a:cs typeface="Arial"/>
            </a:endParaRPr>
          </a:p>
        </p:txBody>
      </p:sp>
      <p:sp>
        <p:nvSpPr>
          <p:cNvPr id="4" name="TextBox 3">
            <a:extLst>
              <a:ext uri="{FF2B5EF4-FFF2-40B4-BE49-F238E27FC236}">
                <a16:creationId xmlns:a16="http://schemas.microsoft.com/office/drawing/2014/main" id="{A1668956-D4BA-B4FA-97C3-F3DEAD606586}"/>
              </a:ext>
            </a:extLst>
          </p:cNvPr>
          <p:cNvSpPr txBox="1"/>
          <p:nvPr/>
        </p:nvSpPr>
        <p:spPr>
          <a:xfrm>
            <a:off x="308354" y="2696976"/>
            <a:ext cx="1159086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latin typeface="Times New Roman"/>
                <a:ea typeface="+mn-lt"/>
                <a:cs typeface="+mn-lt"/>
              </a:rPr>
              <a:t>Research into global macroeconomic uncertainty often focuses on how uncertainty spreads and affects different countries. A common method used to study this is the Global Vector Autoregressive (GVAR) model. This model helps researchers understand how economic uncertainty in one country can impact others by measuring both local and international sources of uncertainty at the same time.</a:t>
            </a:r>
            <a:endParaRPr lang="en-US" dirty="0">
              <a:latin typeface="Times New Roman"/>
            </a:endParaRPr>
          </a:p>
          <a:p>
            <a:endParaRPr lang="en-US" sz="2400" dirty="0">
              <a:latin typeface="Times New Roman"/>
              <a:ea typeface="+mn-lt"/>
              <a:cs typeface="Times New Roman"/>
            </a:endParaRPr>
          </a:p>
          <a:p>
            <a:pPr marL="342900" indent="-342900">
              <a:buFont typeface="Wingdings"/>
              <a:buChar char="Ø"/>
            </a:pPr>
            <a:r>
              <a:rPr lang="en-US" sz="2400" dirty="0">
                <a:latin typeface="Times New Roman"/>
                <a:ea typeface="+mn-lt"/>
                <a:cs typeface="+mn-lt"/>
              </a:rPr>
              <a:t>The GVAR model incorporates a range of indicators, including financial market volatility, economic policy uncertainty, and survey-forecast measures, enabling it to capture fluctuations during significant economic disruptions such as the global financial crisis and the COVID-19 pandemic. </a:t>
            </a:r>
            <a:endParaRPr lang="en-US" sz="2400" dirty="0">
              <a:latin typeface="Times New Roman"/>
              <a:cs typeface="Times New Roman"/>
            </a:endParaRPr>
          </a:p>
        </p:txBody>
      </p:sp>
      <p:sp>
        <p:nvSpPr>
          <p:cNvPr id="7" name="Slide Number Placeholder 6">
            <a:extLst>
              <a:ext uri="{FF2B5EF4-FFF2-40B4-BE49-F238E27FC236}">
                <a16:creationId xmlns:a16="http://schemas.microsoft.com/office/drawing/2014/main" id="{694E47E1-18F9-91F2-0F9B-82802BF738AA}"/>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52049753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78319A-4230-F794-4AB5-37A704F4A8FF}"/>
              </a:ext>
            </a:extLst>
          </p:cNvPr>
          <p:cNvSpPr/>
          <p:nvPr/>
        </p:nvSpPr>
        <p:spPr>
          <a:xfrm>
            <a:off x="314237" y="207180"/>
            <a:ext cx="6209329" cy="707886"/>
          </a:xfrm>
          <a:prstGeom prst="rect">
            <a:avLst/>
          </a:prstGeom>
        </p:spPr>
        <p:txBody>
          <a:bodyPr wrap="none" lIns="91440" tIns="45720" rIns="91440" bIns="45720" anchor="t">
            <a:spAutoFit/>
          </a:bodyPr>
          <a:lstStyle/>
          <a:p>
            <a:r>
              <a:rPr lang="en-US" sz="4000" b="1" cap="all">
                <a:solidFill>
                  <a:srgbClr val="156082"/>
                </a:solidFill>
                <a:latin typeface="Times New Roman"/>
                <a:cs typeface="Times New Roman"/>
              </a:rPr>
              <a:t>Literature review</a:t>
            </a:r>
            <a:r>
              <a:rPr lang="en-US" sz="4000" b="1">
                <a:solidFill>
                  <a:srgbClr val="156082"/>
                </a:solidFill>
                <a:latin typeface="Times New Roman"/>
                <a:cs typeface="Times New Roman"/>
              </a:rPr>
              <a:t>-2</a:t>
            </a:r>
          </a:p>
        </p:txBody>
      </p:sp>
      <p:sp>
        <p:nvSpPr>
          <p:cNvPr id="5" name="TextBox 4">
            <a:extLst>
              <a:ext uri="{FF2B5EF4-FFF2-40B4-BE49-F238E27FC236}">
                <a16:creationId xmlns:a16="http://schemas.microsoft.com/office/drawing/2014/main" id="{25D76F48-FAC9-9969-3101-90A007AFA61C}"/>
              </a:ext>
            </a:extLst>
          </p:cNvPr>
          <p:cNvSpPr txBox="1"/>
          <p:nvPr/>
        </p:nvSpPr>
        <p:spPr>
          <a:xfrm>
            <a:off x="312823" y="954505"/>
            <a:ext cx="1157972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156082"/>
                </a:solidFill>
                <a:latin typeface="Times New Roman"/>
                <a:cs typeface="Times New Roman"/>
              </a:rPr>
              <a:t>Measuring the impact of the digital economy in developing countries: A systematic review and meta- analysis by </a:t>
            </a:r>
            <a:r>
              <a:rPr lang="en-US" sz="2800" b="1">
                <a:solidFill>
                  <a:srgbClr val="156082"/>
                </a:solidFill>
                <a:latin typeface="Times New Roman"/>
                <a:cs typeface="Times New Roman"/>
              </a:rPr>
              <a:t>Abdulkarim A. Oloyede</a:t>
            </a:r>
            <a:endParaRPr lang="en-US">
              <a:solidFill>
                <a:srgbClr val="000000"/>
              </a:solidFill>
              <a:latin typeface="Aptos"/>
              <a:cs typeface="Times New Roman"/>
            </a:endParaRPr>
          </a:p>
          <a:p>
            <a:endParaRPr lang="en-US" sz="2800" b="1">
              <a:solidFill>
                <a:srgbClr val="156082"/>
              </a:solidFill>
              <a:latin typeface="Times New Roman"/>
              <a:cs typeface="Times New Roman"/>
            </a:endParaRPr>
          </a:p>
          <a:p>
            <a:endParaRPr lang="en-US" sz="2800" b="1">
              <a:solidFill>
                <a:srgbClr val="156082"/>
              </a:solidFill>
              <a:latin typeface="Times New Roman"/>
              <a:cs typeface="Times New Roman"/>
            </a:endParaRPr>
          </a:p>
        </p:txBody>
      </p:sp>
      <p:sp>
        <p:nvSpPr>
          <p:cNvPr id="6" name="TextBox 5">
            <a:extLst>
              <a:ext uri="{FF2B5EF4-FFF2-40B4-BE49-F238E27FC236}">
                <a16:creationId xmlns:a16="http://schemas.microsoft.com/office/drawing/2014/main" id="{D62A9112-DD4E-954F-BCA4-85F0CCE2256F}"/>
              </a:ext>
            </a:extLst>
          </p:cNvPr>
          <p:cNvSpPr txBox="1"/>
          <p:nvPr/>
        </p:nvSpPr>
        <p:spPr>
          <a:xfrm>
            <a:off x="307352" y="2703404"/>
            <a:ext cx="1125888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latin typeface="Times New Roman"/>
                <a:ea typeface="+mn-lt"/>
                <a:cs typeface="+mn-lt"/>
              </a:rPr>
              <a:t>Research indicates that the digital economy is a major driver of global growth, but accurately measuring its impact is difficult, especially in developing nations. Current measurement methods vary and often overlook important aspects, potentially underestimating the digital economy’s full contribution. A unified and flexible measurement system is needed to better assess its impact and guide effective policies for sustainable growth.</a:t>
            </a:r>
            <a:endParaRPr lang="en-US" sz="2400" dirty="0">
              <a:latin typeface="Times New Roman"/>
              <a:ea typeface="+mn-lt"/>
              <a:cs typeface="Times New Roman"/>
            </a:endParaRPr>
          </a:p>
          <a:p>
            <a:endParaRPr lang="en-US" sz="2400">
              <a:latin typeface="Times New Roman"/>
              <a:ea typeface="+mn-lt"/>
              <a:cs typeface="+mn-lt"/>
            </a:endParaRPr>
          </a:p>
          <a:p>
            <a:pPr marL="342900" indent="-342900">
              <a:buFont typeface="Wingdings"/>
              <a:buChar char="Ø"/>
            </a:pPr>
            <a:r>
              <a:rPr lang="en-US" sz="2400" dirty="0">
                <a:latin typeface="Times New Roman"/>
                <a:ea typeface="+mn-lt"/>
                <a:cs typeface="+mn-lt"/>
              </a:rPr>
              <a:t>Existing indices often fail to fully capture the digital economy’s scope, leading to potential underestimations of its contributions. This highlights the need for a unified, context-sensitive framework that supports accurate measurement and facilitates policy-making for sustainable digital economic growth worldwide.</a:t>
            </a:r>
            <a:endParaRPr lang="en-US" sz="2400" dirty="0">
              <a:latin typeface="Times New Roman"/>
              <a:cs typeface="Times New Roman"/>
            </a:endParaRPr>
          </a:p>
        </p:txBody>
      </p:sp>
      <p:sp>
        <p:nvSpPr>
          <p:cNvPr id="8" name="Slide Number Placeholder 7">
            <a:extLst>
              <a:ext uri="{FF2B5EF4-FFF2-40B4-BE49-F238E27FC236}">
                <a16:creationId xmlns:a16="http://schemas.microsoft.com/office/drawing/2014/main" id="{FC261F18-EDF1-B7AA-987A-BC4EC5848CAC}"/>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0393488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9DFF19-9A03-4BFA-9988-0D4DCD183018}"/>
              </a:ext>
            </a:extLst>
          </p:cNvPr>
          <p:cNvPicPr>
            <a:picLocks noChangeAspect="1"/>
          </p:cNvPicPr>
          <p:nvPr/>
        </p:nvPicPr>
        <p:blipFill>
          <a:blip r:embed="rId2"/>
          <a:stretch>
            <a:fillRect/>
          </a:stretch>
        </p:blipFill>
        <p:spPr>
          <a:xfrm>
            <a:off x="2486722" y="1544444"/>
            <a:ext cx="6981865" cy="37691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Rectangle 4">
            <a:extLst>
              <a:ext uri="{FF2B5EF4-FFF2-40B4-BE49-F238E27FC236}">
                <a16:creationId xmlns:a16="http://schemas.microsoft.com/office/drawing/2014/main" id="{1CF93B27-F58C-45CE-96B1-3BB9E0709615}"/>
              </a:ext>
            </a:extLst>
          </p:cNvPr>
          <p:cNvSpPr/>
          <p:nvPr/>
        </p:nvSpPr>
        <p:spPr>
          <a:xfrm>
            <a:off x="225541" y="232156"/>
            <a:ext cx="6152957" cy="707886"/>
          </a:xfrm>
          <a:prstGeom prst="rect">
            <a:avLst/>
          </a:prstGeom>
        </p:spPr>
        <p:txBody>
          <a:bodyPr wrap="square" lIns="91440" tIns="45720" rIns="91440" bIns="45720" anchor="t">
            <a:spAutoFit/>
          </a:bodyPr>
          <a:lstStyle/>
          <a:p>
            <a:r>
              <a:rPr lang="en-US" sz="4000" b="1" cap="all">
                <a:solidFill>
                  <a:srgbClr val="156082"/>
                </a:solidFill>
                <a:latin typeface="Times New Roman"/>
                <a:cs typeface="Times New Roman"/>
              </a:rPr>
              <a:t>Data</a:t>
            </a:r>
            <a:r>
              <a:rPr lang="en-US" sz="4000" b="1" cap="all">
                <a:solidFill>
                  <a:srgbClr val="231F20"/>
                </a:solidFill>
                <a:latin typeface="Times New Roman"/>
                <a:cs typeface="Times New Roman"/>
              </a:rPr>
              <a:t> </a:t>
            </a:r>
            <a:r>
              <a:rPr lang="en-US" sz="4000" b="1" cap="all">
                <a:solidFill>
                  <a:srgbClr val="156082"/>
                </a:solidFill>
                <a:latin typeface="Times New Roman"/>
                <a:cs typeface="Times New Roman"/>
              </a:rPr>
              <a:t>preprocessing</a:t>
            </a:r>
            <a:endParaRPr lang="en-US" sz="400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5E2C8C2-22E4-EDA9-0694-F31B60F0A0D1}"/>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742396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A71BE-3101-4A43-B49B-FAAC4B1EF8DB}"/>
              </a:ext>
            </a:extLst>
          </p:cNvPr>
          <p:cNvSpPr txBox="1"/>
          <p:nvPr/>
        </p:nvSpPr>
        <p:spPr>
          <a:xfrm>
            <a:off x="189570" y="1449658"/>
            <a:ext cx="7675499"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Dataset: </a:t>
            </a:r>
            <a:r>
              <a:rPr lang="en-US" sz="2400">
                <a:latin typeface="Times New Roman" panose="02020603050405020304" pitchFamily="18" charset="0"/>
                <a:cs typeface="Times New Roman" panose="02020603050405020304" pitchFamily="18" charset="0"/>
              </a:rPr>
              <a:t>Our dataset contains 35 variables and 195 records</a:t>
            </a: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F4C886-0337-47C8-91CE-17CCDBDBDB23}"/>
              </a:ext>
            </a:extLst>
          </p:cNvPr>
          <p:cNvSpPr txBox="1"/>
          <p:nvPr/>
        </p:nvSpPr>
        <p:spPr>
          <a:xfrm>
            <a:off x="189570" y="2099532"/>
            <a:ext cx="11779122" cy="954107"/>
          </a:xfrm>
          <a:prstGeom prst="rect">
            <a:avLst/>
          </a:prstGeom>
          <a:noFill/>
        </p:spPr>
        <p:txBody>
          <a:bodyPr wrap="none" lIns="91440" tIns="45720" rIns="91440" bIns="45720" rtlCol="0" anchor="t">
            <a:spAutoFit/>
          </a:bodyPr>
          <a:lstStyle/>
          <a:p>
            <a:r>
              <a:rPr lang="en-US" sz="2800" b="1">
                <a:latin typeface="Times New Roman"/>
                <a:cs typeface="Times New Roman"/>
              </a:rPr>
              <a:t>Source: </a:t>
            </a:r>
            <a:r>
              <a:rPr lang="en-US" sz="2000">
                <a:solidFill>
                  <a:schemeClr val="accent1"/>
                </a:solidFill>
                <a:latin typeface="Times New Roman"/>
                <a:cs typeface="Times New Roman"/>
                <a:hlinkClick r:id="rId2">
                  <a:extLst>
                    <a:ext uri="{A12FA001-AC4F-418D-AE19-62706E023703}">
                      <ahyp:hlinkClr xmlns:ahyp="http://schemas.microsoft.com/office/drawing/2018/hyperlinkcolor" val="tx"/>
                    </a:ext>
                  </a:extLst>
                </a:hlinkClick>
              </a:rPr>
              <a:t>https://drive.google.com/drive/folders/1vGSRCnhqSxEH53BgLqhh32F1qNKqfOim?usp=drive_link</a:t>
            </a:r>
          </a:p>
          <a:p>
            <a:endParaRPr lang="en-US" sz="28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6256FD1-35D0-4F4C-AB47-42CCE07130FA}"/>
              </a:ext>
            </a:extLst>
          </p:cNvPr>
          <p:cNvSpPr/>
          <p:nvPr/>
        </p:nvSpPr>
        <p:spPr>
          <a:xfrm>
            <a:off x="189570" y="2676528"/>
            <a:ext cx="1836465"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Variables: </a:t>
            </a:r>
            <a:endParaRPr lang="en-US" sz="2800"/>
          </a:p>
        </p:txBody>
      </p:sp>
      <p:pic>
        <p:nvPicPr>
          <p:cNvPr id="8" name="Picture 7">
            <a:extLst>
              <a:ext uri="{FF2B5EF4-FFF2-40B4-BE49-F238E27FC236}">
                <a16:creationId xmlns:a16="http://schemas.microsoft.com/office/drawing/2014/main" id="{F531097F-13D0-4E6F-97D7-BA88EEFE6C0B}"/>
              </a:ext>
            </a:extLst>
          </p:cNvPr>
          <p:cNvPicPr>
            <a:picLocks noChangeAspect="1"/>
          </p:cNvPicPr>
          <p:nvPr/>
        </p:nvPicPr>
        <p:blipFill>
          <a:blip r:embed="rId3"/>
          <a:stretch>
            <a:fillRect/>
          </a:stretch>
        </p:blipFill>
        <p:spPr>
          <a:xfrm>
            <a:off x="2029807" y="3045058"/>
            <a:ext cx="9009720" cy="3598359"/>
          </a:xfrm>
          <a:prstGeom prst="rect">
            <a:avLst/>
          </a:prstGeom>
          <a:ln w="28575">
            <a:solidFill>
              <a:srgbClr val="156082"/>
            </a:solidFill>
          </a:ln>
        </p:spPr>
      </p:pic>
      <p:sp>
        <p:nvSpPr>
          <p:cNvPr id="7" name="Arrow: Right 6">
            <a:extLst>
              <a:ext uri="{FF2B5EF4-FFF2-40B4-BE49-F238E27FC236}">
                <a16:creationId xmlns:a16="http://schemas.microsoft.com/office/drawing/2014/main" id="{EBA041D3-F93A-7CBE-AD65-5698C9455FA5}"/>
              </a:ext>
            </a:extLst>
          </p:cNvPr>
          <p:cNvSpPr/>
          <p:nvPr/>
        </p:nvSpPr>
        <p:spPr>
          <a:xfrm>
            <a:off x="0" y="0"/>
            <a:ext cx="3103390" cy="144965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latin typeface="Times New Roman"/>
                <a:cs typeface="Times New Roman"/>
              </a:rPr>
              <a:t>Data </a:t>
            </a:r>
            <a:endParaRPr lang="en-US" b="1">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D57EF51-8D42-9395-F816-B7DBAE76AD87}"/>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9523422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BAC29F-A128-4D37-4A55-B732BD2FB787}"/>
              </a:ext>
            </a:extLst>
          </p:cNvPr>
          <p:cNvGraphicFramePr>
            <a:graphicFrameLocks noGrp="1"/>
          </p:cNvGraphicFramePr>
          <p:nvPr>
            <p:extLst>
              <p:ext uri="{D42A27DB-BD31-4B8C-83A1-F6EECF244321}">
                <p14:modId xmlns:p14="http://schemas.microsoft.com/office/powerpoint/2010/main" val="2780320436"/>
              </p:ext>
            </p:extLst>
          </p:nvPr>
        </p:nvGraphicFramePr>
        <p:xfrm>
          <a:off x="2135746" y="236112"/>
          <a:ext cx="8168640" cy="63970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824831074"/>
                    </a:ext>
                  </a:extLst>
                </a:gridCol>
                <a:gridCol w="4084320">
                  <a:extLst>
                    <a:ext uri="{9D8B030D-6E8A-4147-A177-3AD203B41FA5}">
                      <a16:colId xmlns:a16="http://schemas.microsoft.com/office/drawing/2014/main" val="2623445160"/>
                    </a:ext>
                  </a:extLst>
                </a:gridCol>
              </a:tblGrid>
              <a:tr h="399815">
                <a:tc>
                  <a:txBody>
                    <a:bodyPr/>
                    <a:lstStyle/>
                    <a:p>
                      <a:pPr lvl="0" algn="l">
                        <a:lnSpc>
                          <a:spcPts val="2175"/>
                        </a:lnSpc>
                        <a:buNone/>
                      </a:pPr>
                      <a:r>
                        <a:rPr lang="en-US" sz="1800">
                          <a:solidFill>
                            <a:schemeClr val="bg1"/>
                          </a:solidFill>
                          <a:effectLst/>
                          <a:latin typeface="Times New Roman"/>
                        </a:rPr>
                        <a:t>Continuous variable</a:t>
                      </a:r>
                      <a:endParaRPr lang="en-US">
                        <a:solidFill>
                          <a:schemeClr val="bg1"/>
                        </a:solidFill>
                        <a:effectLst/>
                        <a:latin typeface="Times New Roman"/>
                      </a:endParaRPr>
                    </a:p>
                  </a:txBody>
                  <a:tcPr/>
                </a:tc>
                <a:tc>
                  <a:txBody>
                    <a:bodyPr/>
                    <a:lstStyle/>
                    <a:p>
                      <a:pPr lvl="0" algn="l">
                        <a:lnSpc>
                          <a:spcPts val="2175"/>
                        </a:lnSpc>
                        <a:buNone/>
                      </a:pPr>
                      <a:r>
                        <a:rPr lang="en-US" sz="1800">
                          <a:solidFill>
                            <a:schemeClr val="bg1"/>
                          </a:solidFill>
                          <a:effectLst/>
                          <a:latin typeface="Times New Roman"/>
                        </a:rPr>
                        <a:t>Categorical variable</a:t>
                      </a:r>
                      <a:endParaRPr lang="en-US">
                        <a:solidFill>
                          <a:schemeClr val="bg1"/>
                        </a:solidFill>
                        <a:effectLst/>
                        <a:latin typeface="Times New Roman"/>
                      </a:endParaRPr>
                    </a:p>
                  </a:txBody>
                  <a:tcPr/>
                </a:tc>
                <a:extLst>
                  <a:ext uri="{0D108BD9-81ED-4DB2-BD59-A6C34878D82A}">
                    <a16:rowId xmlns:a16="http://schemas.microsoft.com/office/drawing/2014/main" val="1524386439"/>
                  </a:ext>
                </a:extLst>
              </a:tr>
              <a:tr h="399815">
                <a:tc>
                  <a:txBody>
                    <a:bodyPr/>
                    <a:lstStyle/>
                    <a:p>
                      <a:pPr lvl="0" algn="l">
                        <a:lnSpc>
                          <a:spcPts val="2175"/>
                        </a:lnSpc>
                        <a:buNone/>
                      </a:pPr>
                      <a:r>
                        <a:rPr lang="en-US" sz="1800" u="none" strike="noStrike" noProof="0">
                          <a:solidFill>
                            <a:srgbClr val="000000"/>
                          </a:solidFill>
                          <a:effectLst/>
                          <a:latin typeface="Times New Roman"/>
                        </a:rPr>
                        <a:t>Birth Rate </a:t>
                      </a:r>
                      <a:endParaRPr lang="en-US" sz="1800">
                        <a:solidFill>
                          <a:srgbClr val="000000"/>
                        </a:solidFill>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Abbreviation </a:t>
                      </a:r>
                      <a:endParaRPr lang="en-US" sz="1800">
                        <a:solidFill>
                          <a:srgbClr val="000000"/>
                        </a:solidFill>
                        <a:latin typeface="Times New Roman"/>
                      </a:endParaRPr>
                    </a:p>
                  </a:txBody>
                  <a:tcPr/>
                </a:tc>
                <a:extLst>
                  <a:ext uri="{0D108BD9-81ED-4DB2-BD59-A6C34878D82A}">
                    <a16:rowId xmlns:a16="http://schemas.microsoft.com/office/drawing/2014/main" val="897016386"/>
                  </a:ext>
                </a:extLst>
              </a:tr>
              <a:tr h="399815">
                <a:tc>
                  <a:txBody>
                    <a:bodyPr/>
                    <a:lstStyle/>
                    <a:p>
                      <a:pPr lvl="0" algn="l">
                        <a:lnSpc>
                          <a:spcPts val="2175"/>
                        </a:lnSpc>
                        <a:buNone/>
                      </a:pPr>
                      <a:r>
                        <a:rPr lang="en-US" sz="1800">
                          <a:solidFill>
                            <a:srgbClr val="000000"/>
                          </a:solidFill>
                          <a:effectLst/>
                          <a:latin typeface="Times New Roman"/>
                        </a:rPr>
                        <a:t>Calling Code</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Agricultural Land( %)</a:t>
                      </a:r>
                      <a:endParaRPr lang="en-US" sz="1800">
                        <a:solidFill>
                          <a:srgbClr val="000000"/>
                        </a:solidFill>
                        <a:latin typeface="Times New Roman"/>
                      </a:endParaRPr>
                    </a:p>
                  </a:txBody>
                  <a:tcPr/>
                </a:tc>
                <a:extLst>
                  <a:ext uri="{0D108BD9-81ED-4DB2-BD59-A6C34878D82A}">
                    <a16:rowId xmlns:a16="http://schemas.microsoft.com/office/drawing/2014/main" val="1045736836"/>
                  </a:ext>
                </a:extLst>
              </a:tr>
              <a:tr h="399815">
                <a:tc>
                  <a:txBody>
                    <a:bodyPr/>
                    <a:lstStyle/>
                    <a:p>
                      <a:pPr lvl="0" algn="l">
                        <a:lnSpc>
                          <a:spcPts val="2175"/>
                        </a:lnSpc>
                        <a:buNone/>
                      </a:pPr>
                      <a:r>
                        <a:rPr lang="en-US" sz="1800">
                          <a:solidFill>
                            <a:srgbClr val="000000"/>
                          </a:solidFill>
                          <a:effectLst/>
                          <a:latin typeface="Times New Roman"/>
                        </a:rPr>
                        <a:t>Fertility rate</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Land Area(Km2) </a:t>
                      </a:r>
                      <a:endParaRPr lang="en-US" sz="1800">
                        <a:solidFill>
                          <a:srgbClr val="000000"/>
                        </a:solidFill>
                        <a:latin typeface="Times New Roman"/>
                      </a:endParaRPr>
                    </a:p>
                  </a:txBody>
                  <a:tcPr/>
                </a:tc>
                <a:extLst>
                  <a:ext uri="{0D108BD9-81ED-4DB2-BD59-A6C34878D82A}">
                    <a16:rowId xmlns:a16="http://schemas.microsoft.com/office/drawing/2014/main" val="2559014146"/>
                  </a:ext>
                </a:extLst>
              </a:tr>
              <a:tr h="399815">
                <a:tc>
                  <a:txBody>
                    <a:bodyPr/>
                    <a:lstStyle/>
                    <a:p>
                      <a:pPr lvl="0" algn="l">
                        <a:lnSpc>
                          <a:spcPts val="2175"/>
                        </a:lnSpc>
                        <a:buNone/>
                      </a:pPr>
                      <a:r>
                        <a:rPr lang="en-US" sz="1800">
                          <a:solidFill>
                            <a:srgbClr val="000000"/>
                          </a:solidFill>
                          <a:effectLst/>
                          <a:latin typeface="Times New Roman"/>
                        </a:rPr>
                        <a:t>Infant mortality</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Armed Forces size </a:t>
                      </a:r>
                      <a:endParaRPr lang="en-US" sz="1800">
                        <a:solidFill>
                          <a:srgbClr val="000000"/>
                        </a:solidFill>
                        <a:latin typeface="Times New Roman"/>
                      </a:endParaRPr>
                    </a:p>
                  </a:txBody>
                  <a:tcPr/>
                </a:tc>
                <a:extLst>
                  <a:ext uri="{0D108BD9-81ED-4DB2-BD59-A6C34878D82A}">
                    <a16:rowId xmlns:a16="http://schemas.microsoft.com/office/drawing/2014/main" val="2417874947"/>
                  </a:ext>
                </a:extLst>
              </a:tr>
              <a:tr h="399815">
                <a:tc>
                  <a:txBody>
                    <a:bodyPr/>
                    <a:lstStyle/>
                    <a:p>
                      <a:pPr lvl="0" algn="l">
                        <a:lnSpc>
                          <a:spcPts val="2175"/>
                        </a:lnSpc>
                        <a:buNone/>
                      </a:pPr>
                      <a:r>
                        <a:rPr lang="en-US" sz="1800">
                          <a:solidFill>
                            <a:srgbClr val="000000"/>
                          </a:solidFill>
                          <a:effectLst/>
                          <a:latin typeface="Times New Roman"/>
                        </a:rPr>
                        <a:t>Life expectancy</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Capital/Major City </a:t>
                      </a:r>
                      <a:endParaRPr lang="en-US" sz="1800">
                        <a:solidFill>
                          <a:srgbClr val="000000"/>
                        </a:solidFill>
                        <a:latin typeface="Times New Roman"/>
                      </a:endParaRPr>
                    </a:p>
                  </a:txBody>
                  <a:tcPr/>
                </a:tc>
                <a:extLst>
                  <a:ext uri="{0D108BD9-81ED-4DB2-BD59-A6C34878D82A}">
                    <a16:rowId xmlns:a16="http://schemas.microsoft.com/office/drawing/2014/main" val="1526712834"/>
                  </a:ext>
                </a:extLst>
              </a:tr>
              <a:tr h="399815">
                <a:tc>
                  <a:txBody>
                    <a:bodyPr/>
                    <a:lstStyle/>
                    <a:p>
                      <a:pPr lvl="0" algn="l">
                        <a:lnSpc>
                          <a:spcPts val="2175"/>
                        </a:lnSpc>
                        <a:buNone/>
                      </a:pPr>
                      <a:r>
                        <a:rPr lang="en-US" sz="1800">
                          <a:solidFill>
                            <a:srgbClr val="000000"/>
                          </a:solidFill>
                          <a:effectLst/>
                          <a:latin typeface="Times New Roman"/>
                        </a:rPr>
                        <a:t>Maternal mortality ratio</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Co2-Emissions</a:t>
                      </a:r>
                      <a:endParaRPr lang="en-US" sz="1800">
                        <a:solidFill>
                          <a:srgbClr val="000000"/>
                        </a:solidFill>
                        <a:latin typeface="Times New Roman"/>
                      </a:endParaRPr>
                    </a:p>
                  </a:txBody>
                  <a:tcPr/>
                </a:tc>
                <a:extLst>
                  <a:ext uri="{0D108BD9-81ED-4DB2-BD59-A6C34878D82A}">
                    <a16:rowId xmlns:a16="http://schemas.microsoft.com/office/drawing/2014/main" val="2087934830"/>
                  </a:ext>
                </a:extLst>
              </a:tr>
              <a:tr h="399815">
                <a:tc>
                  <a:txBody>
                    <a:bodyPr/>
                    <a:lstStyle/>
                    <a:p>
                      <a:pPr lvl="0" algn="l">
                        <a:lnSpc>
                          <a:spcPts val="2175"/>
                        </a:lnSpc>
                        <a:buNone/>
                      </a:pPr>
                      <a:r>
                        <a:rPr lang="en-US" sz="1800">
                          <a:solidFill>
                            <a:srgbClr val="000000"/>
                          </a:solidFill>
                          <a:effectLst/>
                          <a:latin typeface="Times New Roman"/>
                        </a:rPr>
                        <a:t>Physicians per thousand</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CPI </a:t>
                      </a:r>
                      <a:endParaRPr lang="en-US" sz="1800">
                        <a:solidFill>
                          <a:srgbClr val="000000"/>
                        </a:solidFill>
                        <a:latin typeface="Times New Roman"/>
                      </a:endParaRPr>
                    </a:p>
                  </a:txBody>
                  <a:tcPr/>
                </a:tc>
                <a:extLst>
                  <a:ext uri="{0D108BD9-81ED-4DB2-BD59-A6C34878D82A}">
                    <a16:rowId xmlns:a16="http://schemas.microsoft.com/office/drawing/2014/main" val="3404538036"/>
                  </a:ext>
                </a:extLst>
              </a:tr>
              <a:tr h="399815">
                <a:tc>
                  <a:txBody>
                    <a:bodyPr/>
                    <a:lstStyle/>
                    <a:p>
                      <a:pPr lvl="0" algn="l">
                        <a:lnSpc>
                          <a:spcPts val="2175"/>
                        </a:lnSpc>
                        <a:buNone/>
                      </a:pPr>
                      <a:r>
                        <a:rPr lang="en-US" sz="1800">
                          <a:solidFill>
                            <a:srgbClr val="000000"/>
                          </a:solidFill>
                          <a:effectLst/>
                          <a:latin typeface="Times New Roman"/>
                        </a:rPr>
                        <a:t>Latitude</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CPI Change (%) </a:t>
                      </a:r>
                      <a:endParaRPr lang="en-US" sz="1800">
                        <a:solidFill>
                          <a:srgbClr val="000000"/>
                        </a:solidFill>
                        <a:latin typeface="Times New Roman"/>
                      </a:endParaRPr>
                    </a:p>
                  </a:txBody>
                  <a:tcPr/>
                </a:tc>
                <a:extLst>
                  <a:ext uri="{0D108BD9-81ED-4DB2-BD59-A6C34878D82A}">
                    <a16:rowId xmlns:a16="http://schemas.microsoft.com/office/drawing/2014/main" val="3058099457"/>
                  </a:ext>
                </a:extLst>
              </a:tr>
              <a:tr h="399815">
                <a:tc>
                  <a:txBody>
                    <a:bodyPr/>
                    <a:lstStyle/>
                    <a:p>
                      <a:pPr lvl="0" algn="l">
                        <a:lnSpc>
                          <a:spcPts val="2175"/>
                        </a:lnSpc>
                        <a:buNone/>
                      </a:pPr>
                      <a:r>
                        <a:rPr lang="en-US" sz="1800">
                          <a:solidFill>
                            <a:srgbClr val="000000"/>
                          </a:solidFill>
                          <a:effectLst/>
                          <a:latin typeface="Times New Roman"/>
                        </a:rPr>
                        <a:t>Longitude</a:t>
                      </a:r>
                      <a:endParaRPr lang="en-US"/>
                    </a:p>
                  </a:txBody>
                  <a:tcPr/>
                </a:tc>
                <a:tc>
                  <a:txBody>
                    <a:bodyPr/>
                    <a:lstStyle/>
                    <a:p>
                      <a:pPr lvl="0" algn="l">
                        <a:lnSpc>
                          <a:spcPts val="2175"/>
                        </a:lnSpc>
                        <a:buNone/>
                      </a:pPr>
                      <a:r>
                        <a:rPr lang="en-US" sz="1800" u="none" strike="noStrike" noProof="0">
                          <a:solidFill>
                            <a:srgbClr val="000000"/>
                          </a:solidFill>
                          <a:effectLst/>
                          <a:latin typeface="Times New Roman"/>
                        </a:rPr>
                        <a:t>Currency-Code</a:t>
                      </a:r>
                      <a:endParaRPr lang="en-US" sz="1800">
                        <a:solidFill>
                          <a:srgbClr val="000000"/>
                        </a:solidFill>
                        <a:latin typeface="Times New Roman"/>
                      </a:endParaRPr>
                    </a:p>
                  </a:txBody>
                  <a:tcPr/>
                </a:tc>
                <a:extLst>
                  <a:ext uri="{0D108BD9-81ED-4DB2-BD59-A6C34878D82A}">
                    <a16:rowId xmlns:a16="http://schemas.microsoft.com/office/drawing/2014/main" val="3991072937"/>
                  </a:ext>
                </a:extLst>
              </a:tr>
              <a:tr h="399815">
                <a:tc>
                  <a:txBody>
                    <a:bodyPr/>
                    <a:lstStyle/>
                    <a:p>
                      <a:pPr lvl="0" algn="l">
                        <a:lnSpc>
                          <a:spcPts val="2175"/>
                        </a:lnSpc>
                        <a:buNone/>
                      </a:pPr>
                      <a:endParaRPr lang="en-US" sz="1800">
                        <a:solidFill>
                          <a:srgbClr val="000000"/>
                        </a:solidFill>
                        <a:effectLst/>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Forested Area (%)</a:t>
                      </a:r>
                      <a:endParaRPr lang="en-US" sz="1800">
                        <a:solidFill>
                          <a:srgbClr val="000000"/>
                        </a:solidFill>
                        <a:latin typeface="Times New Roman"/>
                      </a:endParaRPr>
                    </a:p>
                  </a:txBody>
                  <a:tcPr/>
                </a:tc>
                <a:extLst>
                  <a:ext uri="{0D108BD9-81ED-4DB2-BD59-A6C34878D82A}">
                    <a16:rowId xmlns:a16="http://schemas.microsoft.com/office/drawing/2014/main" val="3006020403"/>
                  </a:ext>
                </a:extLst>
              </a:tr>
              <a:tr h="399815">
                <a:tc>
                  <a:txBody>
                    <a:bodyPr/>
                    <a:lstStyle/>
                    <a:p>
                      <a:pPr lvl="0" algn="l">
                        <a:lnSpc>
                          <a:spcPts val="2175"/>
                        </a:lnSpc>
                        <a:buNone/>
                      </a:pPr>
                      <a:endParaRPr lang="en-US" sz="1800">
                        <a:solidFill>
                          <a:srgbClr val="000000"/>
                        </a:solidFill>
                        <a:effectLst/>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Gasoline Price</a:t>
                      </a:r>
                      <a:endParaRPr lang="en-US" sz="1800">
                        <a:solidFill>
                          <a:srgbClr val="000000"/>
                        </a:solidFill>
                        <a:latin typeface="Times New Roman"/>
                      </a:endParaRPr>
                    </a:p>
                  </a:txBody>
                  <a:tcPr/>
                </a:tc>
                <a:extLst>
                  <a:ext uri="{0D108BD9-81ED-4DB2-BD59-A6C34878D82A}">
                    <a16:rowId xmlns:a16="http://schemas.microsoft.com/office/drawing/2014/main" val="3073763544"/>
                  </a:ext>
                </a:extLst>
              </a:tr>
              <a:tr h="399815">
                <a:tc>
                  <a:txBody>
                    <a:bodyPr/>
                    <a:lstStyle/>
                    <a:p>
                      <a:pPr lvl="0" algn="l">
                        <a:lnSpc>
                          <a:spcPts val="2175"/>
                        </a:lnSpc>
                        <a:buNone/>
                      </a:pPr>
                      <a:endParaRPr lang="en-US" sz="1800">
                        <a:solidFill>
                          <a:srgbClr val="000000"/>
                        </a:solidFill>
                        <a:effectLst/>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GDP</a:t>
                      </a:r>
                      <a:endParaRPr lang="en-US" sz="1800">
                        <a:solidFill>
                          <a:srgbClr val="000000"/>
                        </a:solidFill>
                        <a:latin typeface="Times New Roman"/>
                      </a:endParaRPr>
                    </a:p>
                  </a:txBody>
                  <a:tcPr/>
                </a:tc>
                <a:extLst>
                  <a:ext uri="{0D108BD9-81ED-4DB2-BD59-A6C34878D82A}">
                    <a16:rowId xmlns:a16="http://schemas.microsoft.com/office/drawing/2014/main" val="3367983365"/>
                  </a:ext>
                </a:extLst>
              </a:tr>
              <a:tr h="399815">
                <a:tc>
                  <a:txBody>
                    <a:bodyPr/>
                    <a:lstStyle/>
                    <a:p>
                      <a:pPr lvl="0" algn="l">
                        <a:lnSpc>
                          <a:spcPts val="2175"/>
                        </a:lnSpc>
                        <a:buNone/>
                      </a:pPr>
                      <a:endParaRPr lang="en-US" sz="1800">
                        <a:solidFill>
                          <a:srgbClr val="000000"/>
                        </a:solidFill>
                        <a:effectLst/>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Gross primary education enrollment (%)</a:t>
                      </a:r>
                      <a:endParaRPr lang="en-US" sz="1800">
                        <a:solidFill>
                          <a:srgbClr val="000000"/>
                        </a:solidFill>
                        <a:latin typeface="Times New Roman"/>
                      </a:endParaRPr>
                    </a:p>
                  </a:txBody>
                  <a:tcPr/>
                </a:tc>
                <a:extLst>
                  <a:ext uri="{0D108BD9-81ED-4DB2-BD59-A6C34878D82A}">
                    <a16:rowId xmlns:a16="http://schemas.microsoft.com/office/drawing/2014/main" val="3561228037"/>
                  </a:ext>
                </a:extLst>
              </a:tr>
              <a:tr h="399815">
                <a:tc>
                  <a:txBody>
                    <a:bodyPr/>
                    <a:lstStyle/>
                    <a:p>
                      <a:pPr lvl="0" algn="l">
                        <a:lnSpc>
                          <a:spcPts val="2175"/>
                        </a:lnSpc>
                        <a:buNone/>
                      </a:pPr>
                      <a:endParaRPr lang="en-US" sz="1800">
                        <a:solidFill>
                          <a:srgbClr val="000000"/>
                        </a:solidFill>
                        <a:effectLst/>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Gross tertiary education enrollment (%)</a:t>
                      </a:r>
                      <a:endParaRPr lang="en-US" sz="1800">
                        <a:solidFill>
                          <a:srgbClr val="000000"/>
                        </a:solidFill>
                        <a:latin typeface="Times New Roman"/>
                      </a:endParaRPr>
                    </a:p>
                  </a:txBody>
                  <a:tcPr/>
                </a:tc>
                <a:extLst>
                  <a:ext uri="{0D108BD9-81ED-4DB2-BD59-A6C34878D82A}">
                    <a16:rowId xmlns:a16="http://schemas.microsoft.com/office/drawing/2014/main" val="3249247679"/>
                  </a:ext>
                </a:extLst>
              </a:tr>
              <a:tr h="399815">
                <a:tc>
                  <a:txBody>
                    <a:bodyPr/>
                    <a:lstStyle/>
                    <a:p>
                      <a:pPr lvl="0" algn="l">
                        <a:lnSpc>
                          <a:spcPts val="2175"/>
                        </a:lnSpc>
                        <a:buNone/>
                      </a:pPr>
                      <a:endParaRPr lang="en-US" sz="1800">
                        <a:solidFill>
                          <a:srgbClr val="000000"/>
                        </a:solidFill>
                        <a:effectLst/>
                        <a:latin typeface="Times New Roman"/>
                      </a:endParaRPr>
                    </a:p>
                  </a:txBody>
                  <a:tcPr/>
                </a:tc>
                <a:tc>
                  <a:txBody>
                    <a:bodyPr/>
                    <a:lstStyle/>
                    <a:p>
                      <a:pPr lvl="0" algn="l">
                        <a:lnSpc>
                          <a:spcPts val="2175"/>
                        </a:lnSpc>
                        <a:buNone/>
                      </a:pPr>
                      <a:r>
                        <a:rPr lang="en-US" sz="1800" u="none" strike="noStrike" noProof="0">
                          <a:solidFill>
                            <a:srgbClr val="000000"/>
                          </a:solidFill>
                          <a:effectLst/>
                          <a:latin typeface="Times New Roman"/>
                        </a:rPr>
                        <a:t>Largest city </a:t>
                      </a:r>
                      <a:endParaRPr lang="en-US" sz="1800">
                        <a:solidFill>
                          <a:srgbClr val="000000"/>
                        </a:solidFill>
                        <a:latin typeface="Times New Roman"/>
                      </a:endParaRPr>
                    </a:p>
                  </a:txBody>
                  <a:tcPr/>
                </a:tc>
                <a:extLst>
                  <a:ext uri="{0D108BD9-81ED-4DB2-BD59-A6C34878D82A}">
                    <a16:rowId xmlns:a16="http://schemas.microsoft.com/office/drawing/2014/main" val="2563116487"/>
                  </a:ext>
                </a:extLst>
              </a:tr>
            </a:tbl>
          </a:graphicData>
        </a:graphic>
      </p:graphicFrame>
      <p:sp>
        <p:nvSpPr>
          <p:cNvPr id="3" name="Slide Number Placeholder 2">
            <a:extLst>
              <a:ext uri="{FF2B5EF4-FFF2-40B4-BE49-F238E27FC236}">
                <a16:creationId xmlns:a16="http://schemas.microsoft.com/office/drawing/2014/main" id="{77B34B06-93C4-3859-D5D7-61655381C770}"/>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86730089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124</cp:revision>
  <dcterms:created xsi:type="dcterms:W3CDTF">2024-11-11T10:18:20Z</dcterms:created>
  <dcterms:modified xsi:type="dcterms:W3CDTF">2024-12-19T15:50:11Z</dcterms:modified>
</cp:coreProperties>
</file>