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3"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069A0-3AEA-42A7-9DDF-7BCA07789DBA}" v="399" dt="2025-02-08T04:11:11.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7" d="100"/>
          <a:sy n="77" d="100"/>
        </p:scale>
        <p:origin x="91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139688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59254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86235D-23FA-4050-91FE-37F75DD2D39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53487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3565740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86235D-23FA-4050-91FE-37F75DD2D39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891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24546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178433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1051360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309627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FFCCB-55D9-4923-8F78-1BC62280CBCF}"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133996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3570178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FFCCB-55D9-4923-8F78-1BC62280CBCF}"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106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FFCCB-55D9-4923-8F78-1BC62280CBCF}"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31055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FFCCB-55D9-4923-8F78-1BC62280CBCF}"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355999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2808768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2FFCCB-55D9-4923-8F78-1BC62280CBCF}"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C86235D-23FA-4050-91FE-37F75DD2D39E}" type="slidenum">
              <a:rPr lang="en-IN" smtClean="0"/>
              <a:t>‹#›</a:t>
            </a:fld>
            <a:endParaRPr lang="en-IN"/>
          </a:p>
        </p:txBody>
      </p:sp>
    </p:spTree>
    <p:extLst>
      <p:ext uri="{BB962C8B-B14F-4D97-AF65-F5344CB8AC3E}">
        <p14:creationId xmlns:p14="http://schemas.microsoft.com/office/powerpoint/2010/main" val="335137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52FFCCB-55D9-4923-8F78-1BC62280CBCF}" type="datetimeFigureOut">
              <a:rPr lang="en-IN" smtClean="0"/>
              <a:t>08-02-2025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C86235D-23FA-4050-91FE-37F75DD2D39E}" type="slidenum">
              <a:rPr lang="en-IN" smtClean="0"/>
              <a:t>‹#›</a:t>
            </a:fld>
            <a:endParaRPr lang="en-IN"/>
          </a:p>
        </p:txBody>
      </p:sp>
    </p:spTree>
    <p:extLst>
      <p:ext uri="{BB962C8B-B14F-4D97-AF65-F5344CB8AC3E}">
        <p14:creationId xmlns:p14="http://schemas.microsoft.com/office/powerpoint/2010/main" val="34695078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C468-E0AA-D5B2-748E-4073FDF52A17}"/>
              </a:ext>
            </a:extLst>
          </p:cNvPr>
          <p:cNvSpPr>
            <a:spLocks noGrp="1"/>
          </p:cNvSpPr>
          <p:nvPr>
            <p:ph type="ctrTitle"/>
          </p:nvPr>
        </p:nvSpPr>
        <p:spPr>
          <a:xfrm>
            <a:off x="2589212" y="1334837"/>
            <a:ext cx="8649059" cy="2094164"/>
          </a:xfrm>
        </p:spPr>
        <p:txBody>
          <a:bodyPr>
            <a:normAutofit/>
          </a:bodyPr>
          <a:lstStyle/>
          <a:p>
            <a:r>
              <a:rPr lang="en-US" dirty="0">
                <a:latin typeface="Times New Roman" panose="02020603050405020304" pitchFamily="18" charset="0"/>
                <a:cs typeface="Times New Roman" panose="02020603050405020304" pitchFamily="18" charset="0"/>
              </a:rPr>
              <a:t>Smart cooker whistle counter with auto shut-off</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59170C6-E656-39B3-72F2-9EDD2CADC979}"/>
              </a:ext>
            </a:extLst>
          </p:cNvPr>
          <p:cNvSpPr>
            <a:spLocks noGrp="1"/>
          </p:cNvSpPr>
          <p:nvPr>
            <p:ph type="subTitle" idx="1"/>
          </p:nvPr>
        </p:nvSpPr>
        <p:spPr>
          <a:xfrm>
            <a:off x="2589213" y="4472581"/>
            <a:ext cx="8915399" cy="1126283"/>
          </a:xfrm>
        </p:spPr>
        <p:txBody>
          <a:bodyPr>
            <a:normAutofit lnSpcReduction="10000"/>
          </a:bodyPr>
          <a:lstStyle/>
          <a:p>
            <a:r>
              <a:rPr lang="en-US" b="1" dirty="0">
                <a:latin typeface="Times New Roman" panose="02020603050405020304" pitchFamily="18" charset="0"/>
                <a:cs typeface="Times New Roman" panose="02020603050405020304" pitchFamily="18" charset="0"/>
              </a:rPr>
              <a:t>NAME: TELAPOLU MANI SAI LOKESH</a:t>
            </a:r>
          </a:p>
          <a:p>
            <a:r>
              <a:rPr lang="en-US" b="1" dirty="0">
                <a:latin typeface="Times New Roman" panose="02020603050405020304" pitchFamily="18" charset="0"/>
                <a:cs typeface="Times New Roman" panose="02020603050405020304" pitchFamily="18" charset="0"/>
              </a:rPr>
              <a:t>REGNO: 192224105</a:t>
            </a:r>
          </a:p>
          <a:p>
            <a:r>
              <a:rPr lang="en-IN" b="1" dirty="0">
                <a:latin typeface="Times New Roman" panose="02020603050405020304" pitchFamily="18" charset="0"/>
                <a:cs typeface="Times New Roman" panose="02020603050405020304" pitchFamily="18" charset="0"/>
              </a:rPr>
              <a:t>SUPERVISOR : </a:t>
            </a:r>
            <a:r>
              <a:rPr lang="en-IN" b="1" dirty="0" err="1">
                <a:latin typeface="Times New Roman" panose="02020603050405020304" pitchFamily="18" charset="0"/>
                <a:cs typeface="Times New Roman" panose="02020603050405020304" pitchFamily="18" charset="0"/>
              </a:rPr>
              <a:t>Dr.</a:t>
            </a:r>
            <a:r>
              <a:rPr lang="en-IN" b="1" dirty="0">
                <a:latin typeface="Times New Roman" panose="02020603050405020304" pitchFamily="18" charset="0"/>
                <a:cs typeface="Times New Roman" panose="02020603050405020304" pitchFamily="18" charset="0"/>
              </a:rPr>
              <a:t> Arjun Pandian</a:t>
            </a:r>
          </a:p>
        </p:txBody>
      </p:sp>
    </p:spTree>
    <p:extLst>
      <p:ext uri="{BB962C8B-B14F-4D97-AF65-F5344CB8AC3E}">
        <p14:creationId xmlns:p14="http://schemas.microsoft.com/office/powerpoint/2010/main" val="2338421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est Thank You Slide In PPT Presentation and Google Slides">
            <a:extLst>
              <a:ext uri="{FF2B5EF4-FFF2-40B4-BE49-F238E27FC236}">
                <a16:creationId xmlns:a16="http://schemas.microsoft.com/office/drawing/2014/main" id="{E400344B-6372-CF7A-F3F1-F0A5DE62A7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52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32AE0-5010-429D-6005-6F8156348423}"/>
              </a:ext>
            </a:extLst>
          </p:cNvPr>
          <p:cNvSpPr>
            <a:spLocks noGrp="1"/>
          </p:cNvSpPr>
          <p:nvPr>
            <p:ph type="title"/>
          </p:nvPr>
        </p:nvSpPr>
        <p:spPr>
          <a:xfrm>
            <a:off x="2991679" y="1953184"/>
            <a:ext cx="2276061" cy="511732"/>
          </a:xfrm>
        </p:spPr>
        <p:txBody>
          <a:bodyPr>
            <a:noAutofit/>
          </a:bodyPr>
          <a:lstStyle/>
          <a:p>
            <a:r>
              <a:rPr lang="en-US" sz="1800" b="1" dirty="0">
                <a:latin typeface="Times New Roman" panose="02020603050405020304" pitchFamily="18" charset="0"/>
                <a:cs typeface="Times New Roman" panose="02020603050405020304" pitchFamily="18" charset="0"/>
              </a:rPr>
              <a:t>Problem statement</a:t>
            </a:r>
            <a:endParaRPr lang="en-IN" sz="1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8BDB8A1-47F0-18AA-F153-377449E8C770}"/>
              </a:ext>
            </a:extLst>
          </p:cNvPr>
          <p:cNvSpPr>
            <a:spLocks noGrp="1"/>
          </p:cNvSpPr>
          <p:nvPr>
            <p:ph type="body" sz="half" idx="2"/>
          </p:nvPr>
        </p:nvSpPr>
        <p:spPr>
          <a:xfrm>
            <a:off x="2902226" y="2798001"/>
            <a:ext cx="8209722" cy="2052298"/>
          </a:xfrm>
        </p:spPr>
        <p:txBody>
          <a:bodyPr>
            <a:noAutofit/>
          </a:bodyPr>
          <a:lstStyle/>
          <a:p>
            <a:r>
              <a:rPr lang="en-US" dirty="0">
                <a:latin typeface="Times New Roman" panose="02020603050405020304" pitchFamily="18" charset="0"/>
                <a:cs typeface="Times New Roman" panose="02020603050405020304" pitchFamily="18" charset="0"/>
              </a:rPr>
              <a:t>Traditional pressure cookers require constant attention to count whistles and manually switch off the heat, which can result in overcooking or burning food. This process is time-consuming and increases the risk of accidents. For individuals with busy schedules, it becomes difficult to monitor cooking while managing other tasks. Therefore, there is a need for a smart cooker that automatically counts whistles and turns off the heat, ensuring precise cooking and enhanced safety.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763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2CB7-F6D4-D6CA-2108-5B9163B436D7}"/>
              </a:ext>
            </a:extLst>
          </p:cNvPr>
          <p:cNvSpPr>
            <a:spLocks noGrp="1"/>
          </p:cNvSpPr>
          <p:nvPr>
            <p:ph type="title"/>
          </p:nvPr>
        </p:nvSpPr>
        <p:spPr>
          <a:xfrm>
            <a:off x="2589213" y="1842054"/>
            <a:ext cx="2360474" cy="583096"/>
          </a:xfrm>
        </p:spPr>
        <p:txBody>
          <a:bodyPr>
            <a:normAutofit/>
          </a:bodyPr>
          <a:lstStyle/>
          <a:p>
            <a:r>
              <a:rPr lang="en-US" sz="1800" b="1" dirty="0">
                <a:latin typeface="Times New Roman" panose="02020603050405020304" pitchFamily="18" charset="0"/>
                <a:cs typeface="Times New Roman" panose="02020603050405020304" pitchFamily="18" charset="0"/>
              </a:rPr>
              <a:t>INTRODUCTION</a:t>
            </a:r>
            <a:endParaRPr lang="en-IN" sz="18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7A59B45-2CA8-4851-6A8F-8CB792581BF1}"/>
              </a:ext>
            </a:extLst>
          </p:cNvPr>
          <p:cNvSpPr>
            <a:spLocks noGrp="1"/>
          </p:cNvSpPr>
          <p:nvPr>
            <p:ph type="body" sz="half" idx="2"/>
          </p:nvPr>
        </p:nvSpPr>
        <p:spPr>
          <a:xfrm>
            <a:off x="2589213" y="2623933"/>
            <a:ext cx="8403465" cy="2504658"/>
          </a:xfrm>
        </p:spPr>
        <p:txBody>
          <a:bodyPr>
            <a:noAutofit/>
          </a:bodyPr>
          <a:lstStyle/>
          <a:p>
            <a:r>
              <a:rPr lang="en-US" dirty="0">
                <a:latin typeface="Times New Roman" panose="02020603050405020304" pitchFamily="18" charset="0"/>
                <a:cs typeface="Times New Roman" panose="02020603050405020304" pitchFamily="18" charset="0"/>
              </a:rPr>
              <a:t>The Smart Cooker Whistle Counter with Automatic Switch-Off is a modern kitchen innovation that simplifies and improves the cooking process. Pressure cooking, although efficient, is a very demanding process as one has to count whistles and manually switch off the heat, which can result in overcooking or accidents. This smart device addresses the challenges of counting whistles and automatically turning off the heat once the preset count is reached. It provides an easy, time-saving, and accident-free means of preparing food for those who wish to cook with precision and ease and keep the kitchen accident-free.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029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4650-D1A7-454A-00AC-41D59241C9B4}"/>
              </a:ext>
            </a:extLst>
          </p:cNvPr>
          <p:cNvSpPr>
            <a:spLocks noGrp="1"/>
          </p:cNvSpPr>
          <p:nvPr>
            <p:ph type="title"/>
          </p:nvPr>
        </p:nvSpPr>
        <p:spPr>
          <a:xfrm>
            <a:off x="2346151" y="813619"/>
            <a:ext cx="5853631" cy="5607059"/>
          </a:xfrm>
        </p:spPr>
        <p:txBody>
          <a:bodyPr>
            <a:noAutofit/>
          </a:bodyPr>
          <a:lstStyle/>
          <a:p>
            <a:r>
              <a:rPr lang="en-US" sz="1800" b="1" dirty="0">
                <a:latin typeface="Times New Roman" panose="02020603050405020304" pitchFamily="18" charset="0"/>
                <a:cs typeface="Times New Roman" panose="02020603050405020304" pitchFamily="18" charset="0"/>
              </a:rPr>
              <a:t>Key Features</a:t>
            </a:r>
            <a:br>
              <a:rPr lang="en-US" sz="1800" b="1"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Whistle Detection:</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device uses high-accuracy sensors or microphones to detect the sound of pressure cooker whistles, even in noisy kitchen environments.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Whistle Counter:</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built-in system counts the number of whistles and displays it in real-time on a digital screen. Users can set the desired count as per their recipe needs.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Automatic Heat Switch-Off:</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When the preset whistle count is reached, the system automatically turns off the heat source, preventing overcooking and energy wastage.</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r>
              <a:rPr lang="en-US" sz="1800" b="1" dirty="0">
                <a:latin typeface="Times New Roman" panose="02020603050405020304" pitchFamily="18" charset="0"/>
                <a:cs typeface="Times New Roman" panose="02020603050405020304" pitchFamily="18" charset="0"/>
              </a:rPr>
              <a:t>Compatibility with Cooktops:</a:t>
            </a:r>
            <a:br>
              <a:rPr lang="en-US" sz="1800" b="1"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It works seamlessly with gas, induction, and electric cooktops, making it adaptable to various kitchen setups.</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26CBB2-8F67-8798-0865-CE0FD0193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8687" y="2348093"/>
            <a:ext cx="3518452" cy="2684205"/>
          </a:xfrm>
          <a:prstGeom prst="rect">
            <a:avLst/>
          </a:prstGeom>
        </p:spPr>
      </p:pic>
    </p:spTree>
    <p:extLst>
      <p:ext uri="{BB962C8B-B14F-4D97-AF65-F5344CB8AC3E}">
        <p14:creationId xmlns:p14="http://schemas.microsoft.com/office/powerpoint/2010/main" val="2651753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999C8-950E-83A1-51D9-D9B8F3FE545C}"/>
              </a:ext>
            </a:extLst>
          </p:cNvPr>
          <p:cNvSpPr txBox="1"/>
          <p:nvPr/>
        </p:nvSpPr>
        <p:spPr>
          <a:xfrm>
            <a:off x="2360609" y="1582340"/>
            <a:ext cx="4984409"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How It Works</a:t>
            </a:r>
          </a:p>
          <a:p>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1:</a:t>
            </a:r>
            <a:r>
              <a:rPr lang="en-US" dirty="0">
                <a:latin typeface="Times New Roman" panose="02020603050405020304" pitchFamily="18" charset="0"/>
                <a:cs typeface="Times New Roman" panose="02020603050405020304" pitchFamily="18" charset="0"/>
              </a:rPr>
              <a:t> The user sets the required number of whistles based on the dish.</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2:</a:t>
            </a:r>
            <a:r>
              <a:rPr lang="en-US" dirty="0">
                <a:latin typeface="Times New Roman" panose="02020603050405020304" pitchFamily="18" charset="0"/>
                <a:cs typeface="Times New Roman" panose="02020603050405020304" pitchFamily="18" charset="0"/>
              </a:rPr>
              <a:t> Sensors detect the whistle sounds and count them in real-time.</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3:</a:t>
            </a:r>
            <a:r>
              <a:rPr lang="en-US" dirty="0">
                <a:latin typeface="Times New Roman" panose="02020603050405020304" pitchFamily="18" charset="0"/>
                <a:cs typeface="Times New Roman" panose="02020603050405020304" pitchFamily="18" charset="0"/>
              </a:rPr>
              <a:t> The system monitors the count and compares it with the preset value.</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Step 4:</a:t>
            </a:r>
            <a:r>
              <a:rPr lang="en-US" dirty="0">
                <a:latin typeface="Times New Roman" panose="02020603050405020304" pitchFamily="18" charset="0"/>
                <a:cs typeface="Times New Roman" panose="02020603050405020304" pitchFamily="18" charset="0"/>
              </a:rPr>
              <a:t> Once the count is reached, the device automatically switches off the heat source.</a:t>
            </a:r>
          </a:p>
        </p:txBody>
      </p:sp>
      <p:pic>
        <p:nvPicPr>
          <p:cNvPr id="5" name="Picture 4">
            <a:extLst>
              <a:ext uri="{FF2B5EF4-FFF2-40B4-BE49-F238E27FC236}">
                <a16:creationId xmlns:a16="http://schemas.microsoft.com/office/drawing/2014/main" id="{EE7ABD80-F35E-8FF9-BF2B-BCA2AE4A4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576" y="1886479"/>
            <a:ext cx="4101962" cy="3085041"/>
          </a:xfrm>
          <a:prstGeom prst="rect">
            <a:avLst/>
          </a:prstGeom>
        </p:spPr>
      </p:pic>
    </p:spTree>
    <p:extLst>
      <p:ext uri="{BB962C8B-B14F-4D97-AF65-F5344CB8AC3E}">
        <p14:creationId xmlns:p14="http://schemas.microsoft.com/office/powerpoint/2010/main" val="348492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DBFEE6-EBA9-717A-5A97-BE6A5622DED9}"/>
              </a:ext>
            </a:extLst>
          </p:cNvPr>
          <p:cNvSpPr txBox="1"/>
          <p:nvPr/>
        </p:nvSpPr>
        <p:spPr>
          <a:xfrm>
            <a:off x="2520477" y="3291877"/>
            <a:ext cx="8599165"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Benefits</a:t>
            </a:r>
          </a:p>
          <a:p>
            <a:r>
              <a:rPr lang="en-US" b="1" dirty="0">
                <a:latin typeface="Times New Roman" panose="02020603050405020304" pitchFamily="18" charset="0"/>
                <a:cs typeface="Times New Roman" panose="02020603050405020304" pitchFamily="18" charset="0"/>
              </a:rPr>
              <a:t>Accurate Cooking Time:</a:t>
            </a:r>
          </a:p>
          <a:p>
            <a:r>
              <a:rPr lang="en-US" dirty="0">
                <a:latin typeface="Times New Roman" panose="02020603050405020304" pitchFamily="18" charset="0"/>
                <a:cs typeface="Times New Roman" panose="02020603050405020304" pitchFamily="18" charset="0"/>
              </a:rPr>
              <a:t>Accurately cooks dishes with the exact count of whistles required for particular recipes.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Saving Energy and Time:</a:t>
            </a:r>
          </a:p>
          <a:p>
            <a:r>
              <a:rPr lang="en-US" dirty="0">
                <a:latin typeface="Times New Roman" panose="02020603050405020304" pitchFamily="18" charset="0"/>
                <a:cs typeface="Times New Roman" panose="02020603050405020304" pitchFamily="18" charset="0"/>
              </a:rPr>
              <a:t>The product switches off the stove, conserving energy and freeing up the user for other activities without having to keep track of the cooking utensil.</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Improved Safety:</a:t>
            </a:r>
          </a:p>
          <a:p>
            <a:r>
              <a:rPr lang="en-US" dirty="0">
                <a:latin typeface="Times New Roman" panose="02020603050405020304" pitchFamily="18" charset="0"/>
                <a:cs typeface="Times New Roman" panose="02020603050405020304" pitchFamily="18" charset="0"/>
              </a:rPr>
              <a:t>Helps avoid accidents due to overheating and forgetting to turn off the stove to ensure safety in the kitchen.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312742-2629-C072-C10C-33E5D41D3F51}"/>
              </a:ext>
            </a:extLst>
          </p:cNvPr>
          <p:cNvSpPr txBox="1"/>
          <p:nvPr/>
        </p:nvSpPr>
        <p:spPr>
          <a:xfrm>
            <a:off x="2442540" y="657384"/>
            <a:ext cx="8388865" cy="253556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Use Case Scenarios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Rice Cooking:</a:t>
            </a:r>
            <a:r>
              <a:rPr lang="en-US" dirty="0">
                <a:latin typeface="Times New Roman" panose="02020603050405020304" pitchFamily="18" charset="0"/>
                <a:cs typeface="Times New Roman" panose="02020603050405020304" pitchFamily="18" charset="0"/>
              </a:rPr>
              <a:t> Ensures perfectly cooked rice without undercooking or overcooking.</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Lentils and Beans:</a:t>
            </a:r>
            <a:r>
              <a:rPr lang="en-US" dirty="0">
                <a:latin typeface="Times New Roman" panose="02020603050405020304" pitchFamily="18" charset="0"/>
                <a:cs typeface="Times New Roman" panose="02020603050405020304" pitchFamily="18" charset="0"/>
              </a:rPr>
              <a:t> Cooks lentils and beans to the right texture without breaking or overcooking.</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Vegetable Curries:</a:t>
            </a:r>
            <a:r>
              <a:rPr lang="en-US" dirty="0">
                <a:latin typeface="Times New Roman" panose="02020603050405020304" pitchFamily="18" charset="0"/>
                <a:cs typeface="Times New Roman" panose="02020603050405020304" pitchFamily="18" charset="0"/>
              </a:rPr>
              <a:t> Maintains the desired consistency for curries by avoiding overboiling.</a:t>
            </a:r>
          </a:p>
        </p:txBody>
      </p:sp>
    </p:spTree>
    <p:extLst>
      <p:ext uri="{BB962C8B-B14F-4D97-AF65-F5344CB8AC3E}">
        <p14:creationId xmlns:p14="http://schemas.microsoft.com/office/powerpoint/2010/main" val="467216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DB5C9-DF60-34FC-951B-21914C27AFC5}"/>
              </a:ext>
            </a:extLst>
          </p:cNvPr>
          <p:cNvSpPr txBox="1"/>
          <p:nvPr/>
        </p:nvSpPr>
        <p:spPr>
          <a:xfrm>
            <a:off x="2295939" y="785192"/>
            <a:ext cx="9208674" cy="1525390"/>
          </a:xfrm>
          <a:prstGeom prst="rect">
            <a:avLst/>
          </a:prstGeom>
          <a:noFill/>
        </p:spPr>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4A2DD8F6-F84C-1B61-E29E-B64A0ED7D77C}"/>
              </a:ext>
            </a:extLst>
          </p:cNvPr>
          <p:cNvGraphicFramePr>
            <a:graphicFrameLocks noGrp="1"/>
          </p:cNvGraphicFramePr>
          <p:nvPr>
            <p:extLst>
              <p:ext uri="{D42A27DB-BD31-4B8C-83A1-F6EECF244321}">
                <p14:modId xmlns:p14="http://schemas.microsoft.com/office/powerpoint/2010/main" val="4199715816"/>
              </p:ext>
            </p:extLst>
          </p:nvPr>
        </p:nvGraphicFramePr>
        <p:xfrm>
          <a:off x="2349910" y="4080387"/>
          <a:ext cx="8111613" cy="2298366"/>
        </p:xfrm>
        <a:graphic>
          <a:graphicData uri="http://schemas.openxmlformats.org/drawingml/2006/table">
            <a:tbl>
              <a:tblPr/>
              <a:tblGrid>
                <a:gridCol w="2703871">
                  <a:extLst>
                    <a:ext uri="{9D8B030D-6E8A-4147-A177-3AD203B41FA5}">
                      <a16:colId xmlns:a16="http://schemas.microsoft.com/office/drawing/2014/main" val="2872140185"/>
                    </a:ext>
                  </a:extLst>
                </a:gridCol>
                <a:gridCol w="2703871">
                  <a:extLst>
                    <a:ext uri="{9D8B030D-6E8A-4147-A177-3AD203B41FA5}">
                      <a16:colId xmlns:a16="http://schemas.microsoft.com/office/drawing/2014/main" val="312284551"/>
                    </a:ext>
                  </a:extLst>
                </a:gridCol>
                <a:gridCol w="2703871">
                  <a:extLst>
                    <a:ext uri="{9D8B030D-6E8A-4147-A177-3AD203B41FA5}">
                      <a16:colId xmlns:a16="http://schemas.microsoft.com/office/drawing/2014/main" val="2608517161"/>
                    </a:ext>
                  </a:extLst>
                </a:gridCol>
              </a:tblGrid>
              <a:tr h="609913">
                <a:tc>
                  <a:txBody>
                    <a:bodyPr/>
                    <a:lstStyle/>
                    <a:p>
                      <a:r>
                        <a:rPr lang="en-IN" b="1" dirty="0">
                          <a:latin typeface="Times New Roman" panose="02020603050405020304" pitchFamily="18" charset="0"/>
                          <a:cs typeface="Times New Roman" panose="02020603050405020304" pitchFamily="18" charset="0"/>
                        </a:rPr>
                        <a:t>Aspect</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Traditional Cookers</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latin typeface="Times New Roman" panose="02020603050405020304" pitchFamily="18" charset="0"/>
                          <a:cs typeface="Times New Roman" panose="02020603050405020304" pitchFamily="18" charset="0"/>
                        </a:rPr>
                        <a:t>Smart Cooker with Counter</a:t>
                      </a:r>
                      <a:endParaRPr lang="en-IN"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48740617"/>
                  </a:ext>
                </a:extLst>
              </a:tr>
              <a:tr h="561006">
                <a:tc>
                  <a:txBody>
                    <a:bodyPr/>
                    <a:lstStyle/>
                    <a:p>
                      <a:r>
                        <a:rPr lang="en-IN" dirty="0">
                          <a:latin typeface="Times New Roman" panose="02020603050405020304" pitchFamily="18" charset="0"/>
                          <a:cs typeface="Times New Roman" panose="02020603050405020304" pitchFamily="18" charset="0"/>
                        </a:rPr>
                        <a:t>Monitoring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Manual counting 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Automatic 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186805"/>
                  </a:ext>
                </a:extLst>
              </a:tr>
              <a:tr h="348522">
                <a:tc>
                  <a:txBody>
                    <a:bodyPr/>
                    <a:lstStyle/>
                    <a:p>
                      <a:r>
                        <a:rPr lang="en-IN">
                          <a:latin typeface="Times New Roman" panose="02020603050405020304" pitchFamily="18" charset="0"/>
                          <a:cs typeface="Times New Roman" panose="02020603050405020304" pitchFamily="18" charset="0"/>
                        </a:rPr>
                        <a:t>Safety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Risk of overcooking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Automated switch-off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9520088"/>
                  </a:ext>
                </a:extLst>
              </a:tr>
              <a:tr h="348522">
                <a:tc>
                  <a:txBody>
                    <a:bodyPr/>
                    <a:lstStyle/>
                    <a:p>
                      <a:r>
                        <a:rPr lang="en-IN">
                          <a:latin typeface="Times New Roman" panose="02020603050405020304" pitchFamily="18" charset="0"/>
                          <a:cs typeface="Times New Roman" panose="02020603050405020304" pitchFamily="18" charset="0"/>
                        </a:rPr>
                        <a:t>Energy Usage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Higher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Reduced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7505703"/>
                  </a:ext>
                </a:extLst>
              </a:tr>
              <a:tr h="348522">
                <a:tc>
                  <a:txBody>
                    <a:bodyPr/>
                    <a:lstStyle/>
                    <a:p>
                      <a:r>
                        <a:rPr lang="en-IN" dirty="0">
                          <a:latin typeface="Times New Roman" panose="02020603050405020304" pitchFamily="18" charset="0"/>
                          <a:cs typeface="Times New Roman" panose="02020603050405020304" pitchFamily="18" charset="0"/>
                        </a:rPr>
                        <a:t>Convenience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latin typeface="Times New Roman" panose="02020603050405020304" pitchFamily="18" charset="0"/>
                          <a:cs typeface="Times New Roman" panose="02020603050405020304" pitchFamily="18"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Times New Roman" panose="02020603050405020304" pitchFamily="18" charset="0"/>
                          <a:cs typeface="Times New Roman" panose="02020603050405020304" pitchFamily="18"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999946"/>
                  </a:ext>
                </a:extLst>
              </a:tr>
            </a:tbl>
          </a:graphicData>
        </a:graphic>
      </p:graphicFrame>
      <p:sp>
        <p:nvSpPr>
          <p:cNvPr id="4" name="Rectangle 1">
            <a:extLst>
              <a:ext uri="{FF2B5EF4-FFF2-40B4-BE49-F238E27FC236}">
                <a16:creationId xmlns:a16="http://schemas.microsoft.com/office/drawing/2014/main" id="{9A4F7A77-E73C-114A-0CF0-066A59B4C954}"/>
              </a:ext>
            </a:extLst>
          </p:cNvPr>
          <p:cNvSpPr>
            <a:spLocks noChangeArrowheads="1"/>
          </p:cNvSpPr>
          <p:nvPr/>
        </p:nvSpPr>
        <p:spPr bwMode="auto">
          <a:xfrm>
            <a:off x="2329511" y="807417"/>
            <a:ext cx="910540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and Components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Sensors: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detecting whistles through sound or vibration.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Microcontroller: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Processes the input from sensors and controls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Display: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number of whistles in real-time and allows user input.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Switch-Off Mechanism: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Automatically cuts off power or gas supply when cooking is complete.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180AB3D-66AB-A02B-FBCF-B9F059F8B179}"/>
              </a:ext>
            </a:extLst>
          </p:cNvPr>
          <p:cNvSpPr>
            <a:spLocks noChangeArrowheads="1"/>
          </p:cNvSpPr>
          <p:nvPr/>
        </p:nvSpPr>
        <p:spPr bwMode="auto">
          <a:xfrm>
            <a:off x="2032432" y="3500850"/>
            <a:ext cx="41324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Comparison with Traditional Cookers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812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9DFB-F7C4-D979-6BE2-F966FB500F4E}"/>
              </a:ext>
            </a:extLst>
          </p:cNvPr>
          <p:cNvSpPr>
            <a:spLocks noGrp="1"/>
          </p:cNvSpPr>
          <p:nvPr>
            <p:ph type="title"/>
          </p:nvPr>
        </p:nvSpPr>
        <p:spPr>
          <a:xfrm>
            <a:off x="2513842" y="1157285"/>
            <a:ext cx="9145069" cy="2094734"/>
          </a:xfrm>
        </p:spPr>
        <p:txBody>
          <a:bodyPr>
            <a:noAutofit/>
          </a:bodyPr>
          <a:lstStyle/>
          <a:p>
            <a:pPr marL="0" marR="0" lvl="0" indent="0" defTabSz="914400" rtl="0" eaLnBrk="0" fontAlgn="base" latinLnBrk="0" hangingPunct="0">
              <a:lnSpc>
                <a:spcPct val="100000"/>
              </a:lnSpc>
              <a:spcBef>
                <a:spcPct val="0"/>
              </a:spcBef>
              <a:spcAft>
                <a:spcPct val="0"/>
              </a:spcAft>
              <a:tabLst/>
              <a:defRPr/>
            </a:pP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Market Potential and Demand</a:t>
            </a:r>
            <a:b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Rising Demand:</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Increasing preference for smart kitchen appliances.</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Target Audience:</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Tech-savvy home cooks, working professionals, and families seeking convenience.</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r>
              <a:rPr kumimoji="0" lang="en-US"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Market Trends:</a:t>
            </a:r>
            <a: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Growing adoption of IoT-based smart devices in kitchens.</a:t>
            </a: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br>
              <a:rPr kumimoji="0" lang="en-US" alt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5" name="Rectangle 3">
            <a:extLst>
              <a:ext uri="{FF2B5EF4-FFF2-40B4-BE49-F238E27FC236}">
                <a16:creationId xmlns:a16="http://schemas.microsoft.com/office/drawing/2014/main" id="{B9DA90F9-FB5F-C226-9C75-04FDE4ECEF9E}"/>
              </a:ext>
            </a:extLst>
          </p:cNvPr>
          <p:cNvSpPr>
            <a:spLocks noChangeArrowheads="1"/>
          </p:cNvSpPr>
          <p:nvPr/>
        </p:nvSpPr>
        <p:spPr bwMode="auto">
          <a:xfrm>
            <a:off x="2454847" y="3467808"/>
            <a:ext cx="924339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Future Improvements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Integration: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Control and monitor the device remotely using a smartphone app.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 Compatibility: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Integration with virtual assistants like Alexa and Google Assistant.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Battery Life: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Improved power efficiency for wireless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Customization Options: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users to save multiple whistle count presets for different dishes.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5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BBB1D2-EEFE-7EF1-7412-D64763BE4107}"/>
              </a:ext>
            </a:extLst>
          </p:cNvPr>
          <p:cNvSpPr txBox="1"/>
          <p:nvPr/>
        </p:nvSpPr>
        <p:spPr>
          <a:xfrm>
            <a:off x="2554352" y="2027581"/>
            <a:ext cx="8478083" cy="2585323"/>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CONCLUSION</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Smart Cooker Whistle Counter with Automatic Switch-Off is a new game-changer in the world of cooking, bringing convenience, precision, and safety into the cooking process. The automation of whistle counting and controlling heat allows one to avoid the risk of overcooking and minimize energy wastage. With this product, busy households and individuals can be assured of a safer way of cooking in just less time and effort. With its user-friendly design and enhanced functionality, it is poised to revolutionize the way we cook, offering a perfect blend of technology and practicality for every kitchen.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7347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119</TotalTime>
  <Words>815</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Wisp</vt:lpstr>
      <vt:lpstr>Smart cooker whistle counter with auto shut-off</vt:lpstr>
      <vt:lpstr>Problem statement</vt:lpstr>
      <vt:lpstr>INTRODUCTION</vt:lpstr>
      <vt:lpstr>Key Features  Whistle Detection: The device uses high-accuracy sensors or microphones to detect the sound of pressure cooker whistles, even in noisy kitchen environments.  Whistle Counter: A built-in system counts the number of whistles and displays it in real-time on a digital screen. Users can set the desired count as per their recipe needs.  Automatic Heat Switch-Off: When the preset whistle count is reached, the system automatically turns off the heat source, preventing overcooking and energy wastage.  Compatibility with Cooktops: It works seamlessly with gas, induction, and electric cooktops, making it adaptable to various kitchen setups. </vt:lpstr>
      <vt:lpstr>PowerPoint Presentation</vt:lpstr>
      <vt:lpstr>PowerPoint Presentation</vt:lpstr>
      <vt:lpstr>PowerPoint Presentation</vt:lpstr>
      <vt:lpstr>Market Potential and Demand  Rising Demand: Increasing preference for smart kitchen appliances.  Target Audience: Tech-savvy home cooks, working professionals, and families seeking convenience. Market Trends: Growing adoption of IoT-based smart devices in kitchens.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 sai Lokesh Telapolu</dc:creator>
  <cp:lastModifiedBy>Mani sai Lokesh Telapolu</cp:lastModifiedBy>
  <cp:revision>2</cp:revision>
  <dcterms:created xsi:type="dcterms:W3CDTF">2025-01-30T08:39:42Z</dcterms:created>
  <dcterms:modified xsi:type="dcterms:W3CDTF">2025-02-08T04:11:11Z</dcterms:modified>
</cp:coreProperties>
</file>