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4FDC97A-8F10-46B7-834E-3B60C96DA628}">
  <a:tblStyle styleId="{B4FDC97A-8F10-46B7-834E-3B60C96DA628}"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3116b5e39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3116b5e3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35544c4f1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35544c4f1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35544c4f1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35544c4f1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35544c4f1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35544c4f1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35544c4f1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35544c4f1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35544c4f1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35544c4f1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SMART COOKER WHISTLE COUNTER WITH AUTO SWITCH-OFF</a:t>
            </a:r>
            <a:endParaRPr/>
          </a:p>
        </p:txBody>
      </p:sp>
      <p:sp>
        <p:nvSpPr>
          <p:cNvPr id="55" name="Google Shape;55;p13"/>
          <p:cNvSpPr txBox="1"/>
          <p:nvPr>
            <p:ph idx="1" type="subTitle"/>
          </p:nvPr>
        </p:nvSpPr>
        <p:spPr>
          <a:xfrm>
            <a:off x="311700" y="2834125"/>
            <a:ext cx="8520600" cy="1163400"/>
          </a:xfrm>
          <a:prstGeom prst="rect">
            <a:avLst/>
          </a:prstGeom>
        </p:spPr>
        <p:txBody>
          <a:bodyPr anchorCtr="0" anchor="t" bIns="91425" lIns="91425" spcFirstLastPara="1" rIns="91425" wrap="square" tIns="91425">
            <a:noAutofit/>
          </a:bodyPr>
          <a:lstStyle/>
          <a:p>
            <a:pPr indent="0" lvl="0" marL="0" rtl="0" algn="ctr">
              <a:lnSpc>
                <a:spcPct val="90000"/>
              </a:lnSpc>
              <a:spcBef>
                <a:spcPts val="0"/>
              </a:spcBef>
              <a:spcAft>
                <a:spcPts val="0"/>
              </a:spcAft>
              <a:buClr>
                <a:schemeClr val="dk1"/>
              </a:buClr>
              <a:buSzPts val="358"/>
              <a:buFont typeface="Arial"/>
              <a:buNone/>
            </a:pPr>
            <a:r>
              <a:rPr lang="en" sz="1800">
                <a:solidFill>
                  <a:schemeClr val="dk1"/>
                </a:solidFill>
                <a:latin typeface="Times New Roman"/>
                <a:ea typeface="Times New Roman"/>
                <a:cs typeface="Times New Roman"/>
                <a:sym typeface="Times New Roman"/>
              </a:rPr>
              <a:t>NAME: T. MANI SAI LOKESH</a:t>
            </a:r>
            <a:endParaRPr sz="1800">
              <a:solidFill>
                <a:schemeClr val="dk1"/>
              </a:solidFill>
              <a:latin typeface="Times New Roman"/>
              <a:ea typeface="Times New Roman"/>
              <a:cs typeface="Times New Roman"/>
              <a:sym typeface="Times New Roman"/>
            </a:endParaRPr>
          </a:p>
          <a:p>
            <a:pPr indent="0" lvl="0" marL="0" rtl="0" algn="ctr">
              <a:lnSpc>
                <a:spcPct val="90000"/>
              </a:lnSpc>
              <a:spcBef>
                <a:spcPts val="0"/>
              </a:spcBef>
              <a:spcAft>
                <a:spcPts val="0"/>
              </a:spcAft>
              <a:buClr>
                <a:schemeClr val="dk1"/>
              </a:buClr>
              <a:buSzPts val="358"/>
              <a:buFont typeface="Arial"/>
              <a:buNone/>
            </a:pPr>
            <a:r>
              <a:rPr lang="en" sz="1800">
                <a:solidFill>
                  <a:schemeClr val="dk1"/>
                </a:solidFill>
                <a:latin typeface="Times New Roman"/>
                <a:ea typeface="Times New Roman"/>
                <a:cs typeface="Times New Roman"/>
                <a:sym typeface="Times New Roman"/>
              </a:rPr>
              <a:t>REG NO: 192224105</a:t>
            </a:r>
            <a:endParaRPr sz="1800">
              <a:solidFill>
                <a:schemeClr val="dk1"/>
              </a:solidFill>
              <a:latin typeface="Times New Roman"/>
              <a:ea typeface="Times New Roman"/>
              <a:cs typeface="Times New Roman"/>
              <a:sym typeface="Times New Roman"/>
            </a:endParaRPr>
          </a:p>
          <a:p>
            <a:pPr indent="0" lvl="0" marL="0" rtl="0" algn="ctr">
              <a:lnSpc>
                <a:spcPct val="90000"/>
              </a:lnSpc>
              <a:spcBef>
                <a:spcPts val="0"/>
              </a:spcBef>
              <a:spcAft>
                <a:spcPts val="0"/>
              </a:spcAft>
              <a:buClr>
                <a:schemeClr val="dk1"/>
              </a:buClr>
              <a:buSzPts val="358"/>
              <a:buFont typeface="Arial"/>
              <a:buNone/>
            </a:pPr>
            <a:r>
              <a:rPr lang="en" sz="1800">
                <a:solidFill>
                  <a:schemeClr val="dk1"/>
                </a:solidFill>
                <a:latin typeface="Times New Roman"/>
                <a:ea typeface="Times New Roman"/>
                <a:cs typeface="Times New Roman"/>
                <a:sym typeface="Times New Roman"/>
              </a:rPr>
              <a:t>DEP: AI&amp;DS</a:t>
            </a:r>
            <a:endParaRPr sz="1800">
              <a:solidFill>
                <a:schemeClr val="dk1"/>
              </a:solidFill>
              <a:latin typeface="Times New Roman"/>
              <a:ea typeface="Times New Roman"/>
              <a:cs typeface="Times New Roman"/>
              <a:sym typeface="Times New Roman"/>
            </a:endParaRPr>
          </a:p>
          <a:p>
            <a:pPr indent="0" lvl="0" marL="0" rtl="0" algn="ctr">
              <a:lnSpc>
                <a:spcPct val="90000"/>
              </a:lnSpc>
              <a:spcBef>
                <a:spcPts val="0"/>
              </a:spcBef>
              <a:spcAft>
                <a:spcPts val="0"/>
              </a:spcAft>
              <a:buClr>
                <a:schemeClr val="dk1"/>
              </a:buClr>
              <a:buSzPts val="358"/>
              <a:buFont typeface="Arial"/>
              <a:buNone/>
            </a:pPr>
            <a:r>
              <a:rPr lang="en" sz="1800">
                <a:solidFill>
                  <a:schemeClr val="dk1"/>
                </a:solidFill>
                <a:latin typeface="Times New Roman"/>
                <a:ea typeface="Times New Roman"/>
                <a:cs typeface="Times New Roman"/>
                <a:sym typeface="Times New Roman"/>
              </a:rPr>
              <a:t>SUPERVISOR: DR.ARJUN PANDIAN</a:t>
            </a:r>
            <a:endParaRPr sz="18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latin typeface="Times New Roman"/>
                <a:ea typeface="Times New Roman"/>
                <a:cs typeface="Times New Roman"/>
                <a:sym typeface="Times New Roman"/>
              </a:rPr>
              <a:t>GAP ANALYSIS</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61" name="Google Shape;61;p14"/>
          <p:cNvSpPr txBox="1"/>
          <p:nvPr>
            <p:ph idx="1" type="body"/>
          </p:nvPr>
        </p:nvSpPr>
        <p:spPr>
          <a:xfrm>
            <a:off x="380100" y="1105500"/>
            <a:ext cx="8136000" cy="24105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sz="1400">
                <a:solidFill>
                  <a:schemeClr val="dk1"/>
                </a:solidFill>
              </a:rPr>
              <a:t>Traditional pressure cookers require constant manual supervision, making cooking inconvenient and time-consuming. Users often face challenges in counting whistles accurately, which leads to inconsistent cooking results and affects food quality. Additionally, there are safety concerns due to the risk of overcooking or overheating, as traditional cookers lack an automatic switch-off feature. The market currently offers limited smart cooking solutions that integrate whistle counting technology, leaving a gap in automation for precise cooking. Furthermore, traditional cookers contribute to energy wastage without an auto switch-off function, increasing household utility expenses. This highlights a clear need for a smart cooker whistle counter with auto switch-off to enhance convenience, safety, energy efficiency, and cooking precision.</a:t>
            </a:r>
            <a:endParaRPr sz="1400">
              <a:solidFill>
                <a:schemeClr val="dk1"/>
              </a:solidFill>
            </a:endParaRPr>
          </a:p>
          <a:p>
            <a:pPr indent="0" lvl="0" marL="0" rtl="0" algn="l">
              <a:spcBef>
                <a:spcPts val="1200"/>
              </a:spcBef>
              <a:spcAft>
                <a:spcPts val="1200"/>
              </a:spcAft>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PRODUCT DESCRIPTION</a:t>
            </a:r>
            <a:endParaRPr/>
          </a:p>
        </p:txBody>
      </p:sp>
      <p:sp>
        <p:nvSpPr>
          <p:cNvPr id="67" name="Google Shape;67;p15"/>
          <p:cNvSpPr txBox="1"/>
          <p:nvPr>
            <p:ph idx="1" type="body"/>
          </p:nvPr>
        </p:nvSpPr>
        <p:spPr>
          <a:xfrm>
            <a:off x="405150" y="1175975"/>
            <a:ext cx="83337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1400">
                <a:solidFill>
                  <a:schemeClr val="dk1"/>
                </a:solidFill>
              </a:rPr>
              <a:t>The Smart Cooker Whistle Vessel Counter with Auto Switch-Off is a smart kitchen device designed to simplify cooking while ensuring precision and safety. This innovative system automatically detects and counts the whistles of a pressure cooker, switching off the gas stove or induction at the right moment to prevent overcooking.</a:t>
            </a:r>
            <a:endParaRPr sz="1400">
              <a:solidFill>
                <a:schemeClr val="dk1"/>
              </a:solidFill>
            </a:endParaRPr>
          </a:p>
          <a:p>
            <a:pPr indent="0" lvl="0" marL="0" rtl="0" algn="l">
              <a:spcBef>
                <a:spcPts val="1200"/>
              </a:spcBef>
              <a:spcAft>
                <a:spcPts val="0"/>
              </a:spcAft>
              <a:buClr>
                <a:schemeClr val="dk1"/>
              </a:buClr>
              <a:buSzPts val="1100"/>
              <a:buFont typeface="Arial"/>
              <a:buNone/>
            </a:pPr>
            <a:r>
              <a:rPr lang="en" sz="1400">
                <a:solidFill>
                  <a:schemeClr val="dk1"/>
                </a:solidFill>
              </a:rPr>
              <a:t>Equipped with advanced sensor technology, the device accurately tracks cooking progress and ensures consistent results for different food types. The built-in auto shut-off feature enhances safety by preventing overheating or excessive pressure buildup, reducing risks in the kitchen.</a:t>
            </a:r>
            <a:endParaRPr sz="1400">
              <a:solidFill>
                <a:schemeClr val="dk1"/>
              </a:solidFill>
            </a:endParaRPr>
          </a:p>
          <a:p>
            <a:pPr indent="0" lvl="0" marL="0" rtl="0" algn="l">
              <a:spcBef>
                <a:spcPts val="1200"/>
              </a:spcBef>
              <a:spcAft>
                <a:spcPts val="0"/>
              </a:spcAft>
              <a:buClr>
                <a:schemeClr val="dk1"/>
              </a:buClr>
              <a:buSzPts val="1100"/>
              <a:buFont typeface="Arial"/>
              <a:buNone/>
            </a:pPr>
            <a:r>
              <a:rPr lang="en" sz="1400">
                <a:solidFill>
                  <a:schemeClr val="dk1"/>
                </a:solidFill>
              </a:rPr>
              <a:t>Designed for ease of use, the Smart Cooker Whistle Vessel Counter operates efficiently, helping to conserve energy while maintaining cooking accuracy. Its user-friendly functionality makes it a valuable addition to modern kitchens, offering convenience, reliability, and peace of mind during cooking.</a:t>
            </a:r>
            <a:endParaRPr sz="1400">
              <a:solidFill>
                <a:schemeClr val="dk1"/>
              </a:solidFill>
            </a:endParaRPr>
          </a:p>
          <a:p>
            <a:pPr indent="0" lvl="0" marL="0" rtl="0" algn="l">
              <a:spcBef>
                <a:spcPts val="1200"/>
              </a:spcBef>
              <a:spcAft>
                <a:spcPts val="1200"/>
              </a:spcAft>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280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COMPARISON</a:t>
            </a:r>
            <a:endParaRPr/>
          </a:p>
        </p:txBody>
      </p:sp>
      <p:graphicFrame>
        <p:nvGraphicFramePr>
          <p:cNvPr id="73" name="Google Shape;73;p16"/>
          <p:cNvGraphicFramePr/>
          <p:nvPr/>
        </p:nvGraphicFramePr>
        <p:xfrm>
          <a:off x="522175" y="1005725"/>
          <a:ext cx="3000000" cy="3000000"/>
        </p:xfrm>
        <a:graphic>
          <a:graphicData uri="http://schemas.openxmlformats.org/drawingml/2006/table">
            <a:tbl>
              <a:tblPr>
                <a:noFill/>
                <a:tableStyleId>{B4FDC97A-8F10-46B7-834E-3B60C96DA628}</a:tableStyleId>
              </a:tblPr>
              <a:tblGrid>
                <a:gridCol w="1618900"/>
                <a:gridCol w="2714950"/>
                <a:gridCol w="3680275"/>
              </a:tblGrid>
              <a:tr h="420175">
                <a:tc>
                  <a:txBody>
                    <a:bodyPr/>
                    <a:lstStyle/>
                    <a:p>
                      <a:pPr indent="0" lvl="0" marL="0" rtl="0" algn="ctr">
                        <a:lnSpc>
                          <a:spcPct val="115000"/>
                        </a:lnSpc>
                        <a:spcBef>
                          <a:spcPts val="0"/>
                        </a:spcBef>
                        <a:spcAft>
                          <a:spcPts val="0"/>
                        </a:spcAft>
                        <a:buNone/>
                      </a:pPr>
                      <a:r>
                        <a:rPr b="1" lang="en" sz="1200">
                          <a:latin typeface="Times New Roman"/>
                          <a:ea typeface="Times New Roman"/>
                          <a:cs typeface="Times New Roman"/>
                          <a:sym typeface="Times New Roman"/>
                        </a:rPr>
                        <a:t>Criteria</a:t>
                      </a:r>
                      <a:endParaRPr b="1" sz="12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latin typeface="Times New Roman"/>
                          <a:ea typeface="Times New Roman"/>
                          <a:cs typeface="Times New Roman"/>
                          <a:sym typeface="Times New Roman"/>
                        </a:rPr>
                        <a:t>Traditional Pressure Cooker</a:t>
                      </a:r>
                      <a:endParaRPr b="1" sz="12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200">
                          <a:latin typeface="Times New Roman"/>
                          <a:ea typeface="Times New Roman"/>
                          <a:cs typeface="Times New Roman"/>
                          <a:sym typeface="Times New Roman"/>
                        </a:rPr>
                        <a:t>Smart Cooker Whistle Counter with Auto Switch-Off</a:t>
                      </a:r>
                      <a:endParaRPr b="1" sz="12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9575">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Whistle Counting</a:t>
                      </a:r>
                      <a:endParaRPr b="1" sz="12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Manual, prone to errors</a:t>
                      </a:r>
                      <a:endParaRPr sz="12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Automated and accurate whistle detection</a:t>
                      </a:r>
                      <a:endParaRPr sz="12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9575">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Cooking Monitoring</a:t>
                      </a:r>
                      <a:endParaRPr b="1" sz="12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Requires constant supervision</a:t>
                      </a:r>
                      <a:endParaRPr sz="12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Hands-free operation with automatic alerts</a:t>
                      </a:r>
                      <a:endParaRPr sz="12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9575">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Cooking Accuracy</a:t>
                      </a:r>
                      <a:endParaRPr b="1" sz="12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Inconsistent, due to manual counting</a:t>
                      </a:r>
                      <a:endParaRPr sz="12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Consistent and precise cooking results</a:t>
                      </a:r>
                      <a:endParaRPr sz="12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9575">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Safety</a:t>
                      </a:r>
                      <a:endParaRPr b="1" sz="12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Risk of overcooking and overheating</a:t>
                      </a:r>
                      <a:endParaRPr sz="12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Auto switch-off ensures safe operation</a:t>
                      </a:r>
                      <a:endParaRPr sz="12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9575">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Energy Efficiency</a:t>
                      </a:r>
                      <a:endParaRPr b="1" sz="12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High energy consumption without control</a:t>
                      </a:r>
                      <a:endParaRPr sz="12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Energy-efficient with automatic switch-off</a:t>
                      </a:r>
                      <a:endParaRPr sz="12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9575">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User Convenience</a:t>
                      </a:r>
                      <a:endParaRPr b="1" sz="12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Time-consuming and inconvenient</a:t>
                      </a:r>
                      <a:endParaRPr sz="12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User-friendly and hassle-free operation</a:t>
                      </a:r>
                      <a:endParaRPr sz="12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83350">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Technology Integration</a:t>
                      </a:r>
                      <a:endParaRPr b="1" sz="12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No smart features</a:t>
                      </a:r>
                      <a:endParaRPr sz="12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Advanced whistle counting and automation</a:t>
                      </a:r>
                      <a:endParaRPr sz="12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9575">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Market Availability</a:t>
                      </a:r>
                      <a:endParaRPr b="1" sz="12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Widely available</a:t>
                      </a:r>
                      <a:endParaRPr sz="12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Limited availability in smart cooking solutions</a:t>
                      </a:r>
                      <a:endParaRPr sz="1200">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UNIQUENESS</a:t>
            </a:r>
            <a:endParaRPr/>
          </a:p>
        </p:txBody>
      </p:sp>
      <p:sp>
        <p:nvSpPr>
          <p:cNvPr id="79" name="Google Shape;79;p17"/>
          <p:cNvSpPr txBox="1"/>
          <p:nvPr>
            <p:ph idx="1" type="body"/>
          </p:nvPr>
        </p:nvSpPr>
        <p:spPr>
          <a:xfrm>
            <a:off x="311700" y="953100"/>
            <a:ext cx="8520600" cy="4089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200">
                <a:solidFill>
                  <a:schemeClr val="dk1"/>
                </a:solidFill>
              </a:rPr>
              <a:t>Customizable Alerts</a:t>
            </a:r>
            <a:r>
              <a:rPr lang="en" sz="1200">
                <a:solidFill>
                  <a:schemeClr val="dk1"/>
                </a:solidFill>
              </a:rPr>
              <a:t>:</a:t>
            </a:r>
            <a:br>
              <a:rPr lang="en" sz="1200">
                <a:solidFill>
                  <a:schemeClr val="dk1"/>
                </a:solidFill>
              </a:rPr>
            </a:br>
            <a:r>
              <a:rPr lang="en" sz="1200">
                <a:solidFill>
                  <a:schemeClr val="dk1"/>
                </a:solidFill>
              </a:rPr>
              <a:t>Allow users to set personalized alert tones or vibrations based on the number of whistles or cooking time, adding a personal touch to the user experience.</a:t>
            </a:r>
            <a:endParaRPr sz="1200">
              <a:solidFill>
                <a:schemeClr val="dk1"/>
              </a:solidFill>
            </a:endParaRPr>
          </a:p>
          <a:p>
            <a:pPr indent="0" lvl="0" marL="0" rtl="0" algn="l">
              <a:lnSpc>
                <a:spcPct val="100000"/>
              </a:lnSpc>
              <a:spcBef>
                <a:spcPts val="1200"/>
              </a:spcBef>
              <a:spcAft>
                <a:spcPts val="0"/>
              </a:spcAft>
              <a:buClr>
                <a:schemeClr val="dk1"/>
              </a:buClr>
              <a:buSzPts val="1100"/>
              <a:buFont typeface="Arial"/>
              <a:buNone/>
            </a:pPr>
            <a:r>
              <a:rPr b="1" lang="en" sz="1200">
                <a:solidFill>
                  <a:schemeClr val="dk1"/>
                </a:solidFill>
              </a:rPr>
              <a:t>Intelligent Cooking Modes</a:t>
            </a:r>
            <a:r>
              <a:rPr lang="en" sz="1200">
                <a:solidFill>
                  <a:schemeClr val="dk1"/>
                </a:solidFill>
              </a:rPr>
              <a:t>:</a:t>
            </a:r>
            <a:br>
              <a:rPr lang="en" sz="1200">
                <a:solidFill>
                  <a:schemeClr val="dk1"/>
                </a:solidFill>
              </a:rPr>
            </a:br>
            <a:r>
              <a:rPr lang="en" sz="1200">
                <a:solidFill>
                  <a:schemeClr val="dk1"/>
                </a:solidFill>
              </a:rPr>
              <a:t>Use AI to analyze cooking patterns and suggest ideal settings for different types of food. The system could optimize cooking based on the food's nature and moisture level, offering automatic adjustments.</a:t>
            </a:r>
            <a:endParaRPr sz="1200">
              <a:solidFill>
                <a:schemeClr val="dk1"/>
              </a:solidFill>
            </a:endParaRPr>
          </a:p>
          <a:p>
            <a:pPr indent="0" lvl="0" marL="0" rtl="0" algn="l">
              <a:lnSpc>
                <a:spcPct val="100000"/>
              </a:lnSpc>
              <a:spcBef>
                <a:spcPts val="1200"/>
              </a:spcBef>
              <a:spcAft>
                <a:spcPts val="0"/>
              </a:spcAft>
              <a:buClr>
                <a:schemeClr val="dk1"/>
              </a:buClr>
              <a:buSzPts val="1100"/>
              <a:buFont typeface="Arial"/>
              <a:buNone/>
            </a:pPr>
            <a:r>
              <a:rPr b="1" lang="en" sz="1200">
                <a:solidFill>
                  <a:schemeClr val="dk1"/>
                </a:solidFill>
              </a:rPr>
              <a:t>Safety Shut-off Feature</a:t>
            </a:r>
            <a:r>
              <a:rPr lang="en" sz="1200">
                <a:solidFill>
                  <a:schemeClr val="dk1"/>
                </a:solidFill>
              </a:rPr>
              <a:t>:</a:t>
            </a:r>
            <a:br>
              <a:rPr lang="en" sz="1200">
                <a:solidFill>
                  <a:schemeClr val="dk1"/>
                </a:solidFill>
              </a:rPr>
            </a:br>
            <a:r>
              <a:rPr lang="en" sz="1200">
                <a:solidFill>
                  <a:schemeClr val="dk1"/>
                </a:solidFill>
              </a:rPr>
              <a:t>The device could automatically turn off the cooker if it detects a malfunction, such as an excessive number of whistles in a short period, indicating a potential problem like a blocked vent.</a:t>
            </a:r>
            <a:endParaRPr sz="1200">
              <a:solidFill>
                <a:schemeClr val="dk1"/>
              </a:solidFill>
            </a:endParaRPr>
          </a:p>
          <a:p>
            <a:pPr indent="0" lvl="0" marL="0" rtl="0" algn="l">
              <a:lnSpc>
                <a:spcPct val="100000"/>
              </a:lnSpc>
              <a:spcBef>
                <a:spcPts val="1200"/>
              </a:spcBef>
              <a:spcAft>
                <a:spcPts val="0"/>
              </a:spcAft>
              <a:buClr>
                <a:schemeClr val="dk1"/>
              </a:buClr>
              <a:buSzPts val="1100"/>
              <a:buFont typeface="Arial"/>
              <a:buNone/>
            </a:pPr>
            <a:r>
              <a:rPr b="1" lang="en" sz="1200">
                <a:solidFill>
                  <a:schemeClr val="dk1"/>
                </a:solidFill>
              </a:rPr>
              <a:t>Energy Monitoring</a:t>
            </a:r>
            <a:r>
              <a:rPr lang="en" sz="1200">
                <a:solidFill>
                  <a:schemeClr val="dk1"/>
                </a:solidFill>
              </a:rPr>
              <a:t>:</a:t>
            </a:r>
            <a:br>
              <a:rPr lang="en" sz="1200">
                <a:solidFill>
                  <a:schemeClr val="dk1"/>
                </a:solidFill>
              </a:rPr>
            </a:br>
            <a:r>
              <a:rPr lang="en" sz="1200">
                <a:solidFill>
                  <a:schemeClr val="dk1"/>
                </a:solidFill>
              </a:rPr>
              <a:t>Add energy monitoring features to help users track the cooker’s energy usage and recommend ways to save power while cooking.</a:t>
            </a:r>
            <a:endParaRPr sz="1200">
              <a:solidFill>
                <a:schemeClr val="dk1"/>
              </a:solidFill>
            </a:endParaRPr>
          </a:p>
          <a:p>
            <a:pPr indent="0" lvl="0" marL="0" rtl="0" algn="l">
              <a:lnSpc>
                <a:spcPct val="100000"/>
              </a:lnSpc>
              <a:spcBef>
                <a:spcPts val="1200"/>
              </a:spcBef>
              <a:spcAft>
                <a:spcPts val="0"/>
              </a:spcAft>
              <a:buClr>
                <a:schemeClr val="dk1"/>
              </a:buClr>
              <a:buSzPts val="1100"/>
              <a:buFont typeface="Arial"/>
              <a:buNone/>
            </a:pPr>
            <a:r>
              <a:rPr b="1" lang="en" sz="1200">
                <a:solidFill>
                  <a:schemeClr val="dk1"/>
                </a:solidFill>
              </a:rPr>
              <a:t>Historical Data Log</a:t>
            </a:r>
            <a:r>
              <a:rPr lang="en" sz="1200">
                <a:solidFill>
                  <a:schemeClr val="dk1"/>
                </a:solidFill>
              </a:rPr>
              <a:t>:</a:t>
            </a:r>
            <a:br>
              <a:rPr lang="en" sz="1200">
                <a:solidFill>
                  <a:schemeClr val="dk1"/>
                </a:solidFill>
              </a:rPr>
            </a:br>
            <a:r>
              <a:rPr lang="en" sz="1200">
                <a:solidFill>
                  <a:schemeClr val="dk1"/>
                </a:solidFill>
              </a:rPr>
              <a:t>Enable a feature that logs cooking history with time, temperature, and number of whistles. This data could be useful for improving cooking practices or for troubleshooting recurring issues.</a:t>
            </a:r>
            <a:endParaRPr sz="1200">
              <a:solidFill>
                <a:schemeClr val="dk1"/>
              </a:solidFill>
            </a:endParaRPr>
          </a:p>
          <a:p>
            <a:pPr indent="0" lvl="0" marL="0" rtl="0" algn="l">
              <a:lnSpc>
                <a:spcPct val="100000"/>
              </a:lnSpc>
              <a:spcBef>
                <a:spcPts val="1200"/>
              </a:spcBef>
              <a:spcAft>
                <a:spcPts val="0"/>
              </a:spcAft>
              <a:buClr>
                <a:schemeClr val="dk1"/>
              </a:buClr>
              <a:buSzPts val="1100"/>
              <a:buFont typeface="Arial"/>
              <a:buNone/>
            </a:pPr>
            <a:r>
              <a:rPr b="1" lang="en" sz="1200">
                <a:solidFill>
                  <a:schemeClr val="dk1"/>
                </a:solidFill>
              </a:rPr>
              <a:t>Multi-Device Support</a:t>
            </a:r>
            <a:r>
              <a:rPr lang="en" sz="1200">
                <a:solidFill>
                  <a:schemeClr val="dk1"/>
                </a:solidFill>
              </a:rPr>
              <a:t>:</a:t>
            </a:r>
            <a:br>
              <a:rPr lang="en" sz="1200">
                <a:solidFill>
                  <a:schemeClr val="dk1"/>
                </a:solidFill>
              </a:rPr>
            </a:br>
            <a:r>
              <a:rPr lang="en" sz="1200">
                <a:solidFill>
                  <a:schemeClr val="dk1"/>
                </a:solidFill>
              </a:rPr>
              <a:t>Allow the user to control multiple cookers simultaneously useful for larger kitchens or restaurants.</a:t>
            </a:r>
            <a:endParaRPr sz="1200">
              <a:solidFill>
                <a:schemeClr val="dk1"/>
              </a:solidFill>
            </a:endParaRPr>
          </a:p>
          <a:p>
            <a:pPr indent="0" lvl="0" marL="0" rtl="0" algn="l">
              <a:lnSpc>
                <a:spcPct val="100000"/>
              </a:lnSpc>
              <a:spcBef>
                <a:spcPts val="1200"/>
              </a:spcBef>
              <a:spcAft>
                <a:spcPts val="1200"/>
              </a:spcAft>
              <a:buNone/>
            </a:pPr>
            <a:r>
              <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2D DIAGRAM</a:t>
            </a:r>
            <a:endParaRPr/>
          </a:p>
          <a:p>
            <a:pPr indent="0" lvl="0" marL="0" rtl="0" algn="l">
              <a:spcBef>
                <a:spcPts val="0"/>
              </a:spcBef>
              <a:spcAft>
                <a:spcPts val="0"/>
              </a:spcAft>
              <a:buNone/>
            </a:pPr>
            <a:r>
              <a:t/>
            </a:r>
            <a:endParaRPr/>
          </a:p>
        </p:txBody>
      </p:sp>
      <p:pic>
        <p:nvPicPr>
          <p:cNvPr id="85" name="Google Shape;85;p18"/>
          <p:cNvPicPr preferRelativeResize="0"/>
          <p:nvPr/>
        </p:nvPicPr>
        <p:blipFill>
          <a:blip r:embed="rId3">
            <a:alphaModFix/>
          </a:blip>
          <a:stretch>
            <a:fillRect/>
          </a:stretch>
        </p:blipFill>
        <p:spPr>
          <a:xfrm rot="-5400000">
            <a:off x="2394612" y="-287063"/>
            <a:ext cx="4094826" cy="6504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19"/>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