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3" d="100"/>
          <a:sy n="43" d="100"/>
        </p:scale>
        <p:origin x="917" y="38"/>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06-04-2024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06-04-2024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06-04-2024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06-04-2024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978186"/>
            <a:ext cx="21599525"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0" y="9966289"/>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p:cNvSpPr/>
          <p:nvPr/>
        </p:nvSpPr>
        <p:spPr>
          <a:xfrm>
            <a:off x="-12911" y="15728297"/>
            <a:ext cx="21612436"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42228" y="21968050"/>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342900" indent="-342900" rtl="0" fontAlgn="base">
              <a:lnSpc>
                <a:spcPct val="150000"/>
              </a:lnSpc>
              <a:spcBef>
                <a:spcPts val="1200"/>
              </a:spcBef>
              <a:spcAft>
                <a:spcPts val="0"/>
              </a:spcAft>
              <a:buFont typeface="Wingdings" panose="05000000000000000000" pitchFamily="2" charset="2"/>
              <a:buChar char="Ø"/>
            </a:pPr>
            <a:endParaRPr lang="en-US" sz="2190" b="1" dirty="0">
              <a:solidFill>
                <a:schemeClr val="tx1"/>
              </a:solidFill>
              <a:latin typeface="Times New Roman" panose="02020603050405020304" pitchFamily="18" charset="0"/>
            </a:endParaRPr>
          </a:p>
          <a:p>
            <a:pPr marL="342900" indent="-342900" rtl="0" fontAlgn="base">
              <a:lnSpc>
                <a:spcPct val="150000"/>
              </a:lnSpc>
              <a:spcBef>
                <a:spcPts val="1200"/>
              </a:spcBef>
              <a:spcAft>
                <a:spcPts val="0"/>
              </a:spcAft>
              <a:buFont typeface="Wingdings" panose="05000000000000000000" pitchFamily="2" charset="2"/>
              <a:buChar char="Ø"/>
            </a:pPr>
            <a:r>
              <a:rPr lang="en-US" sz="2190" b="1" dirty="0">
                <a:solidFill>
                  <a:schemeClr val="tx1"/>
                </a:solidFill>
                <a:latin typeface="Times New Roman" panose="02020603050405020304" pitchFamily="18" charset="0"/>
              </a:rPr>
              <a:t>Frey, Felix. 2017. “SPSS (Software).” </a:t>
            </a:r>
            <a:r>
              <a:rPr lang="en-US" sz="2190" b="1" i="1" dirty="0">
                <a:solidFill>
                  <a:schemeClr val="tx1"/>
                </a:solidFill>
                <a:latin typeface="Times New Roman" panose="02020603050405020304" pitchFamily="18" charset="0"/>
              </a:rPr>
              <a:t>The International Encyclopedia of Communication Research Methods</a:t>
            </a:r>
            <a:r>
              <a:rPr lang="en-US" sz="2190" b="1" dirty="0">
                <a:solidFill>
                  <a:schemeClr val="tx1"/>
                </a:solidFill>
                <a:latin typeface="Times New Roman" panose="02020603050405020304" pitchFamily="18" charset="0"/>
              </a:rPr>
              <a:t>, November, 1–2.</a:t>
            </a:r>
            <a:endParaRPr lang="en-US" sz="2190" b="1" i="0" u="none" strike="noStrike" dirty="0">
              <a:solidFill>
                <a:schemeClr val="tx1"/>
              </a:solidFill>
              <a:effectLst/>
              <a:latin typeface="Times New Roman" panose="02020603050405020304" pitchFamily="18" charset="0"/>
            </a:endParaRPr>
          </a:p>
          <a:p>
            <a:pPr marL="342900" indent="-342900" rtl="0" fontAlgn="base">
              <a:lnSpc>
                <a:spcPct val="150000"/>
              </a:lnSpc>
              <a:spcBef>
                <a:spcPts val="0"/>
              </a:spcBef>
              <a:spcAft>
                <a:spcPts val="0"/>
              </a:spcAft>
              <a:buFont typeface="Wingdings" panose="05000000000000000000" pitchFamily="2" charset="2"/>
              <a:buChar char="Ø"/>
            </a:pPr>
            <a:r>
              <a:rPr lang="en-US" sz="2190" b="1" dirty="0">
                <a:solidFill>
                  <a:schemeClr val="tx1"/>
                </a:solidFill>
                <a:latin typeface="Times New Roman" panose="02020603050405020304" pitchFamily="18" charset="0"/>
              </a:rPr>
              <a:t>Hänsel, Paul, Max Mittelstaedt, and Mp Online Consulting. 2020. </a:t>
            </a:r>
            <a:r>
              <a:rPr lang="en-US" sz="2190" b="1" i="1" dirty="0">
                <a:solidFill>
                  <a:schemeClr val="tx1"/>
                </a:solidFill>
                <a:latin typeface="Times New Roman" panose="02020603050405020304" pitchFamily="18" charset="0"/>
              </a:rPr>
              <a:t>Social Media Marketing: How to Sell Your Products Or Services Successfully as a Business Or Self-Employed Person Using Online Marketing</a:t>
            </a:r>
            <a:r>
              <a:rPr lang="en-US" sz="2190" b="1" dirty="0">
                <a:solidFill>
                  <a:schemeClr val="tx1"/>
                </a:solidFill>
                <a:latin typeface="Times New Roman" panose="02020603050405020304" pitchFamily="18" charset="0"/>
              </a:rPr>
              <a:t>.</a:t>
            </a:r>
            <a:endParaRPr lang="en-US" sz="2190" b="1" i="0" u="none" strike="noStrike" dirty="0">
              <a:solidFill>
                <a:schemeClr val="tx1"/>
              </a:solidFill>
              <a:effectLst/>
              <a:latin typeface="Times New Roman" panose="02020603050405020304" pitchFamily="18" charset="0"/>
            </a:endParaRPr>
          </a:p>
          <a:p>
            <a:pPr marL="342900" indent="-342900" rtl="0" fontAlgn="base">
              <a:lnSpc>
                <a:spcPct val="150000"/>
              </a:lnSpc>
              <a:spcBef>
                <a:spcPts val="0"/>
              </a:spcBef>
              <a:spcAft>
                <a:spcPts val="0"/>
              </a:spcAft>
              <a:buFont typeface="Wingdings" panose="05000000000000000000" pitchFamily="2" charset="2"/>
              <a:buChar char="Ø"/>
            </a:pPr>
            <a:r>
              <a:rPr lang="en-US" sz="2190" b="1" dirty="0">
                <a:solidFill>
                  <a:schemeClr val="tx1"/>
                </a:solidFill>
                <a:latin typeface="Times New Roman" panose="02020603050405020304" pitchFamily="18" charset="0"/>
              </a:rPr>
              <a:t>Jung, Hyesil, Hyeoun-Ae Park, and Hee Hwang. 2020. “Improving Prediction of Fall Risk Using Electronic Health Record Data With Various Types and Sources at Multiple Times.” </a:t>
            </a:r>
            <a:r>
              <a:rPr lang="en-US" sz="2190" b="1" i="1" dirty="0">
                <a:solidFill>
                  <a:schemeClr val="tx1"/>
                </a:solidFill>
                <a:latin typeface="Times New Roman" panose="02020603050405020304" pitchFamily="18" charset="0"/>
              </a:rPr>
              <a:t>Computers, Informatics, Nursing: CIN</a:t>
            </a:r>
            <a:r>
              <a:rPr lang="en-US" sz="2190" b="1" dirty="0">
                <a:solidFill>
                  <a:schemeClr val="tx1"/>
                </a:solidFill>
                <a:latin typeface="Times New Roman" panose="02020603050405020304" pitchFamily="18" charset="0"/>
              </a:rPr>
              <a:t> 38 (3): 157–64.</a:t>
            </a:r>
            <a:endParaRPr lang="en-US" sz="2190" b="1" i="0" u="none" strike="noStrike" dirty="0">
              <a:solidFill>
                <a:schemeClr val="tx1"/>
              </a:solidFill>
              <a:effectLst/>
              <a:latin typeface="Times New Roman" panose="02020603050405020304" pitchFamily="18" charset="0"/>
            </a:endParaRPr>
          </a:p>
          <a:p>
            <a:pPr marL="342900" indent="-342900" rtl="0" fontAlgn="base">
              <a:lnSpc>
                <a:spcPct val="150000"/>
              </a:lnSpc>
              <a:spcBef>
                <a:spcPts val="0"/>
              </a:spcBef>
              <a:spcAft>
                <a:spcPts val="0"/>
              </a:spcAft>
              <a:buFont typeface="Wingdings" panose="05000000000000000000" pitchFamily="2" charset="2"/>
              <a:buChar char="Ø"/>
            </a:pPr>
            <a:r>
              <a:rPr lang="en-US" sz="2190" b="1" dirty="0">
                <a:solidFill>
                  <a:schemeClr val="tx1"/>
                </a:solidFill>
                <a:latin typeface="Times New Roman" panose="02020603050405020304" pitchFamily="18" charset="0"/>
              </a:rPr>
              <a:t>Lytras, Miltiadis D., Anna Visvizi, and Kwok Tai Chui. 2020. </a:t>
            </a:r>
            <a:r>
              <a:rPr lang="en-US" sz="2190" b="1" i="1" dirty="0">
                <a:solidFill>
                  <a:schemeClr val="tx1"/>
                </a:solidFill>
                <a:latin typeface="Times New Roman" panose="02020603050405020304" pitchFamily="18" charset="0"/>
              </a:rPr>
              <a:t>Big Data Research for Social Sciences and Social Impact</a:t>
            </a:r>
            <a:r>
              <a:rPr lang="en-US" sz="2190" b="1" dirty="0">
                <a:solidFill>
                  <a:schemeClr val="tx1"/>
                </a:solidFill>
                <a:latin typeface="Times New Roman" panose="02020603050405020304" pitchFamily="18" charset="0"/>
              </a:rPr>
              <a:t>. MDPI.</a:t>
            </a:r>
            <a:endParaRPr lang="en-US" sz="2190" b="1" i="0" u="none" strike="noStrike" dirty="0">
              <a:solidFill>
                <a:schemeClr val="tx1"/>
              </a:solidFill>
              <a:effectLst/>
              <a:latin typeface="Times New Roman" panose="02020603050405020304" pitchFamily="18" charset="0"/>
            </a:endParaRPr>
          </a:p>
          <a:p>
            <a:pPr marL="342900" indent="-342900" rtl="0" fontAlgn="base">
              <a:lnSpc>
                <a:spcPct val="150000"/>
              </a:lnSpc>
              <a:spcBef>
                <a:spcPts val="0"/>
              </a:spcBef>
              <a:spcAft>
                <a:spcPts val="0"/>
              </a:spcAft>
              <a:buFont typeface="Wingdings" panose="05000000000000000000" pitchFamily="2" charset="2"/>
              <a:buChar char="Ø"/>
            </a:pPr>
            <a:r>
              <a:rPr lang="en-US" sz="2190" b="1" dirty="0">
                <a:solidFill>
                  <a:schemeClr val="tx1"/>
                </a:solidFill>
                <a:latin typeface="Times New Roman" panose="02020603050405020304" pitchFamily="18" charset="0"/>
              </a:rPr>
              <a:t>Macy, Beverly, and Teri Thompson. 2011. </a:t>
            </a:r>
            <a:r>
              <a:rPr lang="en-US" sz="2190" b="1" i="1" dirty="0">
                <a:solidFill>
                  <a:schemeClr val="tx1"/>
                </a:solidFill>
                <a:latin typeface="Times New Roman" panose="02020603050405020304" pitchFamily="18" charset="0"/>
              </a:rPr>
              <a:t>The Power of Real-Time Social Media Marketing: How to Attract and Retain Customers and Grow the Bottom Line in the Globally Connected World</a:t>
            </a:r>
            <a:r>
              <a:rPr lang="en-US" sz="2190" b="1" dirty="0">
                <a:solidFill>
                  <a:schemeClr val="tx1"/>
                </a:solidFill>
                <a:latin typeface="Times New Roman" panose="02020603050405020304" pitchFamily="18" charset="0"/>
              </a:rPr>
              <a:t>. McGraw Hill Professional.</a:t>
            </a:r>
          </a:p>
          <a:p>
            <a:pPr marL="342900" indent="-342900" rtl="0" fontAlgn="base">
              <a:lnSpc>
                <a:spcPct val="150000"/>
              </a:lnSpc>
              <a:spcBef>
                <a:spcPts val="0"/>
              </a:spcBef>
              <a:spcAft>
                <a:spcPts val="0"/>
              </a:spcAft>
              <a:buFont typeface="Wingdings" panose="05000000000000000000" pitchFamily="2" charset="2"/>
              <a:buChar char="Ø"/>
            </a:pPr>
            <a:endParaRPr lang="en-US" sz="2190" b="1" i="0" u="none" strike="noStrike" dirty="0">
              <a:solidFill>
                <a:schemeClr val="tx1"/>
              </a:solidFill>
              <a:effectLst/>
              <a:latin typeface="Times New Roman" panose="02020603050405020304" pitchFamily="18" charset="0"/>
            </a:endParaRPr>
          </a:p>
        </p:txBody>
      </p:sp>
      <p:sp>
        <p:nvSpPr>
          <p:cNvPr id="19" name="Rectangle 18"/>
          <p:cNvSpPr/>
          <p:nvPr/>
        </p:nvSpPr>
        <p:spPr>
          <a:xfrm>
            <a:off x="1838699" y="4215865"/>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1468038" y="16079569"/>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382214" y="22225569"/>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1382214" y="27677491"/>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477328"/>
          </a:xfrm>
          <a:prstGeom prst="rect">
            <a:avLst/>
          </a:prstGeom>
          <a:noFill/>
        </p:spPr>
        <p:txBody>
          <a:bodyPr wrap="square" rtlCol="0">
            <a:spAutoFit/>
          </a:bodyPr>
          <a:lstStyle/>
          <a:p>
            <a:pPr algn="ctr"/>
            <a:r>
              <a:rPr lang="en-IN" sz="3000" b="1" kern="100" dirty="0">
                <a:effectLst/>
                <a:latin typeface="Times New Roman" panose="02020603050405020304" pitchFamily="18" charset="0"/>
                <a:ea typeface="Calibri" panose="020F0502020204030204" pitchFamily="34" charset="0"/>
                <a:cs typeface="Times New Roman" panose="02020603050405020304" pitchFamily="18" charset="0"/>
              </a:rPr>
              <a:t> Enhancing social media influence prediction accuracy for marketing strategy through comparative analysis of Random Forest and Artificial Neural Network</a:t>
            </a:r>
          </a:p>
          <a:p>
            <a:pPr algn="ctr"/>
            <a:endParaRPr lang="en-US" sz="30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2003212" y="10219766"/>
            <a:ext cx="67709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567936" y="4205634"/>
            <a:ext cx="15072004" cy="6158224"/>
          </a:xfrm>
          <a:prstGeom prst="rect">
            <a:avLst/>
          </a:prstGeom>
          <a:noFill/>
        </p:spPr>
        <p:txBody>
          <a:bodyPr wrap="square" rtlCol="0">
            <a:spAutoFit/>
          </a:bodyPr>
          <a:lstStyle/>
          <a:p>
            <a:r>
              <a:rPr lang="en-IN" sz="2189"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 Due to its ability to provide current information on consumer behaviors and industry trends, social media has become an essential instrument for market analysis. Enterprises may acquire a competitive advantage by leveraging social media data to comprehend the inclinations, attitudes, and interaction trends of their customers. </a:t>
            </a:r>
          </a:p>
          <a:p>
            <a:pPr algn="just"/>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 Businesses may make well-informed judgements and modify their marketing plans to successfully satisfy changing consumer expectations thanks to this dynamic platform. </a:t>
            </a:r>
          </a:p>
          <a:p>
            <a:pPr algn="just"/>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The aim of this study is to separate Innovative Machine Learning (ML) Classifiers to determine which predictive model is most useful for optimizing marketing decisions based on social media data, and to assess the accuracy of social media impact predictions for marketing initiatives.</a:t>
            </a:r>
            <a:endParaRPr lang="en-IN" altLang="en-IN" sz="2190"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endParaRPr lang="en-IN" altLang="en-IN" sz="2190"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IN" altLang="en-IN" sz="2190" b="1" dirty="0">
                <a:latin typeface="Times New Roman" panose="02020603050405020304" pitchFamily="18" charset="0"/>
                <a:cs typeface="Times New Roman" panose="02020603050405020304" pitchFamily="18" charset="0"/>
                <a:sym typeface="+mn-ea"/>
              </a:rPr>
              <a:t> </a:t>
            </a:r>
            <a:r>
              <a:rPr lang="en-US" altLang="en-IN" sz="2190" b="1" dirty="0">
                <a:latin typeface="Times New Roman" panose="02020603050405020304" pitchFamily="18" charset="0"/>
                <a:cs typeface="Times New Roman" panose="02020603050405020304" pitchFamily="18" charset="0"/>
              </a:rPr>
              <a:t>In this research study , Random Forest algorithm (RFA) is compared with Artificial Neural Network algorithm (ANN) to enhance accuracy.</a:t>
            </a:r>
            <a:endParaRPr 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It has been demonstrated that Random Forest algorithm has proven to be faster when compared with Artificial Neural Network.</a:t>
            </a:r>
          </a:p>
          <a:p>
            <a:pPr marL="341254" indent="-341254" algn="just">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sym typeface="+mn-ea"/>
            </a:endParaRP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323722" y="16844931"/>
            <a:ext cx="21139308"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323722" y="22867456"/>
            <a:ext cx="20898833" cy="4810035"/>
          </a:xfrm>
          <a:prstGeom prst="rect">
            <a:avLst/>
          </a:prstGeom>
          <a:noFill/>
        </p:spPr>
        <p:txBody>
          <a:bodyPr wrap="square" rtlCol="0">
            <a:spAutoFit/>
          </a:bodyPr>
          <a:lstStyle/>
          <a:p>
            <a:pPr marL="341254" indent="-341254" algn="jus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The research conducted a thorough comparative analysis between Random Forest (RF) and </a:t>
            </a:r>
            <a:r>
              <a:rPr lang="en-US" altLang="en-IN" sz="2190" b="1" dirty="0">
                <a:latin typeface="Times New Roman" panose="02020603050405020304" pitchFamily="18" charset="0"/>
                <a:cs typeface="Times New Roman" panose="02020603050405020304" pitchFamily="18" charset="0"/>
              </a:rPr>
              <a:t>Artificial Neural Network (ANN</a:t>
            </a:r>
            <a:r>
              <a:rPr lang="en-US" sz="2190" b="1" dirty="0">
                <a:latin typeface="Times New Roman" panose="02020603050405020304" pitchFamily="18" charset="0"/>
                <a:cs typeface="Times New Roman" panose="02020603050405020304" pitchFamily="18" charset="0"/>
              </a:rPr>
              <a:t>)</a:t>
            </a:r>
            <a:r>
              <a:rPr lang="en-IN" sz="2190" b="1" dirty="0">
                <a:latin typeface="Times New Roman" panose="02020603050405020304" pitchFamily="18" charset="0"/>
                <a:cs typeface="Times New Roman" panose="02020603050405020304" pitchFamily="18" charset="0"/>
              </a:rPr>
              <a:t>for estimating </a:t>
            </a:r>
            <a:r>
              <a:rPr lang="en-US" sz="2190" b="1" dirty="0">
                <a:latin typeface="Times New Roman" panose="02020603050405020304" pitchFamily="18" charset="0"/>
                <a:cs typeface="Times New Roman" panose="02020603050405020304" pitchFamily="18" charset="0"/>
              </a:rPr>
              <a:t>social media effect forecasting is essential for optimizing marketing tactics</a:t>
            </a:r>
            <a:r>
              <a:rPr lang="en-IN" sz="2190" b="1" dirty="0">
                <a:latin typeface="Times New Roman" panose="02020603050405020304" pitchFamily="18" charset="0"/>
                <a:cs typeface="Times New Roman" panose="02020603050405020304" pitchFamily="18" charset="0"/>
              </a:rPr>
              <a:t>, involving a dataset of 1250 samples.</a:t>
            </a:r>
          </a:p>
          <a:p>
            <a:pPr algn="just"/>
            <a:endParaRPr lang="en-US" altLang="en-IN" sz="2189"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Based on  T-test Statistical analysis, the significance value of  p=0.036 (independent sample T - test p&lt;0.05) is obtained and shows that there is a statistical significant difference between the group 1 and group 2.</a:t>
            </a:r>
          </a:p>
          <a:p>
            <a:pPr algn="just"/>
            <a:endParaRPr lang="en-US" alt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From the work , it is concluded that the Random Forest algorithm attains the high accuracy when comparing with other Machine Learning Algorithms in social media influence prediction accuracy for marketing strategy.</a:t>
            </a:r>
            <a:endParaRPr lang="en-US" altLang="en-IN" sz="2189"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 </a:t>
            </a:r>
            <a:r>
              <a:rPr lang="en-US" sz="2190" b="1" dirty="0">
                <a:latin typeface="Times New Roman" panose="02020603050405020304" pitchFamily="18" charset="0"/>
                <a:cs typeface="Times New Roman" panose="02020603050405020304" pitchFamily="18" charset="0"/>
              </a:rPr>
              <a:t>Increased brand awareness and company success are ultimately driven by more individualized campaigns, which are made possible by deeper audience understanding and more precise forecasting. </a:t>
            </a:r>
          </a:p>
          <a:p>
            <a:pPr marL="341254" indent="-341254" algn="jus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 Using Random Forest for complex data and Artificial Neural Network for easily understood insights improves the accuracy of social media impact prediction, supporting effective marketing strategies. Choosing the right model based on dataset features is essential for making informed marketing decisions and optimizing forecast performance.</a:t>
            </a:r>
          </a:p>
          <a:p>
            <a:pPr marL="341254" indent="-341254" algn="just">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5921132" y="24475579"/>
            <a:ext cx="15955024" cy="366524"/>
          </a:xfrm>
          <a:prstGeom prst="rect">
            <a:avLst/>
          </a:prstGeom>
          <a:noFill/>
        </p:spPr>
        <p:txBody>
          <a:bodyPr wrap="square" rtlCol="0">
            <a:spAutoFit/>
          </a:bodyPr>
          <a:lstStyle/>
          <a:p>
            <a:endParaRPr lang="en-US" sz="1791"/>
          </a:p>
        </p:txBody>
      </p:sp>
      <p:sp>
        <p:nvSpPr>
          <p:cNvPr id="11" name="Text Box 10"/>
          <p:cNvSpPr txBox="1"/>
          <p:nvPr/>
        </p:nvSpPr>
        <p:spPr>
          <a:xfrm>
            <a:off x="14975428" y="20764927"/>
            <a:ext cx="6385236" cy="766235"/>
          </a:xfrm>
          <a:prstGeom prst="rect">
            <a:avLst/>
          </a:prstGeom>
          <a:noFill/>
        </p:spPr>
        <p:txBody>
          <a:bodyPr wrap="square" rtlCol="0">
            <a:spAutoFit/>
          </a:bodyPr>
          <a:lstStyle/>
          <a:p>
            <a:r>
              <a:rPr lang="en-US" sz="2190" b="1" dirty="0">
                <a:latin typeface="Times New Roman" panose="02020603050405020304" pitchFamily="18" charset="0"/>
                <a:cs typeface="Times New Roman" panose="02020603050405020304" pitchFamily="18" charset="0"/>
              </a:rPr>
              <a:t>Comparative error analysis of</a:t>
            </a:r>
            <a:r>
              <a:rPr lang="en-US" sz="1990" b="1" dirty="0">
                <a:latin typeface="Times New Roman" panose="02020603050405020304" pitchFamily="18" charset="0"/>
                <a:cs typeface="Times New Roman" panose="02020603050405020304" pitchFamily="18" charset="0"/>
              </a:rPr>
              <a:t> </a:t>
            </a:r>
            <a:r>
              <a:rPr lang="en-US" sz="2189" b="1" dirty="0">
                <a:latin typeface="Times New Roman" panose="02020603050405020304" pitchFamily="18" charset="0"/>
                <a:cs typeface="Times New Roman" panose="02020603050405020304" pitchFamily="18" charset="0"/>
              </a:rPr>
              <a:t>Random Forest and Artificial Neural Network</a:t>
            </a:r>
          </a:p>
        </p:txBody>
      </p:sp>
      <p:sp>
        <p:nvSpPr>
          <p:cNvPr id="41" name="Text Box 40"/>
          <p:cNvSpPr txBox="1"/>
          <p:nvPr/>
        </p:nvSpPr>
        <p:spPr>
          <a:xfrm>
            <a:off x="1993833" y="14815148"/>
            <a:ext cx="17162367" cy="76573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                                                  </a:t>
            </a:r>
          </a:p>
          <a:p>
            <a:pPr algn="ctr"/>
            <a:r>
              <a:rPr lang="en-US" sz="2189" b="1" dirty="0">
                <a:latin typeface="Times New Roman" panose="02020603050405020304" pitchFamily="18" charset="0"/>
                <a:cs typeface="Times New Roman" panose="02020603050405020304" pitchFamily="18" charset="0"/>
              </a:rPr>
              <a:t> Hate Speech Detection from Social Media </a:t>
            </a:r>
          </a:p>
        </p:txBody>
      </p:sp>
      <p:sp>
        <p:nvSpPr>
          <p:cNvPr id="27" name="Rectangles 26"/>
          <p:cNvSpPr/>
          <p:nvPr/>
        </p:nvSpPr>
        <p:spPr>
          <a:xfrm>
            <a:off x="2695472" y="13083638"/>
            <a:ext cx="2544878" cy="1439554"/>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a:latin typeface="Times New Roman" panose="02020603050405020304" pitchFamily="18" charset="0"/>
                <a:cs typeface="Times New Roman" panose="02020603050405020304" pitchFamily="18" charset="0"/>
              </a:rPr>
              <a:t>Data Collection/</a:t>
            </a:r>
          </a:p>
          <a:p>
            <a:pPr algn="ctr"/>
            <a:r>
              <a:rPr lang="en-IN" altLang="en-US" sz="2189" b="1">
                <a:latin typeface="Times New Roman" panose="02020603050405020304" pitchFamily="18" charset="0"/>
                <a:cs typeface="Times New Roman" panose="02020603050405020304" pitchFamily="18" charset="0"/>
              </a:rPr>
              <a:t>Pre -Processing</a:t>
            </a:r>
          </a:p>
        </p:txBody>
      </p:sp>
      <p:sp>
        <p:nvSpPr>
          <p:cNvPr id="28" name="Rectangles 27"/>
          <p:cNvSpPr/>
          <p:nvPr/>
        </p:nvSpPr>
        <p:spPr>
          <a:xfrm>
            <a:off x="5933725" y="13083638"/>
            <a:ext cx="2300256" cy="1425651"/>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a:latin typeface="Times New Roman" panose="02020603050405020304" pitchFamily="18" charset="0"/>
                <a:cs typeface="Times New Roman" panose="02020603050405020304" pitchFamily="18" charset="0"/>
              </a:rPr>
              <a:t>Feature Extraction</a:t>
            </a:r>
          </a:p>
        </p:txBody>
      </p:sp>
      <p:sp>
        <p:nvSpPr>
          <p:cNvPr id="32" name="Flowchart: Decision 31"/>
          <p:cNvSpPr/>
          <p:nvPr/>
        </p:nvSpPr>
        <p:spPr>
          <a:xfrm>
            <a:off x="8430953" y="13064680"/>
            <a:ext cx="3850899" cy="1444610"/>
          </a:xfrm>
          <a:prstGeom prst="flowChartDecision">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a:latin typeface="Times New Roman" panose="02020603050405020304" pitchFamily="18" charset="0"/>
                <a:cs typeface="Times New Roman" panose="02020603050405020304" pitchFamily="18" charset="0"/>
              </a:rPr>
              <a:t>High Dimension</a:t>
            </a:r>
          </a:p>
        </p:txBody>
      </p:sp>
      <p:sp>
        <p:nvSpPr>
          <p:cNvPr id="33" name="Flowchart: Alternate Process 32"/>
          <p:cNvSpPr/>
          <p:nvPr/>
        </p:nvSpPr>
        <p:spPr>
          <a:xfrm>
            <a:off x="11574624" y="11355921"/>
            <a:ext cx="3701639" cy="1136856"/>
          </a:xfrm>
          <a:prstGeom prst="flowChartAlternateProcess">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a:latin typeface="Times New Roman" panose="02020603050405020304" pitchFamily="18" charset="0"/>
                <a:cs typeface="Times New Roman" panose="02020603050405020304" pitchFamily="18" charset="0"/>
              </a:rPr>
              <a:t>Dimension Reduction</a:t>
            </a:r>
          </a:p>
        </p:txBody>
      </p:sp>
      <p:sp>
        <p:nvSpPr>
          <p:cNvPr id="34" name="Flowchart: Process 33"/>
          <p:cNvSpPr/>
          <p:nvPr/>
        </p:nvSpPr>
        <p:spPr>
          <a:xfrm>
            <a:off x="12179647" y="13410350"/>
            <a:ext cx="2582190" cy="1052808"/>
          </a:xfrm>
          <a:prstGeom prst="flowChartProcess">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a:latin typeface="Times New Roman" panose="02020603050405020304" pitchFamily="18" charset="0"/>
                <a:cs typeface="Times New Roman" panose="02020603050405020304" pitchFamily="18" charset="0"/>
              </a:rPr>
              <a:t>Classifier Section</a:t>
            </a:r>
          </a:p>
        </p:txBody>
      </p:sp>
      <p:sp>
        <p:nvSpPr>
          <p:cNvPr id="35" name="Flowchart: Alternate Process 34"/>
          <p:cNvSpPr/>
          <p:nvPr/>
        </p:nvSpPr>
        <p:spPr>
          <a:xfrm>
            <a:off x="15077794" y="13083638"/>
            <a:ext cx="3693346" cy="1731509"/>
          </a:xfrm>
          <a:prstGeom prst="flowChartAlternateProcess">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a:latin typeface="Times New Roman" panose="02020603050405020304" pitchFamily="18" charset="0"/>
                <a:cs typeface="Times New Roman" panose="02020603050405020304" pitchFamily="18" charset="0"/>
              </a:rPr>
              <a:t>Evaluation Hate Speech </a:t>
            </a:r>
          </a:p>
          <a:p>
            <a:pPr algn="ctr"/>
            <a:r>
              <a:rPr lang="en-IN" altLang="en-US" sz="2189" b="1">
                <a:latin typeface="Times New Roman" panose="02020603050405020304" pitchFamily="18" charset="0"/>
                <a:cs typeface="Times New Roman" panose="02020603050405020304" pitchFamily="18" charset="0"/>
              </a:rPr>
              <a:t>No Hate Speech</a:t>
            </a:r>
          </a:p>
        </p:txBody>
      </p:sp>
      <p:cxnSp>
        <p:nvCxnSpPr>
          <p:cNvPr id="40" name="Straight Arrow Connector 39"/>
          <p:cNvCxnSpPr>
            <a:stCxn id="27" idx="3"/>
            <a:endCxn id="28" idx="1"/>
          </p:cNvCxnSpPr>
          <p:nvPr/>
        </p:nvCxnSpPr>
        <p:spPr>
          <a:xfrm flipV="1">
            <a:off x="5240350" y="13796464"/>
            <a:ext cx="693375" cy="6951"/>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3" name="Straight Arrow Connector 42"/>
          <p:cNvCxnSpPr>
            <a:stCxn id="28" idx="3"/>
            <a:endCxn id="32" idx="1"/>
          </p:cNvCxnSpPr>
          <p:nvPr/>
        </p:nvCxnSpPr>
        <p:spPr>
          <a:xfrm flipV="1">
            <a:off x="8233981" y="13786985"/>
            <a:ext cx="196972" cy="9479"/>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4" name="Elbow Connector 43"/>
          <p:cNvCxnSpPr>
            <a:stCxn id="32" idx="0"/>
            <a:endCxn id="33" idx="1"/>
          </p:cNvCxnSpPr>
          <p:nvPr/>
        </p:nvCxnSpPr>
        <p:spPr>
          <a:xfrm rot="5400000" flipH="1" flipV="1">
            <a:off x="10395348" y="11885405"/>
            <a:ext cx="1140331" cy="1218221"/>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32" idx="3"/>
          </p:cNvCxnSpPr>
          <p:nvPr/>
        </p:nvCxnSpPr>
        <p:spPr>
          <a:xfrm flipV="1">
            <a:off x="12281852" y="13785089"/>
            <a:ext cx="208344" cy="1896"/>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13418512" y="12544596"/>
            <a:ext cx="4424" cy="829734"/>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34" idx="3"/>
            <a:endCxn id="35" idx="1"/>
          </p:cNvCxnSpPr>
          <p:nvPr/>
        </p:nvCxnSpPr>
        <p:spPr>
          <a:xfrm>
            <a:off x="14761837" y="13936754"/>
            <a:ext cx="315957" cy="12639"/>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Mr. Telapolu Mani Sai Lokesh</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192224105</a:t>
            </a:r>
          </a:p>
          <a:p>
            <a:pPr algn="r"/>
            <a:r>
              <a:rPr lang="en-US" sz="2189" b="1" dirty="0">
                <a:solidFill>
                  <a:schemeClr val="bg1"/>
                </a:solidFill>
                <a:latin typeface="Times New Roman" panose="02020603050405020304" pitchFamily="18" charset="0"/>
                <a:cs typeface="Times New Roman" panose="02020603050405020304" pitchFamily="18" charset="0"/>
              </a:rPr>
              <a:t>Guided by Dr. R. Manikandan </a:t>
            </a:r>
          </a:p>
        </p:txBody>
      </p:sp>
      <p:sp>
        <p:nvSpPr>
          <p:cNvPr id="56" name="TextBox 55">
            <a:extLst>
              <a:ext uri="{FF2B5EF4-FFF2-40B4-BE49-F238E27FC236}">
                <a16:creationId xmlns:a16="http://schemas.microsoft.com/office/drawing/2014/main" id="{E3CC599C-1B75-18E5-6418-EF6D5D33725C}"/>
              </a:ext>
            </a:extLst>
          </p:cNvPr>
          <p:cNvSpPr txBox="1"/>
          <p:nvPr/>
        </p:nvSpPr>
        <p:spPr>
          <a:xfrm>
            <a:off x="941293" y="16913588"/>
            <a:ext cx="13820544" cy="1103379"/>
          </a:xfrm>
          <a:prstGeom prst="rect">
            <a:avLst/>
          </a:prstGeom>
          <a:noFill/>
        </p:spPr>
        <p:txBody>
          <a:bodyPr wrap="square">
            <a:spAutoFit/>
          </a:bodyPr>
          <a:lstStyle/>
          <a:p>
            <a:pPr marL="341254" marR="0" lvl="0" indent="-341254"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en-IN"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Overall , the accuracy of the Random Forest is 93.90 % and it is better than the other algorithms.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en-IN"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Random Forest(RF)                     -      93.90%</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en-IN"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en-US" altLang="en-IN" sz="2190" b="1" dirty="0">
                <a:solidFill>
                  <a:prstClr val="black"/>
                </a:solidFill>
                <a:latin typeface="Times New Roman" panose="02020603050405020304" pitchFamily="18" charset="0"/>
                <a:cs typeface="Times New Roman" panose="02020603050405020304" pitchFamily="18" charset="0"/>
              </a:rPr>
              <a:t>Artificial Neural Network </a:t>
            </a:r>
            <a:r>
              <a:rPr kumimoji="0" lang="en-US" altLang="en-IN"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(ANN)              -      </a:t>
            </a:r>
            <a:r>
              <a:rPr lang="en-US" altLang="en-IN" sz="2190" b="1" dirty="0">
                <a:solidFill>
                  <a:prstClr val="black"/>
                </a:solidFill>
                <a:latin typeface="Times New Roman" panose="02020603050405020304" pitchFamily="18" charset="0"/>
                <a:cs typeface="Times New Roman" panose="02020603050405020304" pitchFamily="18" charset="0"/>
              </a:rPr>
              <a:t>64.75</a:t>
            </a:r>
            <a:r>
              <a:rPr kumimoji="0" lang="en-US" altLang="en-IN"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pic>
        <p:nvPicPr>
          <p:cNvPr id="58" name="Picture 57">
            <a:extLst>
              <a:ext uri="{FF2B5EF4-FFF2-40B4-BE49-F238E27FC236}">
                <a16:creationId xmlns:a16="http://schemas.microsoft.com/office/drawing/2014/main" id="{4B96A847-9EA3-82BE-0252-8BA72873090B}"/>
              </a:ext>
            </a:extLst>
          </p:cNvPr>
          <p:cNvPicPr>
            <a:picLocks noChangeAspect="1"/>
          </p:cNvPicPr>
          <p:nvPr/>
        </p:nvPicPr>
        <p:blipFill>
          <a:blip r:embed="rId3"/>
          <a:stretch>
            <a:fillRect/>
          </a:stretch>
        </p:blipFill>
        <p:spPr>
          <a:xfrm>
            <a:off x="14140447" y="16023171"/>
            <a:ext cx="7139505" cy="4670262"/>
          </a:xfrm>
          <a:prstGeom prst="rect">
            <a:avLst/>
          </a:prstGeom>
        </p:spPr>
      </p:pic>
      <p:sp>
        <p:nvSpPr>
          <p:cNvPr id="60" name="TextBox 59">
            <a:extLst>
              <a:ext uri="{FF2B5EF4-FFF2-40B4-BE49-F238E27FC236}">
                <a16:creationId xmlns:a16="http://schemas.microsoft.com/office/drawing/2014/main" id="{47312D50-0959-10D1-F377-C77AE5EB581D}"/>
              </a:ext>
            </a:extLst>
          </p:cNvPr>
          <p:cNvSpPr txBox="1"/>
          <p:nvPr/>
        </p:nvSpPr>
        <p:spPr>
          <a:xfrm>
            <a:off x="840563" y="18225716"/>
            <a:ext cx="12971931" cy="3462486"/>
          </a:xfrm>
          <a:prstGeom prst="rect">
            <a:avLst/>
          </a:prstGeom>
          <a:noFill/>
        </p:spPr>
        <p:txBody>
          <a:bodyPr wrap="square">
            <a:spAutoFit/>
          </a:bodyPr>
          <a:lstStyle/>
          <a:p>
            <a:pPr marL="342900" indent="-342900"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 In the present work, Random Forest (RF) is compared with </a:t>
            </a:r>
            <a:r>
              <a:rPr lang="en-US" altLang="en-IN" sz="2190" b="1" dirty="0">
                <a:latin typeface="Times New Roman" panose="02020603050405020304" pitchFamily="18" charset="0"/>
                <a:cs typeface="Times New Roman" panose="02020603050405020304" pitchFamily="18" charset="0"/>
              </a:rPr>
              <a:t>Artificial Neural Network algorithm (ANN</a:t>
            </a:r>
            <a:r>
              <a:rPr lang="en-US" sz="2190" b="1" dirty="0">
                <a:latin typeface="Times New Roman" panose="02020603050405020304" pitchFamily="18" charset="0"/>
                <a:cs typeface="Times New Roman" panose="02020603050405020304" pitchFamily="18" charset="0"/>
              </a:rPr>
              <a:t>), and it depicts that the proposed algorithm gives more accuracy when compared with the rest.</a:t>
            </a:r>
          </a:p>
          <a:p>
            <a:pPr marL="342900" indent="-342900" algn="just">
              <a:buFont typeface="Wingdings" panose="05000000000000000000" pitchFamily="2" charset="2"/>
              <a:buChar char="Ø"/>
            </a:pPr>
            <a:endParaRPr lang="en-US" sz="219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Random Forest algorithm in social media marketing facilitates audience segmentation, content optimization, ad targeting, churn prediction, sentiment analysis, influencer identification, optimal posting times, and customer lifetime value prediction for enhanced marketing effectiveness.</a:t>
            </a:r>
          </a:p>
          <a:p>
            <a:pPr marL="342900" indent="-342900" algn="just">
              <a:buFont typeface="Wingdings" panose="05000000000000000000" pitchFamily="2" charset="2"/>
              <a:buChar char="Ø"/>
            </a:pPr>
            <a:endParaRPr lang="en-US" sz="219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 In social media marketing, artificial neural networks (ANNs) can analyze massive volumes of user data to spot patterns and trends, allowing for targeted advertising campaigns and suggestions for relevant content.</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TotalTime>
  <Words>787</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Mani sai Lokesh Telapolu</cp:lastModifiedBy>
  <cp:revision>66</cp:revision>
  <dcterms:created xsi:type="dcterms:W3CDTF">2023-04-19T08:35:00Z</dcterms:created>
  <dcterms:modified xsi:type="dcterms:W3CDTF">2024-04-06T17:30:01Z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