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95" r:id="rId3"/>
    <p:sldId id="297" r:id="rId4"/>
    <p:sldId id="299" r:id="rId5"/>
    <p:sldId id="298" r:id="rId6"/>
    <p:sldId id="300" r:id="rId7"/>
    <p:sldId id="274" r:id="rId8"/>
    <p:sldId id="308" r:id="rId9"/>
    <p:sldId id="301" r:id="rId10"/>
    <p:sldId id="302" r:id="rId11"/>
    <p:sldId id="303" r:id="rId12"/>
    <p:sldId id="306" r:id="rId13"/>
    <p:sldId id="307" r:id="rId14"/>
    <p:sldId id="309" r:id="rId15"/>
    <p:sldId id="310" r:id="rId16"/>
    <p:sldId id="311" r:id="rId17"/>
    <p:sldId id="312" r:id="rId18"/>
    <p:sldId id="296" r:id="rId19"/>
    <p:sldId id="29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66" d="100"/>
          <a:sy n="66" d="100"/>
        </p:scale>
        <p:origin x="1316"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vi Chawla" userId="0ab3a15f2e537130" providerId="LiveId" clId="{B1104BE4-AFF9-4EB3-912F-3E030D98F413}"/>
    <pc:docChg chg="modSld">
      <pc:chgData name="Aashvi Chawla" userId="0ab3a15f2e537130" providerId="LiveId" clId="{B1104BE4-AFF9-4EB3-912F-3E030D98F413}" dt="2024-03-13T04:54:51.408" v="45" actId="2711"/>
      <pc:docMkLst>
        <pc:docMk/>
      </pc:docMkLst>
      <pc:sldChg chg="modSp mod">
        <pc:chgData name="Aashvi Chawla" userId="0ab3a15f2e537130" providerId="LiveId" clId="{B1104BE4-AFF9-4EB3-912F-3E030D98F413}" dt="2024-03-13T04:54:02.448" v="43" actId="2711"/>
        <pc:sldMkLst>
          <pc:docMk/>
          <pc:sldMk cId="0" sldId="256"/>
        </pc:sldMkLst>
        <pc:spChg chg="mod">
          <ac:chgData name="Aashvi Chawla" userId="0ab3a15f2e537130" providerId="LiveId" clId="{B1104BE4-AFF9-4EB3-912F-3E030D98F413}" dt="2024-03-13T04:54:02.448" v="43" actId="2711"/>
          <ac:spMkLst>
            <pc:docMk/>
            <pc:sldMk cId="0" sldId="256"/>
            <ac:spMk id="48" creationId="{00000000-0000-0000-0000-000000000000}"/>
          </ac:spMkLst>
        </pc:spChg>
      </pc:sldChg>
      <pc:sldChg chg="modSp mod">
        <pc:chgData name="Aashvi Chawla" userId="0ab3a15f2e537130" providerId="LiveId" clId="{B1104BE4-AFF9-4EB3-912F-3E030D98F413}" dt="2024-03-13T04:53:03.575" v="41" actId="20577"/>
        <pc:sldMkLst>
          <pc:docMk/>
          <pc:sldMk cId="1412154194" sldId="295"/>
        </pc:sldMkLst>
        <pc:spChg chg="mod">
          <ac:chgData name="Aashvi Chawla" userId="0ab3a15f2e537130" providerId="LiveId" clId="{B1104BE4-AFF9-4EB3-912F-3E030D98F413}" dt="2024-03-13T04:53:03.575" v="41" actId="20577"/>
          <ac:spMkLst>
            <pc:docMk/>
            <pc:sldMk cId="1412154194" sldId="295"/>
            <ac:spMk id="3" creationId="{2957E920-7261-4D19-3C89-29F5B83BF4C1}"/>
          </ac:spMkLst>
        </pc:spChg>
      </pc:sldChg>
      <pc:sldChg chg="modSp mod">
        <pc:chgData name="Aashvi Chawla" userId="0ab3a15f2e537130" providerId="LiveId" clId="{B1104BE4-AFF9-4EB3-912F-3E030D98F413}" dt="2024-03-13T04:54:19.380" v="44" actId="2711"/>
        <pc:sldMkLst>
          <pc:docMk/>
          <pc:sldMk cId="0" sldId="299"/>
        </pc:sldMkLst>
        <pc:spChg chg="mod">
          <ac:chgData name="Aashvi Chawla" userId="0ab3a15f2e537130" providerId="LiveId" clId="{B1104BE4-AFF9-4EB3-912F-3E030D98F413}" dt="2024-03-13T04:54:19.380" v="44" actId="2711"/>
          <ac:spMkLst>
            <pc:docMk/>
            <pc:sldMk cId="0" sldId="299"/>
            <ac:spMk id="3" creationId="{00000000-0000-0000-0000-000000000000}"/>
          </ac:spMkLst>
        </pc:spChg>
      </pc:sldChg>
      <pc:sldChg chg="modSp mod">
        <pc:chgData name="Aashvi Chawla" userId="0ab3a15f2e537130" providerId="LiveId" clId="{B1104BE4-AFF9-4EB3-912F-3E030D98F413}" dt="2024-03-13T04:54:51.408" v="45" actId="2711"/>
        <pc:sldMkLst>
          <pc:docMk/>
          <pc:sldMk cId="2038564157" sldId="308"/>
        </pc:sldMkLst>
        <pc:spChg chg="mod">
          <ac:chgData name="Aashvi Chawla" userId="0ab3a15f2e537130" providerId="LiveId" clId="{B1104BE4-AFF9-4EB3-912F-3E030D98F413}" dt="2024-03-13T04:54:51.408" v="45" actId="2711"/>
          <ac:spMkLst>
            <pc:docMk/>
            <pc:sldMk cId="2038564157" sldId="30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extLst>
      <p:ext uri="{BB962C8B-B14F-4D97-AF65-F5344CB8AC3E}">
        <p14:creationId xmlns:p14="http://schemas.microsoft.com/office/powerpoint/2010/main" val="2862320784"/>
      </p:ext>
    </p:extLst>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 TargetMode="External"/><Relationship Id="rId2" Type="http://schemas.openxmlformats.org/officeDocument/2006/relationships/hyperlink" Target="https://www.w3schools.com/whati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dirty="0"/>
              <a:t>22CS014</a:t>
            </a: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9625" y="847825"/>
            <a:ext cx="9144000" cy="6019800"/>
          </a:xfrm>
          <a:prstGeom prst="rect">
            <a:avLst/>
          </a:prstGeom>
          <a:noFill/>
          <a:ln>
            <a:noFill/>
          </a:ln>
        </p:spPr>
        <p:txBody>
          <a:bodyPr spcFirstLastPara="1" wrap="square" lIns="91425" tIns="33100" rIns="91425" bIns="45700" anchor="ctr" anchorCtr="0">
            <a:noAutofit/>
          </a:bodyPr>
          <a:lstStyle/>
          <a:p>
            <a:pPr algn="ctr"/>
            <a:r>
              <a:rPr lang="en-US" sz="2800" b="1" u="sng" dirty="0">
                <a:solidFill>
                  <a:srgbClr val="FF0000"/>
                </a:solidFill>
                <a:latin typeface="Times New Roman" panose="02020603050405020304" pitchFamily="18" charset="0"/>
                <a:ea typeface="Candara"/>
                <a:cs typeface="Times New Roman" pitchFamily="18" charset="0"/>
                <a:sym typeface="Candara"/>
              </a:rPr>
              <a:t>PHLOX E-Commerce</a:t>
            </a: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r>
              <a:rPr lang="en-IN" sz="3600" b="1" dirty="0">
                <a:latin typeface="Times New Roman" panose="02020603050405020304" pitchFamily="18" charset="0"/>
                <a:cs typeface="Times New Roman" pitchFamily="18" charset="0"/>
              </a:rPr>
              <a:t>Team No:10</a:t>
            </a:r>
          </a:p>
          <a:p>
            <a:pPr marL="0" marR="0" lvl="0" indent="0" algn="ctr" rtl="0">
              <a:spcBef>
                <a:spcPts val="0"/>
              </a:spcBef>
              <a:spcAft>
                <a:spcPts val="0"/>
              </a:spcAft>
              <a:buNone/>
            </a:pPr>
            <a:endParaRPr lang="en-IN" sz="3600" b="1" dirty="0">
              <a:latin typeface="Times New Roman" panose="02020603050405020304" pitchFamily="18" charset="0"/>
              <a:ea typeface="Candara"/>
              <a:cs typeface="Times New Roman" pitchFamily="18" charset="0"/>
            </a:endParaRPr>
          </a:p>
          <a:p>
            <a:pPr marL="0" marR="0" lvl="0" indent="0" rtl="0">
              <a:spcBef>
                <a:spcPts val="0"/>
              </a:spcBef>
              <a:spcAft>
                <a:spcPts val="0"/>
              </a:spcAft>
              <a:buNone/>
            </a:pPr>
            <a:r>
              <a:rPr lang="en-IN" sz="2800" b="1" i="0" u="none" strike="noStrike" cap="none" dirty="0">
                <a:solidFill>
                  <a:schemeClr val="tx1"/>
                </a:solidFill>
                <a:latin typeface="Times New Roman" panose="02020603050405020304" pitchFamily="18" charset="0"/>
                <a:ea typeface="Candara"/>
                <a:cs typeface="Times New Roman" pitchFamily="18" charset="0"/>
                <a:sym typeface="Candara"/>
              </a:rPr>
              <a:t>              Submitte</a:t>
            </a:r>
            <a:r>
              <a:rPr lang="en-IN" sz="2800" b="1" dirty="0">
                <a:solidFill>
                  <a:schemeClr val="tx1"/>
                </a:solidFill>
                <a:latin typeface="Times New Roman" panose="02020603050405020304" pitchFamily="18" charset="0"/>
                <a:ea typeface="Candara"/>
                <a:cs typeface="Times New Roman" pitchFamily="18" charset="0"/>
                <a:sym typeface="Candara"/>
              </a:rPr>
              <a:t>d By:</a:t>
            </a:r>
            <a:endParaRPr lang="en-IN" sz="2800" b="1" i="0" u="none" strike="noStrike" cap="none" dirty="0">
              <a:solidFill>
                <a:schemeClr val="tx1"/>
              </a:solidFill>
              <a:latin typeface="Times New Roman" panose="02020603050405020304" pitchFamily="18" charset="0"/>
              <a:ea typeface="Candara"/>
              <a:cs typeface="Times New Roman" pitchFamily="18" charset="0"/>
              <a:sym typeface="Candara"/>
            </a:endParaRPr>
          </a:p>
          <a:p>
            <a:pPr marL="0" marR="0" lvl="0" indent="0" algn="ctr" rtl="0">
              <a:spcBef>
                <a:spcPts val="0"/>
              </a:spcBef>
              <a:spcAft>
                <a:spcPts val="0"/>
              </a:spcAft>
              <a:buNone/>
            </a:pPr>
            <a:r>
              <a:rPr lang="en-IN" sz="2800" b="1" dirty="0">
                <a:solidFill>
                  <a:srgbClr val="FF0000"/>
                </a:solidFill>
                <a:latin typeface="Times New Roman" pitchFamily="18" charset="0"/>
                <a:ea typeface="Candara"/>
                <a:cs typeface="Times New Roman" pitchFamily="18" charset="0"/>
                <a:sym typeface="Candara"/>
              </a:rPr>
              <a:t>LivArpit Sandhu                     (2210990543)</a:t>
            </a:r>
          </a:p>
          <a:p>
            <a:pPr marL="0" marR="0" lvl="0" indent="0" algn="ctr" rtl="0">
              <a:spcBef>
                <a:spcPts val="0"/>
              </a:spcBef>
              <a:spcAft>
                <a:spcPts val="0"/>
              </a:spcAft>
              <a:buNone/>
            </a:pPr>
            <a:r>
              <a:rPr lang="en-IN" sz="2800" b="1" dirty="0">
                <a:solidFill>
                  <a:srgbClr val="FF0000"/>
                </a:solidFill>
                <a:latin typeface="Times New Roman" pitchFamily="18" charset="0"/>
                <a:ea typeface="Candara"/>
                <a:cs typeface="Times New Roman" pitchFamily="18" charset="0"/>
                <a:sym typeface="Candara"/>
              </a:rPr>
              <a:t>Aashvi Chawla 		         (2210990019)</a:t>
            </a:r>
          </a:p>
          <a:p>
            <a:pPr marL="0" marR="0" lvl="0" indent="0" algn="ctr" rtl="0">
              <a:spcBef>
                <a:spcPts val="0"/>
              </a:spcBef>
              <a:spcAft>
                <a:spcPts val="0"/>
              </a:spcAft>
              <a:buNone/>
            </a:pPr>
            <a:r>
              <a:rPr lang="en-IN" sz="2800" b="1" dirty="0" err="1">
                <a:solidFill>
                  <a:srgbClr val="FF0000"/>
                </a:solidFill>
                <a:latin typeface="Times New Roman" pitchFamily="18" charset="0"/>
                <a:ea typeface="Candara"/>
                <a:cs typeface="Times New Roman" pitchFamily="18" charset="0"/>
                <a:sym typeface="Candara"/>
              </a:rPr>
              <a:t>K</a:t>
            </a:r>
            <a:r>
              <a:rPr lang="en-IN" sz="2800" b="1" i="0" u="none" strike="noStrike" cap="none" dirty="0" err="1">
                <a:solidFill>
                  <a:srgbClr val="FF0000"/>
                </a:solidFill>
                <a:latin typeface="Times New Roman" pitchFamily="18" charset="0"/>
                <a:ea typeface="Candara"/>
                <a:cs typeface="Times New Roman" pitchFamily="18" charset="0"/>
                <a:sym typeface="Candara"/>
              </a:rPr>
              <a:t>shitij</a:t>
            </a:r>
            <a:r>
              <a:rPr lang="en-IN" sz="2800" b="1" i="0" u="none" strike="noStrike" cap="none" dirty="0">
                <a:solidFill>
                  <a:srgbClr val="FF0000"/>
                </a:solidFill>
                <a:latin typeface="Times New Roman" pitchFamily="18" charset="0"/>
                <a:ea typeface="Candara"/>
                <a:cs typeface="Times New Roman" pitchFamily="18" charset="0"/>
                <a:sym typeface="Candara"/>
              </a:rPr>
              <a:t> Raj Shukla                </a:t>
            </a:r>
            <a:r>
              <a:rPr lang="en-IN" sz="2800" b="1" dirty="0">
                <a:solidFill>
                  <a:srgbClr val="FF0000"/>
                </a:solidFill>
                <a:latin typeface="Times New Roman" pitchFamily="18" charset="0"/>
                <a:ea typeface="Candara"/>
                <a:cs typeface="Times New Roman" pitchFamily="18" charset="0"/>
                <a:sym typeface="Candara"/>
              </a:rPr>
              <a:t>  </a:t>
            </a:r>
            <a:r>
              <a:rPr lang="en-IN" sz="2800" b="1" i="0" u="none" strike="noStrike" cap="none" dirty="0">
                <a:solidFill>
                  <a:srgbClr val="FF0000"/>
                </a:solidFill>
                <a:latin typeface="Times New Roman" pitchFamily="18" charset="0"/>
                <a:ea typeface="Candara"/>
                <a:cs typeface="Times New Roman" pitchFamily="18" charset="0"/>
                <a:sym typeface="Candara"/>
              </a:rPr>
              <a:t>(2210990526)</a:t>
            </a:r>
          </a:p>
          <a:p>
            <a:pPr marL="0" marR="0" lvl="0" indent="0" algn="ctr" rtl="0">
              <a:spcBef>
                <a:spcPts val="0"/>
              </a:spcBef>
              <a:spcAft>
                <a:spcPts val="0"/>
              </a:spcAft>
              <a:buNone/>
            </a:pPr>
            <a:r>
              <a:rPr lang="en-IN" sz="2800" b="1" i="0" u="none" strike="noStrike" cap="none" dirty="0">
                <a:solidFill>
                  <a:srgbClr val="FF0000"/>
                </a:solidFill>
                <a:latin typeface="Times New Roman" pitchFamily="18" charset="0"/>
                <a:ea typeface="Candara"/>
                <a:cs typeface="Times New Roman" pitchFamily="18" charset="0"/>
                <a:sym typeface="Candara"/>
              </a:rPr>
              <a:t>Lokesh Vaid                             </a:t>
            </a:r>
            <a:r>
              <a:rPr lang="en-IN" sz="2800" b="1" dirty="0">
                <a:solidFill>
                  <a:srgbClr val="FF0000"/>
                </a:solidFill>
                <a:latin typeface="Times New Roman" pitchFamily="18" charset="0"/>
                <a:ea typeface="Candara"/>
                <a:cs typeface="Times New Roman" pitchFamily="18" charset="0"/>
                <a:sym typeface="Candara"/>
              </a:rPr>
              <a:t>(2210990545)</a:t>
            </a:r>
          </a:p>
          <a:p>
            <a:pPr marL="0" marR="0" lvl="0" indent="0" algn="ctr" rtl="0">
              <a:spcBef>
                <a:spcPts val="0"/>
              </a:spcBef>
              <a:spcAft>
                <a:spcPts val="0"/>
              </a:spcAft>
              <a:buNone/>
            </a:pPr>
            <a:endParaRPr lang="en-IN" sz="2800" b="1" i="0" u="none" strike="noStrike" cap="none" dirty="0">
              <a:solidFill>
                <a:srgbClr val="FF0000"/>
              </a:solidFill>
              <a:latin typeface="Times New Roman" pitchFamily="18" charset="0"/>
              <a:ea typeface="Candara"/>
              <a:cs typeface="Times New Roman" pitchFamily="18" charset="0"/>
              <a:sym typeface="Candara"/>
            </a:endParaRPr>
          </a:p>
          <a:p>
            <a:pPr marL="0" marR="0" lvl="0" indent="0" rtl="0">
              <a:spcBef>
                <a:spcPts val="0"/>
              </a:spcBef>
              <a:spcAft>
                <a:spcPts val="0"/>
              </a:spcAft>
              <a:buNone/>
            </a:pPr>
            <a:r>
              <a:rPr lang="en-US" sz="2800" b="1" i="0" u="none" strike="noStrike" cap="none" dirty="0">
                <a:solidFill>
                  <a:schemeClr val="tx1"/>
                </a:solidFill>
                <a:latin typeface="Times New Roman" pitchFamily="18" charset="0"/>
                <a:ea typeface="Candara"/>
                <a:cs typeface="Times New Roman" pitchFamily="18" charset="0"/>
                <a:sym typeface="Candara"/>
              </a:rPr>
              <a:t>             Submitted To :</a:t>
            </a:r>
            <a:r>
              <a:rPr lang="en-US" sz="2800" b="1" i="0" u="none" strike="noStrike" cap="none" dirty="0">
                <a:solidFill>
                  <a:srgbClr val="FF0000"/>
                </a:solidFill>
                <a:latin typeface="Times New Roman" pitchFamily="18" charset="0"/>
                <a:ea typeface="Candara"/>
                <a:cs typeface="Times New Roman" pitchFamily="18" charset="0"/>
                <a:sym typeface="Candara"/>
              </a:rPr>
              <a:t> Baljit Kaur</a:t>
            </a:r>
          </a:p>
          <a:p>
            <a:pPr marL="0" marR="0" lvl="0" indent="0" rtl="0">
              <a:spcBef>
                <a:spcPts val="0"/>
              </a:spcBef>
              <a:spcAft>
                <a:spcPts val="0"/>
              </a:spcAft>
              <a:buNone/>
            </a:pPr>
            <a:r>
              <a:rPr lang="en-US" sz="2800" b="1" dirty="0">
                <a:solidFill>
                  <a:srgbClr val="FF0000"/>
                </a:solidFill>
                <a:latin typeface="Times New Roman" pitchFamily="18" charset="0"/>
                <a:ea typeface="Candara"/>
                <a:cs typeface="Times New Roman" pitchFamily="18" charset="0"/>
                <a:sym typeface="Candara"/>
              </a:rPr>
              <a:t>                                        Vikas Patel</a:t>
            </a:r>
            <a:endParaRPr sz="2800" b="1" i="0" u="none" strike="noStrike" cap="none" dirty="0">
              <a:solidFill>
                <a:srgbClr val="FF0000"/>
              </a:solidFill>
              <a:latin typeface="Times New Roman" pitchFamily="18" charset="0"/>
              <a:ea typeface="Candara"/>
              <a:cs typeface="Times New Roman" pitchFamily="18" charset="0"/>
              <a:sym typeface="Candara"/>
            </a:endParaRPr>
          </a:p>
          <a:p>
            <a:pPr marL="0" marR="0" lvl="0" indent="0" algn="ctr" rtl="0">
              <a:spcBef>
                <a:spcPts val="0"/>
              </a:spcBef>
              <a:spcAft>
                <a:spcPts val="0"/>
              </a:spcAft>
              <a:buNone/>
            </a:pPr>
            <a:endParaRPr sz="4000" b="1" i="0" u="none" strike="noStrike" cap="none" dirty="0">
              <a:solidFill>
                <a:schemeClr val="dk1"/>
              </a:solidFill>
              <a:latin typeface="Times New Roman" pitchFamily="18" charset="0"/>
              <a:ea typeface="Candara"/>
              <a:cs typeface="Times New Roman"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r>
              <a:rPr lang="en-US" sz="1800" b="1" u="sng" dirty="0">
                <a:latin typeface="Times New Roman" pitchFamily="18" charset="0"/>
                <a:cs typeface="Times New Roman" pitchFamily="18" charset="0"/>
              </a:rPr>
              <a:t>Approach</a:t>
            </a:r>
            <a:r>
              <a:rPr lang="en-US" sz="1600" b="1" dirty="0">
                <a:latin typeface="Times New Roman" pitchFamily="18" charset="0"/>
                <a:cs typeface="Times New Roman" pitchFamily="18" charset="0"/>
              </a:rPr>
              <a:t>: Iterative Development</a:t>
            </a:r>
          </a:p>
          <a:p>
            <a:pPr>
              <a:buFont typeface="Wingdings" pitchFamily="2" charset="2"/>
              <a:buChar char="Ø"/>
            </a:pPr>
            <a:r>
              <a:rPr lang="en-US" sz="1600" dirty="0">
                <a:latin typeface="Times New Roman" pitchFamily="18" charset="0"/>
                <a:cs typeface="Times New Roman" pitchFamily="18" charset="0"/>
              </a:rPr>
              <a:t>Breaks down tasks into manageable sprints.</a:t>
            </a:r>
          </a:p>
          <a:p>
            <a:pPr>
              <a:buFont typeface="Wingdings" pitchFamily="2" charset="2"/>
              <a:buChar char="Ø"/>
            </a:pPr>
            <a:r>
              <a:rPr lang="en-US" sz="1600" dirty="0">
                <a:latin typeface="Times New Roman" pitchFamily="18" charset="0"/>
                <a:cs typeface="Times New Roman" pitchFamily="18" charset="0"/>
              </a:rPr>
              <a:t>Executes development iteratively within short time frames.</a:t>
            </a:r>
          </a:p>
          <a:p>
            <a:pPr>
              <a:buFont typeface="Wingdings" pitchFamily="2" charset="2"/>
              <a:buChar char="Ø"/>
            </a:pPr>
            <a:r>
              <a:rPr lang="en-US" sz="1600" dirty="0">
                <a:latin typeface="Times New Roman" pitchFamily="18" charset="0"/>
                <a:cs typeface="Times New Roman" pitchFamily="18" charset="0"/>
              </a:rPr>
              <a:t>Holds daily stand-ups and conducts reviews and retrospectives at the end of each sprint.</a:t>
            </a: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6" name="Picture 5" descr="software-engineering-iterative-model.png"/>
          <p:cNvPicPr>
            <a:picLocks noChangeAspect="1"/>
          </p:cNvPicPr>
          <p:nvPr/>
        </p:nvPicPr>
        <p:blipFill>
          <a:blip r:embed="rId2"/>
          <a:stretch>
            <a:fillRect/>
          </a:stretch>
        </p:blipFill>
        <p:spPr>
          <a:xfrm>
            <a:off x="862150" y="2612571"/>
            <a:ext cx="7145382" cy="3963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r>
              <a:rPr lang="en-US" sz="2400" b="1" u="sng" dirty="0">
                <a:latin typeface="Times New Roman" pitchFamily="18" charset="0"/>
                <a:cs typeface="Times New Roman" pitchFamily="18" charset="0"/>
              </a:rPr>
              <a:t>Techniques:</a:t>
            </a:r>
          </a:p>
          <a:p>
            <a:pPr>
              <a:buNone/>
            </a:pPr>
            <a:endParaRPr lang="en-US" sz="2400" b="1" u="sng"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Responsive Design: Ensures adaptability across devices.</a:t>
            </a:r>
          </a:p>
          <a:p>
            <a:pPr>
              <a:buFont typeface="Wingdings" pitchFamily="2" charset="2"/>
              <a:buChar char="Ø"/>
            </a:pPr>
            <a:r>
              <a:rPr lang="en-US" sz="2000" dirty="0">
                <a:latin typeface="Times New Roman" pitchFamily="18" charset="0"/>
                <a:cs typeface="Times New Roman" pitchFamily="18" charset="0"/>
              </a:rPr>
              <a:t>Progressive Enhancement: Layers HTML, CSS, and JavaScript for graceful degradation.</a:t>
            </a:r>
          </a:p>
          <a:p>
            <a:pPr>
              <a:buFont typeface="Wingdings" pitchFamily="2" charset="2"/>
              <a:buChar char="Ø"/>
            </a:pPr>
            <a:r>
              <a:rPr lang="en-US" sz="2000" dirty="0">
                <a:latin typeface="Times New Roman" pitchFamily="18" charset="0"/>
                <a:cs typeface="Times New Roman" pitchFamily="18" charset="0"/>
              </a:rPr>
              <a:t>Modular Development: Utilizes reusable components for scalability.</a:t>
            </a:r>
          </a:p>
          <a:p>
            <a:pPr>
              <a:buFont typeface="Wingdings" pitchFamily="2" charset="2"/>
              <a:buChar char="Ø"/>
            </a:pPr>
            <a:r>
              <a:rPr lang="en-US" sz="2000" dirty="0">
                <a:latin typeface="Times New Roman" pitchFamily="18" charset="0"/>
                <a:cs typeface="Times New Roman" pitchFamily="18" charset="0"/>
              </a:rPr>
              <a:t>Version Control: Tracks changes and facilitates collaboration.</a:t>
            </a:r>
          </a:p>
          <a:p>
            <a:pPr>
              <a:buFont typeface="Wingdings" pitchFamily="2" charset="2"/>
              <a:buChar char="Ø"/>
            </a:pPr>
            <a:r>
              <a:rPr lang="en-US" sz="2000" dirty="0">
                <a:latin typeface="Times New Roman" pitchFamily="18" charset="0"/>
                <a:cs typeface="Times New Roman" pitchFamily="18" charset="0"/>
              </a:rPr>
              <a:t>Testing: Implements automated and manual testing for functionality and usability.</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Snapshots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7" name="Picture 6">
            <a:extLst>
              <a:ext uri="{FF2B5EF4-FFF2-40B4-BE49-F238E27FC236}">
                <a16:creationId xmlns:a16="http://schemas.microsoft.com/office/drawing/2014/main" id="{05A1078C-95DD-4E73-10A6-4506726CB41D}"/>
              </a:ext>
            </a:extLst>
          </p:cNvPr>
          <p:cNvPicPr>
            <a:picLocks noChangeAspect="1"/>
          </p:cNvPicPr>
          <p:nvPr/>
        </p:nvPicPr>
        <p:blipFill>
          <a:blip r:embed="rId2"/>
          <a:stretch>
            <a:fillRect/>
          </a:stretch>
        </p:blipFill>
        <p:spPr>
          <a:xfrm>
            <a:off x="0" y="1153715"/>
            <a:ext cx="9144000" cy="45505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Snapshots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7" name="Picture 6">
            <a:extLst>
              <a:ext uri="{FF2B5EF4-FFF2-40B4-BE49-F238E27FC236}">
                <a16:creationId xmlns:a16="http://schemas.microsoft.com/office/drawing/2014/main" id="{05A1078C-95DD-4E73-10A6-4506726CB41D}"/>
              </a:ext>
            </a:extLst>
          </p:cNvPr>
          <p:cNvPicPr>
            <a:picLocks noChangeAspect="1"/>
          </p:cNvPicPr>
          <p:nvPr/>
        </p:nvPicPr>
        <p:blipFill>
          <a:blip r:embed="rId2"/>
          <a:stretch>
            <a:fillRect/>
          </a:stretch>
        </p:blipFill>
        <p:spPr>
          <a:xfrm>
            <a:off x="0" y="1153715"/>
            <a:ext cx="9144000" cy="4550569"/>
          </a:xfrm>
          <a:prstGeom prst="rect">
            <a:avLst/>
          </a:prstGeom>
        </p:spPr>
      </p:pic>
      <p:pic>
        <p:nvPicPr>
          <p:cNvPr id="8" name="Picture 7">
            <a:extLst>
              <a:ext uri="{FF2B5EF4-FFF2-40B4-BE49-F238E27FC236}">
                <a16:creationId xmlns:a16="http://schemas.microsoft.com/office/drawing/2014/main" id="{133FC437-A994-B28B-343F-6A8CD4380F92}"/>
              </a:ext>
            </a:extLst>
          </p:cNvPr>
          <p:cNvPicPr>
            <a:picLocks noChangeAspect="1"/>
          </p:cNvPicPr>
          <p:nvPr/>
        </p:nvPicPr>
        <p:blipFill>
          <a:blip r:embed="rId3"/>
          <a:stretch>
            <a:fillRect/>
          </a:stretch>
        </p:blipFill>
        <p:spPr>
          <a:xfrm>
            <a:off x="0" y="1371600"/>
            <a:ext cx="9144000" cy="4529138"/>
          </a:xfrm>
          <a:prstGeom prst="rect">
            <a:avLst/>
          </a:prstGeom>
        </p:spPr>
      </p:pic>
    </p:spTree>
    <p:extLst>
      <p:ext uri="{BB962C8B-B14F-4D97-AF65-F5344CB8AC3E}">
        <p14:creationId xmlns:p14="http://schemas.microsoft.com/office/powerpoint/2010/main" val="115882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Snapshots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9" name="Picture 8">
            <a:extLst>
              <a:ext uri="{FF2B5EF4-FFF2-40B4-BE49-F238E27FC236}">
                <a16:creationId xmlns:a16="http://schemas.microsoft.com/office/drawing/2014/main" id="{5909B8B2-338D-C89A-3EF7-A2E71FA708F9}"/>
              </a:ext>
            </a:extLst>
          </p:cNvPr>
          <p:cNvPicPr>
            <a:picLocks noChangeAspect="1"/>
          </p:cNvPicPr>
          <p:nvPr/>
        </p:nvPicPr>
        <p:blipFill>
          <a:blip r:embed="rId2"/>
          <a:stretch>
            <a:fillRect/>
          </a:stretch>
        </p:blipFill>
        <p:spPr>
          <a:xfrm>
            <a:off x="0" y="1468123"/>
            <a:ext cx="9144000" cy="4550569"/>
          </a:xfrm>
          <a:prstGeom prst="rect">
            <a:avLst/>
          </a:prstGeom>
        </p:spPr>
      </p:pic>
    </p:spTree>
    <p:extLst>
      <p:ext uri="{BB962C8B-B14F-4D97-AF65-F5344CB8AC3E}">
        <p14:creationId xmlns:p14="http://schemas.microsoft.com/office/powerpoint/2010/main" val="42654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2800" dirty="0">
                <a:latin typeface="Times New Roman" pitchFamily="18" charset="0"/>
                <a:cs typeface="Times New Roman" pitchFamily="18" charset="0"/>
              </a:rPr>
              <a:t>Snapshots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7" name="Picture 6">
            <a:extLst>
              <a:ext uri="{FF2B5EF4-FFF2-40B4-BE49-F238E27FC236}">
                <a16:creationId xmlns:a16="http://schemas.microsoft.com/office/drawing/2014/main" id="{AACE12FF-A854-6972-1228-25652D0A91F2}"/>
              </a:ext>
            </a:extLst>
          </p:cNvPr>
          <p:cNvPicPr>
            <a:picLocks noChangeAspect="1"/>
          </p:cNvPicPr>
          <p:nvPr/>
        </p:nvPicPr>
        <p:blipFill>
          <a:blip r:embed="rId2"/>
          <a:stretch>
            <a:fillRect/>
          </a:stretch>
        </p:blipFill>
        <p:spPr>
          <a:xfrm>
            <a:off x="0" y="1450181"/>
            <a:ext cx="9144000" cy="3957638"/>
          </a:xfrm>
          <a:prstGeom prst="rect">
            <a:avLst/>
          </a:prstGeom>
        </p:spPr>
      </p:pic>
    </p:spTree>
    <p:extLst>
      <p:ext uri="{BB962C8B-B14F-4D97-AF65-F5344CB8AC3E}">
        <p14:creationId xmlns:p14="http://schemas.microsoft.com/office/powerpoint/2010/main" val="39435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2800" dirty="0">
                <a:latin typeface="Times New Roman" pitchFamily="18" charset="0"/>
                <a:cs typeface="Times New Roman" pitchFamily="18" charset="0"/>
              </a:rPr>
              <a:t>Snapshots</a:t>
            </a: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8" name="Picture 7">
            <a:extLst>
              <a:ext uri="{FF2B5EF4-FFF2-40B4-BE49-F238E27FC236}">
                <a16:creationId xmlns:a16="http://schemas.microsoft.com/office/drawing/2014/main" id="{8756DA07-2336-036D-B450-C1EDEAAF3D9F}"/>
              </a:ext>
            </a:extLst>
          </p:cNvPr>
          <p:cNvPicPr>
            <a:picLocks noChangeAspect="1"/>
          </p:cNvPicPr>
          <p:nvPr/>
        </p:nvPicPr>
        <p:blipFill>
          <a:blip r:embed="rId2"/>
          <a:stretch>
            <a:fillRect/>
          </a:stretch>
        </p:blipFill>
        <p:spPr>
          <a:xfrm>
            <a:off x="542925" y="960437"/>
            <a:ext cx="8058150" cy="5588000"/>
          </a:xfrm>
          <a:prstGeom prst="rect">
            <a:avLst/>
          </a:prstGeom>
        </p:spPr>
      </p:pic>
    </p:spTree>
    <p:extLst>
      <p:ext uri="{BB962C8B-B14F-4D97-AF65-F5344CB8AC3E}">
        <p14:creationId xmlns:p14="http://schemas.microsoft.com/office/powerpoint/2010/main" val="55601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200" dirty="0">
                <a:latin typeface="Times New Roman" pitchFamily="18" charset="0"/>
                <a:cs typeface="Times New Roman" pitchFamily="18" charset="0"/>
              </a:rPr>
            </a:br>
            <a:r>
              <a:rPr lang="en-IN" sz="2800" dirty="0">
                <a:latin typeface="Times New Roman" pitchFamily="18" charset="0"/>
                <a:cs typeface="Times New Roman" pitchFamily="18" charset="0"/>
              </a:rPr>
              <a:t>Snapshots</a:t>
            </a:r>
            <a:endParaRPr lang="en-US" sz="2800"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9" name="Picture 8">
            <a:extLst>
              <a:ext uri="{FF2B5EF4-FFF2-40B4-BE49-F238E27FC236}">
                <a16:creationId xmlns:a16="http://schemas.microsoft.com/office/drawing/2014/main" id="{55698E99-07BE-A709-1F9D-7B35147B9A07}"/>
              </a:ext>
            </a:extLst>
          </p:cNvPr>
          <p:cNvPicPr>
            <a:picLocks noChangeAspect="1"/>
          </p:cNvPicPr>
          <p:nvPr/>
        </p:nvPicPr>
        <p:blipFill>
          <a:blip r:embed="rId2"/>
          <a:stretch>
            <a:fillRect/>
          </a:stretch>
        </p:blipFill>
        <p:spPr>
          <a:xfrm>
            <a:off x="0" y="1250156"/>
            <a:ext cx="9144000" cy="4357688"/>
          </a:xfrm>
          <a:prstGeom prst="rect">
            <a:avLst/>
          </a:prstGeom>
        </p:spPr>
      </p:pic>
    </p:spTree>
    <p:extLst>
      <p:ext uri="{BB962C8B-B14F-4D97-AF65-F5344CB8AC3E}">
        <p14:creationId xmlns:p14="http://schemas.microsoft.com/office/powerpoint/2010/main" val="87463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2800" dirty="0">
                <a:latin typeface="Times New Roman" pitchFamily="18" charset="0"/>
                <a:cs typeface="Times New Roman" pitchFamily="18"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hlinkClick r:id="rId2"/>
              </a:rPr>
              <a:t>https://www.w3schools.com/whatis/</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hlinkClick r:id="rId3"/>
              </a:rPr>
              <a:t>https://developer.mozilla.org/en-US/</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[3] https://www.phlox.pro/</a:t>
            </a: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extLst>
      <p:ext uri="{BB962C8B-B14F-4D97-AF65-F5344CB8AC3E}">
        <p14:creationId xmlns:p14="http://schemas.microsoft.com/office/powerpoint/2010/main" val="15950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6" name="Picture 5" descr="360_F_518076374_r4i7CenCR1oDsvSbVQGqbWYNeErCZaq5.jpg"/>
          <p:cNvPicPr>
            <a:picLocks noChangeAspect="1"/>
          </p:cNvPicPr>
          <p:nvPr/>
        </p:nvPicPr>
        <p:blipFill>
          <a:blip r:embed="rId2"/>
          <a:stretch>
            <a:fillRect/>
          </a:stretch>
        </p:blipFill>
        <p:spPr>
          <a:xfrm>
            <a:off x="0" y="836023"/>
            <a:ext cx="9144000" cy="5864383"/>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latin typeface="Times New Roman" pitchFamily="18" charset="0"/>
                <a:cs typeface="Times New Roman" pitchFamily="18"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r>
              <a:rPr lang="en-IN" sz="2000" dirty="0">
                <a:latin typeface="Times New Roman" pitchFamily="18" charset="0"/>
                <a:cs typeface="Times New Roman" pitchFamily="18" charset="0"/>
              </a:rPr>
              <a:t>Objective</a:t>
            </a:r>
          </a:p>
          <a:p>
            <a:r>
              <a:rPr lang="en-IN" sz="2000" dirty="0">
                <a:latin typeface="Times New Roman" pitchFamily="18" charset="0"/>
                <a:cs typeface="Times New Roman" pitchFamily="18" charset="0"/>
              </a:rPr>
              <a:t>Introduction</a:t>
            </a:r>
          </a:p>
          <a:p>
            <a:r>
              <a:rPr lang="en-IN" sz="2000" dirty="0">
                <a:latin typeface="Times New Roman" pitchFamily="18" charset="0"/>
                <a:cs typeface="Times New Roman" pitchFamily="18" charset="0"/>
              </a:rPr>
              <a:t>Key Features</a:t>
            </a:r>
          </a:p>
          <a:p>
            <a:r>
              <a:rPr lang="en-IN" sz="2000" dirty="0">
                <a:latin typeface="Times New Roman" pitchFamily="18" charset="0"/>
                <a:cs typeface="Times New Roman" pitchFamily="18" charset="0"/>
              </a:rPr>
              <a:t>Technical details</a:t>
            </a:r>
          </a:p>
          <a:p>
            <a:r>
              <a:rPr lang="en-IN" sz="2000" dirty="0">
                <a:latin typeface="Times New Roman" pitchFamily="18" charset="0"/>
                <a:cs typeface="Times New Roman" pitchFamily="18" charset="0"/>
              </a:rPr>
              <a:t>Snapshots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Reference</a:t>
            </a:r>
          </a:p>
          <a:p>
            <a:endParaRPr lang="en-IN" sz="2000"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22CS014</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Objective</a:t>
            </a:r>
          </a:p>
        </p:txBody>
      </p:sp>
      <p:sp>
        <p:nvSpPr>
          <p:cNvPr id="3" name="Text Placeholder 2"/>
          <p:cNvSpPr>
            <a:spLocks noGrp="1"/>
          </p:cNvSpPr>
          <p:nvPr>
            <p:ph type="body" idx="1"/>
          </p:nvPr>
        </p:nvSpPr>
        <p:spPr/>
        <p:txBody>
          <a:bodyPr/>
          <a:lstStyle/>
          <a:p>
            <a:pPr>
              <a:buNone/>
            </a:pPr>
            <a:r>
              <a:rPr lang="en-US" sz="18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10" name="Picture 9" descr="Screenshot (115).png"/>
          <p:cNvPicPr>
            <a:picLocks noChangeAspect="1"/>
          </p:cNvPicPr>
          <p:nvPr/>
        </p:nvPicPr>
        <p:blipFill>
          <a:blip r:embed="rId2"/>
          <a:stretch>
            <a:fillRect/>
          </a:stretch>
        </p:blipFill>
        <p:spPr>
          <a:xfrm>
            <a:off x="0" y="1084216"/>
            <a:ext cx="9144000" cy="53162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431074" y="1175658"/>
            <a:ext cx="8255726" cy="4721906"/>
          </a:xfrm>
        </p:spPr>
        <p:txBody>
          <a:bodyPr/>
          <a:lstStyle/>
          <a:p>
            <a:pPr>
              <a:buNone/>
            </a:pPr>
            <a:r>
              <a:rPr lang="en-US" sz="2000" dirty="0">
                <a:latin typeface="Times New Roman" pitchFamily="18" charset="0"/>
                <a:cs typeface="Times New Roman" pitchFamily="18" charset="0"/>
              </a:rPr>
              <a:t>	“ The objective of creating an e-commerce site using HTML, CSS, and JavaScript is to develop a functional and visually appealing online platform for buying goods or services over the internet.”</a:t>
            </a:r>
          </a:p>
          <a:p>
            <a:pPr>
              <a:buNone/>
            </a:pPr>
            <a:r>
              <a:rPr lang="en-US" sz="2000" dirty="0">
                <a:latin typeface="Times New Roman" pitchFamily="18" charset="0"/>
                <a:cs typeface="Times New Roman" pitchFamily="18" charset="0"/>
              </a:rPr>
              <a:t>	Here are some specific objectives </a:t>
            </a:r>
            <a:r>
              <a:rPr lang="en-US" sz="2000" b="1" dirty="0">
                <a:latin typeface="Times New Roman" panose="02020603050405020304" pitchFamily="18" charset="0"/>
                <a:cs typeface="Times New Roman" pitchFamily="18" charset="0"/>
              </a:rPr>
              <a:t>:</a:t>
            </a:r>
            <a:endParaRPr lang="en-US" sz="11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itchFamily="18" charset="0"/>
              </a:rPr>
              <a:t>User-Friendly Interface</a:t>
            </a:r>
            <a:r>
              <a:rPr lang="en-US" sz="2000" dirty="0">
                <a:latin typeface="Times New Roman" panose="02020603050405020304" pitchFamily="18" charset="0"/>
                <a:cs typeface="Times New Roman" pitchFamily="18" charset="0"/>
              </a:rPr>
              <a:t>: Design the website with a clean and intuitive layout to make it easy for users to navigate and find products they are interested in purchasing.</a:t>
            </a:r>
          </a:p>
          <a:p>
            <a:r>
              <a:rPr lang="en-US" sz="2000" b="1" dirty="0">
                <a:latin typeface="Times New Roman" panose="02020603050405020304" pitchFamily="18" charset="0"/>
                <a:cs typeface="Times New Roman" pitchFamily="18" charset="0"/>
              </a:rPr>
              <a:t>Product Listings</a:t>
            </a:r>
            <a:r>
              <a:rPr lang="en-US" sz="2000" dirty="0">
                <a:latin typeface="Times New Roman" panose="02020603050405020304" pitchFamily="18" charset="0"/>
                <a:cs typeface="Times New Roman" pitchFamily="18" charset="0"/>
              </a:rPr>
              <a:t>: Implement a system for displaying products with relevant details such as images, descriptions, prices, and availability.</a:t>
            </a:r>
          </a:p>
          <a:p>
            <a:r>
              <a:rPr lang="en-US" sz="2000" b="1" dirty="0">
                <a:latin typeface="Times New Roman" panose="02020603050405020304" pitchFamily="18" charset="0"/>
                <a:cs typeface="Times New Roman" pitchFamily="18" charset="0"/>
              </a:rPr>
              <a:t>Shopping Cart</a:t>
            </a:r>
            <a:r>
              <a:rPr lang="en-US" sz="2000" dirty="0">
                <a:latin typeface="Times New Roman" panose="02020603050405020304" pitchFamily="18" charset="0"/>
                <a:cs typeface="Times New Roman" pitchFamily="18" charset="0"/>
              </a:rPr>
              <a:t>: Develop a shopping cart functionality that allows users to add/remove items, view their cart contents, and proceed to checkout.</a:t>
            </a:r>
          </a:p>
          <a:p>
            <a:pPr marL="114300" indent="0">
              <a:buNone/>
            </a:pPr>
            <a:endParaRPr lang="en-US" sz="10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sz="1800" b="1" dirty="0">
                <a:latin typeface="Times New Roman" pitchFamily="18" charset="0"/>
                <a:cs typeface="Times New Roman" pitchFamily="18" charset="0"/>
              </a:rPr>
              <a:t>Search and Filter</a:t>
            </a:r>
            <a:r>
              <a:rPr lang="en-US" sz="1800" dirty="0">
                <a:latin typeface="Times New Roman" pitchFamily="18" charset="0"/>
                <a:cs typeface="Times New Roman" pitchFamily="18" charset="0"/>
              </a:rPr>
              <a:t>: Provide search and filtering options to help users easily find products based on their preferences, categories, price range, etc.</a:t>
            </a:r>
          </a:p>
          <a:p>
            <a:r>
              <a:rPr lang="en-US" sz="1800" b="1" dirty="0">
                <a:latin typeface="Times New Roman" pitchFamily="18" charset="0"/>
                <a:cs typeface="Times New Roman" pitchFamily="18" charset="0"/>
              </a:rPr>
              <a:t>Product Reviews and Ratings</a:t>
            </a:r>
            <a:r>
              <a:rPr lang="en-US" sz="1800" dirty="0">
                <a:latin typeface="Times New Roman" pitchFamily="18" charset="0"/>
                <a:cs typeface="Times New Roman" pitchFamily="18" charset="0"/>
              </a:rPr>
              <a:t>: Allow users to leave reviews and ratings for products, contributing to trust and transparency in the buying process.</a:t>
            </a:r>
          </a:p>
          <a:p>
            <a:r>
              <a:rPr lang="en-US" sz="1800" b="1" dirty="0">
                <a:latin typeface="Times New Roman" pitchFamily="18" charset="0"/>
                <a:cs typeface="Times New Roman" pitchFamily="18" charset="0"/>
              </a:rPr>
              <a:t>Order Management</a:t>
            </a:r>
            <a:r>
              <a:rPr lang="en-US" sz="1800" dirty="0">
                <a:latin typeface="Times New Roman" pitchFamily="18" charset="0"/>
                <a:cs typeface="Times New Roman" pitchFamily="18" charset="0"/>
              </a:rPr>
              <a:t>: Implement functionality for managing orders, including order tracking, status updates, and communication with customers regarding their purchases.</a:t>
            </a: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By achieving these objectives, the e-commerce site can effectively facilitate online transactions, enhance customer satisfaction, and contribute to the success of the business.</a:t>
            </a:r>
          </a:p>
          <a:p>
            <a:endParaRPr lang="en-US" sz="9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Text Placeholder 2"/>
          <p:cNvSpPr>
            <a:spLocks noGrp="1"/>
          </p:cNvSpPr>
          <p:nvPr>
            <p:ph type="body" idx="1"/>
          </p:nvPr>
        </p:nvSpPr>
        <p:spPr>
          <a:xfrm>
            <a:off x="483326" y="875211"/>
            <a:ext cx="8046720" cy="5447213"/>
          </a:xfrm>
        </p:spPr>
        <p:txBody>
          <a:bodyPr/>
          <a:lstStyle/>
          <a:p>
            <a:pPr>
              <a:buNone/>
            </a:pPr>
            <a:r>
              <a:rPr lang="en-US" sz="1400" dirty="0"/>
              <a:t>	</a:t>
            </a:r>
            <a:r>
              <a:rPr lang="en-US" sz="1600" dirty="0">
                <a:latin typeface="Times New Roman" pitchFamily="18" charset="0"/>
                <a:cs typeface="Times New Roman" pitchFamily="18" charset="0"/>
              </a:rPr>
              <a:t>The Online E-commerce Web Application Services department aims to streamline digital processes, reducing time and human effort. Services include digitizing analog objects , managing metadata, preserving digital content, and facilitating access to digital collections. The Shop Management System, accessible across operating systems, simplifies shop organization virtually. Its user-friendly interface caters to users of all levels, boasting robust search, insertion, and reporting features. The system's report generation capability offers insights into member purchases, enhancing product accessibility.</a:t>
            </a: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The PHLOX website endeavors to simplify shopping experiences in the digital age, alleviating time constraints and simplifying tasks. It supports shop collections, digital initiatives, and partner institution projects by digitizing analog items, managing metadata, preserving digital content, and enabling access to digital collections. This user-friendly web application, compatible with all operating systems, facilitates virtual shop organization and management. Its intuitive interface, coupled with advanced search, insertion, and reporting functions, ensures accessibility and efficiency for users of all skill levels. With comprehensive reporting capabilities, users gain valuable insights into member purchases, enhancing product accessibility and user satisfaction.</a:t>
            </a: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dirty="0"/>
              <a:t>22CS014</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6" name="Picture 5" descr="WhatsApp Image 2024-03-08 at 5.26.56 PM.jpeg"/>
          <p:cNvPicPr>
            <a:picLocks noChangeAspect="1"/>
          </p:cNvPicPr>
          <p:nvPr/>
        </p:nvPicPr>
        <p:blipFill>
          <a:blip r:embed="rId2"/>
          <a:stretch>
            <a:fillRect/>
          </a:stretch>
        </p:blipFill>
        <p:spPr>
          <a:xfrm>
            <a:off x="3370216" y="2764427"/>
            <a:ext cx="2364378" cy="13299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340768"/>
            <a:ext cx="8136904" cy="4585871"/>
          </a:xfrm>
          <a:prstGeom prst="rect">
            <a:avLst/>
          </a:prstGeom>
        </p:spPr>
        <p:txBody>
          <a:bodyPr wrap="square">
            <a:spAutoFit/>
          </a:bodyPr>
          <a:lstStyle/>
          <a:p>
            <a:pPr marL="514350" indent="-514350">
              <a:buAutoNum type="arabicPeriod"/>
            </a:pPr>
            <a:r>
              <a:rPr lang="en-US" sz="2400" dirty="0">
                <a:latin typeface="Times New Roman" pitchFamily="18" charset="0"/>
                <a:cs typeface="Times New Roman" pitchFamily="18" charset="0"/>
              </a:rPr>
              <a:t>User-friendly Interface: Develop a clean and intuitive interface that facilitates easy navigation, seamless browsing, and efficient search functionality for products.</a:t>
            </a:r>
          </a:p>
          <a:p>
            <a:pPr marL="514350" indent="-514350">
              <a:buAutoNum type="arabicPeriod"/>
            </a:pPr>
            <a:endParaRPr lang="en-US" sz="2400" dirty="0">
              <a:latin typeface="Times New Roman" pitchFamily="18" charset="0"/>
              <a:cs typeface="Times New Roman" pitchFamily="18" charset="0"/>
            </a:endParaRPr>
          </a:p>
          <a:p>
            <a:pPr marL="514350" indent="-514350">
              <a:buAutoNum type="arabicPeriod"/>
            </a:pPr>
            <a:r>
              <a:rPr lang="en-US" sz="2400" dirty="0">
                <a:latin typeface="Times New Roman" pitchFamily="18" charset="0"/>
                <a:cs typeface="Times New Roman" pitchFamily="18" charset="0"/>
              </a:rPr>
              <a:t>Responsive Design: Ensure the website is optimized for various devices and screen sizes to provide a consistent user experience across desktops, tablets, and smartphones.</a:t>
            </a:r>
          </a:p>
          <a:p>
            <a:pPr marL="514350" indent="-514350">
              <a:buAutoNum type="arabicPeriod"/>
            </a:pPr>
            <a:endParaRPr lang="en-US" sz="2400" dirty="0">
              <a:latin typeface="Times New Roman" pitchFamily="18" charset="0"/>
              <a:cs typeface="Times New Roman" pitchFamily="18" charset="0"/>
            </a:endParaRPr>
          </a:p>
          <a:p>
            <a:pPr marL="514350" indent="-514350">
              <a:buAutoNum type="arabicPeriod"/>
            </a:pPr>
            <a:r>
              <a:rPr lang="en-US" sz="2400" dirty="0">
                <a:latin typeface="Times New Roman" pitchFamily="18" charset="0"/>
                <a:cs typeface="Times New Roman" pitchFamily="18" charset="0"/>
              </a:rPr>
              <a:t>Product Display: Implement visually appealing product displays with high-quality images, detailed descriptions, and clear pricing to engage users and encourage conversions.</a:t>
            </a:r>
          </a:p>
          <a:p>
            <a:pPr marL="514350" indent="-514350">
              <a:buAutoNum type="arabicPeriod"/>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340768"/>
            <a:ext cx="8136904" cy="3847207"/>
          </a:xfrm>
          <a:prstGeom prst="rect">
            <a:avLst/>
          </a:prstGeom>
        </p:spPr>
        <p:txBody>
          <a:bodyPr wrap="square">
            <a:spAutoFit/>
          </a:bodyPr>
          <a:lstStyle/>
          <a:p>
            <a:pPr algn="l"/>
            <a:r>
              <a:rPr lang="en-US" sz="2400" i="0" dirty="0">
                <a:solidFill>
                  <a:schemeClr val="tx1"/>
                </a:solidFill>
                <a:effectLst/>
                <a:latin typeface="Times New Roman" panose="02020603050405020304" pitchFamily="18" charset="0"/>
                <a:cs typeface="Times New Roman" panose="02020603050405020304" pitchFamily="18" charset="0"/>
              </a:rPr>
              <a:t>4. Intuitive Navigation: </a:t>
            </a:r>
            <a:r>
              <a:rPr lang="en-US" sz="2400" b="0" i="0" dirty="0">
                <a:solidFill>
                  <a:schemeClr val="tx1"/>
                </a:solidFill>
                <a:effectLst/>
                <a:latin typeface="Times New Roman" panose="02020603050405020304" pitchFamily="18" charset="0"/>
                <a:cs typeface="Times New Roman" panose="02020603050405020304" pitchFamily="18" charset="0"/>
              </a:rPr>
              <a:t>Implement a user-friendly interface with intuitive navigation, allowing customers to easily find products through well-organized categories, filters, and a robust search functionality.</a:t>
            </a:r>
          </a:p>
          <a:p>
            <a:pPr algn="l">
              <a:buFont typeface="+mj-lt"/>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r>
              <a:rPr lang="en-US" sz="2400" i="0" dirty="0">
                <a:solidFill>
                  <a:schemeClr val="tx1"/>
                </a:solidFill>
                <a:effectLst/>
                <a:latin typeface="Times New Roman" panose="02020603050405020304" pitchFamily="18" charset="0"/>
                <a:cs typeface="Times New Roman" panose="02020603050405020304" pitchFamily="18" charset="0"/>
              </a:rPr>
              <a:t>5. High-Quality Imagery: </a:t>
            </a:r>
            <a:r>
              <a:rPr lang="en-US" sz="2400" b="0" i="0" dirty="0">
                <a:solidFill>
                  <a:schemeClr val="tx1"/>
                </a:solidFill>
                <a:effectLst/>
                <a:latin typeface="Times New Roman" panose="02020603050405020304" pitchFamily="18" charset="0"/>
                <a:cs typeface="Times New Roman" panose="02020603050405020304" pitchFamily="18" charset="0"/>
              </a:rPr>
              <a:t>Showcase products with high-resolution images, enabling users to view items in detail and make informed purchase decisions.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3856415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Methodology, Approach &amp; Techniques</a:t>
            </a:r>
            <a:br>
              <a:rPr lang="en-IN" sz="2800" dirty="0">
                <a:latin typeface="Times New Roman" pitchFamily="18" charset="0"/>
                <a:cs typeface="Times New Roman" pitchFamily="18" charset="0"/>
              </a:rPr>
            </a:br>
            <a:endParaRPr lang="en-US" sz="2800" dirty="0"/>
          </a:p>
        </p:txBody>
      </p:sp>
      <p:sp>
        <p:nvSpPr>
          <p:cNvPr id="3" name="Text Placeholder 2"/>
          <p:cNvSpPr>
            <a:spLocks noGrp="1"/>
          </p:cNvSpPr>
          <p:nvPr>
            <p:ph type="body" idx="1"/>
          </p:nvPr>
        </p:nvSpPr>
        <p:spPr/>
        <p:txBody>
          <a:bodyPr/>
          <a:lstStyle/>
          <a:p>
            <a:pPr>
              <a:buNone/>
            </a:pPr>
            <a:r>
              <a:rPr lang="en-US" sz="1800" b="1" u="sng" dirty="0">
                <a:latin typeface="Times New Roman" pitchFamily="18" charset="0"/>
                <a:cs typeface="Times New Roman" pitchFamily="18" charset="0"/>
              </a:rPr>
              <a:t>Methodology </a:t>
            </a:r>
            <a:r>
              <a:rPr lang="en-US" sz="1800" b="1" dirty="0">
                <a:latin typeface="Times New Roman" pitchFamily="18" charset="0"/>
                <a:cs typeface="Times New Roman" pitchFamily="18" charset="0"/>
              </a:rPr>
              <a:t>: </a:t>
            </a:r>
            <a:r>
              <a:rPr lang="en-US" sz="1600" b="1" dirty="0">
                <a:latin typeface="Times New Roman" pitchFamily="18" charset="0"/>
                <a:cs typeface="Times New Roman" pitchFamily="18" charset="0"/>
              </a:rPr>
              <a:t>Agile Development</a:t>
            </a:r>
          </a:p>
          <a:p>
            <a:pPr>
              <a:buFont typeface="Wingdings" pitchFamily="2" charset="2"/>
              <a:buChar char="Ø"/>
            </a:pPr>
            <a:r>
              <a:rPr lang="en-US" sz="1600" dirty="0">
                <a:latin typeface="Times New Roman" pitchFamily="18" charset="0"/>
                <a:cs typeface="Times New Roman" pitchFamily="18" charset="0"/>
              </a:rPr>
              <a:t>Emphasizes iterative and collaborative development.</a:t>
            </a:r>
          </a:p>
          <a:p>
            <a:pPr>
              <a:buFont typeface="Wingdings" pitchFamily="2" charset="2"/>
              <a:buChar char="Ø"/>
            </a:pPr>
            <a:r>
              <a:rPr lang="en-US" sz="1600" dirty="0">
                <a:latin typeface="Times New Roman" pitchFamily="18" charset="0"/>
                <a:cs typeface="Times New Roman" pitchFamily="18" charset="0"/>
              </a:rPr>
              <a:t>Focuses on delivering value to users through continuous improvement.</a:t>
            </a:r>
          </a:p>
          <a:p>
            <a:pPr>
              <a:buNone/>
            </a:pPr>
            <a:endParaRPr lang="en-US" sz="8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7" name="Picture 6" descr="advantages-and-disadvantages-of-agile-methodology.png"/>
          <p:cNvPicPr>
            <a:picLocks noChangeAspect="1"/>
          </p:cNvPicPr>
          <p:nvPr/>
        </p:nvPicPr>
        <p:blipFill>
          <a:blip r:embed="rId2"/>
          <a:stretch>
            <a:fillRect/>
          </a:stretch>
        </p:blipFill>
        <p:spPr>
          <a:xfrm>
            <a:off x="979714" y="2782390"/>
            <a:ext cx="7223759" cy="34925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828</Words>
  <Application>Microsoft Office PowerPoint</Application>
  <PresentationFormat>On-screen Show (4:3)</PresentationFormat>
  <Paragraphs>111</Paragraphs>
  <Slides>19</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Calibri</vt:lpstr>
      <vt:lpstr>Wingdings</vt:lpstr>
      <vt:lpstr>Office Theme</vt:lpstr>
      <vt:lpstr>PowerPoint Presentation</vt:lpstr>
      <vt:lpstr>Index</vt:lpstr>
      <vt:lpstr>Objective</vt:lpstr>
      <vt:lpstr>PowerPoint Presentation</vt:lpstr>
      <vt:lpstr>PowerPoint Presentation</vt:lpstr>
      <vt:lpstr>Introduction</vt:lpstr>
      <vt:lpstr>PowerPoint Presentation</vt:lpstr>
      <vt:lpstr>PowerPoint Presentation</vt:lpstr>
      <vt:lpstr> Methodology, Approach &amp; Techniques </vt:lpstr>
      <vt:lpstr>PowerPoint Presentation</vt:lpstr>
      <vt:lpstr>PowerPoint Presentation</vt:lpstr>
      <vt:lpstr> Snapshots </vt:lpstr>
      <vt:lpstr> Snapshots </vt:lpstr>
      <vt:lpstr> Snapshots </vt:lpstr>
      <vt:lpstr> Snapshots </vt:lpstr>
      <vt:lpstr> Snapshots</vt:lpstr>
      <vt:lpstr> Snapshots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Aashvi Chawla</cp:lastModifiedBy>
  <cp:revision>88</cp:revision>
  <dcterms:created xsi:type="dcterms:W3CDTF">2010-04-09T07:36:15Z</dcterms:created>
  <dcterms:modified xsi:type="dcterms:W3CDTF">2024-03-13T04:55:10Z</dcterms:modified>
</cp:coreProperties>
</file>