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A4A8-BCAE-6602-A300-249A63DA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8BC24D-0382-A9D4-009F-1142DC922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F36122-63C6-1F90-D7B7-404B238F175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FA3E04F0-8910-7689-1DE7-3AFBCDAC5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B4D4C-9F53-6E42-AA28-62EF12679333}"/>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66194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2322-5459-3D53-808F-8956B43E64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9AE5E-E7E8-F8FF-1EC6-2910FA691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55C80-01B5-1689-A76D-25D1B789EE09}"/>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32F2565D-E272-0173-DC44-1BC4F8868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B87E1-1B7E-13C3-ED8D-B45253726501}"/>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35978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E795C-E974-E891-16D2-43F4F3727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C7DDD8-0966-8A53-AFC6-58382BDF2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FBC7D-48E6-AE7B-285E-E3AA3C42C2FA}"/>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E870E568-17A8-E331-A2F7-18E07EA55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C3B274-075B-AC38-1676-6B3417FA7CA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77227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A76-A56F-7B29-CBC8-6AE6D0F6C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A67ACB-BD8C-EC1F-93E2-925EBA09F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A0812-D422-88C6-E3B0-B6B07088BCEF}"/>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D2F1BD75-8310-308E-165F-154DFC1A8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5910D-ECF9-F406-B3B0-85761A77AF95}"/>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13219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F0D5-914C-F243-B626-097D2B165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E9B027-B89C-5EDA-BA33-8B86487A6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F27F8-1CA4-236F-67B6-23ACBDFA3E33}"/>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17020B77-FD2C-114A-AB54-A073E6A7B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7C2BE-16AB-0240-49E6-5474D049D1B6}"/>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1727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A882-BE68-215B-FAB7-EB426A0DF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B2F3A-2BF2-6DF9-83D1-C0CAB4E39A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509952-DC6F-27E9-04EE-F1815BB80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A790AA-38B4-8446-B159-93D2854BAACF}"/>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F7055DDD-4BC2-4A0F-A099-9444D72E2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3E3F1-A711-990F-2DF3-7853B077AFF8}"/>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08152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0402-D3D9-922E-E10F-89E984647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CE476-7411-C578-F2D6-8F6D34691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786D3-A468-76A3-91DB-83ED592B7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D001F2-214F-31EC-BADF-BB60E55D7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8E1DAF-24E5-9AE5-2953-926585BC1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51CFA0-2424-583E-4CF0-2A4BA436846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8" name="Footer Placeholder 7">
            <a:extLst>
              <a:ext uri="{FF2B5EF4-FFF2-40B4-BE49-F238E27FC236}">
                <a16:creationId xmlns:a16="http://schemas.microsoft.com/office/drawing/2014/main" id="{394B0A2A-5E89-4217-F8A7-43EAB495E8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235452-1705-BDE1-8A51-9A99DB32D96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92028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5D3D-0D26-8471-A263-3F32FE3201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5433FB-3E00-1766-6084-88A5215BEF01}"/>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4" name="Footer Placeholder 3">
            <a:extLst>
              <a:ext uri="{FF2B5EF4-FFF2-40B4-BE49-F238E27FC236}">
                <a16:creationId xmlns:a16="http://schemas.microsoft.com/office/drawing/2014/main" id="{970E20DB-4D64-5D5C-673D-6990CBA29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394813-0D74-75B7-3134-CFC3DB391141}"/>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55227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BC347-DE67-2147-5AE1-18992881A5B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3" name="Footer Placeholder 2">
            <a:extLst>
              <a:ext uri="{FF2B5EF4-FFF2-40B4-BE49-F238E27FC236}">
                <a16:creationId xmlns:a16="http://schemas.microsoft.com/office/drawing/2014/main" id="{9C0303B6-DA28-7C96-0E8C-DFF18045D7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57856E-6509-04E1-C066-EAFA573217FF}"/>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188719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19E0-752D-CB26-EDB1-BDCBDBAE2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C51718-1543-7486-6B53-17B56995E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6409BC-37B4-1075-D04F-ECD67179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33367-55E8-086F-7588-33BD220D3B8D}"/>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E3DEA71F-BC41-63BD-88B7-617D4C1EA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55E528-0013-EB9D-2946-E3D43C405C25}"/>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380655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7C9F-33B0-000D-C14B-27577429F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1A3AD7-FA5C-F3D9-29D8-9E3FD5B41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9F0D4D-CB8F-BA63-0F0A-FFE1370CB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11B49-9CA0-50E4-1DBF-22F08855B467}"/>
              </a:ext>
            </a:extLst>
          </p:cNvPr>
          <p:cNvSpPr>
            <a:spLocks noGrp="1"/>
          </p:cNvSpPr>
          <p:nvPr>
            <p:ph type="dt" sz="half" idx="10"/>
          </p:nvPr>
        </p:nvSpPr>
        <p:spPr/>
        <p:txBody>
          <a:bodyPr/>
          <a:lstStyle/>
          <a:p>
            <a:fld id="{FFB96C62-3E2F-4251-B764-BC8762BAAEAD}" type="datetimeFigureOut">
              <a:rPr lang="en-IN" smtClean="0"/>
              <a:t>19-03-2024</a:t>
            </a:fld>
            <a:endParaRPr lang="en-IN"/>
          </a:p>
        </p:txBody>
      </p:sp>
      <p:sp>
        <p:nvSpPr>
          <p:cNvPr id="6" name="Footer Placeholder 5">
            <a:extLst>
              <a:ext uri="{FF2B5EF4-FFF2-40B4-BE49-F238E27FC236}">
                <a16:creationId xmlns:a16="http://schemas.microsoft.com/office/drawing/2014/main" id="{159139D4-7C67-ECE1-28B4-2086FD646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DF235-2BA3-809F-F561-18F55D952C72}"/>
              </a:ext>
            </a:extLst>
          </p:cNvPr>
          <p:cNvSpPr>
            <a:spLocks noGrp="1"/>
          </p:cNvSpPr>
          <p:nvPr>
            <p:ph type="sldNum" sz="quarter" idx="12"/>
          </p:nvPr>
        </p:nvSpPr>
        <p:spPr/>
        <p:txBody>
          <a:bodyPr/>
          <a:lstStyle/>
          <a:p>
            <a:fld id="{34829044-0C5F-4444-A5F2-3A82665BD440}" type="slidenum">
              <a:rPr lang="en-IN" smtClean="0"/>
              <a:t>‹#›</a:t>
            </a:fld>
            <a:endParaRPr lang="en-IN"/>
          </a:p>
        </p:txBody>
      </p:sp>
    </p:spTree>
    <p:extLst>
      <p:ext uri="{BB962C8B-B14F-4D97-AF65-F5344CB8AC3E}">
        <p14:creationId xmlns:p14="http://schemas.microsoft.com/office/powerpoint/2010/main" val="22776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D82FD-A820-E68F-D8FD-EE6AE4545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8D1D0-5B56-1575-E39B-9635DDBB3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C85EF-201E-D73C-1250-456BE7B22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96C62-3E2F-4251-B764-BC8762BAAEAD}" type="datetimeFigureOut">
              <a:rPr lang="en-IN" smtClean="0"/>
              <a:t>19-03-2024</a:t>
            </a:fld>
            <a:endParaRPr lang="en-IN"/>
          </a:p>
        </p:txBody>
      </p:sp>
      <p:sp>
        <p:nvSpPr>
          <p:cNvPr id="5" name="Footer Placeholder 4">
            <a:extLst>
              <a:ext uri="{FF2B5EF4-FFF2-40B4-BE49-F238E27FC236}">
                <a16:creationId xmlns:a16="http://schemas.microsoft.com/office/drawing/2014/main" id="{8FDA38C0-B9D7-52CD-71D1-45DC50C64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E81625-C90A-20B5-AB80-A056D74EE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29044-0C5F-4444-A5F2-3A82665BD440}" type="slidenum">
              <a:rPr lang="en-IN" smtClean="0"/>
              <a:t>‹#›</a:t>
            </a:fld>
            <a:endParaRPr lang="en-IN"/>
          </a:p>
        </p:txBody>
      </p:sp>
    </p:spTree>
    <p:extLst>
      <p:ext uri="{BB962C8B-B14F-4D97-AF65-F5344CB8AC3E}">
        <p14:creationId xmlns:p14="http://schemas.microsoft.com/office/powerpoint/2010/main" val="401947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893B-FA25-CA06-DBAF-E61EEBEB5C1D}"/>
              </a:ext>
            </a:extLst>
          </p:cNvPr>
          <p:cNvSpPr>
            <a:spLocks noGrp="1"/>
          </p:cNvSpPr>
          <p:nvPr>
            <p:ph type="ctrTitle"/>
          </p:nvPr>
        </p:nvSpPr>
        <p:spPr/>
        <p:txBody>
          <a:bodyPr/>
          <a:lstStyle/>
          <a:p>
            <a:r>
              <a:rPr lang="en-US" dirty="0"/>
              <a:t>Project on IMDb Movies Dataset</a:t>
            </a:r>
            <a:endParaRPr lang="en-IN" dirty="0"/>
          </a:p>
        </p:txBody>
      </p:sp>
      <p:sp>
        <p:nvSpPr>
          <p:cNvPr id="3" name="Subtitle 2">
            <a:extLst>
              <a:ext uri="{FF2B5EF4-FFF2-40B4-BE49-F238E27FC236}">
                <a16:creationId xmlns:a16="http://schemas.microsoft.com/office/drawing/2014/main" id="{0DE7A1D4-31E1-7E0C-4673-6E1E8DF7F1C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7167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0FD4-1302-536E-8E53-542449E74E15}"/>
              </a:ext>
            </a:extLst>
          </p:cNvPr>
          <p:cNvSpPr>
            <a:spLocks noGrp="1"/>
          </p:cNvSpPr>
          <p:nvPr>
            <p:ph type="title"/>
          </p:nvPr>
        </p:nvSpPr>
        <p:spPr/>
        <p:txBody>
          <a:bodyPr/>
          <a:lstStyle/>
          <a:p>
            <a:r>
              <a:rPr lang="en-US" dirty="0"/>
              <a:t>Exploring the IMDb Movies Dataset</a:t>
            </a:r>
            <a:endParaRPr lang="en-IN" dirty="0"/>
          </a:p>
        </p:txBody>
      </p:sp>
      <p:sp>
        <p:nvSpPr>
          <p:cNvPr id="3" name="Content Placeholder 2">
            <a:extLst>
              <a:ext uri="{FF2B5EF4-FFF2-40B4-BE49-F238E27FC236}">
                <a16:creationId xmlns:a16="http://schemas.microsoft.com/office/drawing/2014/main" id="{BA3B0D40-1987-D1AB-1CDE-FE3FB214BD7A}"/>
              </a:ext>
            </a:extLst>
          </p:cNvPr>
          <p:cNvSpPr>
            <a:spLocks noGrp="1"/>
          </p:cNvSpPr>
          <p:nvPr>
            <p:ph idx="1"/>
          </p:nvPr>
        </p:nvSpPr>
        <p:spPr/>
        <p:txBody>
          <a:bodyPr>
            <a:normAutofit fontScale="85000" lnSpcReduction="20000"/>
          </a:bodyPr>
          <a:lstStyle/>
          <a:p>
            <a:r>
              <a:rPr lang="en-US" b="1" dirty="0" err="1">
                <a:effectLst/>
              </a:rPr>
              <a:t>Dataframe</a:t>
            </a:r>
            <a:r>
              <a:rPr lang="en-US" b="1" dirty="0">
                <a:effectLst/>
              </a:rPr>
              <a:t> Operations</a:t>
            </a:r>
            <a:endParaRPr lang="en-US" b="1" dirty="0"/>
          </a:p>
          <a:p>
            <a:r>
              <a:rPr lang="en-US" dirty="0">
                <a:effectLst/>
              </a:rPr>
              <a:t>The IMDb movies dataset can be explored using various </a:t>
            </a:r>
            <a:r>
              <a:rPr lang="en-US" dirty="0" err="1">
                <a:effectLst/>
              </a:rPr>
              <a:t>DataFrame</a:t>
            </a:r>
            <a:r>
              <a:rPr lang="en-US" dirty="0">
                <a:effectLst/>
              </a:rPr>
              <a:t> operations and functions, such as:</a:t>
            </a:r>
            <a:endParaRPr lang="en-US" dirty="0"/>
          </a:p>
          <a:p>
            <a:pPr>
              <a:buFont typeface="Arial" panose="020B0604020202020204" pitchFamily="34" charset="0"/>
              <a:buChar char="•"/>
            </a:pPr>
            <a:r>
              <a:rPr lang="en-US" dirty="0">
                <a:effectLst/>
              </a:rPr>
              <a:t>Summarizing the data using the summary() function.</a:t>
            </a:r>
          </a:p>
          <a:p>
            <a:pPr>
              <a:buFont typeface="Arial" panose="020B0604020202020204" pitchFamily="34" charset="0"/>
              <a:buChar char="•"/>
            </a:pPr>
            <a:r>
              <a:rPr lang="en-US" dirty="0">
                <a:effectLst/>
              </a:rPr>
              <a:t>Grouping the data by genre and director name using the </a:t>
            </a:r>
            <a:r>
              <a:rPr lang="en-US" dirty="0" err="1">
                <a:effectLst/>
              </a:rPr>
              <a:t>groupby</a:t>
            </a:r>
            <a:r>
              <a:rPr lang="en-US" dirty="0">
                <a:effectLst/>
              </a:rPr>
              <a:t>() function.</a:t>
            </a:r>
          </a:p>
          <a:p>
            <a:pPr>
              <a:buFont typeface="Arial" panose="020B0604020202020204" pitchFamily="34" charset="0"/>
              <a:buChar char="•"/>
            </a:pPr>
            <a:r>
              <a:rPr lang="en-US" dirty="0">
                <a:effectLst/>
              </a:rPr>
              <a:t>Creating visualizations using the plot() function</a:t>
            </a:r>
          </a:p>
          <a:p>
            <a:r>
              <a:rPr lang="en-US" b="1" dirty="0" err="1">
                <a:effectLst/>
              </a:rPr>
              <a:t>Dataframe</a:t>
            </a:r>
            <a:r>
              <a:rPr lang="en-US" b="1" dirty="0">
                <a:effectLst/>
              </a:rPr>
              <a:t> Functions</a:t>
            </a:r>
            <a:endParaRPr lang="en-US" b="1" dirty="0"/>
          </a:p>
          <a:p>
            <a:r>
              <a:rPr lang="en-US" dirty="0">
                <a:effectLst/>
              </a:rPr>
              <a:t>The IMDb movies dataset can also be explored using various </a:t>
            </a:r>
            <a:r>
              <a:rPr lang="en-US" dirty="0" err="1">
                <a:effectLst/>
              </a:rPr>
              <a:t>DataFrame</a:t>
            </a:r>
            <a:r>
              <a:rPr lang="en-US" dirty="0">
                <a:effectLst/>
              </a:rPr>
              <a:t> functions, such as:</a:t>
            </a:r>
            <a:endParaRPr lang="en-US" dirty="0"/>
          </a:p>
          <a:p>
            <a:pPr>
              <a:buFont typeface="Arial" panose="020B0604020202020204" pitchFamily="34" charset="0"/>
              <a:buChar char="•"/>
            </a:pPr>
            <a:r>
              <a:rPr lang="en-US" dirty="0">
                <a:effectLst/>
              </a:rPr>
              <a:t>Filtering the data based on specific criteria using the filter() function.</a:t>
            </a:r>
          </a:p>
          <a:p>
            <a:pPr>
              <a:buFont typeface="Arial" panose="020B0604020202020204" pitchFamily="34" charset="0"/>
              <a:buChar char="•"/>
            </a:pPr>
            <a:r>
              <a:rPr lang="en-US" dirty="0">
                <a:effectLst/>
              </a:rPr>
              <a:t>Sorting the data based on specific columns using the </a:t>
            </a:r>
            <a:r>
              <a:rPr lang="en-US" dirty="0" err="1">
                <a:effectLst/>
              </a:rPr>
              <a:t>sort_values</a:t>
            </a:r>
            <a:r>
              <a:rPr lang="en-US" dirty="0">
                <a:effectLst/>
              </a:rPr>
              <a:t>() function.</a:t>
            </a:r>
          </a:p>
          <a:p>
            <a:pPr>
              <a:buFont typeface="Arial" panose="020B0604020202020204" pitchFamily="34" charset="0"/>
              <a:buChar char="•"/>
            </a:pPr>
            <a:r>
              <a:rPr lang="en-US" dirty="0">
                <a:effectLst/>
              </a:rPr>
              <a:t>Merging the data with other datasets using the merge() function.</a:t>
            </a:r>
          </a:p>
          <a:p>
            <a:endParaRPr lang="en-IN" dirty="0"/>
          </a:p>
        </p:txBody>
      </p:sp>
    </p:spTree>
    <p:extLst>
      <p:ext uri="{BB962C8B-B14F-4D97-AF65-F5344CB8AC3E}">
        <p14:creationId xmlns:p14="http://schemas.microsoft.com/office/powerpoint/2010/main" val="58812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3D85-0F5C-8F66-9BE6-91E5C8FA0E5E}"/>
              </a:ext>
            </a:extLst>
          </p:cNvPr>
          <p:cNvSpPr>
            <a:spLocks noGrp="1"/>
          </p:cNvSpPr>
          <p:nvPr>
            <p:ph type="title"/>
          </p:nvPr>
        </p:nvSpPr>
        <p:spPr/>
        <p:txBody>
          <a:bodyPr/>
          <a:lstStyle/>
          <a:p>
            <a:r>
              <a:rPr lang="en-US" dirty="0"/>
              <a:t>Load IMDb dataset into a Pandas </a:t>
            </a:r>
            <a:r>
              <a:rPr lang="en-US" dirty="0" err="1"/>
              <a:t>DataFrame</a:t>
            </a:r>
            <a:endParaRPr lang="en-IN" dirty="0"/>
          </a:p>
        </p:txBody>
      </p:sp>
      <p:sp>
        <p:nvSpPr>
          <p:cNvPr id="3" name="Content Placeholder 2">
            <a:extLst>
              <a:ext uri="{FF2B5EF4-FFF2-40B4-BE49-F238E27FC236}">
                <a16:creationId xmlns:a16="http://schemas.microsoft.com/office/drawing/2014/main" id="{5186709A-EFDF-C7F3-B167-DE9CD94F533D}"/>
              </a:ext>
            </a:extLst>
          </p:cNvPr>
          <p:cNvSpPr>
            <a:spLocks noGrp="1"/>
          </p:cNvSpPr>
          <p:nvPr>
            <p:ph idx="1"/>
          </p:nvPr>
        </p:nvSpPr>
        <p:spPr/>
        <p:txBody>
          <a:bodyPr>
            <a:normAutofit lnSpcReduction="10000"/>
          </a:bodyPr>
          <a:lstStyle/>
          <a:p>
            <a:r>
              <a:rPr lang="en-IN" dirty="0">
                <a:effectLst/>
              </a:rPr>
              <a:t>To load the IMDb dataset into a Pandas </a:t>
            </a:r>
            <a:r>
              <a:rPr lang="en-IN" dirty="0" err="1">
                <a:effectLst/>
              </a:rPr>
              <a:t>DataFrame</a:t>
            </a:r>
            <a:r>
              <a:rPr lang="en-IN" dirty="0">
                <a:effectLst/>
              </a:rPr>
              <a:t>, follow these steps:</a:t>
            </a:r>
            <a:endParaRPr lang="en-IN" dirty="0"/>
          </a:p>
          <a:p>
            <a:pPr>
              <a:buFont typeface="+mj-lt"/>
              <a:buAutoNum type="arabicPeriod"/>
            </a:pPr>
            <a:r>
              <a:rPr lang="en-IN" dirty="0">
                <a:effectLst/>
              </a:rPr>
              <a:t>Import the necessary </a:t>
            </a:r>
            <a:r>
              <a:rPr lang="en-IN" dirty="0" err="1">
                <a:effectLst/>
              </a:rPr>
              <a:t>libraries:import</a:t>
            </a:r>
            <a:r>
              <a:rPr lang="en-IN" dirty="0">
                <a:effectLst/>
              </a:rPr>
              <a:t> pandas as pd</a:t>
            </a:r>
            <a:endParaRPr lang="en-IN" dirty="0"/>
          </a:p>
          <a:p>
            <a:pPr>
              <a:buFont typeface="+mj-lt"/>
              <a:buAutoNum type="arabicPeriod"/>
            </a:pPr>
            <a:r>
              <a:rPr lang="en-IN" dirty="0">
                <a:effectLst/>
              </a:rPr>
              <a:t>Read the IMDb dataset file into a </a:t>
            </a:r>
            <a:r>
              <a:rPr lang="en-IN" dirty="0" err="1">
                <a:effectLst/>
              </a:rPr>
              <a:t>DataFrame:df</a:t>
            </a:r>
            <a:r>
              <a:rPr lang="en-IN" dirty="0">
                <a:effectLst/>
              </a:rPr>
              <a:t> = </a:t>
            </a:r>
            <a:r>
              <a:rPr lang="en-IN" dirty="0" err="1">
                <a:effectLst/>
              </a:rPr>
              <a:t>pd.read_csv</a:t>
            </a:r>
            <a:r>
              <a:rPr lang="en-IN" dirty="0">
                <a:effectLst/>
              </a:rPr>
              <a:t>('imdb_dataset.csv')</a:t>
            </a:r>
            <a:endParaRPr lang="en-IN" dirty="0"/>
          </a:p>
          <a:p>
            <a:pPr>
              <a:buFont typeface="+mj-lt"/>
              <a:buAutoNum type="arabicPeriod"/>
            </a:pPr>
            <a:r>
              <a:rPr lang="en-IN" dirty="0">
                <a:effectLst/>
              </a:rPr>
              <a:t>Explore the dataset using various </a:t>
            </a:r>
            <a:r>
              <a:rPr lang="en-IN" dirty="0" err="1">
                <a:effectLst/>
              </a:rPr>
              <a:t>DataFrame</a:t>
            </a:r>
            <a:r>
              <a:rPr lang="en-IN" dirty="0">
                <a:effectLst/>
              </a:rPr>
              <a:t> operations and functions.</a:t>
            </a:r>
          </a:p>
          <a:p>
            <a:r>
              <a:rPr lang="en-IN" dirty="0">
                <a:effectLst/>
              </a:rPr>
              <a:t>By loading the dataset into a Pandas </a:t>
            </a:r>
            <a:r>
              <a:rPr lang="en-IN" dirty="0" err="1">
                <a:effectLst/>
              </a:rPr>
              <a:t>DataFrame</a:t>
            </a:r>
            <a:r>
              <a:rPr lang="en-IN" dirty="0">
                <a:effectLst/>
              </a:rPr>
              <a:t>, you can easily manipulate, </a:t>
            </a:r>
            <a:r>
              <a:rPr lang="en-IN" dirty="0" err="1">
                <a:effectLst/>
              </a:rPr>
              <a:t>analyze</a:t>
            </a:r>
            <a:r>
              <a:rPr lang="en-IN" dirty="0">
                <a:effectLst/>
              </a:rPr>
              <a:t>, and visualize the data to gain insights and perform further analysis.</a:t>
            </a:r>
            <a:endParaRPr lang="en-IN" dirty="0"/>
          </a:p>
          <a:p>
            <a:endParaRPr lang="en-IN" dirty="0"/>
          </a:p>
        </p:txBody>
      </p:sp>
    </p:spTree>
    <p:extLst>
      <p:ext uri="{BB962C8B-B14F-4D97-AF65-F5344CB8AC3E}">
        <p14:creationId xmlns:p14="http://schemas.microsoft.com/office/powerpoint/2010/main" val="217435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5945-3FDD-4857-E0D4-3722D3B93D35}"/>
              </a:ext>
            </a:extLst>
          </p:cNvPr>
          <p:cNvSpPr>
            <a:spLocks noGrp="1"/>
          </p:cNvSpPr>
          <p:nvPr>
            <p:ph type="title"/>
          </p:nvPr>
        </p:nvSpPr>
        <p:spPr/>
        <p:txBody>
          <a:bodyPr/>
          <a:lstStyle/>
          <a:p>
            <a:r>
              <a:rPr lang="en-IN" dirty="0"/>
              <a:t>Check For Info</a:t>
            </a:r>
          </a:p>
        </p:txBody>
      </p:sp>
      <p:sp>
        <p:nvSpPr>
          <p:cNvPr id="3" name="Content Placeholder 2">
            <a:extLst>
              <a:ext uri="{FF2B5EF4-FFF2-40B4-BE49-F238E27FC236}">
                <a16:creationId xmlns:a16="http://schemas.microsoft.com/office/drawing/2014/main" id="{CB147580-1459-561E-8982-FB19C7F59627}"/>
              </a:ext>
            </a:extLst>
          </p:cNvPr>
          <p:cNvSpPr>
            <a:spLocks noGrp="1"/>
          </p:cNvSpPr>
          <p:nvPr>
            <p:ph idx="1"/>
          </p:nvPr>
        </p:nvSpPr>
        <p:spPr/>
        <p:txBody>
          <a:bodyPr>
            <a:normAutofit lnSpcReduction="10000"/>
          </a:bodyPr>
          <a:lstStyle/>
          <a:p>
            <a:r>
              <a:rPr lang="en-US" b="1" dirty="0">
                <a:effectLst/>
              </a:rPr>
              <a:t>Data Types</a:t>
            </a:r>
            <a:endParaRPr lang="en-US" b="1" dirty="0"/>
          </a:p>
          <a:p>
            <a:pPr>
              <a:buFont typeface="Arial" panose="020B0604020202020204" pitchFamily="34" charset="0"/>
              <a:buChar char="•"/>
            </a:pPr>
            <a:r>
              <a:rPr lang="en-US" dirty="0">
                <a:effectLst/>
              </a:rPr>
              <a:t>The dataset contains information about movies, including attributes such as title, genre, release year, and rating. The data types of these attributes include object (string), int64 (integer), and float64 (decimal).</a:t>
            </a:r>
          </a:p>
          <a:p>
            <a:r>
              <a:rPr lang="en-US" b="1" dirty="0">
                <a:effectLst/>
              </a:rPr>
              <a:t>Non-Null Counts</a:t>
            </a:r>
            <a:endParaRPr lang="en-US" b="1" dirty="0"/>
          </a:p>
          <a:p>
            <a:pPr>
              <a:buFont typeface="Arial" panose="020B0604020202020204" pitchFamily="34" charset="0"/>
              <a:buChar char="•"/>
            </a:pPr>
            <a:r>
              <a:rPr lang="en-US" dirty="0">
                <a:effectLst/>
              </a:rPr>
              <a:t>The dataset has non-null values for most attributes. However, there are a few missing values in some columns, such as budget and revenue. These missing values can be handled by either imputing them with appropriate values or removing the corresponding rows from the dataset.</a:t>
            </a:r>
          </a:p>
          <a:p>
            <a:endParaRPr lang="en-IN" dirty="0"/>
          </a:p>
        </p:txBody>
      </p:sp>
    </p:spTree>
    <p:extLst>
      <p:ext uri="{BB962C8B-B14F-4D97-AF65-F5344CB8AC3E}">
        <p14:creationId xmlns:p14="http://schemas.microsoft.com/office/powerpoint/2010/main" val="19958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766E-2DB4-734A-558C-2057AB488231}"/>
              </a:ext>
            </a:extLst>
          </p:cNvPr>
          <p:cNvSpPr>
            <a:spLocks noGrp="1"/>
          </p:cNvSpPr>
          <p:nvPr>
            <p:ph type="title"/>
          </p:nvPr>
        </p:nvSpPr>
        <p:spPr/>
        <p:txBody>
          <a:bodyPr/>
          <a:lstStyle/>
          <a:p>
            <a:r>
              <a:rPr lang="en-IN" dirty="0"/>
              <a:t>Check for Missing Values</a:t>
            </a:r>
          </a:p>
        </p:txBody>
      </p:sp>
      <p:sp>
        <p:nvSpPr>
          <p:cNvPr id="3" name="Content Placeholder 2">
            <a:extLst>
              <a:ext uri="{FF2B5EF4-FFF2-40B4-BE49-F238E27FC236}">
                <a16:creationId xmlns:a16="http://schemas.microsoft.com/office/drawing/2014/main" id="{CE1C69E0-4C21-1EF0-1719-9A68C3C5DFC5}"/>
              </a:ext>
            </a:extLst>
          </p:cNvPr>
          <p:cNvSpPr>
            <a:spLocks noGrp="1"/>
          </p:cNvSpPr>
          <p:nvPr>
            <p:ph idx="1"/>
          </p:nvPr>
        </p:nvSpPr>
        <p:spPr/>
        <p:txBody>
          <a:bodyPr>
            <a:normAutofit fontScale="85000" lnSpcReduction="10000"/>
          </a:bodyPr>
          <a:lstStyle/>
          <a:p>
            <a:r>
              <a:rPr lang="en-US" dirty="0">
                <a:effectLst/>
              </a:rPr>
              <a:t>To ensure data integrity and accuracy, it is important to check for missing values in the dataset. By identifying and handling missing values appropriately, we can avoid biased analysis and obtain more reliable insights.</a:t>
            </a:r>
            <a:endParaRPr lang="en-US" dirty="0"/>
          </a:p>
          <a:p>
            <a:r>
              <a:rPr lang="en-US" b="1" dirty="0">
                <a:effectLst/>
              </a:rPr>
              <a:t>Steps to Check for Missing Values</a:t>
            </a:r>
            <a:endParaRPr lang="en-US" b="1" dirty="0"/>
          </a:p>
          <a:p>
            <a:pPr>
              <a:buFont typeface="+mj-lt"/>
              <a:buAutoNum type="arabicPeriod"/>
            </a:pPr>
            <a:r>
              <a:rPr lang="en-US" dirty="0">
                <a:effectLst/>
              </a:rPr>
              <a:t>Load the dataset</a:t>
            </a:r>
          </a:p>
          <a:p>
            <a:pPr>
              <a:buFont typeface="+mj-lt"/>
              <a:buAutoNum type="arabicPeriod"/>
            </a:pPr>
            <a:r>
              <a:rPr lang="en-US" dirty="0">
                <a:effectLst/>
              </a:rPr>
              <a:t>Use the appropriate function to check for missing values</a:t>
            </a:r>
          </a:p>
          <a:p>
            <a:pPr>
              <a:buFont typeface="+mj-lt"/>
              <a:buAutoNum type="arabicPeriod"/>
            </a:pPr>
            <a:r>
              <a:rPr lang="en-US" dirty="0">
                <a:effectLst/>
              </a:rPr>
              <a:t>Display the number of missing values for each variable</a:t>
            </a:r>
          </a:p>
          <a:p>
            <a:pPr>
              <a:buFont typeface="+mj-lt"/>
              <a:buAutoNum type="arabicPeriod"/>
            </a:pPr>
            <a:r>
              <a:rPr lang="en-US" dirty="0">
                <a:effectLst/>
              </a:rPr>
              <a:t>Determine the percentage of missing values</a:t>
            </a:r>
          </a:p>
          <a:p>
            <a:pPr>
              <a:buFont typeface="+mj-lt"/>
              <a:buAutoNum type="arabicPeriod"/>
            </a:pPr>
            <a:r>
              <a:rPr lang="en-US" dirty="0">
                <a:effectLst/>
              </a:rPr>
              <a:t>Decide on the best approach to handle missing values</a:t>
            </a:r>
          </a:p>
          <a:p>
            <a:r>
              <a:rPr lang="en-US" b="1" dirty="0">
                <a:effectLst/>
              </a:rPr>
              <a:t>Example Code</a:t>
            </a:r>
            <a:endParaRPr lang="en-US" b="1" dirty="0"/>
          </a:p>
          <a:p>
            <a:r>
              <a:rPr lang="en-US" dirty="0" err="1">
                <a:effectLst/>
              </a:rPr>
              <a:t>data.isnull</a:t>
            </a:r>
            <a:r>
              <a:rPr lang="en-US" dirty="0">
                <a:effectLst/>
              </a:rPr>
              <a:t>().sum()</a:t>
            </a:r>
            <a:endParaRPr lang="en-US" dirty="0"/>
          </a:p>
          <a:p>
            <a:endParaRPr lang="en-IN" dirty="0"/>
          </a:p>
        </p:txBody>
      </p:sp>
    </p:spTree>
    <p:extLst>
      <p:ext uri="{BB962C8B-B14F-4D97-AF65-F5344CB8AC3E}">
        <p14:creationId xmlns:p14="http://schemas.microsoft.com/office/powerpoint/2010/main" val="31879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34F9-6571-6009-3357-4C7ACCB94434}"/>
              </a:ext>
            </a:extLst>
          </p:cNvPr>
          <p:cNvSpPr>
            <a:spLocks noGrp="1"/>
          </p:cNvSpPr>
          <p:nvPr>
            <p:ph type="title"/>
          </p:nvPr>
        </p:nvSpPr>
        <p:spPr/>
        <p:txBody>
          <a:bodyPr/>
          <a:lstStyle/>
          <a:p>
            <a:r>
              <a:rPr lang="en-IN" dirty="0"/>
              <a:t>Display Summary Statistics</a:t>
            </a:r>
          </a:p>
        </p:txBody>
      </p:sp>
      <p:pic>
        <p:nvPicPr>
          <p:cNvPr id="5" name="Content Placeholder 4">
            <a:extLst>
              <a:ext uri="{FF2B5EF4-FFF2-40B4-BE49-F238E27FC236}">
                <a16:creationId xmlns:a16="http://schemas.microsoft.com/office/drawing/2014/main" id="{AF018C97-8133-0831-A61D-71D66B0DC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916139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B155-A4C3-B420-3054-80A4249DF7AD}"/>
              </a:ext>
            </a:extLst>
          </p:cNvPr>
          <p:cNvSpPr>
            <a:spLocks noGrp="1"/>
          </p:cNvSpPr>
          <p:nvPr>
            <p:ph type="title"/>
          </p:nvPr>
        </p:nvSpPr>
        <p:spPr/>
        <p:txBody>
          <a:bodyPr/>
          <a:lstStyle/>
          <a:p>
            <a:r>
              <a:rPr lang="en-US" dirty="0"/>
              <a:t>Count movies released and Plot the result</a:t>
            </a:r>
            <a:endParaRPr lang="en-IN" dirty="0"/>
          </a:p>
        </p:txBody>
      </p:sp>
      <p:pic>
        <p:nvPicPr>
          <p:cNvPr id="5" name="Content Placeholder 4">
            <a:extLst>
              <a:ext uri="{FF2B5EF4-FFF2-40B4-BE49-F238E27FC236}">
                <a16:creationId xmlns:a16="http://schemas.microsoft.com/office/drawing/2014/main" id="{CACA26A1-70C3-B14B-1DD9-A5493C83FC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68750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62B4-14E2-C8F3-C026-AC948407B333}"/>
              </a:ext>
            </a:extLst>
          </p:cNvPr>
          <p:cNvSpPr>
            <a:spLocks noGrp="1"/>
          </p:cNvSpPr>
          <p:nvPr>
            <p:ph type="title"/>
          </p:nvPr>
        </p:nvSpPr>
        <p:spPr/>
        <p:txBody>
          <a:bodyPr/>
          <a:lstStyle/>
          <a:p>
            <a:r>
              <a:rPr lang="en-US" dirty="0"/>
              <a:t>Display top 10 movies with highest ratings</a:t>
            </a:r>
            <a:br>
              <a:rPr lang="en-US" dirty="0"/>
            </a:br>
            <a:endParaRPr lang="en-IN" dirty="0"/>
          </a:p>
        </p:txBody>
      </p:sp>
      <p:sp>
        <p:nvSpPr>
          <p:cNvPr id="3" name="Content Placeholder 2">
            <a:extLst>
              <a:ext uri="{FF2B5EF4-FFF2-40B4-BE49-F238E27FC236}">
                <a16:creationId xmlns:a16="http://schemas.microsoft.com/office/drawing/2014/main" id="{F0B66FB7-5493-44C0-E22C-FD1206F196DD}"/>
              </a:ext>
            </a:extLst>
          </p:cNvPr>
          <p:cNvSpPr>
            <a:spLocks noGrp="1"/>
          </p:cNvSpPr>
          <p:nvPr>
            <p:ph idx="1"/>
          </p:nvPr>
        </p:nvSpPr>
        <p:spPr/>
        <p:txBody>
          <a:bodyPr/>
          <a:lstStyle/>
          <a:p>
            <a:pPr marL="0" indent="0">
              <a:buNone/>
            </a:pPr>
            <a:r>
              <a:rPr lang="en-US" dirty="0"/>
              <a:t>Here are the top 10 movies with the highest ratings:</a:t>
            </a:r>
            <a:endParaRPr lang="en-IN" dirty="0"/>
          </a:p>
        </p:txBody>
      </p:sp>
      <p:pic>
        <p:nvPicPr>
          <p:cNvPr id="5" name="Picture 4">
            <a:extLst>
              <a:ext uri="{FF2B5EF4-FFF2-40B4-BE49-F238E27FC236}">
                <a16:creationId xmlns:a16="http://schemas.microsoft.com/office/drawing/2014/main" id="{504255EC-28D4-87F8-E446-17ED6E067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483" y="2362329"/>
            <a:ext cx="7343192" cy="4130546"/>
          </a:xfrm>
          <a:prstGeom prst="rect">
            <a:avLst/>
          </a:prstGeom>
        </p:spPr>
      </p:pic>
    </p:spTree>
    <p:extLst>
      <p:ext uri="{BB962C8B-B14F-4D97-AF65-F5344CB8AC3E}">
        <p14:creationId xmlns:p14="http://schemas.microsoft.com/office/powerpoint/2010/main" val="4195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66D7-3EFA-7F3B-CC48-78640E146442}"/>
              </a:ext>
            </a:extLst>
          </p:cNvPr>
          <p:cNvSpPr>
            <a:spLocks noGrp="1"/>
          </p:cNvSpPr>
          <p:nvPr>
            <p:ph type="title"/>
          </p:nvPr>
        </p:nvSpPr>
        <p:spPr/>
        <p:txBody>
          <a:bodyPr/>
          <a:lstStyle/>
          <a:p>
            <a:r>
              <a:rPr lang="en-US" dirty="0"/>
              <a:t>Plot distribution of movie ratings</a:t>
            </a:r>
            <a:endParaRPr lang="en-IN" dirty="0"/>
          </a:p>
        </p:txBody>
      </p:sp>
      <p:pic>
        <p:nvPicPr>
          <p:cNvPr id="5" name="Content Placeholder 4">
            <a:extLst>
              <a:ext uri="{FF2B5EF4-FFF2-40B4-BE49-F238E27FC236}">
                <a16:creationId xmlns:a16="http://schemas.microsoft.com/office/drawing/2014/main" id="{002B748F-877C-05C7-25E7-22C2FC56A0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56648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D74E-28F3-0902-3DA3-D2D68EBF0162}"/>
              </a:ext>
            </a:extLst>
          </p:cNvPr>
          <p:cNvSpPr>
            <a:spLocks noGrp="1"/>
          </p:cNvSpPr>
          <p:nvPr>
            <p:ph type="title"/>
          </p:nvPr>
        </p:nvSpPr>
        <p:spPr/>
        <p:txBody>
          <a:bodyPr>
            <a:normAutofit fontScale="90000"/>
          </a:bodyPr>
          <a:lstStyle/>
          <a:p>
            <a:br>
              <a:rPr lang="en-US" b="1" dirty="0"/>
            </a:br>
            <a:br>
              <a:rPr lang="en-US" dirty="0"/>
            </a:br>
            <a:endParaRPr lang="en-IN" dirty="0"/>
          </a:p>
        </p:txBody>
      </p:sp>
      <p:pic>
        <p:nvPicPr>
          <p:cNvPr id="15" name="Content Placeholder 14">
            <a:extLst>
              <a:ext uri="{FF2B5EF4-FFF2-40B4-BE49-F238E27FC236}">
                <a16:creationId xmlns:a16="http://schemas.microsoft.com/office/drawing/2014/main" id="{6A56BAA0-7421-2DEC-3C44-66898CC18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028" y="548640"/>
            <a:ext cx="10832771" cy="5897568"/>
          </a:xfrm>
        </p:spPr>
      </p:pic>
    </p:spTree>
    <p:extLst>
      <p:ext uri="{BB962C8B-B14F-4D97-AF65-F5344CB8AC3E}">
        <p14:creationId xmlns:p14="http://schemas.microsoft.com/office/powerpoint/2010/main" val="3365091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on IMDb Movies Dataset</vt:lpstr>
      <vt:lpstr>Load IMDb dataset into a Pandas DataFrame</vt:lpstr>
      <vt:lpstr>Check For Info</vt:lpstr>
      <vt:lpstr>Check for Missing Values</vt:lpstr>
      <vt:lpstr>Display Summary Statistics</vt:lpstr>
      <vt:lpstr>Count movies released and Plot the result</vt:lpstr>
      <vt:lpstr>Display top 10 movies with highest ratings </vt:lpstr>
      <vt:lpstr>Plot distribution of movie ratings</vt:lpstr>
      <vt:lpstr>  </vt:lpstr>
      <vt:lpstr>Exploring the IMDb Movies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IMDb Movies Dataset</dc:title>
  <dc:creator>vaidlokesh119@gmail.com</dc:creator>
  <cp:lastModifiedBy>vaidlokesh119@gmail.com</cp:lastModifiedBy>
  <cp:revision>1</cp:revision>
  <dcterms:created xsi:type="dcterms:W3CDTF">2024-03-19T09:59:10Z</dcterms:created>
  <dcterms:modified xsi:type="dcterms:W3CDTF">2024-03-19T09:59:33Z</dcterms:modified>
</cp:coreProperties>
</file>