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78" r:id="rId8"/>
    <p:sldId id="279" r:id="rId9"/>
    <p:sldId id="296" r:id="rId10"/>
    <p:sldId id="297" r:id="rId11"/>
    <p:sldId id="298" r:id="rId12"/>
    <p:sldId id="299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47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133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575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7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3DB97A9-9452-B821-469E-69BC64E1FC27}"/>
              </a:ext>
            </a:extLst>
          </p:cNvPr>
          <p:cNvSpPr/>
          <p:nvPr/>
        </p:nvSpPr>
        <p:spPr>
          <a:xfrm>
            <a:off x="1317524" y="3864077"/>
            <a:ext cx="4159044" cy="161657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EA6E8D-702E-3D97-9084-C3AE9F2DC117}"/>
              </a:ext>
            </a:extLst>
          </p:cNvPr>
          <p:cNvSpPr/>
          <p:nvPr/>
        </p:nvSpPr>
        <p:spPr>
          <a:xfrm>
            <a:off x="845574" y="442451"/>
            <a:ext cx="5371992" cy="22687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2787"/>
            <a:ext cx="5364835" cy="2172929"/>
          </a:xfrm>
        </p:spPr>
        <p:txBody>
          <a:bodyPr/>
          <a:lstStyle/>
          <a:p>
            <a:pPr algn="ctr"/>
            <a:r>
              <a:rPr lang="en-US" dirty="0"/>
              <a:t>Retail Data Analysis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14169" y="4146755"/>
            <a:ext cx="3421626" cy="1258529"/>
          </a:xfrm>
        </p:spPr>
        <p:txBody>
          <a:bodyPr/>
          <a:lstStyle/>
          <a:p>
            <a:pPr algn="just"/>
            <a:r>
              <a:rPr lang="en-US" dirty="0"/>
              <a:t>Presented By: </a:t>
            </a:r>
            <a:r>
              <a:rPr lang="en-US" dirty="0" err="1"/>
              <a:t>Lokeshwari</a:t>
            </a:r>
            <a:r>
              <a:rPr lang="en-US" dirty="0"/>
              <a:t> Bhute</a:t>
            </a:r>
          </a:p>
          <a:p>
            <a:pPr algn="just"/>
            <a:r>
              <a:rPr lang="en-US" dirty="0"/>
              <a:t>Submitted To: </a:t>
            </a:r>
            <a:r>
              <a:rPr lang="en-US" dirty="0" err="1"/>
              <a:t>LearnBay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64C245-43BC-9254-D431-AF32E6DF9F34}"/>
              </a:ext>
            </a:extLst>
          </p:cNvPr>
          <p:cNvSpPr/>
          <p:nvPr/>
        </p:nvSpPr>
        <p:spPr>
          <a:xfrm>
            <a:off x="412955" y="3844413"/>
            <a:ext cx="2261419" cy="1022555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priced above category average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with highest average rating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by rating per category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reviewed product per warehouse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category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62971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7A53448-A317-8664-FCB3-406C96E73D33}"/>
              </a:ext>
            </a:extLst>
          </p:cNvPr>
          <p:cNvSpPr/>
          <p:nvPr/>
        </p:nvSpPr>
        <p:spPr>
          <a:xfrm>
            <a:off x="140216" y="167148"/>
            <a:ext cx="3684532" cy="648929"/>
          </a:xfrm>
          <a:prstGeom prst="homePlat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0"/>
            <a:ext cx="5117162" cy="97077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0216" y="970773"/>
            <a:ext cx="11911568" cy="6580401"/>
          </a:xfrm>
        </p:spPr>
        <p:txBody>
          <a:bodyPr/>
          <a:lstStyle/>
          <a:p>
            <a:r>
              <a:rPr lang="en-US" dirty="0"/>
              <a:t>The dataset contains 5,000 entries with various details about products. The columns present in the data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ID</a:t>
            </a:r>
            <a:r>
              <a:rPr lang="en-US" dirty="0"/>
              <a:t>: Unique identifier for each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Name</a:t>
            </a:r>
            <a:r>
              <a:rPr lang="en-US" dirty="0"/>
              <a:t>: Name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Category</a:t>
            </a:r>
            <a:r>
              <a:rPr lang="en-US" dirty="0"/>
              <a:t>: Category to which the product belongs (Home, Electronics, Clothing).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Stock Quantity</a:t>
            </a:r>
            <a:r>
              <a:rPr lang="en-US" dirty="0"/>
              <a:t>: The quantity of the product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Supplier</a:t>
            </a:r>
            <a:r>
              <a:rPr lang="en-US" dirty="0"/>
              <a:t>: The supplier of the product (Supplier Y, Supplier 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Discount</a:t>
            </a:r>
            <a:r>
              <a:rPr lang="en-US" dirty="0"/>
              <a:t>: The discount applied to the product (percentage).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Rating</a:t>
            </a:r>
            <a:r>
              <a:rPr lang="en-US" dirty="0"/>
              <a:t>: Average customer rating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Reviews</a:t>
            </a:r>
            <a:r>
              <a:rPr lang="en-US" dirty="0"/>
              <a:t>: Number of customer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SKU</a:t>
            </a:r>
            <a:r>
              <a:rPr lang="en-US" dirty="0"/>
              <a:t>: Stock Keeping Unit, a unique identifier for each product variant.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Warehouse</a:t>
            </a:r>
            <a:r>
              <a:rPr lang="en-US" dirty="0"/>
              <a:t>: The warehouse where the product is stored (Warehouse A, Warehouse B, Warehouse 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 Policy</a:t>
            </a:r>
            <a:r>
              <a:rPr lang="en-US" dirty="0"/>
              <a:t>: The return policy for the product (7 Days, 15 Days, 30 Days).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</a:t>
            </a:r>
            <a:r>
              <a:rPr lang="en-US" dirty="0"/>
              <a:t>: Brand of the product (Brand X, Brand Y, Brand 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Supplier Contact</a:t>
            </a:r>
            <a:r>
              <a:rPr lang="en-US" dirty="0"/>
              <a:t>: Contact number of the supplier.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Placeholder</a:t>
            </a:r>
            <a:r>
              <a:rPr lang="en-US" dirty="0"/>
              <a:t>: Placeholder column with random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Price</a:t>
            </a:r>
            <a:r>
              <a:rPr lang="en-US" dirty="0"/>
              <a:t>: The price of the product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 flipH="1">
            <a:off x="9212826" y="6217920"/>
            <a:ext cx="1981342" cy="365125"/>
          </a:xfrm>
        </p:spPr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0A0815-B609-883D-0E1D-CA5039F61FA0}"/>
              </a:ext>
            </a:extLst>
          </p:cNvPr>
          <p:cNvSpPr/>
          <p:nvPr/>
        </p:nvSpPr>
        <p:spPr>
          <a:xfrm>
            <a:off x="5712543" y="2091673"/>
            <a:ext cx="5796838" cy="155492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D6ACB4A-6C8E-4323-3911-037DAF2534CD}"/>
              </a:ext>
            </a:extLst>
          </p:cNvPr>
          <p:cNvSpPr/>
          <p:nvPr/>
        </p:nvSpPr>
        <p:spPr>
          <a:xfrm>
            <a:off x="5732117" y="4377875"/>
            <a:ext cx="5707624" cy="2320413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1C396-0752-E226-1224-DEAC0FE844D4}"/>
              </a:ext>
            </a:extLst>
          </p:cNvPr>
          <p:cNvSpPr/>
          <p:nvPr/>
        </p:nvSpPr>
        <p:spPr>
          <a:xfrm>
            <a:off x="587831" y="2132418"/>
            <a:ext cx="4129237" cy="345230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014FCD-166F-B6CB-687B-81C619B74702}"/>
              </a:ext>
            </a:extLst>
          </p:cNvPr>
          <p:cNvSpPr/>
          <p:nvPr/>
        </p:nvSpPr>
        <p:spPr>
          <a:xfrm>
            <a:off x="576571" y="270878"/>
            <a:ext cx="10271942" cy="52761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22" y="286036"/>
            <a:ext cx="10515600" cy="572424"/>
          </a:xfrm>
          <a:solidFill>
            <a:schemeClr val="accent3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products with prices higher than the average price within their category.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181FE-476D-FC87-C1F9-AFA0440A5990}"/>
              </a:ext>
            </a:extLst>
          </p:cNvPr>
          <p:cNvSpPr txBox="1"/>
          <p:nvPr/>
        </p:nvSpPr>
        <p:spPr>
          <a:xfrm>
            <a:off x="682620" y="1436929"/>
            <a:ext cx="4114800" cy="40626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</a:p>
          <a:p>
            <a:pPr algn="just"/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</a:t>
            </a: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BD320-83EA-1855-90B7-673E2B9D094E}"/>
              </a:ext>
            </a:extLst>
          </p:cNvPr>
          <p:cNvSpPr txBox="1"/>
          <p:nvPr/>
        </p:nvSpPr>
        <p:spPr>
          <a:xfrm>
            <a:off x="5882107" y="2700319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4993	 Product B               Electronic                    886.668600365665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77B5A-2477-939A-0828-3829897E009E}"/>
              </a:ext>
            </a:extLst>
          </p:cNvPr>
          <p:cNvSpPr txBox="1"/>
          <p:nvPr/>
        </p:nvSpPr>
        <p:spPr>
          <a:xfrm>
            <a:off x="5919019" y="32139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	Product A	           Home	    5   89.705680562472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65E71-F27C-AA9C-20F8-0126D47AFD7F}"/>
              </a:ext>
            </a:extLst>
          </p:cNvPr>
          <p:cNvSpPr txBox="1"/>
          <p:nvPr/>
        </p:nvSpPr>
        <p:spPr>
          <a:xfrm>
            <a:off x="5909538" y="2370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Product C	           Clothing	     732.121294239275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DAFDC-C4A0-AE00-2286-66C3C1DB5450}"/>
              </a:ext>
            </a:extLst>
          </p:cNvPr>
          <p:cNvSpPr txBox="1"/>
          <p:nvPr/>
        </p:nvSpPr>
        <p:spPr>
          <a:xfrm>
            <a:off x="4599432" y="1838352"/>
            <a:ext cx="710519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5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Product_id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ProductName   Category                      Price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D3392E-759D-7AE1-6F82-B5D6326701F6}"/>
              </a:ext>
            </a:extLst>
          </p:cNvPr>
          <p:cNvCxnSpPr/>
          <p:nvPr/>
        </p:nvCxnSpPr>
        <p:spPr>
          <a:xfrm>
            <a:off x="5299587" y="1079500"/>
            <a:ext cx="0" cy="568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940E61-237A-FA6B-FBE7-906832CA6F33}"/>
              </a:ext>
            </a:extLst>
          </p:cNvPr>
          <p:cNvSpPr txBox="1"/>
          <p:nvPr/>
        </p:nvSpPr>
        <p:spPr>
          <a:xfrm>
            <a:off x="5875498" y="4573168"/>
            <a:ext cx="563388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priced at approximately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$732.12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the average price for clothing.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priced at approximately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$886.67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the average price for electronics.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priced at approximately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$89.71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the average price for home products. 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2AFEA18D-A101-13C7-1E19-8B7B416C7DCD}"/>
              </a:ext>
            </a:extLst>
          </p:cNvPr>
          <p:cNvSpPr/>
          <p:nvPr/>
        </p:nvSpPr>
        <p:spPr>
          <a:xfrm>
            <a:off x="845576" y="1436929"/>
            <a:ext cx="1229030" cy="49305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344FC-F087-56AC-26DA-5EC8029C03A0}"/>
              </a:ext>
            </a:extLst>
          </p:cNvPr>
          <p:cNvSpPr txBox="1"/>
          <p:nvPr/>
        </p:nvSpPr>
        <p:spPr>
          <a:xfrm>
            <a:off x="845576" y="1445342"/>
            <a:ext cx="109137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DA5A716-DCC9-53D3-7C2A-CFF0FEE38793}"/>
              </a:ext>
            </a:extLst>
          </p:cNvPr>
          <p:cNvSpPr/>
          <p:nvPr/>
        </p:nvSpPr>
        <p:spPr>
          <a:xfrm>
            <a:off x="5571083" y="1436929"/>
            <a:ext cx="1215281" cy="49305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CEB6D-E1E7-EB37-61CA-1A8930894250}"/>
              </a:ext>
            </a:extLst>
          </p:cNvPr>
          <p:cNvSpPr txBox="1"/>
          <p:nvPr/>
        </p:nvSpPr>
        <p:spPr>
          <a:xfrm>
            <a:off x="5712542" y="1508679"/>
            <a:ext cx="8455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8A56D1C-E134-A297-2C26-32F074F3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7923"/>
              </p:ext>
            </p:extLst>
          </p:nvPr>
        </p:nvGraphicFramePr>
        <p:xfrm>
          <a:off x="5702710" y="2001735"/>
          <a:ext cx="5948516" cy="17050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48516">
                  <a:extLst>
                    <a:ext uri="{9D8B030D-6E8A-4147-A177-3AD203B41FA5}">
                      <a16:colId xmlns:a16="http://schemas.microsoft.com/office/drawing/2014/main" val="2270997971"/>
                    </a:ext>
                  </a:extLst>
                </a:gridCol>
              </a:tblGrid>
              <a:tr h="1705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51588"/>
                  </a:ext>
                </a:extLst>
              </a:tr>
            </a:tbl>
          </a:graphicData>
        </a:graphic>
      </p:graphicFrame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8AE3758C-FBE2-3BE8-A796-D426E2B48187}"/>
              </a:ext>
            </a:extLst>
          </p:cNvPr>
          <p:cNvSpPr/>
          <p:nvPr/>
        </p:nvSpPr>
        <p:spPr>
          <a:xfrm>
            <a:off x="5702710" y="3785419"/>
            <a:ext cx="1494501" cy="45363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2B9B57-01ED-A49F-093A-471DE8A0BFAF}"/>
              </a:ext>
            </a:extLst>
          </p:cNvPr>
          <p:cNvSpPr txBox="1"/>
          <p:nvPr/>
        </p:nvSpPr>
        <p:spPr>
          <a:xfrm>
            <a:off x="5801755" y="3807650"/>
            <a:ext cx="139545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F4DDD-EF5B-C5C7-3D94-A5DDBB7E386C}"/>
              </a:ext>
            </a:extLst>
          </p:cNvPr>
          <p:cNvSpPr/>
          <p:nvPr/>
        </p:nvSpPr>
        <p:spPr>
          <a:xfrm>
            <a:off x="5466737" y="1700981"/>
            <a:ext cx="6404397" cy="2397523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167126-B149-6080-3783-A039101FF7AF}"/>
              </a:ext>
            </a:extLst>
          </p:cNvPr>
          <p:cNvSpPr/>
          <p:nvPr/>
        </p:nvSpPr>
        <p:spPr>
          <a:xfrm>
            <a:off x="5313304" y="4675860"/>
            <a:ext cx="6557830" cy="2015341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642D85-5562-985D-FD08-B920029E3177}"/>
              </a:ext>
            </a:extLst>
          </p:cNvPr>
          <p:cNvSpPr/>
          <p:nvPr/>
        </p:nvSpPr>
        <p:spPr>
          <a:xfrm>
            <a:off x="383458" y="1700981"/>
            <a:ext cx="4114796" cy="2369575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54D541A-9B58-1A9A-0890-F09865F65E69}"/>
              </a:ext>
            </a:extLst>
          </p:cNvPr>
          <p:cNvSpPr/>
          <p:nvPr/>
        </p:nvSpPr>
        <p:spPr>
          <a:xfrm>
            <a:off x="5360645" y="1048531"/>
            <a:ext cx="1266297" cy="469375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D5FFCAA-9E36-D485-520B-D88D9F47C7CC}"/>
              </a:ext>
            </a:extLst>
          </p:cNvPr>
          <p:cNvSpPr/>
          <p:nvPr/>
        </p:nvSpPr>
        <p:spPr>
          <a:xfrm>
            <a:off x="572447" y="1048530"/>
            <a:ext cx="1108866" cy="46937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00F7DA-CCA8-A955-022A-2BAC90C2A5A3}"/>
              </a:ext>
            </a:extLst>
          </p:cNvPr>
          <p:cNvSpPr/>
          <p:nvPr/>
        </p:nvSpPr>
        <p:spPr>
          <a:xfrm>
            <a:off x="383458" y="224977"/>
            <a:ext cx="11088033" cy="511581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47" y="322311"/>
            <a:ext cx="10889796" cy="385657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Categories with Highest Average Rating Across Products.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590724" y="1112179"/>
            <a:ext cx="43331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5567914" y="1967964"/>
            <a:ext cx="562625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           Product B                              535.791207235398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           Product C	                   517.132669567792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           Product C	                    506.17542176068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           Product A	       	503.750562172157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           Product A	       	498.354118498384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           Product C	       	497.707028151809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           Product B	       	497.590599691441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           Product B	       	497.071044801726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           Product A	       	495.396000414656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466737" y="1119173"/>
            <a:ext cx="80624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3952572" y="1681479"/>
            <a:ext cx="7241595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Category    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Product_Name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  Price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E26AF7-7B73-4B35-AFA0-51494E57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645" y="4387594"/>
            <a:ext cx="668386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High-Value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query identifies products with the highest average prices within their respective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Price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how prices vary for different products within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:Helps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assess which products are premium-priced and may need targeted marketing or sales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:Facilitates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easy comparison of average prices across products and categories, highlighting the most and least expensive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3637337-E335-DA63-8837-9375779B3994}"/>
              </a:ext>
            </a:extLst>
          </p:cNvPr>
          <p:cNvSpPr/>
          <p:nvPr/>
        </p:nvSpPr>
        <p:spPr>
          <a:xfrm>
            <a:off x="5466737" y="4188542"/>
            <a:ext cx="1433445" cy="39728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605DB-A669-F0A2-30C1-938F08D2CAA4}"/>
              </a:ext>
            </a:extLst>
          </p:cNvPr>
          <p:cNvSpPr txBox="1"/>
          <p:nvPr/>
        </p:nvSpPr>
        <p:spPr>
          <a:xfrm>
            <a:off x="5313304" y="4188542"/>
            <a:ext cx="17403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87131-B6C3-D5FF-DD25-DB4FC7DE939D}"/>
              </a:ext>
            </a:extLst>
          </p:cNvPr>
          <p:cNvSpPr/>
          <p:nvPr/>
        </p:nvSpPr>
        <p:spPr>
          <a:xfrm>
            <a:off x="5552692" y="1563696"/>
            <a:ext cx="5744566" cy="1339359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FF57F6-55A4-BB49-53C6-599F69FF6511}"/>
              </a:ext>
            </a:extLst>
          </p:cNvPr>
          <p:cNvSpPr/>
          <p:nvPr/>
        </p:nvSpPr>
        <p:spPr>
          <a:xfrm>
            <a:off x="5467264" y="3677552"/>
            <a:ext cx="5829997" cy="3091958"/>
          </a:xfrm>
          <a:prstGeom prst="roundRect">
            <a:avLst/>
          </a:prstGeom>
          <a:solidFill>
            <a:schemeClr val="accent3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A3B5E5-D96A-2A7C-ED35-B252871C49D1}"/>
              </a:ext>
            </a:extLst>
          </p:cNvPr>
          <p:cNvSpPr/>
          <p:nvPr/>
        </p:nvSpPr>
        <p:spPr>
          <a:xfrm>
            <a:off x="283071" y="1563696"/>
            <a:ext cx="4413434" cy="3354765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960FB67-73A7-E41C-FF8C-CB4C2FAD25EE}"/>
              </a:ext>
            </a:extLst>
          </p:cNvPr>
          <p:cNvSpPr/>
          <p:nvPr/>
        </p:nvSpPr>
        <p:spPr>
          <a:xfrm>
            <a:off x="5805558" y="1044765"/>
            <a:ext cx="1224507" cy="40995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C3AE19C-0DFD-EEFD-95FA-6076788AD97C}"/>
              </a:ext>
            </a:extLst>
          </p:cNvPr>
          <p:cNvSpPr/>
          <p:nvPr/>
        </p:nvSpPr>
        <p:spPr>
          <a:xfrm>
            <a:off x="581709" y="1085390"/>
            <a:ext cx="1158600" cy="36933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BD931-F5C3-77A8-F1DF-D604F07A305C}"/>
              </a:ext>
            </a:extLst>
          </p:cNvPr>
          <p:cNvSpPr/>
          <p:nvPr/>
        </p:nvSpPr>
        <p:spPr>
          <a:xfrm>
            <a:off x="581709" y="88490"/>
            <a:ext cx="10612450" cy="560439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08172"/>
            <a:ext cx="10889796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reviewed product in each warehouse.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546084" y="1085389"/>
            <a:ext cx="433317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Warehouse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subquery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6096000" y="1908676"/>
            <a:ext cx="436552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A	Product A	                  588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B	Product A	                  577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C	Product A	                  573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805558" y="1047743"/>
            <a:ext cx="10034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3952564" y="1563696"/>
            <a:ext cx="724159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  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WareHouse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Product_Name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Reviews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272" y="3331304"/>
            <a:ext cx="5744566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Products per Warehouse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query identifies the most reviewed (likely the most popular) product in each warehouse.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and Warehouse Pairing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highlights which products receive the most attention in each warehouse, which can be useful for inventory management and marketing strategies.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focusing on the products with the highest number of reviews, the query helps understand customer engagement and preferences within each warehouse. 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041BBD5-2083-CFDC-E966-0EB0D9D4330A}"/>
              </a:ext>
            </a:extLst>
          </p:cNvPr>
          <p:cNvSpPr/>
          <p:nvPr/>
        </p:nvSpPr>
        <p:spPr>
          <a:xfrm>
            <a:off x="5887934" y="3038486"/>
            <a:ext cx="1494501" cy="45363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DF0A8-63E8-F4D9-6092-A249B31C9471}"/>
              </a:ext>
            </a:extLst>
          </p:cNvPr>
          <p:cNvSpPr txBox="1"/>
          <p:nvPr/>
        </p:nvSpPr>
        <p:spPr>
          <a:xfrm>
            <a:off x="5730278" y="3089520"/>
            <a:ext cx="17476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110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BF3A83D-65FF-8D2B-77F2-6F742C69A2DF}"/>
              </a:ext>
            </a:extLst>
          </p:cNvPr>
          <p:cNvSpPr/>
          <p:nvPr/>
        </p:nvSpPr>
        <p:spPr>
          <a:xfrm>
            <a:off x="5379545" y="1740310"/>
            <a:ext cx="6687087" cy="1644147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68E7C0-B0BD-863B-8F09-24753FBAD8DC}"/>
              </a:ext>
            </a:extLst>
          </p:cNvPr>
          <p:cNvSpPr/>
          <p:nvPr/>
        </p:nvSpPr>
        <p:spPr>
          <a:xfrm>
            <a:off x="235975" y="1640800"/>
            <a:ext cx="4543734" cy="5002105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D6D6BE-653D-012C-493B-2DC865E7A508}"/>
              </a:ext>
            </a:extLst>
          </p:cNvPr>
          <p:cNvSpPr/>
          <p:nvPr/>
        </p:nvSpPr>
        <p:spPr>
          <a:xfrm>
            <a:off x="5379546" y="3996050"/>
            <a:ext cx="5814621" cy="2375253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EADCED5-D2A7-ACAA-B176-E04EA4A80E10}"/>
              </a:ext>
            </a:extLst>
          </p:cNvPr>
          <p:cNvSpPr/>
          <p:nvPr/>
        </p:nvSpPr>
        <p:spPr>
          <a:xfrm>
            <a:off x="5322548" y="1072149"/>
            <a:ext cx="1442045" cy="46761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12C9CEE-3949-1F54-BD98-D0A731F2F382}"/>
              </a:ext>
            </a:extLst>
          </p:cNvPr>
          <p:cNvSpPr/>
          <p:nvPr/>
        </p:nvSpPr>
        <p:spPr>
          <a:xfrm>
            <a:off x="533669" y="1083280"/>
            <a:ext cx="1199534" cy="42789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42041F7-18F5-E1AA-E3D5-71CA7E970677}"/>
              </a:ext>
            </a:extLst>
          </p:cNvPr>
          <p:cNvSpPr/>
          <p:nvPr/>
        </p:nvSpPr>
        <p:spPr>
          <a:xfrm>
            <a:off x="504172" y="197801"/>
            <a:ext cx="11245250" cy="581403"/>
          </a:xfrm>
          <a:prstGeom prst="homePlate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215095"/>
            <a:ext cx="10889796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products that have higher-than-average prices within their category, along with their discount and supplier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484632" y="1072149"/>
            <a:ext cx="389071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CategoryAveragePrices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322548" y="1132968"/>
            <a:ext cx="119093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4210660" y="1729250"/>
            <a:ext cx="78559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Product_id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Product_Name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Price            Category   Discount          Supplier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6" y="3908384"/>
            <a:ext cx="54201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products priced higher than the average in their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Positioning: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Useful for identifying premium products within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Supplier and Discount Information: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supplier performance and the discount strategies for high-priced items.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86511-E6DD-52E0-B851-01F2BD7079F4}"/>
              </a:ext>
            </a:extLst>
          </p:cNvPr>
          <p:cNvSpPr txBox="1"/>
          <p:nvPr/>
        </p:nvSpPr>
        <p:spPr>
          <a:xfrm>
            <a:off x="5322548" y="2017280"/>
            <a:ext cx="65449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99                     Product A        999.75    Clothing         27.20	Supplier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30755-2B89-FF6D-E84A-026BE6BDE21F}"/>
              </a:ext>
            </a:extLst>
          </p:cNvPr>
          <p:cNvSpPr txBox="1"/>
          <p:nvPr/>
        </p:nvSpPr>
        <p:spPr>
          <a:xfrm>
            <a:off x="5252884" y="2354744"/>
            <a:ext cx="67031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1308                  Product B        999.74   Electronics    44.27              Supplier 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865FB-C213-7AB1-CE76-ACB605BD59A0}"/>
              </a:ext>
            </a:extLst>
          </p:cNvPr>
          <p:cNvSpPr txBox="1"/>
          <p:nvPr/>
        </p:nvSpPr>
        <p:spPr>
          <a:xfrm>
            <a:off x="5252884" y="2677909"/>
            <a:ext cx="68137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1710                  Product C        999.71     Home            26.09	   Supplier X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C4F8F49-6613-B676-A8C6-7394DBE00F86}"/>
              </a:ext>
            </a:extLst>
          </p:cNvPr>
          <p:cNvSpPr/>
          <p:nvPr/>
        </p:nvSpPr>
        <p:spPr>
          <a:xfrm>
            <a:off x="5379546" y="3455134"/>
            <a:ext cx="1494501" cy="45363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81636-5FF5-9FD8-105D-B045C31E0F8F}"/>
              </a:ext>
            </a:extLst>
          </p:cNvPr>
          <p:cNvSpPr txBox="1"/>
          <p:nvPr/>
        </p:nvSpPr>
        <p:spPr>
          <a:xfrm>
            <a:off x="5299595" y="3489355"/>
            <a:ext cx="175013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430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6B22B0-6DFF-F220-57AB-A8DD510E4FBF}"/>
              </a:ext>
            </a:extLst>
          </p:cNvPr>
          <p:cNvSpPr/>
          <p:nvPr/>
        </p:nvSpPr>
        <p:spPr>
          <a:xfrm>
            <a:off x="5643716" y="1492104"/>
            <a:ext cx="5909177" cy="1962776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F38DA4-AAB4-12AF-27C9-96F8EBBDD4B8}"/>
              </a:ext>
            </a:extLst>
          </p:cNvPr>
          <p:cNvSpPr/>
          <p:nvPr/>
        </p:nvSpPr>
        <p:spPr>
          <a:xfrm>
            <a:off x="304801" y="1465006"/>
            <a:ext cx="4114797" cy="3927988"/>
          </a:xfrm>
          <a:prstGeom prst="roundRect">
            <a:avLst/>
          </a:prstGeom>
          <a:solidFill>
            <a:schemeClr val="accent3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15D97-5C9F-D43B-0673-706C16F3510D}"/>
              </a:ext>
            </a:extLst>
          </p:cNvPr>
          <p:cNvSpPr/>
          <p:nvPr/>
        </p:nvSpPr>
        <p:spPr>
          <a:xfrm>
            <a:off x="5420872" y="4139218"/>
            <a:ext cx="6132022" cy="1815050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D89C11C-CB96-B8CB-D907-639C7E8792E9}"/>
              </a:ext>
            </a:extLst>
          </p:cNvPr>
          <p:cNvSpPr/>
          <p:nvPr/>
        </p:nvSpPr>
        <p:spPr>
          <a:xfrm>
            <a:off x="5466736" y="903733"/>
            <a:ext cx="1307685" cy="55060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5F69803-6CFE-D3AA-13D8-984CB718F360}"/>
              </a:ext>
            </a:extLst>
          </p:cNvPr>
          <p:cNvSpPr/>
          <p:nvPr/>
        </p:nvSpPr>
        <p:spPr>
          <a:xfrm>
            <a:off x="484632" y="894736"/>
            <a:ext cx="1127857" cy="46765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C6526E-3471-3C21-C1C2-1AFB3375E9CD}"/>
              </a:ext>
            </a:extLst>
          </p:cNvPr>
          <p:cNvSpPr/>
          <p:nvPr/>
        </p:nvSpPr>
        <p:spPr>
          <a:xfrm>
            <a:off x="617814" y="56409"/>
            <a:ext cx="10766322" cy="550607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95" y="88490"/>
            <a:ext cx="10751010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find the top 2 products with the highest average rating in each category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484632" y="893013"/>
            <a:ext cx="381206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rating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ranking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CategoryRating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ranking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ranking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6095999" y="1908676"/>
            <a:ext cx="5375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1441	Product B	          4.99780209196785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	4790	Product A	          4.99573494841816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	3172	Product C	          4.99839352880008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	4006	Product C	          4.99764235142655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4636	Product B	          4.99878243741904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	3788	Product C	          4.9980351826551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5420872" y="992620"/>
            <a:ext cx="11602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3746095" y="1465006"/>
            <a:ext cx="744807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          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Category</a:t>
            </a: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Product_ID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Product_Name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       Rating</a:t>
            </a:r>
            <a:endParaRPr lang="en-US" sz="15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6" y="4023801"/>
            <a:ext cx="542010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Products: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top 2 products with the highest ratings in each category, useful for highlighting high-quality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Performance: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overview of the best-performing products across different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which products are highly rated and could influence marketing and sales strategies. . 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562ADC2-937C-8B3F-0448-4D1F4E0F865C}"/>
              </a:ext>
            </a:extLst>
          </p:cNvPr>
          <p:cNvSpPr/>
          <p:nvPr/>
        </p:nvSpPr>
        <p:spPr>
          <a:xfrm>
            <a:off x="5555229" y="3532401"/>
            <a:ext cx="1494501" cy="45363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2552E-2C3C-A72F-466F-6200AB394A30}"/>
              </a:ext>
            </a:extLst>
          </p:cNvPr>
          <p:cNvSpPr txBox="1"/>
          <p:nvPr/>
        </p:nvSpPr>
        <p:spPr>
          <a:xfrm>
            <a:off x="5519621" y="3539184"/>
            <a:ext cx="15657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7760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CC551-5529-0302-0A9C-56A1E6D61672}"/>
              </a:ext>
            </a:extLst>
          </p:cNvPr>
          <p:cNvSpPr/>
          <p:nvPr/>
        </p:nvSpPr>
        <p:spPr>
          <a:xfrm>
            <a:off x="5368414" y="1641948"/>
            <a:ext cx="6676100" cy="1414879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BF4F6-9661-C24D-F3A5-6F7D5FB7536B}"/>
              </a:ext>
            </a:extLst>
          </p:cNvPr>
          <p:cNvSpPr/>
          <p:nvPr/>
        </p:nvSpPr>
        <p:spPr>
          <a:xfrm>
            <a:off x="344131" y="1719092"/>
            <a:ext cx="4200435" cy="3521502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818093-CF88-C207-666D-A155D83E2218}"/>
              </a:ext>
            </a:extLst>
          </p:cNvPr>
          <p:cNvSpPr/>
          <p:nvPr/>
        </p:nvSpPr>
        <p:spPr>
          <a:xfrm>
            <a:off x="5415511" y="3784375"/>
            <a:ext cx="5940742" cy="2626257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6788247-2526-7749-F496-B462288DBEDA}"/>
              </a:ext>
            </a:extLst>
          </p:cNvPr>
          <p:cNvSpPr/>
          <p:nvPr/>
        </p:nvSpPr>
        <p:spPr>
          <a:xfrm>
            <a:off x="5518747" y="1105507"/>
            <a:ext cx="1226179" cy="44798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AED924C-CDF0-D8E8-1DE4-1F870664B119}"/>
              </a:ext>
            </a:extLst>
          </p:cNvPr>
          <p:cNvSpPr/>
          <p:nvPr/>
        </p:nvSpPr>
        <p:spPr>
          <a:xfrm>
            <a:off x="484632" y="1105507"/>
            <a:ext cx="1314671" cy="49161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98378F-4527-DCD7-A48B-EFE70D343E46}"/>
              </a:ext>
            </a:extLst>
          </p:cNvPr>
          <p:cNvSpPr/>
          <p:nvPr/>
        </p:nvSpPr>
        <p:spPr>
          <a:xfrm>
            <a:off x="698090" y="88490"/>
            <a:ext cx="10658165" cy="653276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2" y="240320"/>
            <a:ext cx="10889796" cy="491613"/>
          </a:xfrm>
        </p:spPr>
        <p:txBody>
          <a:bodyPr/>
          <a:lstStyle/>
          <a:p>
            <a:pPr rtl="0" fontAlgn="base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Across All Return Policy Categories(Count, Avg stock, total stock, weighted avg rating, etc)</a:t>
            </a:r>
            <a:endParaRPr lang="en-US" sz="20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Retail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38637-85AA-4FE8-7F91-BBCBA6F68D27}"/>
              </a:ext>
            </a:extLst>
          </p:cNvPr>
          <p:cNvCxnSpPr/>
          <p:nvPr/>
        </p:nvCxnSpPr>
        <p:spPr>
          <a:xfrm>
            <a:off x="5142271" y="894736"/>
            <a:ext cx="0" cy="579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E03473-82A4-EFE2-0886-D9B4CA34B82A}"/>
              </a:ext>
            </a:extLst>
          </p:cNvPr>
          <p:cNvSpPr txBox="1"/>
          <p:nvPr/>
        </p:nvSpPr>
        <p:spPr>
          <a:xfrm>
            <a:off x="484632" y="1147829"/>
            <a:ext cx="38120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Return_Policy</a:t>
            </a:r>
            <a:r>
              <a:rPr lang="en-US" sz="1600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Average_Stock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Total_stock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weighted_avg_rating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data_retail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Return_Policy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Return_Policy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E6A36-6D82-E719-C87F-4F123175BB67}"/>
              </a:ext>
            </a:extLst>
          </p:cNvPr>
          <p:cNvSpPr txBox="1"/>
          <p:nvPr/>
        </p:nvSpPr>
        <p:spPr>
          <a:xfrm>
            <a:off x="5466736" y="1932660"/>
            <a:ext cx="650895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Days	     1639	     49.2641854789506	        80744      2.99620710533353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Days	    1664	     49.1496394230769	        81785      2.99198083928486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Days	    1697	     50.5061873895109	        85709      2.99267760239248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61EE-E3AC-EEBE-CA4B-203934A5E374}"/>
              </a:ext>
            </a:extLst>
          </p:cNvPr>
          <p:cNvSpPr txBox="1"/>
          <p:nvPr/>
        </p:nvSpPr>
        <p:spPr>
          <a:xfrm>
            <a:off x="4869032" y="1105507"/>
            <a:ext cx="19643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  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ADCA-2B36-7846-9A2D-040439D0E97B}"/>
              </a:ext>
            </a:extLst>
          </p:cNvPr>
          <p:cNvSpPr txBox="1"/>
          <p:nvPr/>
        </p:nvSpPr>
        <p:spPr>
          <a:xfrm>
            <a:off x="4869032" y="1563329"/>
            <a:ext cx="758843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    Average Stock  </a:t>
            </a:r>
            <a:r>
              <a:rPr lang="en-US" sz="15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Total Stock  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rating </a:t>
            </a:r>
            <a:endParaRPr lang="en-US" sz="1500" b="1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C309E-AE44-0F5E-CED7-77E58CB3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6" y="3908384"/>
            <a:ext cx="54201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Impact: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how different return policies are associated with product stock levels and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and Rating Relationship: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if certain return policies are linked with higher stock quantities and better-rated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Effectiveness: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 into which return policies might be linked to higher product availability and better ratings, potentially informing policy adjustments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F4AEFEA-4AE9-8EDE-E854-2F96CB25FCCA}"/>
              </a:ext>
            </a:extLst>
          </p:cNvPr>
          <p:cNvSpPr/>
          <p:nvPr/>
        </p:nvSpPr>
        <p:spPr>
          <a:xfrm>
            <a:off x="5518747" y="3229240"/>
            <a:ext cx="1494501" cy="45363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E29BF-BBBE-B3A7-52DF-6ED2102882AD}"/>
              </a:ext>
            </a:extLst>
          </p:cNvPr>
          <p:cNvSpPr txBox="1"/>
          <p:nvPr/>
        </p:nvSpPr>
        <p:spPr>
          <a:xfrm>
            <a:off x="5368414" y="3247934"/>
            <a:ext cx="17206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62127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533</TotalTime>
  <Words>1457</Words>
  <Application>Microsoft Office PowerPoint</Application>
  <PresentationFormat>Widescreen</PresentationFormat>
  <Paragraphs>204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Abadi</vt:lpstr>
      <vt:lpstr>Arial</vt:lpstr>
      <vt:lpstr>Calibri</vt:lpstr>
      <vt:lpstr>Consolas</vt:lpstr>
      <vt:lpstr>Posterama</vt:lpstr>
      <vt:lpstr>Posterama Text Black</vt:lpstr>
      <vt:lpstr>Posterama Text SemiBold</vt:lpstr>
      <vt:lpstr>Times New Roman</vt:lpstr>
      <vt:lpstr>Custom​​</vt:lpstr>
      <vt:lpstr>Retail Data Analysis Project</vt:lpstr>
      <vt:lpstr>Agenda</vt:lpstr>
      <vt:lpstr>Introduction</vt:lpstr>
      <vt:lpstr> Identifies products with prices higher than the average price within their category.</vt:lpstr>
      <vt:lpstr>Finding Categories with Highest Average Rating Across Products.</vt:lpstr>
      <vt:lpstr>Find the most reviewed product in each warehouse.</vt:lpstr>
      <vt:lpstr>Find products that have higher-than-average prices within their category, along with their discount and supplier.</vt:lpstr>
      <vt:lpstr>Query to find the top 2 products with the highest average rating in each category</vt:lpstr>
      <vt:lpstr>Analysis Across All Return Policy Categories(Count, Avg stock, total stock, weighted avg rating, etc)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lokeshwaree bhute</dc:creator>
  <cp:lastModifiedBy>lokeshwaree bhute</cp:lastModifiedBy>
  <cp:revision>7</cp:revision>
  <dcterms:created xsi:type="dcterms:W3CDTF">2024-07-24T07:15:51Z</dcterms:created>
  <dcterms:modified xsi:type="dcterms:W3CDTF">2024-07-27T06:40:00Z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