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2" r:id="rId6"/>
    <p:sldId id="263"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64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926199"/>
            <a:ext cx="664464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Movie Ticketing Website</a:t>
            </a:r>
            <a:endParaRPr lang="en-US" sz="4374" dirty="0"/>
          </a:p>
        </p:txBody>
      </p:sp>
      <p:sp>
        <p:nvSpPr>
          <p:cNvPr id="6" name="Text 2"/>
          <p:cNvSpPr/>
          <p:nvPr/>
        </p:nvSpPr>
        <p:spPr>
          <a:xfrm>
            <a:off x="6319599" y="3953828"/>
            <a:ext cx="7477601"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Welcome to our movie ticketing website presentation! Discover the convenience and benefits of booking movie tickets online. Let's dive in!</a:t>
            </a:r>
            <a:endParaRPr lang="en-US" sz="1750" dirty="0"/>
          </a:p>
        </p:txBody>
      </p:sp>
      <p:sp>
        <p:nvSpPr>
          <p:cNvPr id="9" name="Text 4"/>
          <p:cNvSpPr/>
          <p:nvPr/>
        </p:nvSpPr>
        <p:spPr>
          <a:xfrm>
            <a:off x="6786086" y="4914543"/>
            <a:ext cx="1965960" cy="388858"/>
          </a:xfrm>
          <a:prstGeom prst="rect">
            <a:avLst/>
          </a:prstGeom>
          <a:noFill/>
          <a:ln/>
        </p:spPr>
        <p:txBody>
          <a:bodyPr wrap="none" rtlCol="0" anchor="t"/>
          <a:lstStyle/>
          <a:p>
            <a:pPr marL="0" indent="0" algn="l">
              <a:lnSpc>
                <a:spcPts val="3062"/>
              </a:lnSpc>
              <a:buNone/>
            </a:pPr>
            <a:r>
              <a:rPr lang="en-US" sz="2187" b="1" dirty="0">
                <a:solidFill>
                  <a:srgbClr val="DAD8E9"/>
                </a:solidFill>
                <a:latin typeface="Mukta" pitchFamily="34" charset="0"/>
                <a:ea typeface="Mukta" pitchFamily="34" charset="-122"/>
                <a:cs typeface="Mukta" pitchFamily="34" charset="-120"/>
              </a:rPr>
              <a:t>by Gurdev Singh</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624376" y="4634270"/>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Introduction</a:t>
            </a:r>
            <a:endParaRPr lang="en-US" sz="4374" dirty="0"/>
          </a:p>
        </p:txBody>
      </p:sp>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In this section, we will discuss the background of the movie ticketing industry and the purpose of this presentation.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sp>
        <p:nvSpPr>
          <p:cNvPr id="4" name="Text 1"/>
          <p:cNvSpPr/>
          <p:nvPr/>
        </p:nvSpPr>
        <p:spPr>
          <a:xfrm>
            <a:off x="2624376" y="1326833"/>
            <a:ext cx="64693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Features of the Website</a:t>
            </a:r>
            <a:endParaRPr lang="en-US" sz="4374" dirty="0"/>
          </a:p>
        </p:txBody>
      </p:sp>
      <p:sp>
        <p:nvSpPr>
          <p:cNvPr id="5" name="Shape 2"/>
          <p:cNvSpPr/>
          <p:nvPr/>
        </p:nvSpPr>
        <p:spPr>
          <a:xfrm>
            <a:off x="2624376" y="2465546"/>
            <a:ext cx="4579739" cy="2107525"/>
          </a:xfrm>
          <a:prstGeom prst="roundRect">
            <a:avLst>
              <a:gd name="adj" fmla="val 4744"/>
            </a:avLst>
          </a:prstGeom>
          <a:solidFill>
            <a:srgbClr val="542C49"/>
          </a:solidFill>
          <a:ln w="13811">
            <a:solidFill>
              <a:srgbClr val="643557"/>
            </a:solidFill>
            <a:prstDash val="solid"/>
          </a:ln>
        </p:spPr>
        <p:txBody>
          <a:bodyPr/>
          <a:lstStyle/>
          <a:p>
            <a:endParaRPr lang="en-IN"/>
          </a:p>
        </p:txBody>
      </p:sp>
      <p:sp>
        <p:nvSpPr>
          <p:cNvPr id="6" name="Text 3"/>
          <p:cNvSpPr/>
          <p:nvPr/>
        </p:nvSpPr>
        <p:spPr>
          <a:xfrm>
            <a:off x="2860358" y="2701528"/>
            <a:ext cx="305562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User-friendly interface</a:t>
            </a:r>
            <a:endParaRPr lang="en-US" sz="2187" dirty="0"/>
          </a:p>
        </p:txBody>
      </p:sp>
      <p:sp>
        <p:nvSpPr>
          <p:cNvPr id="7" name="Text 4"/>
          <p:cNvSpPr/>
          <p:nvPr/>
        </p:nvSpPr>
        <p:spPr>
          <a:xfrm>
            <a:off x="2860358" y="3270885"/>
            <a:ext cx="410777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Our website offers a seamless and intuitive interface, ensuring a smooth ticket booking experience for all users.</a:t>
            </a:r>
            <a:endParaRPr lang="en-US" sz="1750" dirty="0"/>
          </a:p>
        </p:txBody>
      </p:sp>
      <p:sp>
        <p:nvSpPr>
          <p:cNvPr id="8" name="Shape 5"/>
          <p:cNvSpPr/>
          <p:nvPr/>
        </p:nvSpPr>
        <p:spPr>
          <a:xfrm>
            <a:off x="7426285" y="2465546"/>
            <a:ext cx="4579739" cy="2107525"/>
          </a:xfrm>
          <a:prstGeom prst="roundRect">
            <a:avLst>
              <a:gd name="adj" fmla="val 4744"/>
            </a:avLst>
          </a:prstGeom>
          <a:solidFill>
            <a:srgbClr val="542C49"/>
          </a:solidFill>
          <a:ln w="13811">
            <a:solidFill>
              <a:srgbClr val="643557"/>
            </a:solidFill>
            <a:prstDash val="solid"/>
          </a:ln>
        </p:spPr>
        <p:txBody>
          <a:bodyPr/>
          <a:lstStyle/>
          <a:p>
            <a:endParaRPr lang="en-IN"/>
          </a:p>
        </p:txBody>
      </p:sp>
      <p:sp>
        <p:nvSpPr>
          <p:cNvPr id="9" name="Text 6"/>
          <p:cNvSpPr/>
          <p:nvPr/>
        </p:nvSpPr>
        <p:spPr>
          <a:xfrm>
            <a:off x="7662267" y="2701528"/>
            <a:ext cx="381000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Easy ticket booking process</a:t>
            </a:r>
            <a:endParaRPr lang="en-US" sz="2187" dirty="0"/>
          </a:p>
        </p:txBody>
      </p:sp>
      <p:sp>
        <p:nvSpPr>
          <p:cNvPr id="10" name="Text 7"/>
          <p:cNvSpPr/>
          <p:nvPr/>
        </p:nvSpPr>
        <p:spPr>
          <a:xfrm>
            <a:off x="7662267" y="3270885"/>
            <a:ext cx="410777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With just a few clicks, users can easily navigate through our website to select their preferred movies and showtimes.</a:t>
            </a:r>
            <a:endParaRPr lang="en-US" sz="1750" dirty="0"/>
          </a:p>
        </p:txBody>
      </p:sp>
      <p:sp>
        <p:nvSpPr>
          <p:cNvPr id="11" name="Shape 8"/>
          <p:cNvSpPr/>
          <p:nvPr/>
        </p:nvSpPr>
        <p:spPr>
          <a:xfrm>
            <a:off x="2624376" y="4795242"/>
            <a:ext cx="4579739" cy="2107525"/>
          </a:xfrm>
          <a:prstGeom prst="roundRect">
            <a:avLst>
              <a:gd name="adj" fmla="val 4744"/>
            </a:avLst>
          </a:prstGeom>
          <a:solidFill>
            <a:srgbClr val="542C49"/>
          </a:solidFill>
          <a:ln w="13811">
            <a:solidFill>
              <a:srgbClr val="643557"/>
            </a:solidFill>
            <a:prstDash val="solid"/>
          </a:ln>
        </p:spPr>
        <p:txBody>
          <a:bodyPr/>
          <a:lstStyle/>
          <a:p>
            <a:endParaRPr lang="en-IN"/>
          </a:p>
        </p:txBody>
      </p:sp>
      <p:sp>
        <p:nvSpPr>
          <p:cNvPr id="12" name="Text 9"/>
          <p:cNvSpPr/>
          <p:nvPr/>
        </p:nvSpPr>
        <p:spPr>
          <a:xfrm>
            <a:off x="2860358" y="5031224"/>
            <a:ext cx="301752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Seat selection options</a:t>
            </a:r>
            <a:endParaRPr lang="en-US" sz="2187" dirty="0"/>
          </a:p>
        </p:txBody>
      </p:sp>
      <p:sp>
        <p:nvSpPr>
          <p:cNvPr id="13" name="Text 10"/>
          <p:cNvSpPr/>
          <p:nvPr/>
        </p:nvSpPr>
        <p:spPr>
          <a:xfrm>
            <a:off x="2860358" y="5600581"/>
            <a:ext cx="410777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We provide a range of seat selection options, allowing users to choose their desired seats in the cinema.</a:t>
            </a:r>
            <a:endParaRPr lang="en-US" sz="1750" dirty="0"/>
          </a:p>
        </p:txBody>
      </p:sp>
      <p:sp>
        <p:nvSpPr>
          <p:cNvPr id="14" name="Shape 11"/>
          <p:cNvSpPr/>
          <p:nvPr/>
        </p:nvSpPr>
        <p:spPr>
          <a:xfrm>
            <a:off x="7426285" y="4795242"/>
            <a:ext cx="4579739" cy="2107525"/>
          </a:xfrm>
          <a:prstGeom prst="roundRect">
            <a:avLst>
              <a:gd name="adj" fmla="val 4744"/>
            </a:avLst>
          </a:prstGeom>
          <a:solidFill>
            <a:srgbClr val="542C49"/>
          </a:solidFill>
          <a:ln w="13811">
            <a:solidFill>
              <a:srgbClr val="643557"/>
            </a:solidFill>
            <a:prstDash val="solid"/>
          </a:ln>
        </p:spPr>
        <p:txBody>
          <a:bodyPr/>
          <a:lstStyle/>
          <a:p>
            <a:endParaRPr lang="en-IN"/>
          </a:p>
        </p:txBody>
      </p:sp>
      <p:sp>
        <p:nvSpPr>
          <p:cNvPr id="15" name="Text 12"/>
          <p:cNvSpPr/>
          <p:nvPr/>
        </p:nvSpPr>
        <p:spPr>
          <a:xfrm>
            <a:off x="7662267" y="5031224"/>
            <a:ext cx="294132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Payment and security</a:t>
            </a:r>
            <a:endParaRPr lang="en-US" sz="2187" dirty="0"/>
          </a:p>
        </p:txBody>
      </p:sp>
      <p:sp>
        <p:nvSpPr>
          <p:cNvPr id="16" name="Text 13"/>
          <p:cNvSpPr/>
          <p:nvPr/>
        </p:nvSpPr>
        <p:spPr>
          <a:xfrm>
            <a:off x="7662267" y="5600581"/>
            <a:ext cx="410777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Our platform ensures secure and hassle-free payment methods, guaranteeing the safety of users' personal and financial information.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083707"/>
            <a:ext cx="484632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Benefits for Users</a:t>
            </a:r>
            <a:endParaRPr lang="en-US" sz="4374" dirty="0"/>
          </a:p>
        </p:txBody>
      </p:sp>
      <p:sp>
        <p:nvSpPr>
          <p:cNvPr id="6" name="Shape 2"/>
          <p:cNvSpPr/>
          <p:nvPr/>
        </p:nvSpPr>
        <p:spPr>
          <a:xfrm>
            <a:off x="833199" y="2284928"/>
            <a:ext cx="499943" cy="499943"/>
          </a:xfrm>
          <a:prstGeom prst="roundRect">
            <a:avLst>
              <a:gd name="adj" fmla="val 20000"/>
            </a:avLst>
          </a:prstGeom>
          <a:solidFill>
            <a:srgbClr val="542C49"/>
          </a:solidFill>
          <a:ln w="13811">
            <a:solidFill>
              <a:srgbClr val="643557"/>
            </a:solidFill>
            <a:prstDash val="solid"/>
          </a:ln>
        </p:spPr>
        <p:txBody>
          <a:bodyPr/>
          <a:lstStyle/>
          <a:p>
            <a:endParaRPr lang="en-IN"/>
          </a:p>
        </p:txBody>
      </p:sp>
      <p:sp>
        <p:nvSpPr>
          <p:cNvPr id="7" name="Text 3"/>
          <p:cNvSpPr/>
          <p:nvPr/>
        </p:nvSpPr>
        <p:spPr>
          <a:xfrm>
            <a:off x="1022152" y="2326600"/>
            <a:ext cx="1219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8" name="Text 4"/>
          <p:cNvSpPr/>
          <p:nvPr/>
        </p:nvSpPr>
        <p:spPr>
          <a:xfrm>
            <a:off x="1555313" y="2361248"/>
            <a:ext cx="523494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Convenience of booking tickets online</a:t>
            </a:r>
            <a:endParaRPr lang="en-US" sz="2187" dirty="0"/>
          </a:p>
        </p:txBody>
      </p:sp>
      <p:sp>
        <p:nvSpPr>
          <p:cNvPr id="9" name="Text 5"/>
          <p:cNvSpPr/>
          <p:nvPr/>
        </p:nvSpPr>
        <p:spPr>
          <a:xfrm>
            <a:off x="1555313" y="2930604"/>
            <a:ext cx="8584287"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No more waiting in long queues! Users can conveniently book movie tickets from the comfort of their homes.</a:t>
            </a:r>
            <a:endParaRPr lang="en-US" sz="1750" dirty="0"/>
          </a:p>
        </p:txBody>
      </p:sp>
      <p:sp>
        <p:nvSpPr>
          <p:cNvPr id="10" name="Shape 6"/>
          <p:cNvSpPr/>
          <p:nvPr/>
        </p:nvSpPr>
        <p:spPr>
          <a:xfrm>
            <a:off x="833199" y="4037171"/>
            <a:ext cx="499943" cy="499943"/>
          </a:xfrm>
          <a:prstGeom prst="roundRect">
            <a:avLst>
              <a:gd name="adj" fmla="val 20000"/>
            </a:avLst>
          </a:prstGeom>
          <a:solidFill>
            <a:srgbClr val="542C49"/>
          </a:solidFill>
          <a:ln w="13811">
            <a:solidFill>
              <a:srgbClr val="643557"/>
            </a:solidFill>
            <a:prstDash val="solid"/>
          </a:ln>
        </p:spPr>
        <p:txBody>
          <a:bodyPr/>
          <a:lstStyle/>
          <a:p>
            <a:endParaRPr lang="en-IN"/>
          </a:p>
        </p:txBody>
      </p:sp>
      <p:sp>
        <p:nvSpPr>
          <p:cNvPr id="11" name="Text 7"/>
          <p:cNvSpPr/>
          <p:nvPr/>
        </p:nvSpPr>
        <p:spPr>
          <a:xfrm>
            <a:off x="984052" y="4078843"/>
            <a:ext cx="1981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2" name="Text 8"/>
          <p:cNvSpPr/>
          <p:nvPr/>
        </p:nvSpPr>
        <p:spPr>
          <a:xfrm>
            <a:off x="1555313" y="4113490"/>
            <a:ext cx="395478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Wide range of movie options</a:t>
            </a:r>
            <a:endParaRPr lang="en-US" sz="2187" dirty="0"/>
          </a:p>
        </p:txBody>
      </p:sp>
      <p:sp>
        <p:nvSpPr>
          <p:cNvPr id="13" name="Text 9"/>
          <p:cNvSpPr/>
          <p:nvPr/>
        </p:nvSpPr>
        <p:spPr>
          <a:xfrm>
            <a:off x="1555313" y="4682847"/>
            <a:ext cx="8584287"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Our website offers a vast selection of movies, catering to diverse interests and preferences of movie enthusiasts.</a:t>
            </a:r>
            <a:endParaRPr lang="en-US" sz="1750" dirty="0"/>
          </a:p>
        </p:txBody>
      </p:sp>
      <p:sp>
        <p:nvSpPr>
          <p:cNvPr id="14" name="Shape 10"/>
          <p:cNvSpPr/>
          <p:nvPr/>
        </p:nvSpPr>
        <p:spPr>
          <a:xfrm>
            <a:off x="833199" y="5789414"/>
            <a:ext cx="499943" cy="499943"/>
          </a:xfrm>
          <a:prstGeom prst="roundRect">
            <a:avLst>
              <a:gd name="adj" fmla="val 20000"/>
            </a:avLst>
          </a:prstGeom>
          <a:solidFill>
            <a:srgbClr val="542C49"/>
          </a:solidFill>
          <a:ln w="13811">
            <a:solidFill>
              <a:srgbClr val="643557"/>
            </a:solidFill>
            <a:prstDash val="solid"/>
          </a:ln>
        </p:spPr>
        <p:txBody>
          <a:bodyPr/>
          <a:lstStyle/>
          <a:p>
            <a:endParaRPr lang="en-IN"/>
          </a:p>
        </p:txBody>
      </p:sp>
      <p:sp>
        <p:nvSpPr>
          <p:cNvPr id="15" name="Text 11"/>
          <p:cNvSpPr/>
          <p:nvPr/>
        </p:nvSpPr>
        <p:spPr>
          <a:xfrm>
            <a:off x="987862" y="5831086"/>
            <a:ext cx="19050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16" name="Text 12"/>
          <p:cNvSpPr/>
          <p:nvPr/>
        </p:nvSpPr>
        <p:spPr>
          <a:xfrm>
            <a:off x="1555313" y="5865733"/>
            <a:ext cx="409956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Exclusive offers and discounts</a:t>
            </a:r>
            <a:endParaRPr lang="en-US" sz="2187" dirty="0"/>
          </a:p>
        </p:txBody>
      </p:sp>
      <p:sp>
        <p:nvSpPr>
          <p:cNvPr id="17" name="Text 13"/>
          <p:cNvSpPr/>
          <p:nvPr/>
        </p:nvSpPr>
        <p:spPr>
          <a:xfrm>
            <a:off x="1555313" y="6435090"/>
            <a:ext cx="8584287"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Users can enjoy exclusive offers and discounts, making their movie experience even more affordable and enjoyable.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34"/>
            <a:ext cx="14630400" cy="8232934"/>
          </a:xfrm>
          <a:prstGeom prst="rect">
            <a:avLst/>
          </a:prstGeom>
          <a:solidFill>
            <a:srgbClr val="0B0C23">
              <a:alpha val="75000"/>
            </a:srgbClr>
          </a:solidFill>
          <a:ln w="13097">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3657600" cy="8232934"/>
          </a:xfrm>
          <a:prstGeom prst="rect">
            <a:avLst/>
          </a:prstGeom>
        </p:spPr>
      </p:pic>
      <p:sp>
        <p:nvSpPr>
          <p:cNvPr id="5" name="Text 1"/>
          <p:cNvSpPr/>
          <p:nvPr/>
        </p:nvSpPr>
        <p:spPr>
          <a:xfrm>
            <a:off x="4715589" y="576858"/>
            <a:ext cx="8856821" cy="1311116"/>
          </a:xfrm>
          <a:prstGeom prst="rect">
            <a:avLst/>
          </a:prstGeom>
          <a:noFill/>
          <a:ln/>
        </p:spPr>
        <p:txBody>
          <a:bodyPr wrap="square" rtlCol="0" anchor="t"/>
          <a:lstStyle/>
          <a:p>
            <a:pPr marL="0" indent="0">
              <a:lnSpc>
                <a:spcPts val="5162"/>
              </a:lnSpc>
              <a:buNone/>
            </a:pPr>
            <a:r>
              <a:rPr lang="en-US" sz="4129" dirty="0">
                <a:solidFill>
                  <a:srgbClr val="C6BFEE"/>
                </a:solidFill>
                <a:latin typeface="Prompt" pitchFamily="34" charset="0"/>
                <a:ea typeface="Prompt" pitchFamily="34" charset="-122"/>
                <a:cs typeface="Prompt" pitchFamily="34" charset="-120"/>
              </a:rPr>
              <a:t>Future Enhancements and Developments</a:t>
            </a:r>
            <a:endParaRPr lang="en-US" sz="4129" dirty="0"/>
          </a:p>
        </p:txBody>
      </p:sp>
      <p:sp>
        <p:nvSpPr>
          <p:cNvPr id="6" name="Shape 2"/>
          <p:cNvSpPr/>
          <p:nvPr/>
        </p:nvSpPr>
        <p:spPr>
          <a:xfrm>
            <a:off x="5009198" y="2202537"/>
            <a:ext cx="41910" cy="5453539"/>
          </a:xfrm>
          <a:prstGeom prst="rect">
            <a:avLst/>
          </a:prstGeom>
          <a:solidFill>
            <a:srgbClr val="643557"/>
          </a:solidFill>
          <a:ln/>
        </p:spPr>
        <p:txBody>
          <a:bodyPr/>
          <a:lstStyle/>
          <a:p>
            <a:endParaRPr lang="en-IN"/>
          </a:p>
        </p:txBody>
      </p:sp>
      <p:sp>
        <p:nvSpPr>
          <p:cNvPr id="7" name="Shape 3"/>
          <p:cNvSpPr/>
          <p:nvPr/>
        </p:nvSpPr>
        <p:spPr>
          <a:xfrm>
            <a:off x="5266134" y="2581394"/>
            <a:ext cx="734139" cy="41910"/>
          </a:xfrm>
          <a:prstGeom prst="rect">
            <a:avLst/>
          </a:prstGeom>
          <a:solidFill>
            <a:srgbClr val="643557"/>
          </a:solidFill>
          <a:ln/>
        </p:spPr>
        <p:txBody>
          <a:bodyPr/>
          <a:lstStyle/>
          <a:p>
            <a:endParaRPr lang="en-IN"/>
          </a:p>
        </p:txBody>
      </p:sp>
      <p:sp>
        <p:nvSpPr>
          <p:cNvPr id="8" name="Shape 4"/>
          <p:cNvSpPr/>
          <p:nvPr/>
        </p:nvSpPr>
        <p:spPr>
          <a:xfrm>
            <a:off x="4794171" y="2366367"/>
            <a:ext cx="471964" cy="471964"/>
          </a:xfrm>
          <a:prstGeom prst="roundRect">
            <a:avLst>
              <a:gd name="adj" fmla="val 20001"/>
            </a:avLst>
          </a:prstGeom>
          <a:solidFill>
            <a:srgbClr val="542C49"/>
          </a:solidFill>
          <a:ln w="13097">
            <a:solidFill>
              <a:srgbClr val="643557"/>
            </a:solidFill>
            <a:prstDash val="solid"/>
          </a:ln>
        </p:spPr>
        <p:txBody>
          <a:bodyPr/>
          <a:lstStyle/>
          <a:p>
            <a:endParaRPr lang="en-IN"/>
          </a:p>
        </p:txBody>
      </p:sp>
      <p:sp>
        <p:nvSpPr>
          <p:cNvPr id="9" name="Text 5"/>
          <p:cNvSpPr/>
          <p:nvPr/>
        </p:nvSpPr>
        <p:spPr>
          <a:xfrm>
            <a:off x="4973003" y="2405658"/>
            <a:ext cx="114300" cy="393263"/>
          </a:xfrm>
          <a:prstGeom prst="rect">
            <a:avLst/>
          </a:prstGeom>
          <a:noFill/>
          <a:ln/>
        </p:spPr>
        <p:txBody>
          <a:bodyPr wrap="none" rtlCol="0" anchor="t"/>
          <a:lstStyle/>
          <a:p>
            <a:pPr marL="0" indent="0" algn="ctr">
              <a:lnSpc>
                <a:spcPts val="3097"/>
              </a:lnSpc>
              <a:buNone/>
            </a:pPr>
            <a:r>
              <a:rPr lang="en-US" sz="2478" dirty="0">
                <a:solidFill>
                  <a:srgbClr val="DAD8E9"/>
                </a:solidFill>
                <a:latin typeface="Prompt" pitchFamily="34" charset="0"/>
                <a:ea typeface="Prompt" pitchFamily="34" charset="-122"/>
                <a:cs typeface="Prompt" pitchFamily="34" charset="-120"/>
              </a:rPr>
              <a:t>1</a:t>
            </a:r>
            <a:endParaRPr lang="en-US" sz="2478" dirty="0"/>
          </a:p>
        </p:txBody>
      </p:sp>
      <p:sp>
        <p:nvSpPr>
          <p:cNvPr id="10" name="Text 6"/>
          <p:cNvSpPr/>
          <p:nvPr/>
        </p:nvSpPr>
        <p:spPr>
          <a:xfrm>
            <a:off x="6183868" y="2412206"/>
            <a:ext cx="4678680" cy="327660"/>
          </a:xfrm>
          <a:prstGeom prst="rect">
            <a:avLst/>
          </a:prstGeom>
          <a:noFill/>
          <a:ln/>
        </p:spPr>
        <p:txBody>
          <a:bodyPr wrap="none" rtlCol="0" anchor="t"/>
          <a:lstStyle/>
          <a:p>
            <a:pPr marL="0" indent="0" algn="l">
              <a:lnSpc>
                <a:spcPts val="2581"/>
              </a:lnSpc>
              <a:buNone/>
            </a:pPr>
            <a:r>
              <a:rPr lang="en-US" sz="2065" dirty="0">
                <a:solidFill>
                  <a:srgbClr val="DAD8E9"/>
                </a:solidFill>
                <a:latin typeface="Prompt" pitchFamily="34" charset="0"/>
                <a:ea typeface="Prompt" pitchFamily="34" charset="-122"/>
                <a:cs typeface="Prompt" pitchFamily="34" charset="-120"/>
              </a:rPr>
              <a:t>Integration with streaming platforms</a:t>
            </a:r>
            <a:endParaRPr lang="en-US" sz="2065" dirty="0"/>
          </a:p>
        </p:txBody>
      </p:sp>
      <p:sp>
        <p:nvSpPr>
          <p:cNvPr id="11" name="Text 7"/>
          <p:cNvSpPr/>
          <p:nvPr/>
        </p:nvSpPr>
        <p:spPr>
          <a:xfrm>
            <a:off x="6183868" y="2949535"/>
            <a:ext cx="7388543" cy="671274"/>
          </a:xfrm>
          <a:prstGeom prst="rect">
            <a:avLst/>
          </a:prstGeom>
          <a:noFill/>
          <a:ln/>
        </p:spPr>
        <p:txBody>
          <a:bodyPr wrap="square" rtlCol="0" anchor="t"/>
          <a:lstStyle/>
          <a:p>
            <a:pPr marL="0" indent="0" algn="l">
              <a:lnSpc>
                <a:spcPts val="2643"/>
              </a:lnSpc>
              <a:buNone/>
            </a:pPr>
            <a:r>
              <a:rPr lang="en-US" sz="1652" dirty="0">
                <a:solidFill>
                  <a:srgbClr val="DAD8E9"/>
                </a:solidFill>
                <a:latin typeface="Mukta" pitchFamily="34" charset="0"/>
                <a:ea typeface="Mukta" pitchFamily="34" charset="-122"/>
                <a:cs typeface="Mukta" pitchFamily="34" charset="-120"/>
              </a:rPr>
              <a:t>By integrating with popular streaming platforms, we aim to provide users with an all-in-one entertainment experience.</a:t>
            </a:r>
            <a:endParaRPr lang="en-US" sz="1652" dirty="0"/>
          </a:p>
        </p:txBody>
      </p:sp>
      <p:sp>
        <p:nvSpPr>
          <p:cNvPr id="12" name="Shape 8"/>
          <p:cNvSpPr/>
          <p:nvPr/>
        </p:nvSpPr>
        <p:spPr>
          <a:xfrm>
            <a:off x="5266134" y="4469130"/>
            <a:ext cx="734139" cy="41910"/>
          </a:xfrm>
          <a:prstGeom prst="rect">
            <a:avLst/>
          </a:prstGeom>
          <a:solidFill>
            <a:srgbClr val="643557"/>
          </a:solidFill>
          <a:ln/>
        </p:spPr>
        <p:txBody>
          <a:bodyPr/>
          <a:lstStyle/>
          <a:p>
            <a:endParaRPr lang="en-IN"/>
          </a:p>
        </p:txBody>
      </p:sp>
      <p:sp>
        <p:nvSpPr>
          <p:cNvPr id="13" name="Shape 9"/>
          <p:cNvSpPr/>
          <p:nvPr/>
        </p:nvSpPr>
        <p:spPr>
          <a:xfrm>
            <a:off x="4794171" y="4254103"/>
            <a:ext cx="471964" cy="471964"/>
          </a:xfrm>
          <a:prstGeom prst="roundRect">
            <a:avLst>
              <a:gd name="adj" fmla="val 20001"/>
            </a:avLst>
          </a:prstGeom>
          <a:solidFill>
            <a:srgbClr val="542C49"/>
          </a:solidFill>
          <a:ln w="13097">
            <a:solidFill>
              <a:srgbClr val="643557"/>
            </a:solidFill>
            <a:prstDash val="solid"/>
          </a:ln>
        </p:spPr>
        <p:txBody>
          <a:bodyPr/>
          <a:lstStyle/>
          <a:p>
            <a:endParaRPr lang="en-IN"/>
          </a:p>
        </p:txBody>
      </p:sp>
      <p:sp>
        <p:nvSpPr>
          <p:cNvPr id="14" name="Text 10"/>
          <p:cNvSpPr/>
          <p:nvPr/>
        </p:nvSpPr>
        <p:spPr>
          <a:xfrm>
            <a:off x="4938712" y="4293394"/>
            <a:ext cx="182880" cy="393263"/>
          </a:xfrm>
          <a:prstGeom prst="rect">
            <a:avLst/>
          </a:prstGeom>
          <a:noFill/>
          <a:ln/>
        </p:spPr>
        <p:txBody>
          <a:bodyPr wrap="none" rtlCol="0" anchor="t"/>
          <a:lstStyle/>
          <a:p>
            <a:pPr marL="0" indent="0" algn="ctr">
              <a:lnSpc>
                <a:spcPts val="3097"/>
              </a:lnSpc>
              <a:buNone/>
            </a:pPr>
            <a:r>
              <a:rPr lang="en-US" sz="2478" dirty="0">
                <a:solidFill>
                  <a:srgbClr val="DAD8E9"/>
                </a:solidFill>
                <a:latin typeface="Prompt" pitchFamily="34" charset="0"/>
                <a:ea typeface="Prompt" pitchFamily="34" charset="-122"/>
                <a:cs typeface="Prompt" pitchFamily="34" charset="-120"/>
              </a:rPr>
              <a:t>2</a:t>
            </a:r>
            <a:endParaRPr lang="en-US" sz="2478" dirty="0"/>
          </a:p>
        </p:txBody>
      </p:sp>
      <p:sp>
        <p:nvSpPr>
          <p:cNvPr id="15" name="Text 11"/>
          <p:cNvSpPr/>
          <p:nvPr/>
        </p:nvSpPr>
        <p:spPr>
          <a:xfrm>
            <a:off x="6183868" y="4299942"/>
            <a:ext cx="3215640" cy="327660"/>
          </a:xfrm>
          <a:prstGeom prst="rect">
            <a:avLst/>
          </a:prstGeom>
          <a:noFill/>
          <a:ln/>
        </p:spPr>
        <p:txBody>
          <a:bodyPr wrap="none" rtlCol="0" anchor="t"/>
          <a:lstStyle/>
          <a:p>
            <a:pPr marL="0" indent="0" algn="l">
              <a:lnSpc>
                <a:spcPts val="2581"/>
              </a:lnSpc>
              <a:buNone/>
            </a:pPr>
            <a:r>
              <a:rPr lang="en-US" sz="2065" dirty="0">
                <a:solidFill>
                  <a:srgbClr val="DAD8E9"/>
                </a:solidFill>
                <a:latin typeface="Prompt" pitchFamily="34" charset="0"/>
                <a:ea typeface="Prompt" pitchFamily="34" charset="-122"/>
                <a:cs typeface="Prompt" pitchFamily="34" charset="-120"/>
              </a:rPr>
              <a:t>Mobile app development</a:t>
            </a:r>
            <a:endParaRPr lang="en-US" sz="2065" dirty="0"/>
          </a:p>
        </p:txBody>
      </p:sp>
      <p:sp>
        <p:nvSpPr>
          <p:cNvPr id="16" name="Text 12"/>
          <p:cNvSpPr/>
          <p:nvPr/>
        </p:nvSpPr>
        <p:spPr>
          <a:xfrm>
            <a:off x="6183868" y="4837271"/>
            <a:ext cx="7388543" cy="671274"/>
          </a:xfrm>
          <a:prstGeom prst="rect">
            <a:avLst/>
          </a:prstGeom>
          <a:noFill/>
          <a:ln/>
        </p:spPr>
        <p:txBody>
          <a:bodyPr wrap="square" rtlCol="0" anchor="t"/>
          <a:lstStyle/>
          <a:p>
            <a:pPr marL="0" indent="0" algn="l">
              <a:lnSpc>
                <a:spcPts val="2643"/>
              </a:lnSpc>
              <a:buNone/>
            </a:pPr>
            <a:r>
              <a:rPr lang="en-US" sz="1652" dirty="0">
                <a:solidFill>
                  <a:srgbClr val="DAD8E9"/>
                </a:solidFill>
                <a:latin typeface="Mukta" pitchFamily="34" charset="0"/>
                <a:ea typeface="Mukta" pitchFamily="34" charset="-122"/>
                <a:cs typeface="Mukta" pitchFamily="34" charset="-120"/>
              </a:rPr>
              <a:t>To further enhance convenience, we are working on developing a mobile app for seamless ticket booking on the go.</a:t>
            </a:r>
            <a:endParaRPr lang="en-US" sz="1652" dirty="0"/>
          </a:p>
        </p:txBody>
      </p:sp>
      <p:sp>
        <p:nvSpPr>
          <p:cNvPr id="17" name="Shape 13"/>
          <p:cNvSpPr/>
          <p:nvPr/>
        </p:nvSpPr>
        <p:spPr>
          <a:xfrm>
            <a:off x="5266134" y="6356866"/>
            <a:ext cx="734139" cy="41910"/>
          </a:xfrm>
          <a:prstGeom prst="rect">
            <a:avLst/>
          </a:prstGeom>
          <a:solidFill>
            <a:srgbClr val="643557"/>
          </a:solidFill>
          <a:ln/>
        </p:spPr>
        <p:txBody>
          <a:bodyPr/>
          <a:lstStyle/>
          <a:p>
            <a:endParaRPr lang="en-IN"/>
          </a:p>
        </p:txBody>
      </p:sp>
      <p:sp>
        <p:nvSpPr>
          <p:cNvPr id="18" name="Shape 14"/>
          <p:cNvSpPr/>
          <p:nvPr/>
        </p:nvSpPr>
        <p:spPr>
          <a:xfrm>
            <a:off x="4794171" y="6141839"/>
            <a:ext cx="471964" cy="471964"/>
          </a:xfrm>
          <a:prstGeom prst="roundRect">
            <a:avLst>
              <a:gd name="adj" fmla="val 20001"/>
            </a:avLst>
          </a:prstGeom>
          <a:solidFill>
            <a:srgbClr val="542C49"/>
          </a:solidFill>
          <a:ln w="13097">
            <a:solidFill>
              <a:srgbClr val="643557"/>
            </a:solidFill>
            <a:prstDash val="solid"/>
          </a:ln>
        </p:spPr>
        <p:txBody>
          <a:bodyPr/>
          <a:lstStyle/>
          <a:p>
            <a:endParaRPr lang="en-IN"/>
          </a:p>
        </p:txBody>
      </p:sp>
      <p:sp>
        <p:nvSpPr>
          <p:cNvPr id="19" name="Text 15"/>
          <p:cNvSpPr/>
          <p:nvPr/>
        </p:nvSpPr>
        <p:spPr>
          <a:xfrm>
            <a:off x="4938712" y="6181130"/>
            <a:ext cx="182880" cy="393263"/>
          </a:xfrm>
          <a:prstGeom prst="rect">
            <a:avLst/>
          </a:prstGeom>
          <a:noFill/>
          <a:ln/>
        </p:spPr>
        <p:txBody>
          <a:bodyPr wrap="none" rtlCol="0" anchor="t"/>
          <a:lstStyle/>
          <a:p>
            <a:pPr marL="0" indent="0" algn="ctr">
              <a:lnSpc>
                <a:spcPts val="3097"/>
              </a:lnSpc>
              <a:buNone/>
            </a:pPr>
            <a:r>
              <a:rPr lang="en-US" sz="2478" dirty="0">
                <a:solidFill>
                  <a:srgbClr val="DAD8E9"/>
                </a:solidFill>
                <a:latin typeface="Prompt" pitchFamily="34" charset="0"/>
                <a:ea typeface="Prompt" pitchFamily="34" charset="-122"/>
                <a:cs typeface="Prompt" pitchFamily="34" charset="-120"/>
              </a:rPr>
              <a:t>3</a:t>
            </a:r>
            <a:endParaRPr lang="en-US" sz="2478" dirty="0"/>
          </a:p>
        </p:txBody>
      </p:sp>
      <p:sp>
        <p:nvSpPr>
          <p:cNvPr id="20" name="Text 16"/>
          <p:cNvSpPr/>
          <p:nvPr/>
        </p:nvSpPr>
        <p:spPr>
          <a:xfrm>
            <a:off x="6183868" y="6187678"/>
            <a:ext cx="4457700" cy="327660"/>
          </a:xfrm>
          <a:prstGeom prst="rect">
            <a:avLst/>
          </a:prstGeom>
          <a:noFill/>
          <a:ln/>
        </p:spPr>
        <p:txBody>
          <a:bodyPr wrap="none" rtlCol="0" anchor="t"/>
          <a:lstStyle/>
          <a:p>
            <a:pPr marL="0" indent="0" algn="l">
              <a:lnSpc>
                <a:spcPts val="2581"/>
              </a:lnSpc>
              <a:buNone/>
            </a:pPr>
            <a:r>
              <a:rPr lang="en-US" sz="2065" dirty="0">
                <a:solidFill>
                  <a:srgbClr val="DAD8E9"/>
                </a:solidFill>
                <a:latin typeface="Prompt" pitchFamily="34" charset="0"/>
                <a:ea typeface="Prompt" pitchFamily="34" charset="-122"/>
                <a:cs typeface="Prompt" pitchFamily="34" charset="-120"/>
              </a:rPr>
              <a:t>Expansion to international markets</a:t>
            </a:r>
            <a:endParaRPr lang="en-US" sz="2065" dirty="0"/>
          </a:p>
        </p:txBody>
      </p:sp>
      <p:sp>
        <p:nvSpPr>
          <p:cNvPr id="21" name="Text 17"/>
          <p:cNvSpPr/>
          <p:nvPr/>
        </p:nvSpPr>
        <p:spPr>
          <a:xfrm>
            <a:off x="6183868" y="6725007"/>
            <a:ext cx="7388543" cy="671274"/>
          </a:xfrm>
          <a:prstGeom prst="rect">
            <a:avLst/>
          </a:prstGeom>
          <a:noFill/>
          <a:ln/>
        </p:spPr>
        <p:txBody>
          <a:bodyPr wrap="square" rtlCol="0" anchor="t"/>
          <a:lstStyle/>
          <a:p>
            <a:pPr marL="0" indent="0" algn="l">
              <a:lnSpc>
                <a:spcPts val="2643"/>
              </a:lnSpc>
              <a:buNone/>
            </a:pPr>
            <a:r>
              <a:rPr lang="en-US" sz="1652" dirty="0">
                <a:solidFill>
                  <a:srgbClr val="DAD8E9"/>
                </a:solidFill>
                <a:latin typeface="Mukta" pitchFamily="34" charset="0"/>
                <a:ea typeface="Mukta" pitchFamily="34" charset="-122"/>
                <a:cs typeface="Mukta" pitchFamily="34" charset="-120"/>
              </a:rPr>
              <a:t>We have ambitious plans to expand our services to international markets, enabling movie enthusiasts worldwide to benefit from our platform.</a:t>
            </a:r>
            <a:endParaRPr lang="en-US" sz="165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sp>
        <p:nvSpPr>
          <p:cNvPr id="4" name="Text 1"/>
          <p:cNvSpPr/>
          <p:nvPr/>
        </p:nvSpPr>
        <p:spPr>
          <a:xfrm>
            <a:off x="2624376" y="2834640"/>
            <a:ext cx="444388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a:t>
            </a:r>
            <a:endParaRPr lang="en-US" sz="4374" dirty="0"/>
          </a:p>
        </p:txBody>
      </p:sp>
      <p:sp>
        <p:nvSpPr>
          <p:cNvPr id="5" name="Text 2"/>
          <p:cNvSpPr/>
          <p:nvPr/>
        </p:nvSpPr>
        <p:spPr>
          <a:xfrm>
            <a:off x="2624376" y="3973354"/>
            <a:ext cx="938164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In conclusion, our movie ticketing website provides a user-friendly platform for booking tickets, offers numerous benefits for users, establishes partnerships with cinemas, implements effective marketing strategies, and has exciting future enhancements planned. Join us today and elevate your movie-going experience!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357</Words>
  <Application>Microsoft Office PowerPoint</Application>
  <PresentationFormat>Custom</PresentationFormat>
  <Paragraphs>42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Gurdev Singh</cp:lastModifiedBy>
  <cp:revision>2</cp:revision>
  <dcterms:created xsi:type="dcterms:W3CDTF">2023-11-06T17:09:21Z</dcterms:created>
  <dcterms:modified xsi:type="dcterms:W3CDTF">2023-11-06T17:35:58Z</dcterms:modified>
</cp:coreProperties>
</file>