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58" d="100"/>
          <a:sy n="58" d="100"/>
        </p:scale>
        <p:origin x="392" y="6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8/2/2023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uthgn/bank-marketing-data-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46448" y="396712"/>
            <a:ext cx="13258800" cy="71287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</a:p>
          <a:p>
            <a:endParaRPr lang="en-IN" sz="2000" b="0" dirty="0"/>
          </a:p>
          <a:p>
            <a:pPr>
              <a:lnSpc>
                <a:spcPct val="100000"/>
              </a:lnSpc>
            </a:pPr>
            <a:r>
              <a:rPr lang="en-IN" sz="2000" b="0" dirty="0">
                <a:latin typeface="+mn-lt"/>
              </a:rPr>
              <a:t>Our term deposit prediction model  gives the accurate pulse of the customers and  helps the bank to take necessary measures to increase their deposits</a:t>
            </a:r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endParaRPr lang="en-IN" sz="2000" b="0" dirty="0"/>
          </a:p>
          <a:p>
            <a:pPr>
              <a:lnSpc>
                <a:spcPct val="100000"/>
              </a:lnSpc>
            </a:pPr>
            <a:r>
              <a:rPr lang="en-IN" sz="2000" dirty="0"/>
              <a:t>Future Work: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             </a:t>
            </a:r>
            <a:r>
              <a:rPr lang="en-IN" sz="2000" b="0" dirty="0">
                <a:latin typeface="Inter"/>
              </a:rPr>
              <a:t>Enhance model performance through data augmentation and advanced algorithms. Collaborate with banking professionals for seamless integration into clinical practice. Conduct rigorous validation across diverse populations to ensure robustness and reliability.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998E5F-2EA1-57F9-7BEE-5E8894C20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32" y="2233444"/>
            <a:ext cx="3206239" cy="3296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EAD76-8885-0E03-3F99-EC2EA473E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73" y="2233444"/>
            <a:ext cx="343187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S.LOKESWAR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21B91A6152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8179458030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21B91A6152@srkrec.ac.in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762472" y="442392"/>
            <a:ext cx="13182128" cy="12961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0" dirty="0"/>
              <a:t>Problem Statement</a:t>
            </a:r>
          </a:p>
          <a:p>
            <a:endParaRPr lang="en-IN" sz="16000" dirty="0"/>
          </a:p>
          <a:p>
            <a:endParaRPr lang="en-US" sz="64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6400" b="0" dirty="0">
              <a:solidFill>
                <a:srgbClr val="3C4043"/>
              </a:solidFill>
              <a:latin typeface="Inter"/>
            </a:endParaRPr>
          </a:p>
          <a:p>
            <a:endParaRPr lang="en-US" sz="6400" b="0" i="0" dirty="0">
              <a:solidFill>
                <a:srgbClr val="3C4043"/>
              </a:solidFill>
              <a:effectLst/>
              <a:latin typeface="Inter"/>
            </a:endParaRPr>
          </a:p>
          <a:p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1143000" indent="-1143000">
              <a:buFont typeface="Wingdings" panose="05000000000000000000" pitchFamily="2" charset="2"/>
              <a:buChar char="Ø"/>
            </a:pPr>
            <a:endParaRPr lang="en-US" sz="8000" b="0" i="0" dirty="0">
              <a:solidFill>
                <a:srgbClr val="3C4043"/>
              </a:solidFill>
              <a:effectLst/>
              <a:latin typeface="+mn-lt"/>
            </a:endParaRPr>
          </a:p>
          <a:p>
            <a:pPr marL="1143000" indent="-1143000"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+mn-lt"/>
            </a:endParaRPr>
          </a:p>
          <a:p>
            <a:pPr marL="1143000" indent="-1143000">
              <a:buFont typeface="Wingdings" panose="05000000000000000000" pitchFamily="2" charset="2"/>
              <a:buChar char="Ø"/>
            </a:pPr>
            <a:endParaRPr lang="en-US" sz="8000" b="0" i="0" dirty="0">
              <a:solidFill>
                <a:srgbClr val="3C4043"/>
              </a:solidFill>
              <a:effectLst/>
              <a:latin typeface="+mn-lt"/>
            </a:endParaRP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GB" sz="8000" b="0" dirty="0">
                <a:solidFill>
                  <a:srgbClr val="3C4043"/>
                </a:solidFill>
              </a:rPr>
              <a:t>The classification goal is to predict if the client will subscribe (yes/no) to the term deposit (variable y)</a:t>
            </a:r>
            <a:endParaRPr lang="en-US" sz="8000" b="0" dirty="0">
              <a:solidFill>
                <a:srgbClr val="3C4043"/>
              </a:solidFill>
            </a:endParaRPr>
          </a:p>
          <a:p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8000" b="0" dirty="0">
                <a:solidFill>
                  <a:srgbClr val="3C4043"/>
                </a:solidFill>
                <a:latin typeface="Inter"/>
              </a:rPr>
              <a:t>Therefore we have to build a Robust term deposit  Prediction Model utilizing  Machine Learning : Insights from a Real world banking  Data set. So that the bank people can increase their marketing methods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8000" b="0" dirty="0">
                <a:solidFill>
                  <a:srgbClr val="3C4043"/>
                </a:solidFill>
                <a:latin typeface="Inter"/>
              </a:rPr>
              <a:t>The Dataset is taken from Kaggle website. The dataset contains 41188 entries with 20 columns. The columns are  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'age', 'job', 'marital’, education', 'default', 'housing', 'loan', 'contact', 'month', '</a:t>
            </a:r>
            <a:r>
              <a:rPr lang="en-IN" sz="8000" b="0" i="0" dirty="0" err="1">
                <a:solidFill>
                  <a:srgbClr val="212121"/>
                </a:solidFill>
                <a:effectLst/>
                <a:latin typeface="Inter"/>
              </a:rPr>
              <a:t>day_of_week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', 'campaign', '</a:t>
            </a:r>
            <a:r>
              <a:rPr lang="en-IN" sz="8000" b="0" i="0" dirty="0" err="1">
                <a:solidFill>
                  <a:srgbClr val="212121"/>
                </a:solidFill>
                <a:effectLst/>
                <a:latin typeface="Inter"/>
              </a:rPr>
              <a:t>pdays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', 'previous', '</a:t>
            </a:r>
            <a:r>
              <a:rPr lang="en-IN" sz="8000" b="0" i="0" dirty="0" err="1">
                <a:solidFill>
                  <a:srgbClr val="212121"/>
                </a:solidFill>
                <a:effectLst/>
                <a:latin typeface="Inter"/>
              </a:rPr>
              <a:t>poutcome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', '</a:t>
            </a:r>
            <a:r>
              <a:rPr lang="en-IN" sz="8000" b="0" i="0" dirty="0" err="1">
                <a:solidFill>
                  <a:srgbClr val="212121"/>
                </a:solidFill>
                <a:effectLst/>
                <a:latin typeface="Inter"/>
              </a:rPr>
              <a:t>emp.var.rate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', '</a:t>
            </a:r>
            <a:r>
              <a:rPr lang="en-IN" sz="8000" b="0" i="0" dirty="0" err="1">
                <a:solidFill>
                  <a:srgbClr val="212121"/>
                </a:solidFill>
                <a:effectLst/>
                <a:latin typeface="Inter"/>
              </a:rPr>
              <a:t>cons.price.idx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', '</a:t>
            </a:r>
            <a:r>
              <a:rPr lang="en-IN" sz="8000" b="0" i="0" dirty="0" err="1">
                <a:solidFill>
                  <a:srgbClr val="212121"/>
                </a:solidFill>
                <a:effectLst/>
                <a:latin typeface="Inter"/>
              </a:rPr>
              <a:t>cons.conf.idx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', 'euribor3m', '</a:t>
            </a:r>
            <a:r>
              <a:rPr lang="en-IN" sz="8000" b="0" i="0" dirty="0" err="1">
                <a:solidFill>
                  <a:srgbClr val="212121"/>
                </a:solidFill>
                <a:effectLst/>
                <a:latin typeface="Inter"/>
              </a:rPr>
              <a:t>nr.employed</a:t>
            </a:r>
            <a:r>
              <a:rPr lang="en-IN" sz="8000" b="0" i="0" dirty="0">
                <a:solidFill>
                  <a:srgbClr val="212121"/>
                </a:solidFill>
                <a:effectLst/>
                <a:latin typeface="Inter"/>
              </a:rPr>
              <a:t>', 'y’</a:t>
            </a: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8000" b="0" dirty="0">
                <a:solidFill>
                  <a:srgbClr val="3C4043"/>
                </a:solidFill>
                <a:latin typeface="Inter"/>
              </a:rPr>
              <a:t>Reference :</a:t>
            </a:r>
          </a:p>
          <a:p>
            <a:pPr>
              <a:lnSpc>
                <a:spcPct val="120000"/>
              </a:lnSpc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8000" b="0" dirty="0">
              <a:solidFill>
                <a:srgbClr val="3C4043"/>
              </a:solidFill>
              <a:latin typeface="Inter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sz="8000" b="0" dirty="0">
              <a:latin typeface="Inter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8000" b="0" dirty="0"/>
          </a:p>
          <a:p>
            <a:endParaRPr lang="en-IN" sz="1200" dirty="0"/>
          </a:p>
          <a:p>
            <a:endParaRPr lang="en-I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234A8C-BF19-6FE0-9592-DADCC991B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79040"/>
              </p:ext>
            </p:extLst>
          </p:nvPr>
        </p:nvGraphicFramePr>
        <p:xfrm>
          <a:off x="2562672" y="5793956"/>
          <a:ext cx="7467600" cy="356870"/>
        </p:xfrm>
        <a:graphic>
          <a:graphicData uri="http://schemas.openxmlformats.org/drawingml/2006/table">
            <a:tbl>
              <a:tblPr/>
              <a:tblGrid>
                <a:gridCol w="7467600">
                  <a:extLst>
                    <a:ext uri="{9D8B030D-6E8A-4147-A177-3AD203B41FA5}">
                      <a16:colId xmlns:a16="http://schemas.microsoft.com/office/drawing/2014/main" val="289477823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https://www.kaggle.com/datasets/ruthgn/bank-marketing-data-set</a:t>
                      </a:r>
                      <a:endParaRPr lang="en-IN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5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90464" y="535782"/>
            <a:ext cx="13398152" cy="69633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– 01</a:t>
            </a:r>
          </a:p>
          <a:p>
            <a:endParaRPr lang="en-IN" sz="190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+mn-lt"/>
              </a:rPr>
              <a:t>The Ratio between Majority class and minority class of Target Variable is “7.78 : 1”.Hence the dataset is a balanced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+mn-lt"/>
              </a:rPr>
              <a:t>The </a:t>
            </a:r>
            <a:r>
              <a:rPr lang="en-IN" sz="1800" b="0" dirty="0" err="1">
                <a:latin typeface="+mn-lt"/>
              </a:rPr>
              <a:t>data.shape</a:t>
            </a:r>
            <a:r>
              <a:rPr lang="en-IN" sz="1800" b="0" dirty="0">
                <a:latin typeface="+mn-lt"/>
              </a:rPr>
              <a:t>  function returns (</a:t>
            </a:r>
            <a:r>
              <a:rPr lang="en-US" sz="1800" b="0" dirty="0">
                <a:solidFill>
                  <a:srgbClr val="3C4043"/>
                </a:solidFill>
                <a:latin typeface="Inter"/>
              </a:rPr>
              <a:t>41188,20)</a:t>
            </a:r>
            <a:endParaRPr lang="en-IN" sz="1800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+mn-lt"/>
              </a:rPr>
              <a:t>The heatmap of correlation among the variables shown below</a:t>
            </a: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endParaRPr lang="en-IN" sz="1800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+mn-lt"/>
              </a:rPr>
              <a:t>There are  duplicate entries in the data that can observed from duplicated()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+mn-lt"/>
              </a:rPr>
              <a:t>The duplicate values can be removed by using </a:t>
            </a:r>
            <a:r>
              <a:rPr lang="en-IN" sz="1800" b="0" dirty="0" err="1">
                <a:latin typeface="+mn-lt"/>
              </a:rPr>
              <a:t>remove_duplicated</a:t>
            </a:r>
            <a:r>
              <a:rPr lang="en-IN" sz="1800" b="0" dirty="0">
                <a:latin typeface="+mn-lt"/>
              </a:rPr>
              <a:t>()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+mn-lt"/>
              </a:rPr>
              <a:t>Number of unique values in the column can be identified using </a:t>
            </a:r>
            <a:r>
              <a:rPr lang="en-IN" sz="1800" b="0" dirty="0" err="1">
                <a:latin typeface="+mn-lt"/>
              </a:rPr>
              <a:t>nunique</a:t>
            </a:r>
            <a:r>
              <a:rPr lang="en-IN" sz="1800" b="0" dirty="0">
                <a:latin typeface="+mn-lt"/>
              </a:rPr>
              <a:t>()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+mn-lt"/>
            </a:endParaRP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1A28E6-8B00-C1E4-E64A-78F79059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72" y="2674640"/>
            <a:ext cx="393197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1287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– 02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null values can be identified using Is null</a:t>
            </a:r>
            <a:r>
              <a:rPr lang="en-US" sz="1800" b="0" dirty="0">
                <a:latin typeface="Inter"/>
              </a:rPr>
              <a:t>().sum()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There are no values if they are present they can be handled in various ways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Null values can be handled in many ways like Imputing, Interpolating, filling. The most commonly used technique is Imputing.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There are two types of Imputing. They are Simple Imputer , KNN Imputer.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Simple Imputer Is used handle the categorical or discrete variables .The values are imputed using strategies like Mean , Median , Mode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KNN is used to handle the continuous variables. Since all our variables are continuous we use KNN Imputer imported from </a:t>
            </a:r>
            <a:r>
              <a:rPr lang="en-US" sz="1800" b="0" dirty="0" err="1">
                <a:latin typeface="Inter"/>
              </a:rPr>
              <a:t>Sklearn</a:t>
            </a:r>
            <a:r>
              <a:rPr lang="en-US" sz="1800" b="0" dirty="0">
                <a:latin typeface="Inter"/>
              </a:rPr>
              <a:t> package to fill the null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The datatypes of variables can be identified using info()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All the datatypes are converted to int using as type()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The variables contains different set of values without range limit. Hence we scale the features into a specific range.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The Scaling is required only for Distance based algorithms like PCA and not used in Tree based 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There are many scaling techniques like Min Max Scaler , Robust Scaler , Standard Scaler. These are present in scikit learn package.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latin typeface="Inter"/>
              </a:rPr>
              <a:t>Here Min Max Scaler is used to Scale the values to a specific range 0-1.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200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</a:p>
          <a:p>
            <a:endParaRPr lang="en-IN" sz="180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describe() function is used to summarize the data. The output contains mean, median, mode, standard deviation ,25 percentile and 75 percentile.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We perform feature engineering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We Identify the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data is divided into X and Y , where X contains the data of Independent variables and Y contains the data of Dependent/Target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data is </a:t>
            </a:r>
            <a:r>
              <a:rPr lang="en-IN" sz="1800" b="0" dirty="0" err="1">
                <a:latin typeface="Inter"/>
              </a:rPr>
              <a:t>splited</a:t>
            </a:r>
            <a:r>
              <a:rPr lang="en-IN" sz="1800" b="0" dirty="0">
                <a:latin typeface="Inter"/>
              </a:rPr>
              <a:t> into train and test data using </a:t>
            </a:r>
            <a:r>
              <a:rPr lang="en-IN" sz="1800" b="0" dirty="0" err="1">
                <a:latin typeface="Inter"/>
              </a:rPr>
              <a:t>train_test_split</a:t>
            </a:r>
            <a:r>
              <a:rPr lang="en-IN" sz="1800" b="0" dirty="0">
                <a:latin typeface="Inter"/>
              </a:rPr>
              <a:t> of </a:t>
            </a:r>
            <a:r>
              <a:rPr lang="en-IN" sz="1800" b="0" dirty="0" err="1">
                <a:latin typeface="Inter"/>
              </a:rPr>
              <a:t>model_selection</a:t>
            </a:r>
            <a:r>
              <a:rPr lang="en-IN" sz="1800" b="0" dirty="0">
                <a:latin typeface="Inter"/>
              </a:rPr>
              <a:t> library of </a:t>
            </a:r>
            <a:r>
              <a:rPr lang="en-IN" sz="1800" b="0" dirty="0" err="1">
                <a:latin typeface="Inter"/>
              </a:rPr>
              <a:t>sklearn</a:t>
            </a:r>
            <a:r>
              <a:rPr lang="en-IN" sz="1800" b="0" dirty="0">
                <a:latin typeface="Inter"/>
              </a:rPr>
              <a:t> package.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</a:t>
            </a:r>
            <a:r>
              <a:rPr lang="en-IN" sz="1800" b="0" dirty="0" err="1">
                <a:latin typeface="Inter"/>
              </a:rPr>
              <a:t>train_test_split</a:t>
            </a:r>
            <a:r>
              <a:rPr lang="en-IN" sz="1800" b="0" dirty="0">
                <a:latin typeface="Inter"/>
              </a:rPr>
              <a:t> takes the parameters x , y ,</a:t>
            </a:r>
            <a:r>
              <a:rPr lang="en-IN" sz="1800" b="0" dirty="0" err="1">
                <a:latin typeface="Inter"/>
              </a:rPr>
              <a:t>test_size</a:t>
            </a:r>
            <a:r>
              <a:rPr lang="en-IN" sz="1800" b="0" dirty="0">
                <a:latin typeface="Inter"/>
              </a:rPr>
              <a:t> , </a:t>
            </a:r>
            <a:r>
              <a:rPr lang="en-IN" sz="1800" b="0" dirty="0" err="1">
                <a:latin typeface="Inter"/>
              </a:rPr>
              <a:t>random_state</a:t>
            </a:r>
            <a:r>
              <a:rPr lang="en-IN" sz="1800" b="0" dirty="0">
                <a:latin typeface="Inter"/>
              </a:rPr>
              <a:t> . </a:t>
            </a:r>
            <a:r>
              <a:rPr lang="en-IN" sz="1800" b="0" dirty="0" err="1">
                <a:latin typeface="Inter"/>
              </a:rPr>
              <a:t>Random_state</a:t>
            </a:r>
            <a:r>
              <a:rPr lang="en-IN" sz="1800" b="0" dirty="0">
                <a:latin typeface="Inter"/>
              </a:rPr>
              <a:t> is used to fix the train and test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18456" y="370384"/>
            <a:ext cx="13326144" cy="71528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</a:p>
          <a:p>
            <a:endParaRPr lang="en-IN" sz="1900" b="0" dirty="0">
              <a:latin typeface="Inter"/>
            </a:endParaRPr>
          </a:p>
          <a:p>
            <a:endParaRPr lang="en-US" sz="1800" dirty="0">
              <a:latin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1F800-745A-FD5F-D279-50652151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3" y="1053138"/>
            <a:ext cx="2473215" cy="1890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6A7A7-0F40-8E68-8FF6-8EB00681F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055" y="1053138"/>
            <a:ext cx="2675589" cy="20383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BF369B-8D64-C769-992E-5621B0D63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541" y="878834"/>
            <a:ext cx="2894215" cy="2212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DBA85F-954D-D22A-0237-0A236980B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43" y="3626663"/>
            <a:ext cx="2872732" cy="21962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7EA43B-885D-A098-14B9-9EC2F7703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618" y="3766191"/>
            <a:ext cx="2872731" cy="2196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530855-0895-ADAB-DB26-ED6B6F97E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8274" y="878835"/>
            <a:ext cx="2761542" cy="2111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D945C8-AAF5-FBAE-0515-D26A5AB5A2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8342" y="3757978"/>
            <a:ext cx="2894215" cy="2212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630E7-C9C0-014B-F9D8-69F2C72D11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5810" y="3757978"/>
            <a:ext cx="2579025" cy="2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1287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problem is Term deposit  prediction.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data set contains the class labels hence it is a Supervised Machine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As the target variable is discrete categorial we use classification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There are many classification algorithms. The algorithms used are</a:t>
            </a:r>
          </a:p>
          <a:p>
            <a:pPr>
              <a:lnSpc>
                <a:spcPct val="100000"/>
              </a:lnSpc>
            </a:pPr>
            <a:r>
              <a:rPr lang="en-IN" sz="1800" b="0" dirty="0">
                <a:latin typeface="Inter"/>
              </a:rPr>
              <a:t>                               Logistic Regression</a:t>
            </a:r>
          </a:p>
          <a:p>
            <a:pPr>
              <a:lnSpc>
                <a:spcPct val="100000"/>
              </a:lnSpc>
            </a:pPr>
            <a:r>
              <a:rPr lang="en-IN" sz="1800" b="0" dirty="0">
                <a:latin typeface="Inter"/>
              </a:rPr>
              <a:t>                               Decision Tree Classifier</a:t>
            </a:r>
          </a:p>
          <a:p>
            <a:pPr>
              <a:lnSpc>
                <a:spcPct val="100000"/>
              </a:lnSpc>
            </a:pPr>
            <a:r>
              <a:rPr lang="en-IN" sz="1800" b="0" dirty="0">
                <a:latin typeface="Inter"/>
              </a:rPr>
              <a:t>                               Random Forest Classifier</a:t>
            </a:r>
          </a:p>
          <a:p>
            <a:pPr>
              <a:lnSpc>
                <a:spcPct val="100000"/>
              </a:lnSpc>
            </a:pPr>
            <a:r>
              <a:rPr lang="en-IN" sz="1800" b="0" dirty="0">
                <a:latin typeface="Inter"/>
              </a:rPr>
              <a:t>                               Extra Trees  Classifier</a:t>
            </a:r>
          </a:p>
          <a:p>
            <a:pPr>
              <a:lnSpc>
                <a:spcPct val="100000"/>
              </a:lnSpc>
            </a:pPr>
            <a:r>
              <a:rPr lang="en-IN" sz="1800" b="0" dirty="0">
                <a:latin typeface="Inter"/>
              </a:rPr>
              <a:t>                               K neighbours Classifier</a:t>
            </a:r>
          </a:p>
          <a:p>
            <a:pPr>
              <a:lnSpc>
                <a:spcPct val="100000"/>
              </a:lnSpc>
            </a:pPr>
            <a:r>
              <a:rPr lang="en-IN" sz="1800" b="0" dirty="0">
                <a:latin typeface="Inter"/>
              </a:rPr>
              <a:t>                               Naïve Bayes Classifier-</a:t>
            </a:r>
            <a:r>
              <a:rPr lang="en-IN" sz="1800" b="0" dirty="0" err="1">
                <a:latin typeface="Inter"/>
              </a:rPr>
              <a:t>GaussianNB</a:t>
            </a:r>
            <a:endParaRPr lang="en-IN" sz="1800" b="0" dirty="0">
              <a:latin typeface="Inter"/>
            </a:endParaRPr>
          </a:p>
          <a:p>
            <a:pPr>
              <a:lnSpc>
                <a:spcPct val="100000"/>
              </a:lnSpc>
            </a:pPr>
            <a:r>
              <a:rPr lang="en-IN" sz="1800" b="0" dirty="0">
                <a:latin typeface="Inter"/>
              </a:rPr>
              <a:t>                               Support Vector Machine</a:t>
            </a:r>
          </a:p>
          <a:p>
            <a:pPr>
              <a:lnSpc>
                <a:spcPct val="100000"/>
              </a:lnSpc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These models are compared based on Confusion matrix and Classification Report. The confusion matrix and classification report are calculated using inbuilt functions of sklearn.metrices package.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best model is used for predicting the class labels of Target variable.</a:t>
            </a:r>
          </a:p>
          <a:p>
            <a:endParaRPr lang="en-IN" sz="1800" b="0" dirty="0">
              <a:latin typeface="Inter"/>
            </a:endParaRPr>
          </a:p>
          <a:p>
            <a:endParaRPr lang="en-IN" sz="1800" b="0" dirty="0">
              <a:latin typeface="Inter"/>
            </a:endParaRPr>
          </a:p>
          <a:p>
            <a:endParaRPr lang="en-IN" sz="1800" b="0" dirty="0">
              <a:latin typeface="Inter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114400" y="370384"/>
            <a:ext cx="14542182" cy="70567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</a:p>
          <a:p>
            <a:pPr>
              <a:lnSpc>
                <a:spcPct val="100000"/>
              </a:lnSpc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confusion matrix contains values of true positive ,false positive, true negative , false positive.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classification Report contains Accuracy ,Precision, F1_score, Recall.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confusion matrix of model to be </a:t>
            </a:r>
            <a:r>
              <a:rPr lang="en-IN" sz="1800" b="0" dirty="0" err="1">
                <a:latin typeface="Inter"/>
              </a:rPr>
              <a:t>choosen</a:t>
            </a:r>
            <a:r>
              <a:rPr lang="en-IN" sz="1800" b="0" dirty="0">
                <a:latin typeface="Inter"/>
              </a:rPr>
              <a:t> should have high true positive rate and low false positive rate.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Accuracy,F1_score,ROC_AUC_Score should be high.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>
              <a:lnSpc>
                <a:spcPct val="100000"/>
              </a:lnSpc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b="0" dirty="0">
              <a:latin typeface="Inter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The Logistic Regression model is </a:t>
            </a:r>
            <a:r>
              <a:rPr lang="en-IN" sz="1800" b="0" dirty="0" err="1">
                <a:latin typeface="Inter"/>
              </a:rPr>
              <a:t>choosen</a:t>
            </a:r>
            <a:r>
              <a:rPr lang="en-IN" sz="1800" b="0" dirty="0">
                <a:latin typeface="Inter"/>
              </a:rPr>
              <a:t> as the best model for heart disease prediction  because the values of confusion matrix are medium and the classification report is better when compare with all other models.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0" dirty="0">
                <a:latin typeface="Inter"/>
              </a:rPr>
              <a:t>Hence Logistic Regression is used for prediction.</a:t>
            </a:r>
          </a:p>
          <a:p>
            <a:pPr>
              <a:lnSpc>
                <a:spcPct val="150000"/>
              </a:lnSpc>
            </a:pPr>
            <a:endParaRPr lang="en-IN" sz="1800" b="0" dirty="0">
              <a:latin typeface="Inter"/>
            </a:endParaRPr>
          </a:p>
          <a:p>
            <a:endParaRPr lang="en-IN" sz="1800" dirty="0">
              <a:latin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92A316-2CEE-C9D3-CE26-15557DB3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9" y="2962672"/>
            <a:ext cx="13970782" cy="31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18023</TotalTime>
  <Words>979</Words>
  <Application>Microsoft Office PowerPoint</Application>
  <PresentationFormat>Custom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Lokeswar S</cp:lastModifiedBy>
  <cp:revision>1136</cp:revision>
  <dcterms:created xsi:type="dcterms:W3CDTF">2018-11-22T06:53:55Z</dcterms:created>
  <dcterms:modified xsi:type="dcterms:W3CDTF">2023-08-02T12:48:40Z</dcterms:modified>
</cp:coreProperties>
</file>