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61" r:id="rId6"/>
    <p:sldId id="262" r:id="rId7"/>
    <p:sldId id="264" r:id="rId8"/>
    <p:sldId id="265" r:id="rId9"/>
    <p:sldId id="266" r:id="rId10"/>
    <p:sldId id="267" r:id="rId11"/>
    <p:sldId id="268" r:id="rId12"/>
    <p:sldId id="269" r:id="rId13"/>
    <p:sldId id="270" r:id="rId14"/>
    <p:sldId id="271" r:id="rId15"/>
    <p:sldId id="272" r:id="rId16"/>
    <p:sldId id="274" r:id="rId17"/>
    <p:sldId id="273" r:id="rId18"/>
    <p:sldId id="275" r:id="rId19"/>
    <p:sldId id="277" r:id="rId20"/>
    <p:sldId id="278" r:id="rId21"/>
    <p:sldId id="279" r:id="rId22"/>
    <p:sldId id="280" r:id="rId23"/>
    <p:sldId id="298" r:id="rId24"/>
    <p:sldId id="299" r:id="rId25"/>
    <p:sldId id="282" r:id="rId26"/>
    <p:sldId id="283" r:id="rId27"/>
    <p:sldId id="281"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06EFB1-267B-4418-AD8C-728ECC7422A7}" v="6" dt="2024-02-19T05:58:06.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war Reddy Valluru" userId="c2e58a91-c8d7-4762-8685-670b085edc60" providerId="ADAL" clId="{E906EFB1-267B-4418-AD8C-728ECC7422A7}"/>
    <pc:docChg chg="custSel addSld modSld">
      <pc:chgData name="Lokeswar Reddy Valluru" userId="c2e58a91-c8d7-4762-8685-670b085edc60" providerId="ADAL" clId="{E906EFB1-267B-4418-AD8C-728ECC7422A7}" dt="2024-02-19T13:10:30.447" v="3113" actId="20577"/>
      <pc:docMkLst>
        <pc:docMk/>
      </pc:docMkLst>
      <pc:sldChg chg="modSp">
        <pc:chgData name="Lokeswar Reddy Valluru" userId="c2e58a91-c8d7-4762-8685-670b085edc60" providerId="ADAL" clId="{E906EFB1-267B-4418-AD8C-728ECC7422A7}" dt="2024-02-16T12:34:28.848" v="1" actId="20577"/>
        <pc:sldMkLst>
          <pc:docMk/>
          <pc:sldMk cId="3696949297" sldId="258"/>
        </pc:sldMkLst>
        <pc:spChg chg="mod">
          <ac:chgData name="Lokeswar Reddy Valluru" userId="c2e58a91-c8d7-4762-8685-670b085edc60" providerId="ADAL" clId="{E906EFB1-267B-4418-AD8C-728ECC7422A7}" dt="2024-02-16T12:34:28.848" v="1" actId="20577"/>
          <ac:spMkLst>
            <pc:docMk/>
            <pc:sldMk cId="3696949297" sldId="258"/>
            <ac:spMk id="2" creationId="{646FA392-CC31-9E13-3D77-C882149F3315}"/>
          </ac:spMkLst>
        </pc:spChg>
      </pc:sldChg>
      <pc:sldChg chg="modSp mod">
        <pc:chgData name="Lokeswar Reddy Valluru" userId="c2e58a91-c8d7-4762-8685-670b085edc60" providerId="ADAL" clId="{E906EFB1-267B-4418-AD8C-728ECC7422A7}" dt="2024-02-19T13:10:30.447" v="3113" actId="20577"/>
        <pc:sldMkLst>
          <pc:docMk/>
          <pc:sldMk cId="3868479036" sldId="259"/>
        </pc:sldMkLst>
        <pc:spChg chg="mod">
          <ac:chgData name="Lokeswar Reddy Valluru" userId="c2e58a91-c8d7-4762-8685-670b085edc60" providerId="ADAL" clId="{E906EFB1-267B-4418-AD8C-728ECC7422A7}" dt="2024-02-19T05:48:26.808" v="6" actId="14100"/>
          <ac:spMkLst>
            <pc:docMk/>
            <pc:sldMk cId="3868479036" sldId="259"/>
            <ac:spMk id="2" creationId="{B1BACD10-D9F8-37A2-FBC7-F06F981D282E}"/>
          </ac:spMkLst>
        </pc:spChg>
        <pc:spChg chg="mod">
          <ac:chgData name="Lokeswar Reddy Valluru" userId="c2e58a91-c8d7-4762-8685-670b085edc60" providerId="ADAL" clId="{E906EFB1-267B-4418-AD8C-728ECC7422A7}" dt="2024-02-19T13:10:30.447" v="3113" actId="20577"/>
          <ac:spMkLst>
            <pc:docMk/>
            <pc:sldMk cId="3868479036" sldId="259"/>
            <ac:spMk id="3" creationId="{20D0550B-3546-7810-459B-9E7D2005BAF5}"/>
          </ac:spMkLst>
        </pc:spChg>
      </pc:sldChg>
      <pc:sldChg chg="modSp mod">
        <pc:chgData name="Lokeswar Reddy Valluru" userId="c2e58a91-c8d7-4762-8685-670b085edc60" providerId="ADAL" clId="{E906EFB1-267B-4418-AD8C-728ECC7422A7}" dt="2024-02-19T12:12:35.883" v="2192" actId="20577"/>
        <pc:sldMkLst>
          <pc:docMk/>
          <pc:sldMk cId="3597378247" sldId="282"/>
        </pc:sldMkLst>
        <pc:spChg chg="mod">
          <ac:chgData name="Lokeswar Reddy Valluru" userId="c2e58a91-c8d7-4762-8685-670b085edc60" providerId="ADAL" clId="{E906EFB1-267B-4418-AD8C-728ECC7422A7}" dt="2024-02-19T12:12:35.883" v="2192" actId="20577"/>
          <ac:spMkLst>
            <pc:docMk/>
            <pc:sldMk cId="3597378247" sldId="282"/>
            <ac:spMk id="3" creationId="{2FF9DE9C-5BF4-21F2-CD71-EA5C29EC38A0}"/>
          </ac:spMkLst>
        </pc:spChg>
      </pc:sldChg>
      <pc:sldChg chg="addSp modSp new mod">
        <pc:chgData name="Lokeswar Reddy Valluru" userId="c2e58a91-c8d7-4762-8685-670b085edc60" providerId="ADAL" clId="{E906EFB1-267B-4418-AD8C-728ECC7422A7}" dt="2024-02-19T06:03:13.139" v="902" actId="20577"/>
        <pc:sldMkLst>
          <pc:docMk/>
          <pc:sldMk cId="946831729" sldId="295"/>
        </pc:sldMkLst>
        <pc:spChg chg="mod">
          <ac:chgData name="Lokeswar Reddy Valluru" userId="c2e58a91-c8d7-4762-8685-670b085edc60" providerId="ADAL" clId="{E906EFB1-267B-4418-AD8C-728ECC7422A7}" dt="2024-02-19T05:50:20.477" v="139" actId="14100"/>
          <ac:spMkLst>
            <pc:docMk/>
            <pc:sldMk cId="946831729" sldId="295"/>
            <ac:spMk id="2" creationId="{3982FA83-30F5-2AA1-30ED-DA82D5BFC369}"/>
          </ac:spMkLst>
        </pc:spChg>
        <pc:spChg chg="mod">
          <ac:chgData name="Lokeswar Reddy Valluru" userId="c2e58a91-c8d7-4762-8685-670b085edc60" providerId="ADAL" clId="{E906EFB1-267B-4418-AD8C-728ECC7422A7}" dt="2024-02-19T06:00:19.035" v="879" actId="14100"/>
          <ac:spMkLst>
            <pc:docMk/>
            <pc:sldMk cId="946831729" sldId="295"/>
            <ac:spMk id="3" creationId="{250BB672-8422-1363-0253-E94E1385FF96}"/>
          </ac:spMkLst>
        </pc:spChg>
        <pc:spChg chg="add mod">
          <ac:chgData name="Lokeswar Reddy Valluru" userId="c2e58a91-c8d7-4762-8685-670b085edc60" providerId="ADAL" clId="{E906EFB1-267B-4418-AD8C-728ECC7422A7}" dt="2024-02-19T06:03:04.276" v="900" actId="20577"/>
          <ac:spMkLst>
            <pc:docMk/>
            <pc:sldMk cId="946831729" sldId="295"/>
            <ac:spMk id="8" creationId="{50AEF848-F44C-65DC-B1F7-D0D428D171A6}"/>
          </ac:spMkLst>
        </pc:spChg>
        <pc:spChg chg="add mod">
          <ac:chgData name="Lokeswar Reddy Valluru" userId="c2e58a91-c8d7-4762-8685-670b085edc60" providerId="ADAL" clId="{E906EFB1-267B-4418-AD8C-728ECC7422A7}" dt="2024-02-19T06:03:13.139" v="902" actId="20577"/>
          <ac:spMkLst>
            <pc:docMk/>
            <pc:sldMk cId="946831729" sldId="295"/>
            <ac:spMk id="9" creationId="{6CBA5A4A-84DF-D04B-BF48-B9B920F97122}"/>
          </ac:spMkLst>
        </pc:spChg>
        <pc:picChg chg="add mod">
          <ac:chgData name="Lokeswar Reddy Valluru" userId="c2e58a91-c8d7-4762-8685-670b085edc60" providerId="ADAL" clId="{E906EFB1-267B-4418-AD8C-728ECC7422A7}" dt="2024-02-19T06:01:24.420" v="889" actId="14100"/>
          <ac:picMkLst>
            <pc:docMk/>
            <pc:sldMk cId="946831729" sldId="295"/>
            <ac:picMk id="5" creationId="{F9AD90B6-FB1C-42A9-8F7B-BB4D88DF3000}"/>
          </ac:picMkLst>
        </pc:picChg>
        <pc:picChg chg="add mod">
          <ac:chgData name="Lokeswar Reddy Valluru" userId="c2e58a91-c8d7-4762-8685-670b085edc60" providerId="ADAL" clId="{E906EFB1-267B-4418-AD8C-728ECC7422A7}" dt="2024-02-19T06:02:43.455" v="898" actId="14100"/>
          <ac:picMkLst>
            <pc:docMk/>
            <pc:sldMk cId="946831729" sldId="295"/>
            <ac:picMk id="7" creationId="{DF97BF57-634A-6362-AF8A-B5A87802F983}"/>
          </ac:picMkLst>
        </pc:picChg>
      </pc:sldChg>
      <pc:sldChg chg="addSp delSp modSp new mod">
        <pc:chgData name="Lokeswar Reddy Valluru" userId="c2e58a91-c8d7-4762-8685-670b085edc60" providerId="ADAL" clId="{E906EFB1-267B-4418-AD8C-728ECC7422A7}" dt="2024-02-19T06:25:20.004" v="1476" actId="14100"/>
        <pc:sldMkLst>
          <pc:docMk/>
          <pc:sldMk cId="775978636" sldId="296"/>
        </pc:sldMkLst>
        <pc:spChg chg="mod">
          <ac:chgData name="Lokeswar Reddy Valluru" userId="c2e58a91-c8d7-4762-8685-670b085edc60" providerId="ADAL" clId="{E906EFB1-267B-4418-AD8C-728ECC7422A7}" dt="2024-02-19T06:03:50.674" v="922" actId="1076"/>
          <ac:spMkLst>
            <pc:docMk/>
            <pc:sldMk cId="775978636" sldId="296"/>
            <ac:spMk id="2" creationId="{59280EE6-5616-93A3-887F-47B0D1373F60}"/>
          </ac:spMkLst>
        </pc:spChg>
        <pc:spChg chg="mod">
          <ac:chgData name="Lokeswar Reddy Valluru" userId="c2e58a91-c8d7-4762-8685-670b085edc60" providerId="ADAL" clId="{E906EFB1-267B-4418-AD8C-728ECC7422A7}" dt="2024-02-19T06:07:54.810" v="1162" actId="20577"/>
          <ac:spMkLst>
            <pc:docMk/>
            <pc:sldMk cId="775978636" sldId="296"/>
            <ac:spMk id="3" creationId="{3FE1CADA-3200-92F0-20B5-11566C9B6F21}"/>
          </ac:spMkLst>
        </pc:spChg>
        <pc:spChg chg="add mod">
          <ac:chgData name="Lokeswar Reddy Valluru" userId="c2e58a91-c8d7-4762-8685-670b085edc60" providerId="ADAL" clId="{E906EFB1-267B-4418-AD8C-728ECC7422A7}" dt="2024-02-19T06:09:30.462" v="1184" actId="20577"/>
          <ac:spMkLst>
            <pc:docMk/>
            <pc:sldMk cId="775978636" sldId="296"/>
            <ac:spMk id="8" creationId="{E6CBD185-A111-3EB4-DBFB-78F5FE231D8A}"/>
          </ac:spMkLst>
        </pc:spChg>
        <pc:spChg chg="add del mod">
          <ac:chgData name="Lokeswar Reddy Valluru" userId="c2e58a91-c8d7-4762-8685-670b085edc60" providerId="ADAL" clId="{E906EFB1-267B-4418-AD8C-728ECC7422A7}" dt="2024-02-19T06:20:07.009" v="1191" actId="21"/>
          <ac:spMkLst>
            <pc:docMk/>
            <pc:sldMk cId="775978636" sldId="296"/>
            <ac:spMk id="9" creationId="{F88A53EE-62FF-FA65-BB3D-4C0959897CE3}"/>
          </ac:spMkLst>
        </pc:spChg>
        <pc:spChg chg="add mod">
          <ac:chgData name="Lokeswar Reddy Valluru" userId="c2e58a91-c8d7-4762-8685-670b085edc60" providerId="ADAL" clId="{E906EFB1-267B-4418-AD8C-728ECC7422A7}" dt="2024-02-19T06:21:08.860" v="1205" actId="1076"/>
          <ac:spMkLst>
            <pc:docMk/>
            <pc:sldMk cId="775978636" sldId="296"/>
            <ac:spMk id="15" creationId="{DC28BFE1-F072-1D8B-6C9C-DB580FF5274C}"/>
          </ac:spMkLst>
        </pc:spChg>
        <pc:spChg chg="add mod">
          <ac:chgData name="Lokeswar Reddy Valluru" userId="c2e58a91-c8d7-4762-8685-670b085edc60" providerId="ADAL" clId="{E906EFB1-267B-4418-AD8C-728ECC7422A7}" dt="2024-02-19T06:25:20.004" v="1476" actId="14100"/>
          <ac:spMkLst>
            <pc:docMk/>
            <pc:sldMk cId="775978636" sldId="296"/>
            <ac:spMk id="16" creationId="{13E76F14-6076-1BCC-C0BD-304CAF7A7025}"/>
          </ac:spMkLst>
        </pc:spChg>
        <pc:picChg chg="add mod">
          <ac:chgData name="Lokeswar Reddy Valluru" userId="c2e58a91-c8d7-4762-8685-670b085edc60" providerId="ADAL" clId="{E906EFB1-267B-4418-AD8C-728ECC7422A7}" dt="2024-02-19T06:09:05.678" v="1179" actId="1076"/>
          <ac:picMkLst>
            <pc:docMk/>
            <pc:sldMk cId="775978636" sldId="296"/>
            <ac:picMk id="5" creationId="{DF42B5DF-D25F-7902-89B1-9E7DEC6B9083}"/>
          </ac:picMkLst>
        </pc:picChg>
        <pc:picChg chg="add del mod">
          <ac:chgData name="Lokeswar Reddy Valluru" userId="c2e58a91-c8d7-4762-8685-670b085edc60" providerId="ADAL" clId="{E906EFB1-267B-4418-AD8C-728ECC7422A7}" dt="2024-02-19T06:19:59.356" v="1189" actId="21"/>
          <ac:picMkLst>
            <pc:docMk/>
            <pc:sldMk cId="775978636" sldId="296"/>
            <ac:picMk id="7" creationId="{A54C1757-F56A-4D71-1C5D-14B65F44EA7F}"/>
          </ac:picMkLst>
        </pc:picChg>
        <pc:picChg chg="add mod">
          <ac:chgData name="Lokeswar Reddy Valluru" userId="c2e58a91-c8d7-4762-8685-670b085edc60" providerId="ADAL" clId="{E906EFB1-267B-4418-AD8C-728ECC7422A7}" dt="2024-02-19T06:25:15.629" v="1475" actId="14100"/>
          <ac:picMkLst>
            <pc:docMk/>
            <pc:sldMk cId="775978636" sldId="296"/>
            <ac:picMk id="11" creationId="{89782839-C780-96E8-DAAF-48D060CCEDE9}"/>
          </ac:picMkLst>
        </pc:picChg>
        <pc:picChg chg="add mod">
          <ac:chgData name="Lokeswar Reddy Valluru" userId="c2e58a91-c8d7-4762-8685-670b085edc60" providerId="ADAL" clId="{E906EFB1-267B-4418-AD8C-728ECC7422A7}" dt="2024-02-19T06:20:24.237" v="1197" actId="1076"/>
          <ac:picMkLst>
            <pc:docMk/>
            <pc:sldMk cId="775978636" sldId="296"/>
            <ac:picMk id="12" creationId="{EEC7A0FE-2273-8E05-98C3-46B8552D0D9D}"/>
          </ac:picMkLst>
        </pc:picChg>
        <pc:picChg chg="add mod">
          <ac:chgData name="Lokeswar Reddy Valluru" userId="c2e58a91-c8d7-4762-8685-670b085edc60" providerId="ADAL" clId="{E906EFB1-267B-4418-AD8C-728ECC7422A7}" dt="2024-02-19T06:21:37.914" v="1209" actId="14100"/>
          <ac:picMkLst>
            <pc:docMk/>
            <pc:sldMk cId="775978636" sldId="296"/>
            <ac:picMk id="14" creationId="{09A33255-8476-942D-00E3-6870458A3A86}"/>
          </ac:picMkLst>
        </pc:picChg>
      </pc:sldChg>
      <pc:sldChg chg="addSp modSp new mod">
        <pc:chgData name="Lokeswar Reddy Valluru" userId="c2e58a91-c8d7-4762-8685-670b085edc60" providerId="ADAL" clId="{E906EFB1-267B-4418-AD8C-728ECC7422A7}" dt="2024-02-19T06:31:52.775" v="2128" actId="33524"/>
        <pc:sldMkLst>
          <pc:docMk/>
          <pc:sldMk cId="3933807558" sldId="297"/>
        </pc:sldMkLst>
        <pc:spChg chg="mod">
          <ac:chgData name="Lokeswar Reddy Valluru" userId="c2e58a91-c8d7-4762-8685-670b085edc60" providerId="ADAL" clId="{E906EFB1-267B-4418-AD8C-728ECC7422A7}" dt="2024-02-19T06:22:12.364" v="1229" actId="1076"/>
          <ac:spMkLst>
            <pc:docMk/>
            <pc:sldMk cId="3933807558" sldId="297"/>
            <ac:spMk id="2" creationId="{14414400-BA01-88C3-8259-FABA61307A31}"/>
          </ac:spMkLst>
        </pc:spChg>
        <pc:spChg chg="mod">
          <ac:chgData name="Lokeswar Reddy Valluru" userId="c2e58a91-c8d7-4762-8685-670b085edc60" providerId="ADAL" clId="{E906EFB1-267B-4418-AD8C-728ECC7422A7}" dt="2024-02-19T06:31:52.775" v="2128" actId="33524"/>
          <ac:spMkLst>
            <pc:docMk/>
            <pc:sldMk cId="3933807558" sldId="297"/>
            <ac:spMk id="3" creationId="{B5271A24-9A19-DBCB-7282-94E037000FF9}"/>
          </ac:spMkLst>
        </pc:spChg>
        <pc:spChg chg="add mod">
          <ac:chgData name="Lokeswar Reddy Valluru" userId="c2e58a91-c8d7-4762-8685-670b085edc60" providerId="ADAL" clId="{E906EFB1-267B-4418-AD8C-728ECC7422A7}" dt="2024-02-19T06:30:41.491" v="1824" actId="20577"/>
          <ac:spMkLst>
            <pc:docMk/>
            <pc:sldMk cId="3933807558" sldId="297"/>
            <ac:spMk id="6" creationId="{51892B50-8749-C475-90F9-8EDD2AC55884}"/>
          </ac:spMkLst>
        </pc:spChg>
        <pc:picChg chg="add mod">
          <ac:chgData name="Lokeswar Reddy Valluru" userId="c2e58a91-c8d7-4762-8685-670b085edc60" providerId="ADAL" clId="{E906EFB1-267B-4418-AD8C-728ECC7422A7}" dt="2024-02-19T06:30:30.427" v="1822" actId="14100"/>
          <ac:picMkLst>
            <pc:docMk/>
            <pc:sldMk cId="3933807558" sldId="297"/>
            <ac:picMk id="5" creationId="{F11AF18E-741C-420F-3BCE-242DD2F92710}"/>
          </ac:picMkLst>
        </pc:picChg>
      </pc:sldChg>
      <pc:sldChg chg="modSp new mod">
        <pc:chgData name="Lokeswar Reddy Valluru" userId="c2e58a91-c8d7-4762-8685-670b085edc60" providerId="ADAL" clId="{E906EFB1-267B-4418-AD8C-728ECC7422A7}" dt="2024-02-19T13:07:49.928" v="3078" actId="33524"/>
        <pc:sldMkLst>
          <pc:docMk/>
          <pc:sldMk cId="2927600916" sldId="298"/>
        </pc:sldMkLst>
        <pc:spChg chg="mod">
          <ac:chgData name="Lokeswar Reddy Valluru" userId="c2e58a91-c8d7-4762-8685-670b085edc60" providerId="ADAL" clId="{E906EFB1-267B-4418-AD8C-728ECC7422A7}" dt="2024-02-19T12:14:41.112" v="2216" actId="1076"/>
          <ac:spMkLst>
            <pc:docMk/>
            <pc:sldMk cId="2927600916" sldId="298"/>
            <ac:spMk id="2" creationId="{82A6D246-87D8-D613-4473-838FD4DAC178}"/>
          </ac:spMkLst>
        </pc:spChg>
        <pc:spChg chg="mod">
          <ac:chgData name="Lokeswar Reddy Valluru" userId="c2e58a91-c8d7-4762-8685-670b085edc60" providerId="ADAL" clId="{E906EFB1-267B-4418-AD8C-728ECC7422A7}" dt="2024-02-19T13:07:49.928" v="3078" actId="33524"/>
          <ac:spMkLst>
            <pc:docMk/>
            <pc:sldMk cId="2927600916" sldId="298"/>
            <ac:spMk id="3" creationId="{745A871D-B7E8-40A9-7462-7CEF9FC53D33}"/>
          </ac:spMkLst>
        </pc:spChg>
      </pc:sldChg>
      <pc:sldChg chg="addSp delSp modSp new mod">
        <pc:chgData name="Lokeswar Reddy Valluru" userId="c2e58a91-c8d7-4762-8685-670b085edc60" providerId="ADAL" clId="{E906EFB1-267B-4418-AD8C-728ECC7422A7}" dt="2024-02-19T13:10:10.284" v="3111" actId="14100"/>
        <pc:sldMkLst>
          <pc:docMk/>
          <pc:sldMk cId="1848337346" sldId="299"/>
        </pc:sldMkLst>
        <pc:spChg chg="mod">
          <ac:chgData name="Lokeswar Reddy Valluru" userId="c2e58a91-c8d7-4762-8685-670b085edc60" providerId="ADAL" clId="{E906EFB1-267B-4418-AD8C-728ECC7422A7}" dt="2024-02-19T13:09:04.080" v="3096" actId="207"/>
          <ac:spMkLst>
            <pc:docMk/>
            <pc:sldMk cId="1848337346" sldId="299"/>
            <ac:spMk id="2" creationId="{349569E6-D53E-C844-B650-EF67B455F96A}"/>
          </ac:spMkLst>
        </pc:spChg>
        <pc:spChg chg="del mod">
          <ac:chgData name="Lokeswar Reddy Valluru" userId="c2e58a91-c8d7-4762-8685-670b085edc60" providerId="ADAL" clId="{E906EFB1-267B-4418-AD8C-728ECC7422A7}" dt="2024-02-19T13:09:09.930" v="3098" actId="22"/>
          <ac:spMkLst>
            <pc:docMk/>
            <pc:sldMk cId="1848337346" sldId="299"/>
            <ac:spMk id="3" creationId="{C175010E-628F-D977-30E8-16B56B62D79A}"/>
          </ac:spMkLst>
        </pc:spChg>
        <pc:picChg chg="add mod ord">
          <ac:chgData name="Lokeswar Reddy Valluru" userId="c2e58a91-c8d7-4762-8685-670b085edc60" providerId="ADAL" clId="{E906EFB1-267B-4418-AD8C-728ECC7422A7}" dt="2024-02-19T13:09:25.915" v="3105" actId="14100"/>
          <ac:picMkLst>
            <pc:docMk/>
            <pc:sldMk cId="1848337346" sldId="299"/>
            <ac:picMk id="5" creationId="{13E1819E-06F6-0F16-C8E2-82888D94F9B9}"/>
          </ac:picMkLst>
        </pc:picChg>
        <pc:picChg chg="add mod">
          <ac:chgData name="Lokeswar Reddy Valluru" userId="c2e58a91-c8d7-4762-8685-670b085edc60" providerId="ADAL" clId="{E906EFB1-267B-4418-AD8C-728ECC7422A7}" dt="2024-02-19T13:10:10.284" v="3111" actId="14100"/>
          <ac:picMkLst>
            <pc:docMk/>
            <pc:sldMk cId="1848337346" sldId="299"/>
            <ac:picMk id="7" creationId="{FFEEF3C3-C06B-6434-0DF8-E5F2B6718A6F}"/>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9269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357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999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7387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6061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4479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58487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9101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04235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5291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2/19/2024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9911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2/19/2024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8284803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qlshack.com/creating-azure-synapse-analytics-workspaces/"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qlservercentral.com/articles/an-introduction-to-azure-synapse-analytics-workspa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synapse-analytics/quickstart-serverless-sql-pool"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en-us/azure/synapse-analytics/sql-data-warehouse/sql-data-warehouse-overview-what-is"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towardsdatascience.com/what-are-dedicated-sql-pools-in-azure-synapse-analytics-67ff2548966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azure/synapse-analytics/spark/apache-spark-overview"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linkedin.com/pulse/spark-cluster-manager-rijika-roy/" TargetMode="External"/><Relationship Id="rId2" Type="http://schemas.openxmlformats.org/officeDocument/2006/relationships/hyperlink" Target="https://medium.com/@badwaik.ojas/components-of-spark-cluster-b4f8c90f975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ocs.databricks.com/en/delta/index.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svg"/></Relationships>
</file>

<file path=ppt/slides/_rels/slide28.xml.rels><?xml version="1.0" encoding="UTF-8" standalone="yes"?>
<Relationships xmlns="http://schemas.openxmlformats.org/package/2006/relationships"><Relationship Id="rId3" Type="http://schemas.openxmlformats.org/officeDocument/2006/relationships/hyperlink" Target="https://learn.microsoft.com/en-us/azure/synapse-analytics/sql/create-use-external-tables" TargetMode="External"/><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k21academy.com/microsoft-azure/data-engineer/azure-synapse-analytic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learn.microsoft.com/en-us/azure/synapse-analytics/sql/develop-tables-external-tables?tabs=hadoop"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hyperlink" Target="https://learn.microsoft.com/en-us/sql/t-sql/statements/create-external-file-format-transact-sql?view=sql-server-ver16&amp;tabs=delimited"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hyperlink" Target="https://learn.microsoft.com/en-us/azure/synapse-analytics/sql/develop-tables-external-tables?tabs=hadoop"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hyperlink" Target="https://learn.microsoft.com/en-us/azure/synapse-analytics/sql/develop-tables-cetas"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hyperlink" Target="https://learn.microsoft.com/en-us/azure/synapse-analytics/sql/create-use-view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9224A-F219-4DF9-8183-F7C098A5CE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C3B9006-4406-4E2F-8B42-6A968FCC8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74900" y="1159866"/>
            <a:ext cx="4527613" cy="4527613"/>
          </a:xfrm>
          <a:prstGeom prst="ellipse">
            <a:avLst/>
          </a:prstGeom>
          <a:solidFill>
            <a:schemeClr val="accent1">
              <a:lumMod val="20000"/>
              <a:lumOff val="80000"/>
            </a:schemeClr>
          </a:solidFill>
          <a:ln>
            <a:noFill/>
          </a:ln>
          <a:effectLst>
            <a:outerShdw dist="165100" dir="196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6FA392-CC31-9E13-3D77-C882149F3315}"/>
              </a:ext>
            </a:extLst>
          </p:cNvPr>
          <p:cNvSpPr>
            <a:spLocks noGrp="1"/>
          </p:cNvSpPr>
          <p:nvPr>
            <p:ph type="ctrTitle"/>
          </p:nvPr>
        </p:nvSpPr>
        <p:spPr>
          <a:xfrm>
            <a:off x="6642532" y="1975872"/>
            <a:ext cx="4192348" cy="2006601"/>
          </a:xfrm>
        </p:spPr>
        <p:txBody>
          <a:bodyPr>
            <a:normAutofit/>
          </a:bodyPr>
          <a:lstStyle/>
          <a:p>
            <a:pPr algn="ctr"/>
            <a:r>
              <a:rPr lang="en-US" sz="3200">
                <a:solidFill>
                  <a:srgbClr val="000000"/>
                </a:solidFill>
              </a:rPr>
              <a:t>Azure Synapse-I</a:t>
            </a:r>
            <a:endParaRPr lang="en-IN" sz="3200">
              <a:solidFill>
                <a:srgbClr val="000000"/>
              </a:solidFill>
            </a:endParaRPr>
          </a:p>
        </p:txBody>
      </p:sp>
      <p:sp>
        <p:nvSpPr>
          <p:cNvPr id="3" name="Subtitle 2">
            <a:extLst>
              <a:ext uri="{FF2B5EF4-FFF2-40B4-BE49-F238E27FC236}">
                <a16:creationId xmlns:a16="http://schemas.microsoft.com/office/drawing/2014/main" id="{FDCA3CF5-307E-E6C7-7C45-277CA1D4E0BB}"/>
              </a:ext>
            </a:extLst>
          </p:cNvPr>
          <p:cNvSpPr>
            <a:spLocks noGrp="1"/>
          </p:cNvSpPr>
          <p:nvPr>
            <p:ph type="subTitle" idx="1"/>
          </p:nvPr>
        </p:nvSpPr>
        <p:spPr>
          <a:xfrm>
            <a:off x="7122970" y="4256793"/>
            <a:ext cx="3231472" cy="907895"/>
          </a:xfrm>
        </p:spPr>
        <p:txBody>
          <a:bodyPr>
            <a:normAutofit/>
          </a:bodyPr>
          <a:lstStyle/>
          <a:p>
            <a:pPr algn="ctr"/>
            <a:r>
              <a:rPr lang="en-US" sz="1500">
                <a:solidFill>
                  <a:srgbClr val="000000"/>
                </a:solidFill>
              </a:rPr>
              <a:t>                       </a:t>
            </a:r>
            <a:r>
              <a:rPr lang="en-US" sz="1500">
                <a:solidFill>
                  <a:srgbClr val="000000"/>
                </a:solidFill>
                <a:highlight>
                  <a:srgbClr val="FFFF00"/>
                </a:highlight>
              </a:rPr>
              <a:t>Modern ETL TOOL</a:t>
            </a:r>
            <a:endParaRPr lang="en-IN" sz="1500">
              <a:solidFill>
                <a:srgbClr val="000000"/>
              </a:solidFill>
              <a:highlight>
                <a:srgbClr val="FFFF00"/>
              </a:highlight>
            </a:endParaRPr>
          </a:p>
        </p:txBody>
      </p:sp>
      <p:pic>
        <p:nvPicPr>
          <p:cNvPr id="4" name="Picture 3">
            <a:extLst>
              <a:ext uri="{FF2B5EF4-FFF2-40B4-BE49-F238E27FC236}">
                <a16:creationId xmlns:a16="http://schemas.microsoft.com/office/drawing/2014/main" id="{6A865F87-9894-709F-81FA-6B3FB5C17B64}"/>
              </a:ext>
            </a:extLst>
          </p:cNvPr>
          <p:cNvPicPr>
            <a:picLocks noChangeAspect="1"/>
          </p:cNvPicPr>
          <p:nvPr/>
        </p:nvPicPr>
        <p:blipFill>
          <a:blip r:embed="rId2"/>
          <a:stretch>
            <a:fillRect/>
          </a:stretch>
        </p:blipFill>
        <p:spPr>
          <a:xfrm>
            <a:off x="979714" y="1861384"/>
            <a:ext cx="4199710" cy="3145728"/>
          </a:xfrm>
          <a:prstGeom prst="rect">
            <a:avLst/>
          </a:prstGeom>
        </p:spPr>
      </p:pic>
    </p:spTree>
    <p:extLst>
      <p:ext uri="{BB962C8B-B14F-4D97-AF65-F5344CB8AC3E}">
        <p14:creationId xmlns:p14="http://schemas.microsoft.com/office/powerpoint/2010/main" val="369694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1E86-811D-CBAA-80DE-65A3FF37B06E}"/>
              </a:ext>
            </a:extLst>
          </p:cNvPr>
          <p:cNvSpPr>
            <a:spLocks noGrp="1"/>
          </p:cNvSpPr>
          <p:nvPr>
            <p:ph type="title"/>
          </p:nvPr>
        </p:nvSpPr>
        <p:spPr>
          <a:xfrm>
            <a:off x="808661" y="88900"/>
            <a:ext cx="10357666" cy="358775"/>
          </a:xfrm>
        </p:spPr>
        <p:txBody>
          <a:bodyPr>
            <a:normAutofit/>
          </a:bodyPr>
          <a:lstStyle/>
          <a:p>
            <a:r>
              <a:rPr lang="en-US" sz="1400" dirty="0">
                <a:solidFill>
                  <a:schemeClr val="accent2"/>
                </a:solidFill>
                <a:latin typeface="Calibri" panose="020F0502020204030204" pitchFamily="34" charset="0"/>
                <a:cs typeface="Calibri" panose="020F0502020204030204" pitchFamily="34" charset="0"/>
              </a:rPr>
              <a:t>Continue:::</a:t>
            </a:r>
            <a:endParaRPr lang="en-IN" sz="1400" dirty="0">
              <a:solidFill>
                <a:schemeClr val="accent2"/>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5915ED4-D260-0DA5-5C64-7FAA047D27BB}"/>
              </a:ext>
            </a:extLst>
          </p:cNvPr>
          <p:cNvSpPr>
            <a:spLocks noGrp="1"/>
          </p:cNvSpPr>
          <p:nvPr>
            <p:ph idx="1"/>
          </p:nvPr>
        </p:nvSpPr>
        <p:spPr>
          <a:xfrm>
            <a:off x="91440" y="714376"/>
            <a:ext cx="11399519" cy="6054724"/>
          </a:xfrm>
        </p:spPr>
        <p:txBody>
          <a:bodyPr>
            <a:normAutofit lnSpcReduction="10000"/>
          </a:bodyPr>
          <a:lstStyle/>
          <a:p>
            <a:r>
              <a:rPr lang="en-US" dirty="0"/>
              <a:t>This how it’s looks like once after creation of Azure Synapse Analytics</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Click on Open Synapse Studio for design or development of pipelines</a:t>
            </a:r>
          </a:p>
          <a:p>
            <a:pPr marL="0" indent="0">
              <a:buNone/>
            </a:pPr>
            <a:r>
              <a:rPr lang="en-US" dirty="0"/>
              <a:t> </a:t>
            </a:r>
          </a:p>
          <a:p>
            <a:pPr marL="0" indent="0">
              <a:buNone/>
            </a:pPr>
            <a:r>
              <a:rPr lang="en-US" dirty="0"/>
              <a:t> </a:t>
            </a:r>
          </a:p>
          <a:p>
            <a:endParaRPr lang="en-IN" dirty="0"/>
          </a:p>
        </p:txBody>
      </p:sp>
      <p:pic>
        <p:nvPicPr>
          <p:cNvPr id="5" name="Picture 4">
            <a:extLst>
              <a:ext uri="{FF2B5EF4-FFF2-40B4-BE49-F238E27FC236}">
                <a16:creationId xmlns:a16="http://schemas.microsoft.com/office/drawing/2014/main" id="{0C2F7B32-5174-2604-78B9-7DCDFE8EF9E4}"/>
              </a:ext>
            </a:extLst>
          </p:cNvPr>
          <p:cNvPicPr>
            <a:picLocks noChangeAspect="1"/>
          </p:cNvPicPr>
          <p:nvPr/>
        </p:nvPicPr>
        <p:blipFill>
          <a:blip r:embed="rId2"/>
          <a:stretch>
            <a:fillRect/>
          </a:stretch>
        </p:blipFill>
        <p:spPr>
          <a:xfrm>
            <a:off x="1076961" y="1080054"/>
            <a:ext cx="9601200" cy="3915464"/>
          </a:xfrm>
          <a:prstGeom prst="rect">
            <a:avLst/>
          </a:prstGeom>
        </p:spPr>
      </p:pic>
      <p:sp>
        <p:nvSpPr>
          <p:cNvPr id="6" name="Rectangle 5">
            <a:extLst>
              <a:ext uri="{FF2B5EF4-FFF2-40B4-BE49-F238E27FC236}">
                <a16:creationId xmlns:a16="http://schemas.microsoft.com/office/drawing/2014/main" id="{E6712F28-B4D0-E2CA-3D8C-A2DC6D6FFF7E}"/>
              </a:ext>
            </a:extLst>
          </p:cNvPr>
          <p:cNvSpPr/>
          <p:nvPr/>
        </p:nvSpPr>
        <p:spPr>
          <a:xfrm>
            <a:off x="132080" y="5673143"/>
            <a:ext cx="10474960" cy="72765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a:t>
            </a:r>
            <a:r>
              <a:rPr lang="en-US" dirty="0">
                <a:hlinkClick r:id="rId3"/>
              </a:rPr>
              <a:t>https://www.sqlshack.com/creating-azure-synapse-analytics-workspaces/</a:t>
            </a:r>
            <a:endParaRPr lang="en-US" dirty="0"/>
          </a:p>
          <a:p>
            <a:pPr algn="ctr"/>
            <a:endParaRPr lang="en-IN" dirty="0"/>
          </a:p>
        </p:txBody>
      </p:sp>
    </p:spTree>
    <p:extLst>
      <p:ext uri="{BB962C8B-B14F-4D97-AF65-F5344CB8AC3E}">
        <p14:creationId xmlns:p14="http://schemas.microsoft.com/office/powerpoint/2010/main" val="128483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89DC-949F-D6BB-A856-C9A249273681}"/>
              </a:ext>
            </a:extLst>
          </p:cNvPr>
          <p:cNvSpPr>
            <a:spLocks noGrp="1"/>
          </p:cNvSpPr>
          <p:nvPr>
            <p:ph type="title"/>
          </p:nvPr>
        </p:nvSpPr>
        <p:spPr>
          <a:xfrm>
            <a:off x="1001701" y="105869"/>
            <a:ext cx="10357666" cy="341806"/>
          </a:xfrm>
        </p:spPr>
        <p:txBody>
          <a:bodyPr>
            <a:normAutofit/>
          </a:bodyPr>
          <a:lstStyle/>
          <a:p>
            <a:r>
              <a:rPr lang="en-US" sz="1400" dirty="0">
                <a:highlight>
                  <a:srgbClr val="FFFF00"/>
                </a:highlight>
                <a:latin typeface="Calibri" panose="020F0502020204030204" pitchFamily="34" charset="0"/>
                <a:cs typeface="Calibri" panose="020F0502020204030204" pitchFamily="34" charset="0"/>
              </a:rPr>
              <a:t>:::Continue:::</a:t>
            </a:r>
            <a:endParaRPr lang="en-IN" sz="1400" dirty="0">
              <a:highlight>
                <a:srgbClr val="FFFF00"/>
              </a:highligh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7F22162-0557-0A72-E4A1-1E9B57EB6296}"/>
              </a:ext>
            </a:extLst>
          </p:cNvPr>
          <p:cNvSpPr>
            <a:spLocks noGrp="1"/>
          </p:cNvSpPr>
          <p:nvPr>
            <p:ph idx="1"/>
          </p:nvPr>
        </p:nvSpPr>
        <p:spPr>
          <a:xfrm>
            <a:off x="95249" y="537098"/>
            <a:ext cx="11725275" cy="6215033"/>
          </a:xfrm>
        </p:spPr>
        <p:txBody>
          <a:bodyPr/>
          <a:lstStyle/>
          <a:p>
            <a:r>
              <a:rPr lang="en-US" dirty="0"/>
              <a:t>Once you click on open studio you will land into this page</a:t>
            </a:r>
          </a:p>
          <a:p>
            <a:pPr marL="0" indent="0">
              <a:lnSpc>
                <a:spcPct val="100000"/>
              </a:lnSpc>
              <a:buNone/>
            </a:pPr>
            <a:endParaRPr lang="en-US" dirty="0"/>
          </a:p>
          <a:p>
            <a:endParaRPr lang="en-IN" dirty="0"/>
          </a:p>
        </p:txBody>
      </p:sp>
      <p:pic>
        <p:nvPicPr>
          <p:cNvPr id="5" name="Picture 4">
            <a:extLst>
              <a:ext uri="{FF2B5EF4-FFF2-40B4-BE49-F238E27FC236}">
                <a16:creationId xmlns:a16="http://schemas.microsoft.com/office/drawing/2014/main" id="{9DF55661-BD7E-912F-7EE4-48D8E8C10FB8}"/>
              </a:ext>
            </a:extLst>
          </p:cNvPr>
          <p:cNvPicPr>
            <a:picLocks noChangeAspect="1"/>
          </p:cNvPicPr>
          <p:nvPr/>
        </p:nvPicPr>
        <p:blipFill>
          <a:blip r:embed="rId2"/>
          <a:stretch>
            <a:fillRect/>
          </a:stretch>
        </p:blipFill>
        <p:spPr>
          <a:xfrm>
            <a:off x="906451" y="1277620"/>
            <a:ext cx="8473440" cy="3961130"/>
          </a:xfrm>
          <a:prstGeom prst="rect">
            <a:avLst/>
          </a:prstGeom>
        </p:spPr>
      </p:pic>
    </p:spTree>
    <p:extLst>
      <p:ext uri="{BB962C8B-B14F-4D97-AF65-F5344CB8AC3E}">
        <p14:creationId xmlns:p14="http://schemas.microsoft.com/office/powerpoint/2010/main" val="294731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54A31-CDA8-DF50-740B-A6C1999EF945}"/>
              </a:ext>
            </a:extLst>
          </p:cNvPr>
          <p:cNvSpPr>
            <a:spLocks noGrp="1"/>
          </p:cNvSpPr>
          <p:nvPr>
            <p:ph type="title"/>
          </p:nvPr>
        </p:nvSpPr>
        <p:spPr>
          <a:xfrm>
            <a:off x="808661" y="241300"/>
            <a:ext cx="10357666" cy="358775"/>
          </a:xfrm>
        </p:spPr>
        <p:txBody>
          <a:bodyPr>
            <a:normAutofit fontScale="90000"/>
          </a:bodyPr>
          <a:lstStyle/>
          <a:p>
            <a:r>
              <a:rPr lang="en-US" sz="1600" dirty="0">
                <a:solidFill>
                  <a:schemeClr val="accent2"/>
                </a:solidFill>
              </a:rPr>
              <a:t>Continue::</a:t>
            </a:r>
            <a:endParaRPr lang="en-IN" sz="1600" dirty="0">
              <a:solidFill>
                <a:schemeClr val="accent2"/>
              </a:solidFill>
            </a:endParaRPr>
          </a:p>
        </p:txBody>
      </p:sp>
      <p:sp>
        <p:nvSpPr>
          <p:cNvPr id="3" name="Content Placeholder 2">
            <a:extLst>
              <a:ext uri="{FF2B5EF4-FFF2-40B4-BE49-F238E27FC236}">
                <a16:creationId xmlns:a16="http://schemas.microsoft.com/office/drawing/2014/main" id="{B0D19BB5-0702-9969-CF11-368AA8A14816}"/>
              </a:ext>
            </a:extLst>
          </p:cNvPr>
          <p:cNvSpPr>
            <a:spLocks noGrp="1"/>
          </p:cNvSpPr>
          <p:nvPr>
            <p:ph idx="1"/>
          </p:nvPr>
        </p:nvSpPr>
        <p:spPr>
          <a:xfrm>
            <a:off x="276225" y="733424"/>
            <a:ext cx="11182350" cy="5883275"/>
          </a:xfrm>
        </p:spPr>
        <p:txBody>
          <a:bodyPr/>
          <a:lstStyle/>
          <a:p>
            <a:r>
              <a:rPr lang="en-US" dirty="0"/>
              <a:t>In </a:t>
            </a:r>
            <a:r>
              <a:rPr lang="en-US" dirty="0">
                <a:highlight>
                  <a:srgbClr val="FFFF00"/>
                </a:highlight>
              </a:rPr>
              <a:t>Data (Datahub) </a:t>
            </a:r>
            <a:r>
              <a:rPr lang="en-US" dirty="0"/>
              <a:t>: This Tab is used to manage our Data sets .</a:t>
            </a:r>
            <a:r>
              <a:rPr lang="en-IN" dirty="0"/>
              <a:t> If we click on Plus symbol , we can add more number of Datasets </a:t>
            </a:r>
          </a:p>
          <a:p>
            <a:r>
              <a:rPr lang="en-US" dirty="0"/>
              <a:t>Linked Tab shows you the Primary Storage account which we used while creating the workspace </a:t>
            </a:r>
          </a:p>
          <a:p>
            <a:endParaRPr lang="en-US" dirty="0"/>
          </a:p>
        </p:txBody>
      </p:sp>
      <p:pic>
        <p:nvPicPr>
          <p:cNvPr id="5" name="Picture 4">
            <a:extLst>
              <a:ext uri="{FF2B5EF4-FFF2-40B4-BE49-F238E27FC236}">
                <a16:creationId xmlns:a16="http://schemas.microsoft.com/office/drawing/2014/main" id="{09D0F8AC-96F4-4A16-64EA-1C0E736BBBB7}"/>
              </a:ext>
            </a:extLst>
          </p:cNvPr>
          <p:cNvPicPr>
            <a:picLocks noChangeAspect="1"/>
          </p:cNvPicPr>
          <p:nvPr/>
        </p:nvPicPr>
        <p:blipFill>
          <a:blip r:embed="rId2"/>
          <a:stretch>
            <a:fillRect/>
          </a:stretch>
        </p:blipFill>
        <p:spPr>
          <a:xfrm>
            <a:off x="2879486" y="2420937"/>
            <a:ext cx="6216015" cy="3027363"/>
          </a:xfrm>
          <a:prstGeom prst="rect">
            <a:avLst/>
          </a:prstGeom>
        </p:spPr>
      </p:pic>
    </p:spTree>
    <p:extLst>
      <p:ext uri="{BB962C8B-B14F-4D97-AF65-F5344CB8AC3E}">
        <p14:creationId xmlns:p14="http://schemas.microsoft.com/office/powerpoint/2010/main" val="3484344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8D9-B301-7D04-9494-F70018014D55}"/>
              </a:ext>
            </a:extLst>
          </p:cNvPr>
          <p:cNvSpPr>
            <a:spLocks noGrp="1"/>
          </p:cNvSpPr>
          <p:nvPr>
            <p:ph type="title"/>
          </p:nvPr>
        </p:nvSpPr>
        <p:spPr>
          <a:xfrm>
            <a:off x="808661" y="266701"/>
            <a:ext cx="10357666" cy="314324"/>
          </a:xfrm>
        </p:spPr>
        <p:txBody>
          <a:bodyPr>
            <a:normAutofit fontScale="90000"/>
          </a:bodyPr>
          <a:lstStyle/>
          <a:p>
            <a:r>
              <a:rPr lang="en-US" sz="1600" dirty="0">
                <a:solidFill>
                  <a:schemeClr val="accent2"/>
                </a:solidFill>
              </a:rPr>
              <a:t>Continue:::</a:t>
            </a:r>
            <a:endParaRPr lang="en-IN" sz="1600" dirty="0">
              <a:solidFill>
                <a:schemeClr val="accent2"/>
              </a:solidFill>
            </a:endParaRPr>
          </a:p>
        </p:txBody>
      </p:sp>
      <p:sp>
        <p:nvSpPr>
          <p:cNvPr id="3" name="Content Placeholder 2">
            <a:extLst>
              <a:ext uri="{FF2B5EF4-FFF2-40B4-BE49-F238E27FC236}">
                <a16:creationId xmlns:a16="http://schemas.microsoft.com/office/drawing/2014/main" id="{EDF65CB3-EFD0-1150-9E8E-AD76B240847A}"/>
              </a:ext>
            </a:extLst>
          </p:cNvPr>
          <p:cNvSpPr>
            <a:spLocks noGrp="1"/>
          </p:cNvSpPr>
          <p:nvPr>
            <p:ph idx="1"/>
          </p:nvPr>
        </p:nvSpPr>
        <p:spPr>
          <a:xfrm>
            <a:off x="257175" y="809625"/>
            <a:ext cx="11325225" cy="5916295"/>
          </a:xfrm>
        </p:spPr>
        <p:txBody>
          <a:bodyPr/>
          <a:lstStyle/>
          <a:p>
            <a:r>
              <a:rPr lang="en-US" dirty="0"/>
              <a:t>In </a:t>
            </a:r>
            <a:r>
              <a:rPr lang="en-US" dirty="0">
                <a:highlight>
                  <a:srgbClr val="FFFF00"/>
                </a:highlight>
              </a:rPr>
              <a:t>Develop (Develop hub): </a:t>
            </a:r>
            <a:r>
              <a:rPr lang="en-US" dirty="0"/>
              <a:t>This Tab is used to develop the SQL scripts, notebooks, Dataflows etc., </a:t>
            </a:r>
          </a:p>
          <a:p>
            <a:endParaRPr lang="en-US" dirty="0"/>
          </a:p>
          <a:p>
            <a:endParaRPr lang="en-US" dirty="0"/>
          </a:p>
          <a:p>
            <a:pPr marL="0" indent="0">
              <a:buNone/>
            </a:pPr>
            <a:endParaRPr lang="en-US" dirty="0"/>
          </a:p>
          <a:p>
            <a:pPr>
              <a:lnSpc>
                <a:spcPct val="100000"/>
              </a:lnSpc>
            </a:pPr>
            <a:r>
              <a:rPr lang="en-US" dirty="0"/>
              <a:t>Once after selecting SQL Script, then we will get like this.. To save the script hit Publish Button , in connect to Tab: we can select the SQL POOLS Built in means (Serverless) and then select the Database  </a:t>
            </a:r>
          </a:p>
          <a:p>
            <a:pPr>
              <a:lnSpc>
                <a:spcPct val="100000"/>
              </a:lnSpc>
            </a:pPr>
            <a:endParaRPr lang="en-US" dirty="0"/>
          </a:p>
          <a:p>
            <a:endParaRPr lang="en-IN" dirty="0"/>
          </a:p>
        </p:txBody>
      </p:sp>
      <p:pic>
        <p:nvPicPr>
          <p:cNvPr id="5" name="Picture 4">
            <a:extLst>
              <a:ext uri="{FF2B5EF4-FFF2-40B4-BE49-F238E27FC236}">
                <a16:creationId xmlns:a16="http://schemas.microsoft.com/office/drawing/2014/main" id="{0A09CC77-7B00-9609-99B3-077BB90E6371}"/>
              </a:ext>
            </a:extLst>
          </p:cNvPr>
          <p:cNvPicPr>
            <a:picLocks noChangeAspect="1"/>
          </p:cNvPicPr>
          <p:nvPr/>
        </p:nvPicPr>
        <p:blipFill>
          <a:blip r:embed="rId2"/>
          <a:stretch>
            <a:fillRect/>
          </a:stretch>
        </p:blipFill>
        <p:spPr>
          <a:xfrm>
            <a:off x="4663440" y="1277620"/>
            <a:ext cx="3434566" cy="1851660"/>
          </a:xfrm>
          <a:prstGeom prst="rect">
            <a:avLst/>
          </a:prstGeom>
        </p:spPr>
      </p:pic>
      <p:pic>
        <p:nvPicPr>
          <p:cNvPr id="7" name="Picture 6">
            <a:extLst>
              <a:ext uri="{FF2B5EF4-FFF2-40B4-BE49-F238E27FC236}">
                <a16:creationId xmlns:a16="http://schemas.microsoft.com/office/drawing/2014/main" id="{FBBCE9CA-B762-20A1-AD80-CF47E1EC032E}"/>
              </a:ext>
            </a:extLst>
          </p:cNvPr>
          <p:cNvPicPr>
            <a:picLocks noChangeAspect="1"/>
          </p:cNvPicPr>
          <p:nvPr/>
        </p:nvPicPr>
        <p:blipFill>
          <a:blip r:embed="rId3"/>
          <a:stretch>
            <a:fillRect/>
          </a:stretch>
        </p:blipFill>
        <p:spPr>
          <a:xfrm>
            <a:off x="2114134" y="4124960"/>
            <a:ext cx="8228746" cy="2600960"/>
          </a:xfrm>
          <a:prstGeom prst="rect">
            <a:avLst/>
          </a:prstGeom>
        </p:spPr>
      </p:pic>
    </p:spTree>
    <p:extLst>
      <p:ext uri="{BB962C8B-B14F-4D97-AF65-F5344CB8AC3E}">
        <p14:creationId xmlns:p14="http://schemas.microsoft.com/office/powerpoint/2010/main" val="3974414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26D4-2628-6EEC-55AD-BAC24B733D56}"/>
              </a:ext>
            </a:extLst>
          </p:cNvPr>
          <p:cNvSpPr>
            <a:spLocks noGrp="1"/>
          </p:cNvSpPr>
          <p:nvPr>
            <p:ph type="title"/>
          </p:nvPr>
        </p:nvSpPr>
        <p:spPr>
          <a:xfrm>
            <a:off x="808661" y="136526"/>
            <a:ext cx="10357666" cy="311150"/>
          </a:xfrm>
        </p:spPr>
        <p:txBody>
          <a:bodyPr>
            <a:normAutofit fontScale="90000"/>
          </a:bodyPr>
          <a:lstStyle/>
          <a:p>
            <a:r>
              <a:rPr lang="en-US" sz="1600" dirty="0">
                <a:solidFill>
                  <a:schemeClr val="accent2"/>
                </a:solidFill>
              </a:rPr>
              <a:t>::Continue::</a:t>
            </a:r>
            <a:endParaRPr lang="en-IN" sz="1600" dirty="0">
              <a:solidFill>
                <a:schemeClr val="accent2"/>
              </a:solidFill>
            </a:endParaRPr>
          </a:p>
        </p:txBody>
      </p:sp>
      <p:sp>
        <p:nvSpPr>
          <p:cNvPr id="3" name="Content Placeholder 2">
            <a:extLst>
              <a:ext uri="{FF2B5EF4-FFF2-40B4-BE49-F238E27FC236}">
                <a16:creationId xmlns:a16="http://schemas.microsoft.com/office/drawing/2014/main" id="{4A278AAA-D294-CA90-5453-FE1038036270}"/>
              </a:ext>
            </a:extLst>
          </p:cNvPr>
          <p:cNvSpPr>
            <a:spLocks noGrp="1"/>
          </p:cNvSpPr>
          <p:nvPr>
            <p:ph idx="1"/>
          </p:nvPr>
        </p:nvSpPr>
        <p:spPr>
          <a:xfrm>
            <a:off x="190499" y="571500"/>
            <a:ext cx="11725275" cy="6038849"/>
          </a:xfrm>
        </p:spPr>
        <p:txBody>
          <a:bodyPr/>
          <a:lstStyle/>
          <a:p>
            <a:r>
              <a:rPr lang="en-US" dirty="0">
                <a:highlight>
                  <a:srgbClr val="FFFF00"/>
                </a:highlight>
              </a:rPr>
              <a:t>Integrate Tab:: </a:t>
            </a:r>
            <a:r>
              <a:rPr lang="en-US" dirty="0"/>
              <a:t> In develop tab we write lot of code for data processing using </a:t>
            </a:r>
            <a:r>
              <a:rPr lang="en-US" dirty="0" err="1"/>
              <a:t>sql</a:t>
            </a:r>
            <a:r>
              <a:rPr lang="en-US" dirty="0"/>
              <a:t> or notebooks .</a:t>
            </a:r>
          </a:p>
          <a:p>
            <a:pPr marL="0" indent="0">
              <a:buNone/>
            </a:pPr>
            <a:r>
              <a:rPr lang="en-US" dirty="0"/>
              <a:t>Here in this tab, we will create pipelines like what we have the pipelines in ADF which will help us for orchestrate </a:t>
            </a:r>
          </a:p>
          <a:p>
            <a:r>
              <a:rPr lang="en-US" dirty="0">
                <a:highlight>
                  <a:srgbClr val="FFFF00"/>
                </a:highlight>
              </a:rPr>
              <a:t>Monitor and Manage Hub:: </a:t>
            </a:r>
            <a:r>
              <a:rPr lang="en-US" dirty="0"/>
              <a:t>Monitor tab is used to monitor our pipeline runs, pool runs, trigger runs etc.,</a:t>
            </a:r>
            <a:r>
              <a:rPr lang="en-IN" dirty="0"/>
              <a:t> In Manage Hub we used to create the Linked services, triggers, git configuration etc., </a:t>
            </a:r>
          </a:p>
          <a:p>
            <a:endParaRPr lang="en-US" dirty="0"/>
          </a:p>
        </p:txBody>
      </p:sp>
      <p:sp>
        <p:nvSpPr>
          <p:cNvPr id="4" name="Rectangle 3">
            <a:extLst>
              <a:ext uri="{FF2B5EF4-FFF2-40B4-BE49-F238E27FC236}">
                <a16:creationId xmlns:a16="http://schemas.microsoft.com/office/drawing/2014/main" id="{B979B83A-4DDC-7036-9544-E8E470375DAB}"/>
              </a:ext>
            </a:extLst>
          </p:cNvPr>
          <p:cNvSpPr/>
          <p:nvPr/>
        </p:nvSpPr>
        <p:spPr>
          <a:xfrm>
            <a:off x="808661" y="3162300"/>
            <a:ext cx="9773614" cy="10191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2"/>
              </a:rPr>
              <a:t>https://www.sqlservercentral.com/articles/an-introduction-to-azure-synapse-analytics-workspace</a:t>
            </a:r>
            <a:endParaRPr lang="en-US" dirty="0"/>
          </a:p>
          <a:p>
            <a:pPr algn="ctr"/>
            <a:endParaRPr lang="en-IN" dirty="0"/>
          </a:p>
        </p:txBody>
      </p:sp>
    </p:spTree>
    <p:extLst>
      <p:ext uri="{BB962C8B-B14F-4D97-AF65-F5344CB8AC3E}">
        <p14:creationId xmlns:p14="http://schemas.microsoft.com/office/powerpoint/2010/main" val="3340584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9B80-8248-39C8-DF5B-700F10481ED8}"/>
              </a:ext>
            </a:extLst>
          </p:cNvPr>
          <p:cNvSpPr>
            <a:spLocks noGrp="1"/>
          </p:cNvSpPr>
          <p:nvPr>
            <p:ph type="title"/>
          </p:nvPr>
        </p:nvSpPr>
        <p:spPr>
          <a:xfrm>
            <a:off x="808661" y="79375"/>
            <a:ext cx="10357666" cy="558800"/>
          </a:xfrm>
        </p:spPr>
        <p:txBody>
          <a:bodyPr>
            <a:noAutofit/>
          </a:bodyPr>
          <a:lstStyle/>
          <a:p>
            <a:pPr algn="ctr"/>
            <a:r>
              <a:rPr lang="en-US" sz="2800" dirty="0">
                <a:highlight>
                  <a:srgbClr val="FFFF00"/>
                </a:highlight>
              </a:rPr>
              <a:t>::Serverless SQL pool::</a:t>
            </a:r>
            <a:endParaRPr lang="en-IN" sz="2800" dirty="0">
              <a:highlight>
                <a:srgbClr val="FFFF00"/>
              </a:highlight>
            </a:endParaRPr>
          </a:p>
        </p:txBody>
      </p:sp>
      <p:sp>
        <p:nvSpPr>
          <p:cNvPr id="3" name="Content Placeholder 2">
            <a:extLst>
              <a:ext uri="{FF2B5EF4-FFF2-40B4-BE49-F238E27FC236}">
                <a16:creationId xmlns:a16="http://schemas.microsoft.com/office/drawing/2014/main" id="{589315B0-5FFA-1CF5-46A5-6164A653D30D}"/>
              </a:ext>
            </a:extLst>
          </p:cNvPr>
          <p:cNvSpPr>
            <a:spLocks noGrp="1"/>
          </p:cNvSpPr>
          <p:nvPr>
            <p:ph idx="1"/>
          </p:nvPr>
        </p:nvSpPr>
        <p:spPr>
          <a:xfrm>
            <a:off x="223520" y="1095375"/>
            <a:ext cx="11663680" cy="5417185"/>
          </a:xfrm>
        </p:spPr>
        <p:txBody>
          <a:bodyPr/>
          <a:lstStyle/>
          <a:p>
            <a:pPr>
              <a:lnSpc>
                <a:spcPct val="100000"/>
              </a:lnSpc>
            </a:pPr>
            <a:r>
              <a:rPr lang="en-US" dirty="0"/>
              <a:t>It’s a serverless </a:t>
            </a:r>
            <a:r>
              <a:rPr lang="en-US" dirty="0">
                <a:highlight>
                  <a:srgbClr val="FFFF00"/>
                </a:highlight>
              </a:rPr>
              <a:t>distributed query engine</a:t>
            </a:r>
            <a:r>
              <a:rPr lang="en-US" dirty="0"/>
              <a:t> that you can use to query data over your DataLake using T-SQL </a:t>
            </a:r>
          </a:p>
          <a:p>
            <a:pPr>
              <a:lnSpc>
                <a:spcPct val="100000"/>
              </a:lnSpc>
            </a:pPr>
            <a:r>
              <a:rPr lang="en-US" dirty="0"/>
              <a:t>It follows Driver-Worker Node architecture (Polars is the distributed engine here )as well as it follows Pay-per-query principle means if you don’t run query or script then no pricing would be generated </a:t>
            </a:r>
          </a:p>
          <a:p>
            <a:pPr>
              <a:lnSpc>
                <a:spcPct val="100000"/>
              </a:lnSpc>
            </a:pPr>
            <a:r>
              <a:rPr lang="en-US" dirty="0"/>
              <a:t>Use cases: </a:t>
            </a:r>
          </a:p>
          <a:p>
            <a:pPr lvl="1" algn="just">
              <a:lnSpc>
                <a:spcPct val="100000"/>
              </a:lnSpc>
            </a:pPr>
            <a:r>
              <a:rPr lang="en-US" dirty="0"/>
              <a:t>For Discovery and exploration on data</a:t>
            </a:r>
          </a:p>
          <a:p>
            <a:pPr lvl="1" algn="just">
              <a:lnSpc>
                <a:spcPct val="100000"/>
              </a:lnSpc>
            </a:pPr>
            <a:r>
              <a:rPr lang="en-US" dirty="0"/>
              <a:t>For Data Transformation </a:t>
            </a:r>
          </a:p>
          <a:p>
            <a:pPr>
              <a:lnSpc>
                <a:spcPct val="100000"/>
              </a:lnSpc>
            </a:pPr>
            <a:r>
              <a:rPr lang="en-IN" dirty="0"/>
              <a:t>But it don’t have index’s , optimizes like dedicated SQL pool </a:t>
            </a:r>
          </a:p>
        </p:txBody>
      </p:sp>
      <p:pic>
        <p:nvPicPr>
          <p:cNvPr id="5" name="Picture 4">
            <a:extLst>
              <a:ext uri="{FF2B5EF4-FFF2-40B4-BE49-F238E27FC236}">
                <a16:creationId xmlns:a16="http://schemas.microsoft.com/office/drawing/2014/main" id="{9C187F7C-2EF2-2A3D-2894-DBCFD7898625}"/>
              </a:ext>
            </a:extLst>
          </p:cNvPr>
          <p:cNvPicPr>
            <a:picLocks noChangeAspect="1"/>
          </p:cNvPicPr>
          <p:nvPr/>
        </p:nvPicPr>
        <p:blipFill>
          <a:blip r:embed="rId2"/>
          <a:stretch>
            <a:fillRect/>
          </a:stretch>
        </p:blipFill>
        <p:spPr>
          <a:xfrm>
            <a:off x="1371600" y="1"/>
            <a:ext cx="1281112" cy="1016000"/>
          </a:xfrm>
          <a:prstGeom prst="rect">
            <a:avLst/>
          </a:prstGeom>
        </p:spPr>
      </p:pic>
      <p:sp>
        <p:nvSpPr>
          <p:cNvPr id="6" name="Rectangle 5">
            <a:extLst>
              <a:ext uri="{FF2B5EF4-FFF2-40B4-BE49-F238E27FC236}">
                <a16:creationId xmlns:a16="http://schemas.microsoft.com/office/drawing/2014/main" id="{068585FB-F623-9444-AB94-6A3D064439A3}"/>
              </a:ext>
            </a:extLst>
          </p:cNvPr>
          <p:cNvSpPr/>
          <p:nvPr/>
        </p:nvSpPr>
        <p:spPr>
          <a:xfrm>
            <a:off x="590550" y="5093335"/>
            <a:ext cx="10357666" cy="933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links: </a:t>
            </a:r>
            <a:r>
              <a:rPr lang="en-US" dirty="0">
                <a:hlinkClick r:id="rId3"/>
              </a:rPr>
              <a:t>https://learn.microsoft.com/en-us/azure/synapse-analytics/quickstart-serverless-sql-pool</a:t>
            </a:r>
            <a:endParaRPr lang="en-US" dirty="0"/>
          </a:p>
          <a:p>
            <a:pPr algn="ctr"/>
            <a:endParaRPr lang="en-IN" dirty="0"/>
          </a:p>
        </p:txBody>
      </p:sp>
    </p:spTree>
    <p:extLst>
      <p:ext uri="{BB962C8B-B14F-4D97-AF65-F5344CB8AC3E}">
        <p14:creationId xmlns:p14="http://schemas.microsoft.com/office/powerpoint/2010/main" val="3877475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4B0BE6-8555-A13C-97E2-1E2ABB1FAC2E}"/>
              </a:ext>
            </a:extLst>
          </p:cNvPr>
          <p:cNvSpPr>
            <a:spLocks noGrp="1"/>
          </p:cNvSpPr>
          <p:nvPr>
            <p:ph type="title"/>
          </p:nvPr>
        </p:nvSpPr>
        <p:spPr>
          <a:xfrm>
            <a:off x="419094" y="176877"/>
            <a:ext cx="4437386" cy="432723"/>
          </a:xfrm>
        </p:spPr>
        <p:txBody>
          <a:bodyPr anchor="t">
            <a:normAutofit/>
          </a:bodyPr>
          <a:lstStyle/>
          <a:p>
            <a:r>
              <a:rPr lang="en-US" sz="1400" dirty="0"/>
              <a:t>Continue:::</a:t>
            </a:r>
            <a:endParaRPr lang="en-IN" sz="1400" dirty="0"/>
          </a:p>
        </p:txBody>
      </p:sp>
      <p:sp>
        <p:nvSpPr>
          <p:cNvPr id="12" name="Rectangle 11">
            <a:extLst>
              <a:ext uri="{FF2B5EF4-FFF2-40B4-BE49-F238E27FC236}">
                <a16:creationId xmlns:a16="http://schemas.microsoft.com/office/drawing/2014/main" id="{D53B87E1-D7E5-4495-978C-B0ED36089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88BB06B-7F49-A2B3-98EA-F3F08DDAC326}"/>
              </a:ext>
            </a:extLst>
          </p:cNvPr>
          <p:cNvPicPr>
            <a:picLocks noChangeAspect="1"/>
          </p:cNvPicPr>
          <p:nvPr/>
        </p:nvPicPr>
        <p:blipFill>
          <a:blip r:embed="rId2"/>
          <a:stretch>
            <a:fillRect/>
          </a:stretch>
        </p:blipFill>
        <p:spPr>
          <a:xfrm>
            <a:off x="419094" y="1117600"/>
            <a:ext cx="5325660" cy="3911600"/>
          </a:xfrm>
          <a:prstGeom prst="rect">
            <a:avLst/>
          </a:prstGeom>
        </p:spPr>
      </p:pic>
      <p:sp>
        <p:nvSpPr>
          <p:cNvPr id="14" name="Freeform: Shape 13">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001300" y="3248166"/>
            <a:ext cx="5190698"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1772"/>
            <a:ext cx="5370286" cy="5228536"/>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B2370E-EB9D-8B51-7298-34B09F2C1D98}"/>
              </a:ext>
            </a:extLst>
          </p:cNvPr>
          <p:cNvSpPr>
            <a:spLocks noGrp="1"/>
          </p:cNvSpPr>
          <p:nvPr>
            <p:ph idx="1"/>
          </p:nvPr>
        </p:nvSpPr>
        <p:spPr>
          <a:xfrm>
            <a:off x="6177280" y="914400"/>
            <a:ext cx="4937760" cy="4947920"/>
          </a:xfrm>
        </p:spPr>
        <p:txBody>
          <a:bodyPr>
            <a:normAutofit/>
          </a:bodyPr>
          <a:lstStyle/>
          <a:p>
            <a:r>
              <a:rPr lang="en-US" dirty="0">
                <a:solidFill>
                  <a:srgbClr val="000000"/>
                </a:solidFill>
                <a:latin typeface="Calibri" panose="020F0502020204030204" pitchFamily="34" charset="0"/>
                <a:cs typeface="Calibri" panose="020F0502020204030204" pitchFamily="34" charset="0"/>
              </a:rPr>
              <a:t>This is how Serverless SQL Pool architecture looks like : </a:t>
            </a:r>
          </a:p>
          <a:p>
            <a:r>
              <a:rPr lang="en-US" dirty="0">
                <a:solidFill>
                  <a:srgbClr val="000000"/>
                </a:solidFill>
                <a:latin typeface="Calibri" panose="020F0502020204030204" pitchFamily="34" charset="0"/>
                <a:cs typeface="Calibri" panose="020F0502020204030204" pitchFamily="34" charset="0"/>
              </a:rPr>
              <a:t>Control Node will take the input from our code then uses compute node to get and process the data from storage account or DataLake . Once data processed at compute node , it’ll send data back to the Control Node and from Control node to user</a:t>
            </a:r>
            <a:endParaRPr lang="en-IN" dirty="0">
              <a:solidFill>
                <a:srgbClr val="00000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BF735C42-DEEC-F67A-DC89-C92047BB8190}"/>
              </a:ext>
            </a:extLst>
          </p:cNvPr>
          <p:cNvSpPr/>
          <p:nvPr/>
        </p:nvSpPr>
        <p:spPr>
          <a:xfrm>
            <a:off x="374468" y="5496560"/>
            <a:ext cx="5370286" cy="837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Control Node :: Driver || Compute Node :: Worker</a:t>
            </a:r>
            <a:endParaRPr lang="en-IN" dirty="0"/>
          </a:p>
        </p:txBody>
      </p:sp>
    </p:spTree>
    <p:extLst>
      <p:ext uri="{BB962C8B-B14F-4D97-AF65-F5344CB8AC3E}">
        <p14:creationId xmlns:p14="http://schemas.microsoft.com/office/powerpoint/2010/main" val="1140791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ACB9-5DE1-B9A0-4804-BAADB50715C8}"/>
              </a:ext>
            </a:extLst>
          </p:cNvPr>
          <p:cNvSpPr>
            <a:spLocks noGrp="1"/>
          </p:cNvSpPr>
          <p:nvPr>
            <p:ph type="title"/>
          </p:nvPr>
        </p:nvSpPr>
        <p:spPr>
          <a:xfrm>
            <a:off x="2997199" y="223521"/>
            <a:ext cx="7376161" cy="500380"/>
          </a:xfrm>
        </p:spPr>
        <p:txBody>
          <a:bodyPr>
            <a:normAutofit fontScale="90000"/>
          </a:bodyPr>
          <a:lstStyle/>
          <a:p>
            <a:pPr algn="ctr"/>
            <a:r>
              <a:rPr lang="en-US" sz="2800" dirty="0">
                <a:highlight>
                  <a:srgbClr val="FFFF00"/>
                </a:highlight>
              </a:rPr>
              <a:t>:: Dedicated SQL pool::</a:t>
            </a:r>
            <a:endParaRPr lang="en-IN" sz="2800" dirty="0">
              <a:highlight>
                <a:srgbClr val="FFFF00"/>
              </a:highlight>
            </a:endParaRPr>
          </a:p>
        </p:txBody>
      </p:sp>
      <p:sp>
        <p:nvSpPr>
          <p:cNvPr id="3" name="Content Placeholder 2">
            <a:extLst>
              <a:ext uri="{FF2B5EF4-FFF2-40B4-BE49-F238E27FC236}">
                <a16:creationId xmlns:a16="http://schemas.microsoft.com/office/drawing/2014/main" id="{3E34E398-97E9-36CD-1E70-876EB881F711}"/>
              </a:ext>
            </a:extLst>
          </p:cNvPr>
          <p:cNvSpPr>
            <a:spLocks noGrp="1"/>
          </p:cNvSpPr>
          <p:nvPr>
            <p:ph idx="1"/>
          </p:nvPr>
        </p:nvSpPr>
        <p:spPr>
          <a:xfrm>
            <a:off x="409575" y="1162051"/>
            <a:ext cx="11315699" cy="4972050"/>
          </a:xfrm>
        </p:spPr>
        <p:txBody>
          <a:bodyPr>
            <a:normAutofit lnSpcReduction="10000"/>
          </a:bodyPr>
          <a:lstStyle/>
          <a:p>
            <a:r>
              <a:rPr lang="en-US" dirty="0">
                <a:latin typeface="+mn-lt"/>
              </a:rPr>
              <a:t>Dedicated SQL Pool  Formerly known as Datawarehouse. It’s also use distributed query engine (MPP) that you can use to perform high performance big data analytics using T-SQL</a:t>
            </a:r>
          </a:p>
          <a:p>
            <a:r>
              <a:rPr lang="en-US" b="0" i="0" dirty="0">
                <a:solidFill>
                  <a:srgbClr val="000000"/>
                </a:solidFill>
                <a:effectLst/>
                <a:latin typeface="Noto Sans JP"/>
              </a:rPr>
              <a:t> </a:t>
            </a:r>
            <a:r>
              <a:rPr lang="en-US" b="0" i="0" dirty="0">
                <a:solidFill>
                  <a:srgbClr val="000000"/>
                </a:solidFill>
                <a:effectLst/>
                <a:latin typeface="+mn-lt"/>
              </a:rPr>
              <a:t>Before coming to the Synapse family, the Dedicated SQL pool was earlier known as Azure SQL Data Warehouse. While using Synapse SQL, a dedicated SQL pool represents a collection of analytic resources that are provisioned. In other words, it is a big data solution that stores data in a relational table with columnar storage.</a:t>
            </a:r>
          </a:p>
          <a:p>
            <a:r>
              <a:rPr lang="en-US" dirty="0">
                <a:solidFill>
                  <a:srgbClr val="000000"/>
                </a:solidFill>
                <a:latin typeface="+mn-lt"/>
              </a:rPr>
              <a:t>Here we can pause the compute when ever is not required . Billing would be done on Datawarehouse units (DWU)</a:t>
            </a:r>
          </a:p>
          <a:p>
            <a:r>
              <a:rPr lang="en-US" dirty="0">
                <a:solidFill>
                  <a:srgbClr val="000000"/>
                </a:solidFill>
                <a:latin typeface="+mn-lt"/>
              </a:rPr>
              <a:t>Use cases:</a:t>
            </a:r>
          </a:p>
          <a:p>
            <a:pPr marL="0" indent="0">
              <a:buNone/>
            </a:pPr>
            <a:r>
              <a:rPr lang="en-US" dirty="0">
                <a:solidFill>
                  <a:srgbClr val="000000"/>
                </a:solidFill>
                <a:latin typeface="+mn-lt"/>
              </a:rPr>
              <a:t>	For Large DWH &gt; 1TB</a:t>
            </a:r>
          </a:p>
          <a:p>
            <a:pPr marL="0" indent="0">
              <a:buNone/>
            </a:pPr>
            <a:r>
              <a:rPr lang="en-US" dirty="0">
                <a:solidFill>
                  <a:srgbClr val="000000"/>
                </a:solidFill>
                <a:latin typeface="+mn-lt"/>
              </a:rPr>
              <a:t>For smaller kind of DWH its preferred to use Azure SQL </a:t>
            </a:r>
            <a:endParaRPr lang="en-IN" dirty="0">
              <a:latin typeface="+mn-lt"/>
            </a:endParaRPr>
          </a:p>
        </p:txBody>
      </p:sp>
      <p:pic>
        <p:nvPicPr>
          <p:cNvPr id="5" name="Picture 4">
            <a:extLst>
              <a:ext uri="{FF2B5EF4-FFF2-40B4-BE49-F238E27FC236}">
                <a16:creationId xmlns:a16="http://schemas.microsoft.com/office/drawing/2014/main" id="{B280B859-2B18-8B3A-484D-A0FF9D793A9A}"/>
              </a:ext>
            </a:extLst>
          </p:cNvPr>
          <p:cNvPicPr>
            <a:picLocks noChangeAspect="1"/>
          </p:cNvPicPr>
          <p:nvPr/>
        </p:nvPicPr>
        <p:blipFill>
          <a:blip r:embed="rId2"/>
          <a:stretch>
            <a:fillRect/>
          </a:stretch>
        </p:blipFill>
        <p:spPr>
          <a:xfrm>
            <a:off x="2103120" y="76202"/>
            <a:ext cx="1137921" cy="863599"/>
          </a:xfrm>
          <a:prstGeom prst="rect">
            <a:avLst/>
          </a:prstGeom>
        </p:spPr>
      </p:pic>
    </p:spTree>
    <p:extLst>
      <p:ext uri="{BB962C8B-B14F-4D97-AF65-F5344CB8AC3E}">
        <p14:creationId xmlns:p14="http://schemas.microsoft.com/office/powerpoint/2010/main" val="2495931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9D6D29B-CE0F-43B0-AD58-007C16D88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C817B-6827-800B-B0D1-307380C5B996}"/>
              </a:ext>
            </a:extLst>
          </p:cNvPr>
          <p:cNvSpPr>
            <a:spLocks noGrp="1"/>
          </p:cNvSpPr>
          <p:nvPr>
            <p:ph type="title"/>
          </p:nvPr>
        </p:nvSpPr>
        <p:spPr>
          <a:xfrm>
            <a:off x="805542" y="365125"/>
            <a:ext cx="10278577" cy="549276"/>
          </a:xfrm>
        </p:spPr>
        <p:txBody>
          <a:bodyPr>
            <a:normAutofit/>
          </a:bodyPr>
          <a:lstStyle/>
          <a:p>
            <a:r>
              <a:rPr lang="en-US" sz="1400" dirty="0">
                <a:solidFill>
                  <a:schemeClr val="accent2"/>
                </a:solidFill>
                <a:latin typeface="Calibri" panose="020F0502020204030204" pitchFamily="34" charset="0"/>
                <a:cs typeface="Calibri" panose="020F0502020204030204" pitchFamily="34" charset="0"/>
              </a:rPr>
              <a:t>Continue:::</a:t>
            </a:r>
            <a:endParaRPr lang="en-IN" sz="1400" dirty="0">
              <a:solidFill>
                <a:schemeClr val="accent2"/>
              </a:solidFill>
              <a:latin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606BE796-9648-4A96-8E5C-7FDB123C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985391"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6">
            <a:extLst>
              <a:ext uri="{FF2B5EF4-FFF2-40B4-BE49-F238E27FC236}">
                <a16:creationId xmlns:a16="http://schemas.microsoft.com/office/drawing/2014/main" id="{CC80F6C1-29FB-45B3-A9F9-16B817804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374" y="3546803"/>
            <a:ext cx="3236826" cy="3385568"/>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7F87BD-9E51-BD2D-DFEB-5E74F1EC80BD}"/>
              </a:ext>
            </a:extLst>
          </p:cNvPr>
          <p:cNvPicPr>
            <a:picLocks noChangeAspect="1"/>
          </p:cNvPicPr>
          <p:nvPr/>
        </p:nvPicPr>
        <p:blipFill rotWithShape="1">
          <a:blip r:embed="rId2"/>
          <a:srcRect l="3760" r="7804" b="-3"/>
          <a:stretch/>
        </p:blipFill>
        <p:spPr>
          <a:xfrm>
            <a:off x="228600" y="1008647"/>
            <a:ext cx="4616457" cy="4372978"/>
          </a:xfrm>
          <a:prstGeom prst="rect">
            <a:avLst/>
          </a:prstGeom>
        </p:spPr>
      </p:pic>
      <p:sp>
        <p:nvSpPr>
          <p:cNvPr id="3" name="Content Placeholder 2">
            <a:extLst>
              <a:ext uri="{FF2B5EF4-FFF2-40B4-BE49-F238E27FC236}">
                <a16:creationId xmlns:a16="http://schemas.microsoft.com/office/drawing/2014/main" id="{D85BDC0C-9C20-C372-A8EB-8E364628B3C9}"/>
              </a:ext>
            </a:extLst>
          </p:cNvPr>
          <p:cNvSpPr>
            <a:spLocks noGrp="1"/>
          </p:cNvSpPr>
          <p:nvPr>
            <p:ph idx="1"/>
          </p:nvPr>
        </p:nvSpPr>
        <p:spPr>
          <a:xfrm>
            <a:off x="5210679" y="1188720"/>
            <a:ext cx="6409092" cy="3992880"/>
          </a:xfrm>
        </p:spPr>
        <p:txBody>
          <a:bodyPr>
            <a:normAutofit lnSpcReduction="10000"/>
          </a:bodyPr>
          <a:lstStyle/>
          <a:p>
            <a:r>
              <a:rPr lang="en-US" dirty="0"/>
              <a:t>The Dedicated SQL Pool Architecture looks like:</a:t>
            </a:r>
          </a:p>
          <a:p>
            <a:r>
              <a:rPr lang="en-US" dirty="0"/>
              <a:t>Useful link: </a:t>
            </a:r>
            <a:r>
              <a:rPr lang="en-US" dirty="0">
                <a:hlinkClick r:id="rId3"/>
              </a:rPr>
              <a:t>https://learn.microsoft.com/en-us/azure/synapse-analytics/sql-data-warehouse/sql-data-warehouse-overview-what-is</a:t>
            </a:r>
            <a:endParaRPr lang="en-US" dirty="0"/>
          </a:p>
          <a:p>
            <a:r>
              <a:rPr lang="en-US" dirty="0">
                <a:hlinkClick r:id="rId4"/>
              </a:rPr>
              <a:t>https://towardsdatascience.com/what-are-dedicated-sql-pools-in-azure-synapse-analytics-67ff2548966c</a:t>
            </a:r>
            <a:endParaRPr lang="en-US" dirty="0"/>
          </a:p>
          <a:p>
            <a:endParaRPr lang="en-US" dirty="0"/>
          </a:p>
          <a:p>
            <a:pPr marL="0" indent="0">
              <a:buNone/>
            </a:pPr>
            <a:r>
              <a:rPr lang="en-US" dirty="0"/>
              <a:t> </a:t>
            </a:r>
          </a:p>
          <a:p>
            <a:endParaRPr lang="en-IN" dirty="0"/>
          </a:p>
        </p:txBody>
      </p:sp>
      <p:sp>
        <p:nvSpPr>
          <p:cNvPr id="16" name="Freeform: Shape 15">
            <a:extLst>
              <a:ext uri="{FF2B5EF4-FFF2-40B4-BE49-F238E27FC236}">
                <a16:creationId xmlns:a16="http://schemas.microsoft.com/office/drawing/2014/main" id="{15440BF0-CCE6-42AA-8970-78523D4C1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5">
              <a:extLst>
                <a:ext uri="{96DAC541-7B7A-43D3-8B79-37D633B846F1}">
                  <asvg:svgBlip xmlns:asvg="http://schemas.microsoft.com/office/drawing/2016/SVG/main" r:embed="rId6"/>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98562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6090-C13B-42CF-00E5-376690D0FA1F}"/>
              </a:ext>
            </a:extLst>
          </p:cNvPr>
          <p:cNvSpPr>
            <a:spLocks noGrp="1"/>
          </p:cNvSpPr>
          <p:nvPr>
            <p:ph type="title"/>
          </p:nvPr>
        </p:nvSpPr>
        <p:spPr>
          <a:xfrm>
            <a:off x="808661" y="1"/>
            <a:ext cx="10357666" cy="590550"/>
          </a:xfrm>
        </p:spPr>
        <p:txBody>
          <a:bodyPr>
            <a:normAutofit/>
          </a:bodyPr>
          <a:lstStyle/>
          <a:p>
            <a:pPr algn="ctr"/>
            <a:r>
              <a:rPr lang="en-US" sz="2400" dirty="0">
                <a:highlight>
                  <a:srgbClr val="FFFF00"/>
                </a:highlight>
              </a:rPr>
              <a:t>::Dedicated vs Serverless pool::</a:t>
            </a:r>
            <a:endParaRPr lang="en-IN" sz="2400" dirty="0"/>
          </a:p>
        </p:txBody>
      </p:sp>
      <p:sp>
        <p:nvSpPr>
          <p:cNvPr id="3" name="Content Placeholder 2">
            <a:extLst>
              <a:ext uri="{FF2B5EF4-FFF2-40B4-BE49-F238E27FC236}">
                <a16:creationId xmlns:a16="http://schemas.microsoft.com/office/drawing/2014/main" id="{4B1CEEA8-2F63-6DB7-631E-14D802BD6DC1}"/>
              </a:ext>
            </a:extLst>
          </p:cNvPr>
          <p:cNvSpPr>
            <a:spLocks noGrp="1"/>
          </p:cNvSpPr>
          <p:nvPr>
            <p:ph sz="half" idx="1"/>
          </p:nvPr>
        </p:nvSpPr>
        <p:spPr>
          <a:xfrm>
            <a:off x="161926" y="771525"/>
            <a:ext cx="5465095" cy="5915025"/>
          </a:xfrm>
        </p:spPr>
        <p:txBody>
          <a:bodyPr/>
          <a:lstStyle/>
          <a:p>
            <a:r>
              <a:rPr lang="en-US" b="0" i="0" dirty="0">
                <a:solidFill>
                  <a:srgbClr val="000000"/>
                </a:solidFill>
                <a:effectLst/>
                <a:latin typeface="Noto Sans JP"/>
              </a:rPr>
              <a:t>It allows you to query and ingest data from your data lake files.</a:t>
            </a:r>
          </a:p>
          <a:p>
            <a:r>
              <a:rPr lang="en-US" b="0" i="0" dirty="0">
                <a:solidFill>
                  <a:srgbClr val="000000"/>
                </a:solidFill>
                <a:effectLst/>
                <a:latin typeface="Noto Sans JP"/>
              </a:rPr>
              <a:t>Need to set up Infrastructure.</a:t>
            </a:r>
          </a:p>
          <a:p>
            <a:r>
              <a:rPr lang="en-US" b="0" i="0" dirty="0">
                <a:solidFill>
                  <a:srgbClr val="000000"/>
                </a:solidFill>
                <a:effectLst/>
                <a:latin typeface="Noto Sans JP"/>
              </a:rPr>
              <a:t>Data is stored in relational tables</a:t>
            </a:r>
          </a:p>
          <a:p>
            <a:r>
              <a:rPr lang="en-US" b="0" i="0" dirty="0">
                <a:solidFill>
                  <a:srgbClr val="000000"/>
                </a:solidFill>
                <a:effectLst/>
                <a:latin typeface="Noto Sans JP"/>
              </a:rPr>
              <a:t>Cost control is handled by pausing the SQL pool or scaling it down.</a:t>
            </a:r>
          </a:p>
          <a:p>
            <a:r>
              <a:rPr lang="en-US" b="0" i="0" dirty="0">
                <a:solidFill>
                  <a:srgbClr val="000000"/>
                </a:solidFill>
                <a:effectLst/>
                <a:latin typeface="Noto Sans JP"/>
              </a:rPr>
              <a:t>Pay per </a:t>
            </a:r>
            <a:r>
              <a:rPr lang="en-US" b="1" i="0" dirty="0">
                <a:solidFill>
                  <a:srgbClr val="000000"/>
                </a:solidFill>
                <a:effectLst/>
                <a:latin typeface="Noto Sans JP"/>
              </a:rPr>
              <a:t>DWU</a:t>
            </a:r>
            <a:r>
              <a:rPr lang="en-US" b="0" i="0" dirty="0">
                <a:solidFill>
                  <a:srgbClr val="000000"/>
                </a:solidFill>
                <a:effectLst/>
                <a:latin typeface="Noto Sans JP"/>
              </a:rPr>
              <a:t> (Data Warehouse Units) provisioned</a:t>
            </a:r>
          </a:p>
          <a:p>
            <a:endParaRPr lang="en-IN" dirty="0">
              <a:latin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B8A920BD-105F-E950-CB76-6C5E87EA85E9}"/>
              </a:ext>
            </a:extLst>
          </p:cNvPr>
          <p:cNvSpPr>
            <a:spLocks noGrp="1"/>
          </p:cNvSpPr>
          <p:nvPr>
            <p:ph sz="half" idx="2"/>
          </p:nvPr>
        </p:nvSpPr>
        <p:spPr>
          <a:xfrm>
            <a:off x="6095999" y="771525"/>
            <a:ext cx="5465095" cy="5076825"/>
          </a:xfrm>
        </p:spPr>
        <p:txBody>
          <a:bodyPr/>
          <a:lstStyle/>
          <a:p>
            <a:r>
              <a:rPr lang="en-US" b="0" i="0" dirty="0">
                <a:solidFill>
                  <a:srgbClr val="000000"/>
                </a:solidFill>
                <a:effectLst/>
                <a:latin typeface="Noto Sans JP"/>
              </a:rPr>
              <a:t>It allows you to query your data lake files</a:t>
            </a:r>
          </a:p>
          <a:p>
            <a:r>
              <a:rPr lang="en-US" b="0" i="0" dirty="0">
                <a:solidFill>
                  <a:srgbClr val="000000"/>
                </a:solidFill>
                <a:effectLst/>
                <a:latin typeface="Noto Sans JP"/>
              </a:rPr>
              <a:t>No need to set up infrastructure or maintain clusters</a:t>
            </a:r>
          </a:p>
          <a:p>
            <a:r>
              <a:rPr lang="en-US" b="0" i="0" dirty="0">
                <a:solidFill>
                  <a:srgbClr val="000000"/>
                </a:solidFill>
                <a:effectLst/>
                <a:latin typeface="Noto Sans JP"/>
              </a:rPr>
              <a:t>Data is stored in Data Lake</a:t>
            </a:r>
          </a:p>
          <a:p>
            <a:r>
              <a:rPr lang="en-US" b="0" i="0" dirty="0">
                <a:solidFill>
                  <a:srgbClr val="000000"/>
                </a:solidFill>
                <a:effectLst/>
                <a:latin typeface="Noto Sans JP"/>
              </a:rPr>
              <a:t>Charges are made for the data processed on each query.</a:t>
            </a:r>
          </a:p>
          <a:p>
            <a:r>
              <a:rPr lang="en-IN" b="0" i="0" dirty="0">
                <a:solidFill>
                  <a:srgbClr val="000000"/>
                </a:solidFill>
                <a:effectLst/>
                <a:latin typeface="Noto Sans JP"/>
              </a:rPr>
              <a:t>Pay per TB Processed</a:t>
            </a:r>
          </a:p>
          <a:p>
            <a:endParaRPr lang="en-IN" dirty="0"/>
          </a:p>
        </p:txBody>
      </p:sp>
      <p:cxnSp>
        <p:nvCxnSpPr>
          <p:cNvPr id="6" name="Straight Connector 5">
            <a:extLst>
              <a:ext uri="{FF2B5EF4-FFF2-40B4-BE49-F238E27FC236}">
                <a16:creationId xmlns:a16="http://schemas.microsoft.com/office/drawing/2014/main" id="{B373ADD2-01E5-44C5-81C5-FE91301B3E2C}"/>
              </a:ext>
            </a:extLst>
          </p:cNvPr>
          <p:cNvCxnSpPr/>
          <p:nvPr/>
        </p:nvCxnSpPr>
        <p:spPr>
          <a:xfrm>
            <a:off x="5724525" y="1062037"/>
            <a:ext cx="0" cy="4733925"/>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223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ACD10-D9F8-37A2-FBC7-F06F981D282E}"/>
              </a:ext>
            </a:extLst>
          </p:cNvPr>
          <p:cNvSpPr>
            <a:spLocks noGrp="1"/>
          </p:cNvSpPr>
          <p:nvPr>
            <p:ph type="title"/>
          </p:nvPr>
        </p:nvSpPr>
        <p:spPr>
          <a:xfrm>
            <a:off x="808661" y="0"/>
            <a:ext cx="10357666" cy="495301"/>
          </a:xfrm>
        </p:spPr>
        <p:txBody>
          <a:bodyPr>
            <a:normAutofit fontScale="90000"/>
          </a:bodyPr>
          <a:lstStyle/>
          <a:p>
            <a:pPr algn="ctr"/>
            <a:r>
              <a:rPr lang="en-US" dirty="0"/>
              <a:t>Context:</a:t>
            </a:r>
            <a:endParaRPr lang="en-IN" dirty="0"/>
          </a:p>
        </p:txBody>
      </p:sp>
      <p:sp>
        <p:nvSpPr>
          <p:cNvPr id="3" name="Content Placeholder 2">
            <a:extLst>
              <a:ext uri="{FF2B5EF4-FFF2-40B4-BE49-F238E27FC236}">
                <a16:creationId xmlns:a16="http://schemas.microsoft.com/office/drawing/2014/main" id="{20D0550B-3546-7810-459B-9E7D2005BAF5}"/>
              </a:ext>
            </a:extLst>
          </p:cNvPr>
          <p:cNvSpPr>
            <a:spLocks noGrp="1"/>
          </p:cNvSpPr>
          <p:nvPr>
            <p:ph idx="1"/>
          </p:nvPr>
        </p:nvSpPr>
        <p:spPr>
          <a:xfrm>
            <a:off x="257175" y="495302"/>
            <a:ext cx="11363325" cy="6208710"/>
          </a:xfrm>
        </p:spPr>
        <p:txBody>
          <a:bodyPr>
            <a:normAutofit lnSpcReduction="10000"/>
          </a:bodyPr>
          <a:lstStyle/>
          <a:p>
            <a:r>
              <a:rPr lang="en-US" dirty="0"/>
              <a:t>Introduction To Synapse : 3</a:t>
            </a:r>
          </a:p>
          <a:p>
            <a:r>
              <a:rPr lang="en-US" dirty="0"/>
              <a:t>Why Azure Synapse  : 4-5</a:t>
            </a:r>
          </a:p>
          <a:p>
            <a:r>
              <a:rPr lang="en-US" dirty="0"/>
              <a:t>Azure Synapse Architecture : 6-7</a:t>
            </a:r>
          </a:p>
          <a:p>
            <a:r>
              <a:rPr lang="en-US" dirty="0"/>
              <a:t>Create Synapse Analytics Workspace : 8-14</a:t>
            </a:r>
          </a:p>
          <a:p>
            <a:r>
              <a:rPr lang="en-US" dirty="0"/>
              <a:t>Serverless SQL Pool :  15 -16</a:t>
            </a:r>
          </a:p>
          <a:p>
            <a:r>
              <a:rPr lang="en-US" dirty="0"/>
              <a:t>Dedicated SQL Pool : 17 -19</a:t>
            </a:r>
          </a:p>
          <a:p>
            <a:r>
              <a:rPr lang="en-US" dirty="0"/>
              <a:t>Spark Pool : 20-22</a:t>
            </a:r>
          </a:p>
          <a:p>
            <a:r>
              <a:rPr lang="en-US" dirty="0"/>
              <a:t>Delta Lake </a:t>
            </a:r>
            <a:r>
              <a:rPr lang="en-US"/>
              <a:t>: 23-26</a:t>
            </a:r>
            <a:endParaRPr lang="en-US" dirty="0"/>
          </a:p>
          <a:p>
            <a:r>
              <a:rPr lang="en-US" dirty="0"/>
              <a:t>Querying Files using Synapse SQL : 25</a:t>
            </a:r>
          </a:p>
          <a:p>
            <a:r>
              <a:rPr lang="en-US" dirty="0"/>
              <a:t>External Tables : 26-34</a:t>
            </a:r>
          </a:p>
          <a:p>
            <a:r>
              <a:rPr lang="en-US" dirty="0"/>
              <a:t>Views : 35-36</a:t>
            </a:r>
          </a:p>
          <a:p>
            <a:r>
              <a:rPr lang="en-US" dirty="0"/>
              <a:t>Check and Call the Explicit Datatypes on Files : 37- 39</a:t>
            </a:r>
          </a:p>
          <a:p>
            <a:endParaRPr lang="en-US" dirty="0"/>
          </a:p>
          <a:p>
            <a:endParaRPr lang="en-IN" dirty="0"/>
          </a:p>
        </p:txBody>
      </p:sp>
    </p:spTree>
    <p:extLst>
      <p:ext uri="{BB962C8B-B14F-4D97-AF65-F5344CB8AC3E}">
        <p14:creationId xmlns:p14="http://schemas.microsoft.com/office/powerpoint/2010/main" val="3868479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BB19-737C-AAD6-5B28-0D8D0C25D1B4}"/>
              </a:ext>
            </a:extLst>
          </p:cNvPr>
          <p:cNvSpPr>
            <a:spLocks noGrp="1"/>
          </p:cNvSpPr>
          <p:nvPr>
            <p:ph type="title"/>
          </p:nvPr>
        </p:nvSpPr>
        <p:spPr>
          <a:xfrm>
            <a:off x="1028699" y="127000"/>
            <a:ext cx="9906001" cy="596900"/>
          </a:xfrm>
        </p:spPr>
        <p:txBody>
          <a:bodyPr>
            <a:normAutofit/>
          </a:bodyPr>
          <a:lstStyle/>
          <a:p>
            <a:pPr algn="ctr"/>
            <a:r>
              <a:rPr lang="en-US" sz="2800" dirty="0">
                <a:highlight>
                  <a:srgbClr val="FFFF00"/>
                </a:highlight>
              </a:rPr>
              <a:t>::Spark-pool::</a:t>
            </a:r>
            <a:endParaRPr lang="en-IN" sz="2800" dirty="0">
              <a:highlight>
                <a:srgbClr val="FFFF00"/>
              </a:highlight>
            </a:endParaRPr>
          </a:p>
        </p:txBody>
      </p:sp>
      <p:sp>
        <p:nvSpPr>
          <p:cNvPr id="3" name="Content Placeholder 2">
            <a:extLst>
              <a:ext uri="{FF2B5EF4-FFF2-40B4-BE49-F238E27FC236}">
                <a16:creationId xmlns:a16="http://schemas.microsoft.com/office/drawing/2014/main" id="{0B189089-D2EE-9B3F-DE43-2E288F9D29AD}"/>
              </a:ext>
            </a:extLst>
          </p:cNvPr>
          <p:cNvSpPr>
            <a:spLocks noGrp="1"/>
          </p:cNvSpPr>
          <p:nvPr>
            <p:ph idx="1"/>
          </p:nvPr>
        </p:nvSpPr>
        <p:spPr>
          <a:xfrm>
            <a:off x="111760" y="1333500"/>
            <a:ext cx="11836400" cy="5397501"/>
          </a:xfrm>
        </p:spPr>
        <p:txBody>
          <a:bodyPr/>
          <a:lstStyle/>
          <a:p>
            <a:r>
              <a:rPr lang="en-US" b="0" i="0" dirty="0">
                <a:solidFill>
                  <a:srgbClr val="000000"/>
                </a:solidFill>
                <a:effectLst/>
                <a:latin typeface="+mn-lt"/>
              </a:rPr>
              <a:t> Spark is used for fast computing using cluster computation. Apache Spark is an open-source </a:t>
            </a:r>
            <a:r>
              <a:rPr lang="en-US" b="1" i="0" dirty="0">
                <a:solidFill>
                  <a:srgbClr val="000000"/>
                </a:solidFill>
                <a:effectLst/>
                <a:latin typeface="+mn-lt"/>
              </a:rPr>
              <a:t>industry-standard</a:t>
            </a:r>
            <a:r>
              <a:rPr lang="en-US" b="0" i="0" dirty="0">
                <a:solidFill>
                  <a:srgbClr val="000000"/>
                </a:solidFill>
                <a:effectLst/>
                <a:latin typeface="+mn-lt"/>
              </a:rPr>
              <a:t> big data engine used for data preparation, data engineering, ETL (Extract, Transform, Load), and machine learning solutions. It is efficient in streaming big data. In Azure, Apache Spark works as a parallel processing framework that supports </a:t>
            </a:r>
            <a:r>
              <a:rPr lang="en-US" b="0" i="0" dirty="0">
                <a:solidFill>
                  <a:srgbClr val="000000"/>
                </a:solidFill>
                <a:effectLst/>
                <a:highlight>
                  <a:srgbClr val="FFFF00"/>
                </a:highlight>
                <a:latin typeface="+mn-lt"/>
              </a:rPr>
              <a:t>in-memory processing</a:t>
            </a:r>
            <a:r>
              <a:rPr lang="en-US" b="0" i="0" dirty="0">
                <a:solidFill>
                  <a:srgbClr val="000000"/>
                </a:solidFill>
                <a:effectLst/>
                <a:latin typeface="+mn-lt"/>
              </a:rPr>
              <a:t> to boost the performance of big-data analytic applications. Apache spark can auto-scale by adding or removing nodes depending on the need</a:t>
            </a:r>
            <a:endParaRPr lang="en-US" dirty="0">
              <a:latin typeface="+mn-lt"/>
            </a:endParaRPr>
          </a:p>
          <a:p>
            <a:r>
              <a:rPr lang="en-US" dirty="0">
                <a:latin typeface="+mn-lt"/>
              </a:rPr>
              <a:t>Spark runs on the engine called </a:t>
            </a:r>
            <a:r>
              <a:rPr lang="en-US" dirty="0">
                <a:highlight>
                  <a:srgbClr val="FFFF00"/>
                </a:highlight>
                <a:latin typeface="+mn-lt"/>
              </a:rPr>
              <a:t>cluster</a:t>
            </a:r>
            <a:r>
              <a:rPr lang="en-US" dirty="0">
                <a:latin typeface="+mn-lt"/>
              </a:rPr>
              <a:t> consists of Driver and worker nodes . [Nothing but CPU’s]</a:t>
            </a:r>
          </a:p>
          <a:p>
            <a:r>
              <a:rPr lang="en-US" dirty="0">
                <a:latin typeface="+mn-lt"/>
              </a:rPr>
              <a:t>Spark also uses Python Api’s called </a:t>
            </a:r>
            <a:r>
              <a:rPr lang="en-US" dirty="0">
                <a:highlight>
                  <a:srgbClr val="FFFF00"/>
                </a:highlight>
                <a:latin typeface="+mn-lt"/>
              </a:rPr>
              <a:t>Pyspark</a:t>
            </a:r>
            <a:r>
              <a:rPr lang="en-US" dirty="0">
                <a:latin typeface="+mn-lt"/>
              </a:rPr>
              <a:t> to develop the code for data processing rather than writing it in Scala or java or R</a:t>
            </a:r>
          </a:p>
          <a:p>
            <a:endParaRPr lang="en-IN" dirty="0">
              <a:latin typeface="+mn-lt"/>
            </a:endParaRPr>
          </a:p>
        </p:txBody>
      </p:sp>
      <p:pic>
        <p:nvPicPr>
          <p:cNvPr id="5" name="Picture 4">
            <a:extLst>
              <a:ext uri="{FF2B5EF4-FFF2-40B4-BE49-F238E27FC236}">
                <a16:creationId xmlns:a16="http://schemas.microsoft.com/office/drawing/2014/main" id="{BC38D33E-943B-5F83-713A-CA266F32175A}"/>
              </a:ext>
            </a:extLst>
          </p:cNvPr>
          <p:cNvPicPr>
            <a:picLocks noChangeAspect="1"/>
          </p:cNvPicPr>
          <p:nvPr/>
        </p:nvPicPr>
        <p:blipFill>
          <a:blip r:embed="rId2"/>
          <a:stretch>
            <a:fillRect/>
          </a:stretch>
        </p:blipFill>
        <p:spPr>
          <a:xfrm>
            <a:off x="2092959" y="127000"/>
            <a:ext cx="1747521" cy="982980"/>
          </a:xfrm>
          <a:prstGeom prst="rect">
            <a:avLst/>
          </a:prstGeom>
        </p:spPr>
      </p:pic>
      <p:sp>
        <p:nvSpPr>
          <p:cNvPr id="6" name="Rectangle 5">
            <a:extLst>
              <a:ext uri="{FF2B5EF4-FFF2-40B4-BE49-F238E27FC236}">
                <a16:creationId xmlns:a16="http://schemas.microsoft.com/office/drawing/2014/main" id="{D0F7A6C7-ADE7-6098-493C-14D24256A5C8}"/>
              </a:ext>
            </a:extLst>
          </p:cNvPr>
          <p:cNvSpPr/>
          <p:nvPr/>
        </p:nvSpPr>
        <p:spPr>
          <a:xfrm>
            <a:off x="400050" y="5314950"/>
            <a:ext cx="9324975" cy="1152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a:t>
            </a:r>
            <a:r>
              <a:rPr lang="en-US" dirty="0">
                <a:hlinkClick r:id="rId3"/>
              </a:rPr>
              <a:t>https://learn.microsoft.com/en-us/azure/synapse-analytics/spark/apache-spark-overview</a:t>
            </a:r>
            <a:endParaRPr lang="en-US" dirty="0"/>
          </a:p>
          <a:p>
            <a:pPr algn="ctr"/>
            <a:endParaRPr lang="en-IN" dirty="0"/>
          </a:p>
        </p:txBody>
      </p:sp>
    </p:spTree>
    <p:extLst>
      <p:ext uri="{BB962C8B-B14F-4D97-AF65-F5344CB8AC3E}">
        <p14:creationId xmlns:p14="http://schemas.microsoft.com/office/powerpoint/2010/main" val="3547136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6F86-953C-6915-60A4-D64DA24F3EC1}"/>
              </a:ext>
            </a:extLst>
          </p:cNvPr>
          <p:cNvSpPr>
            <a:spLocks noGrp="1"/>
          </p:cNvSpPr>
          <p:nvPr>
            <p:ph type="title"/>
          </p:nvPr>
        </p:nvSpPr>
        <p:spPr>
          <a:xfrm>
            <a:off x="818821" y="69215"/>
            <a:ext cx="10357666" cy="358775"/>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1968AD72-E176-4043-A87C-96D2DB97AAF6}"/>
              </a:ext>
            </a:extLst>
          </p:cNvPr>
          <p:cNvSpPr>
            <a:spLocks noGrp="1"/>
          </p:cNvSpPr>
          <p:nvPr>
            <p:ph idx="1"/>
          </p:nvPr>
        </p:nvSpPr>
        <p:spPr>
          <a:xfrm>
            <a:off x="111760" y="568959"/>
            <a:ext cx="11917680" cy="6219825"/>
          </a:xfrm>
        </p:spPr>
        <p:txBody>
          <a:bodyPr/>
          <a:lstStyle/>
          <a:p>
            <a:r>
              <a:rPr lang="en-US" dirty="0"/>
              <a:t>Spark pool Components looks like this :</a:t>
            </a:r>
          </a:p>
          <a:p>
            <a:r>
              <a:rPr lang="en-US" dirty="0">
                <a:solidFill>
                  <a:srgbClr val="FF0000"/>
                </a:solidFill>
              </a:rPr>
              <a:t>Spark core</a:t>
            </a:r>
            <a:r>
              <a:rPr lang="en-US" dirty="0"/>
              <a:t>: </a:t>
            </a:r>
            <a:r>
              <a:rPr lang="en-US" b="0" i="0" dirty="0">
                <a:solidFill>
                  <a:srgbClr val="4D5156"/>
                </a:solidFill>
                <a:effectLst/>
                <a:latin typeface="Calibri" panose="020F0502020204030204" pitchFamily="34" charset="0"/>
                <a:cs typeface="Calibri" panose="020F0502020204030204" pitchFamily="34" charset="0"/>
              </a:rPr>
              <a:t>is </a:t>
            </a:r>
            <a:r>
              <a:rPr lang="en-US" b="0" i="0" dirty="0">
                <a:solidFill>
                  <a:srgbClr val="040C28"/>
                </a:solidFill>
                <a:effectLst/>
                <a:latin typeface="Calibri" panose="020F0502020204030204" pitchFamily="34" charset="0"/>
                <a:cs typeface="Calibri" panose="020F0502020204030204" pitchFamily="34" charset="0"/>
              </a:rPr>
              <a:t>the base of a whole project, providing distributed task dispatching, scheduling, and basic I/O functionalities</a:t>
            </a:r>
          </a:p>
          <a:p>
            <a:pPr>
              <a:lnSpc>
                <a:spcPct val="100000"/>
              </a:lnSpc>
            </a:pPr>
            <a:r>
              <a:rPr lang="en-US" dirty="0">
                <a:solidFill>
                  <a:srgbClr val="FF0000"/>
                </a:solidFill>
                <a:latin typeface="Calibri" panose="020F0502020204030204" pitchFamily="34" charset="0"/>
                <a:cs typeface="Calibri" panose="020F0502020204030204" pitchFamily="34" charset="0"/>
              </a:rPr>
              <a:t>Cluster Management: Also </a:t>
            </a:r>
            <a:r>
              <a:rPr lang="en-US" dirty="0">
                <a:latin typeface="Calibri" panose="020F0502020204030204" pitchFamily="34" charset="0"/>
                <a:cs typeface="Calibri" panose="020F0502020204030204" pitchFamily="34" charset="0"/>
              </a:rPr>
              <a:t>called as “Cluster Manager”</a:t>
            </a:r>
          </a:p>
          <a:p>
            <a:pPr marL="0" indent="0">
              <a:lnSpc>
                <a:spcPct val="100000"/>
              </a:lnSpc>
              <a:buNone/>
            </a:pPr>
            <a:r>
              <a:rPr lang="en-US" dirty="0">
                <a:latin typeface="Calibri" panose="020F0502020204030204" pitchFamily="34" charset="0"/>
                <a:cs typeface="Calibri" panose="020F0502020204030204" pitchFamily="34" charset="0"/>
              </a:rPr>
              <a:t>Developed by using YARN or Mesos etc.,</a:t>
            </a:r>
          </a:p>
          <a:p>
            <a:pPr>
              <a:lnSpc>
                <a:spcPct val="100000"/>
              </a:lnSpc>
            </a:pPr>
            <a:r>
              <a:rPr lang="en-IN" dirty="0">
                <a:solidFill>
                  <a:srgbClr val="FF0000"/>
                </a:solidFill>
              </a:rPr>
              <a:t>Spark SQL: </a:t>
            </a:r>
            <a:r>
              <a:rPr lang="en-IN" dirty="0"/>
              <a:t>Using or writing the </a:t>
            </a:r>
            <a:r>
              <a:rPr lang="en-IN" dirty="0" err="1"/>
              <a:t>sql</a:t>
            </a:r>
            <a:r>
              <a:rPr lang="en-IN" dirty="0"/>
              <a:t> query on top</a:t>
            </a:r>
          </a:p>
          <a:p>
            <a:pPr marL="0" indent="0">
              <a:lnSpc>
                <a:spcPct val="100000"/>
              </a:lnSpc>
              <a:buNone/>
            </a:pPr>
            <a:r>
              <a:rPr lang="en-IN" dirty="0"/>
              <a:t>Of spark</a:t>
            </a:r>
          </a:p>
          <a:p>
            <a:pPr>
              <a:lnSpc>
                <a:spcPct val="100000"/>
              </a:lnSpc>
            </a:pPr>
            <a:r>
              <a:rPr lang="en-IN" dirty="0">
                <a:solidFill>
                  <a:srgbClr val="FF0000"/>
                </a:solidFill>
              </a:rPr>
              <a:t>Spark Streaming </a:t>
            </a:r>
            <a:r>
              <a:rPr lang="en-IN" dirty="0"/>
              <a:t>: Used for real time data </a:t>
            </a:r>
          </a:p>
          <a:p>
            <a:pPr marL="0" indent="0">
              <a:lnSpc>
                <a:spcPct val="100000"/>
              </a:lnSpc>
              <a:buNone/>
            </a:pPr>
            <a:r>
              <a:rPr lang="en-IN" dirty="0"/>
              <a:t>Processing like flight tracking etc., </a:t>
            </a:r>
          </a:p>
          <a:p>
            <a:pPr>
              <a:lnSpc>
                <a:spcPct val="100000"/>
              </a:lnSpc>
            </a:pPr>
            <a:r>
              <a:rPr lang="en-IN" dirty="0">
                <a:solidFill>
                  <a:srgbClr val="FF0000"/>
                </a:solidFill>
              </a:rPr>
              <a:t>Mlib : </a:t>
            </a:r>
            <a:r>
              <a:rPr lang="en-IN" dirty="0"/>
              <a:t>Used to develop the Machine learning</a:t>
            </a:r>
          </a:p>
          <a:p>
            <a:pPr marL="0" indent="0">
              <a:lnSpc>
                <a:spcPct val="100000"/>
              </a:lnSpc>
              <a:buNone/>
            </a:pPr>
            <a:r>
              <a:rPr lang="en-IN" dirty="0"/>
              <a:t>Models on top of spark</a:t>
            </a:r>
          </a:p>
          <a:p>
            <a:pPr marL="0" indent="0">
              <a:lnSpc>
                <a:spcPct val="100000"/>
              </a:lnSpc>
              <a:buNone/>
            </a:pPr>
            <a:r>
              <a:rPr lang="en-IN" dirty="0">
                <a:solidFill>
                  <a:srgbClr val="FF0000"/>
                </a:solidFill>
              </a:rPr>
              <a:t>Graphx : </a:t>
            </a:r>
            <a:r>
              <a:rPr lang="en-US" b="0" i="0" dirty="0">
                <a:solidFill>
                  <a:srgbClr val="000000"/>
                </a:solidFill>
                <a:effectLst/>
                <a:latin typeface="+mn-lt"/>
                <a:cs typeface="Calibri" panose="020F0502020204030204" pitchFamily="34" charset="0"/>
              </a:rPr>
              <a:t>used for producing graphical </a:t>
            </a:r>
          </a:p>
          <a:p>
            <a:pPr marL="0" indent="0">
              <a:lnSpc>
                <a:spcPct val="100000"/>
              </a:lnSpc>
              <a:buNone/>
            </a:pPr>
            <a:r>
              <a:rPr lang="en-US" b="0" i="0" dirty="0">
                <a:solidFill>
                  <a:srgbClr val="000000"/>
                </a:solidFill>
                <a:effectLst/>
                <a:latin typeface="+mn-lt"/>
                <a:cs typeface="Calibri" panose="020F0502020204030204" pitchFamily="34" charset="0"/>
              </a:rPr>
              <a:t>representations of the computation </a:t>
            </a:r>
            <a:r>
              <a:rPr lang="en-US" b="0" i="0" dirty="0">
                <a:solidFill>
                  <a:srgbClr val="000000"/>
                </a:solidFill>
                <a:effectLst/>
                <a:latin typeface="+mn-lt"/>
              </a:rPr>
              <a:t>run by Spark.</a:t>
            </a:r>
            <a:endParaRPr lang="en-IN" dirty="0">
              <a:solidFill>
                <a:srgbClr val="FF0000"/>
              </a:solidFill>
              <a:latin typeface="+mn-lt"/>
            </a:endParaRPr>
          </a:p>
        </p:txBody>
      </p:sp>
      <p:pic>
        <p:nvPicPr>
          <p:cNvPr id="1026" name="Picture 2" descr="Spark Consulting | Spark Experts | Cazton">
            <a:extLst>
              <a:ext uri="{FF2B5EF4-FFF2-40B4-BE49-F238E27FC236}">
                <a16:creationId xmlns:a16="http://schemas.microsoft.com/office/drawing/2014/main" id="{2E2AA9BF-A164-74BB-BF63-80521C062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0130" y="1752900"/>
            <a:ext cx="5960110" cy="439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85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A003-C1B0-5065-D88A-D87739AFF86F}"/>
              </a:ext>
            </a:extLst>
          </p:cNvPr>
          <p:cNvSpPr>
            <a:spLocks noGrp="1"/>
          </p:cNvSpPr>
          <p:nvPr>
            <p:ph type="title"/>
          </p:nvPr>
        </p:nvSpPr>
        <p:spPr>
          <a:xfrm>
            <a:off x="808661" y="155575"/>
            <a:ext cx="10357666" cy="35877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E4F06C9A-684E-F5DA-F1A0-2D15D856EDE8}"/>
              </a:ext>
            </a:extLst>
          </p:cNvPr>
          <p:cNvSpPr>
            <a:spLocks noGrp="1"/>
          </p:cNvSpPr>
          <p:nvPr>
            <p:ph idx="1"/>
          </p:nvPr>
        </p:nvSpPr>
        <p:spPr>
          <a:xfrm>
            <a:off x="142875" y="657225"/>
            <a:ext cx="11677650" cy="6045200"/>
          </a:xfrm>
        </p:spPr>
        <p:txBody>
          <a:bodyPr/>
          <a:lstStyle/>
          <a:p>
            <a:r>
              <a:rPr lang="en-US" dirty="0">
                <a:solidFill>
                  <a:srgbClr val="FF0000"/>
                </a:solidFill>
              </a:rPr>
              <a:t>Programming languages: </a:t>
            </a:r>
            <a:r>
              <a:rPr lang="en-US" dirty="0"/>
              <a:t>we can write the code using scala , python (pyspark), R etc., .So, that that code run on top of the Spark </a:t>
            </a:r>
          </a:p>
          <a:p>
            <a:r>
              <a:rPr lang="en-US" dirty="0">
                <a:solidFill>
                  <a:srgbClr val="FF0000"/>
                </a:solidFill>
              </a:rPr>
              <a:t>Storage : </a:t>
            </a:r>
            <a:r>
              <a:rPr lang="en-US" dirty="0"/>
              <a:t>Spark always  underlying the storages like HDFS, S3, Azure Gen2, etc.,</a:t>
            </a:r>
          </a:p>
          <a:p>
            <a:r>
              <a:rPr lang="en-US" dirty="0"/>
              <a:t>Our Azure </a:t>
            </a:r>
            <a:r>
              <a:rPr lang="en-US" dirty="0">
                <a:highlight>
                  <a:srgbClr val="FFFF00"/>
                </a:highlight>
              </a:rPr>
              <a:t>Synapse use YARN as Cluster Manager</a:t>
            </a:r>
          </a:p>
          <a:p>
            <a:r>
              <a:rPr lang="en-US" dirty="0">
                <a:solidFill>
                  <a:srgbClr val="FF0000"/>
                </a:solidFill>
              </a:rPr>
              <a:t>Spark pool use cases:</a:t>
            </a:r>
          </a:p>
          <a:p>
            <a:pPr marL="0" indent="0">
              <a:buNone/>
            </a:pPr>
            <a:r>
              <a:rPr lang="en-US" dirty="0"/>
              <a:t>	Data Processing </a:t>
            </a:r>
          </a:p>
          <a:p>
            <a:pPr marL="0" indent="0">
              <a:buNone/>
            </a:pPr>
            <a:r>
              <a:rPr lang="en-US" dirty="0"/>
              <a:t>	ML models development </a:t>
            </a:r>
          </a:p>
          <a:p>
            <a:pPr marL="0" indent="0">
              <a:buNone/>
            </a:pPr>
            <a:r>
              <a:rPr lang="en-US" dirty="0">
                <a:highlight>
                  <a:srgbClr val="FFFF00"/>
                </a:highlight>
              </a:rPr>
              <a:t>Spark Pools are created to run the spark notebooks</a:t>
            </a:r>
          </a:p>
          <a:p>
            <a:r>
              <a:rPr lang="en-IN" dirty="0"/>
              <a:t>To learn about Spark Architecture : </a:t>
            </a:r>
            <a:r>
              <a:rPr lang="en-IN" dirty="0">
                <a:hlinkClick r:id="rId2"/>
              </a:rPr>
              <a:t>https://medium.com/@badwaik.ojas/components-of-spark-cluster-b4f8c90f9753</a:t>
            </a:r>
            <a:endParaRPr lang="en-IN" dirty="0"/>
          </a:p>
          <a:p>
            <a:r>
              <a:rPr lang="en-IN" dirty="0"/>
              <a:t>To learn about cluster Manager: </a:t>
            </a:r>
            <a:r>
              <a:rPr lang="en-IN" dirty="0">
                <a:hlinkClick r:id="rId3"/>
              </a:rPr>
              <a:t>https://www.linkedin.com/pulse/spark-cluster-manager-rijika-roy/</a:t>
            </a:r>
            <a:endParaRPr lang="en-IN" dirty="0"/>
          </a:p>
          <a:p>
            <a:endParaRPr lang="en-IN" dirty="0"/>
          </a:p>
        </p:txBody>
      </p:sp>
    </p:spTree>
    <p:extLst>
      <p:ext uri="{BB962C8B-B14F-4D97-AF65-F5344CB8AC3E}">
        <p14:creationId xmlns:p14="http://schemas.microsoft.com/office/powerpoint/2010/main" val="2009862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6D246-87D8-D613-4473-838FD4DAC178}"/>
              </a:ext>
            </a:extLst>
          </p:cNvPr>
          <p:cNvSpPr>
            <a:spLocks noGrp="1"/>
          </p:cNvSpPr>
          <p:nvPr>
            <p:ph type="title"/>
          </p:nvPr>
        </p:nvSpPr>
        <p:spPr>
          <a:xfrm>
            <a:off x="808661" y="174625"/>
            <a:ext cx="10357666" cy="549275"/>
          </a:xfrm>
        </p:spPr>
        <p:txBody>
          <a:bodyPr>
            <a:normAutofit fontScale="90000"/>
          </a:bodyPr>
          <a:lstStyle/>
          <a:p>
            <a:r>
              <a:rPr lang="en-US" sz="2800" dirty="0">
                <a:highlight>
                  <a:srgbClr val="FFFF00"/>
                </a:highlight>
              </a:rPr>
              <a:t>Lakehouse </a:t>
            </a:r>
            <a:endParaRPr lang="en-IN" sz="2800" dirty="0">
              <a:highlight>
                <a:srgbClr val="FFFF00"/>
              </a:highlight>
            </a:endParaRPr>
          </a:p>
        </p:txBody>
      </p:sp>
      <p:sp>
        <p:nvSpPr>
          <p:cNvPr id="3" name="Content Placeholder 2">
            <a:extLst>
              <a:ext uri="{FF2B5EF4-FFF2-40B4-BE49-F238E27FC236}">
                <a16:creationId xmlns:a16="http://schemas.microsoft.com/office/drawing/2014/main" id="{745A871D-B7E8-40A9-7462-7CEF9FC53D33}"/>
              </a:ext>
            </a:extLst>
          </p:cNvPr>
          <p:cNvSpPr>
            <a:spLocks noGrp="1"/>
          </p:cNvSpPr>
          <p:nvPr>
            <p:ph idx="1"/>
          </p:nvPr>
        </p:nvSpPr>
        <p:spPr>
          <a:xfrm>
            <a:off x="200025" y="895351"/>
            <a:ext cx="11306175" cy="5705474"/>
          </a:xfrm>
        </p:spPr>
        <p:txBody>
          <a:bodyPr/>
          <a:lstStyle/>
          <a:p>
            <a:r>
              <a:rPr lang="en-US" dirty="0"/>
              <a:t>To over come the drawbacks of Both DWH and Data Lake, DataBricks Proposed a paper by saying that just maintain a single system that manages Both (DWH and DataLake features )</a:t>
            </a:r>
          </a:p>
          <a:p>
            <a:r>
              <a:rPr lang="en-US" dirty="0"/>
              <a:t>Drawbacks of Data Lake:</a:t>
            </a:r>
          </a:p>
          <a:p>
            <a:pPr marL="0" indent="0">
              <a:buNone/>
            </a:pPr>
            <a:r>
              <a:rPr lang="en-US" dirty="0"/>
              <a:t>- No acid transactions, No Schema Enforcement, No Data Versioning , Lot of Data Duplication      involved </a:t>
            </a:r>
          </a:p>
          <a:p>
            <a:pPr marL="0" indent="0">
              <a:buNone/>
            </a:pPr>
            <a:r>
              <a:rPr lang="en-US" dirty="0"/>
              <a:t>Drawbacks of DWH : </a:t>
            </a:r>
          </a:p>
          <a:p>
            <a:pPr marL="0" indent="0">
              <a:buNone/>
            </a:pPr>
            <a:r>
              <a:rPr lang="en-US" dirty="0"/>
              <a:t>- It won’t support of Unstructured data </a:t>
            </a:r>
          </a:p>
          <a:p>
            <a:pPr marL="0" indent="0">
              <a:buNone/>
            </a:pPr>
            <a:r>
              <a:rPr lang="en-US" dirty="0"/>
              <a:t>So, To overcome these drawbacks Lakehouse arch developed by the DataBricks </a:t>
            </a:r>
          </a:p>
          <a:p>
            <a:pPr marL="0" indent="0">
              <a:buNone/>
            </a:pPr>
            <a:r>
              <a:rPr lang="en-US" dirty="0"/>
              <a:t>Lakehouse : It brings the Transaction layer on top of Data Lake. So, that it brings transaction capability like DBMS . Using Delta lake, we can implement Lakehouse architecture </a:t>
            </a:r>
            <a:endParaRPr lang="en-IN" dirty="0"/>
          </a:p>
        </p:txBody>
      </p:sp>
    </p:spTree>
    <p:extLst>
      <p:ext uri="{BB962C8B-B14F-4D97-AF65-F5344CB8AC3E}">
        <p14:creationId xmlns:p14="http://schemas.microsoft.com/office/powerpoint/2010/main" val="2927600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69E6-D53E-C844-B650-EF67B455F96A}"/>
              </a:ext>
            </a:extLst>
          </p:cNvPr>
          <p:cNvSpPr>
            <a:spLocks noGrp="1"/>
          </p:cNvSpPr>
          <p:nvPr>
            <p:ph type="title"/>
          </p:nvPr>
        </p:nvSpPr>
        <p:spPr>
          <a:xfrm>
            <a:off x="808661" y="184150"/>
            <a:ext cx="10357666" cy="358775"/>
          </a:xfrm>
        </p:spPr>
        <p:txBody>
          <a:bodyPr>
            <a:normAutofit fontScale="90000"/>
          </a:bodyPr>
          <a:lstStyle/>
          <a:p>
            <a:r>
              <a:rPr lang="en-US" sz="1600" dirty="0">
                <a:solidFill>
                  <a:srgbClr val="FF0000"/>
                </a:solidFill>
              </a:rPr>
              <a:t>Continue:::</a:t>
            </a:r>
            <a:endParaRPr lang="en-IN" sz="1600" dirty="0">
              <a:solidFill>
                <a:srgbClr val="FF0000"/>
              </a:solidFill>
            </a:endParaRPr>
          </a:p>
        </p:txBody>
      </p:sp>
      <p:pic>
        <p:nvPicPr>
          <p:cNvPr id="5" name="Content Placeholder 4">
            <a:extLst>
              <a:ext uri="{FF2B5EF4-FFF2-40B4-BE49-F238E27FC236}">
                <a16:creationId xmlns:a16="http://schemas.microsoft.com/office/drawing/2014/main" id="{13E1819E-06F6-0F16-C8E2-82888D94F9B9}"/>
              </a:ext>
            </a:extLst>
          </p:cNvPr>
          <p:cNvPicPr>
            <a:picLocks noGrp="1" noChangeAspect="1"/>
          </p:cNvPicPr>
          <p:nvPr>
            <p:ph idx="1"/>
          </p:nvPr>
        </p:nvPicPr>
        <p:blipFill>
          <a:blip r:embed="rId2"/>
          <a:stretch>
            <a:fillRect/>
          </a:stretch>
        </p:blipFill>
        <p:spPr>
          <a:xfrm>
            <a:off x="454904" y="760730"/>
            <a:ext cx="7022856" cy="3272790"/>
          </a:xfrm>
        </p:spPr>
      </p:pic>
      <p:pic>
        <p:nvPicPr>
          <p:cNvPr id="7" name="Picture 6">
            <a:extLst>
              <a:ext uri="{FF2B5EF4-FFF2-40B4-BE49-F238E27FC236}">
                <a16:creationId xmlns:a16="http://schemas.microsoft.com/office/drawing/2014/main" id="{FFEEF3C3-C06B-6434-0DF8-E5F2B6718A6F}"/>
              </a:ext>
            </a:extLst>
          </p:cNvPr>
          <p:cNvPicPr>
            <a:picLocks noChangeAspect="1"/>
          </p:cNvPicPr>
          <p:nvPr/>
        </p:nvPicPr>
        <p:blipFill>
          <a:blip r:embed="rId3"/>
          <a:stretch>
            <a:fillRect/>
          </a:stretch>
        </p:blipFill>
        <p:spPr>
          <a:xfrm>
            <a:off x="5059680" y="4104640"/>
            <a:ext cx="6197599" cy="2753360"/>
          </a:xfrm>
          <a:prstGeom prst="rect">
            <a:avLst/>
          </a:prstGeom>
        </p:spPr>
      </p:pic>
    </p:spTree>
    <p:extLst>
      <p:ext uri="{BB962C8B-B14F-4D97-AF65-F5344CB8AC3E}">
        <p14:creationId xmlns:p14="http://schemas.microsoft.com/office/powerpoint/2010/main" val="1848337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1832-99CD-3144-6828-0C6D7EFA747E}"/>
              </a:ext>
            </a:extLst>
          </p:cNvPr>
          <p:cNvSpPr>
            <a:spLocks noGrp="1"/>
          </p:cNvSpPr>
          <p:nvPr>
            <p:ph type="title"/>
          </p:nvPr>
        </p:nvSpPr>
        <p:spPr>
          <a:xfrm>
            <a:off x="808661" y="228601"/>
            <a:ext cx="10357666" cy="495300"/>
          </a:xfrm>
        </p:spPr>
        <p:txBody>
          <a:bodyPr>
            <a:normAutofit fontScale="90000"/>
          </a:bodyPr>
          <a:lstStyle/>
          <a:p>
            <a:pPr algn="ctr"/>
            <a:r>
              <a:rPr lang="en-US" sz="2800" dirty="0">
                <a:highlight>
                  <a:srgbClr val="FFFF00"/>
                </a:highlight>
              </a:rPr>
              <a:t>::Delta Lake::</a:t>
            </a:r>
            <a:endParaRPr lang="en-IN" sz="2800" dirty="0">
              <a:highlight>
                <a:srgbClr val="FFFF00"/>
              </a:highlight>
            </a:endParaRPr>
          </a:p>
        </p:txBody>
      </p:sp>
      <p:sp>
        <p:nvSpPr>
          <p:cNvPr id="3" name="Content Placeholder 2">
            <a:extLst>
              <a:ext uri="{FF2B5EF4-FFF2-40B4-BE49-F238E27FC236}">
                <a16:creationId xmlns:a16="http://schemas.microsoft.com/office/drawing/2014/main" id="{2FF9DE9C-5BF4-21F2-CD71-EA5C29EC38A0}"/>
              </a:ext>
            </a:extLst>
          </p:cNvPr>
          <p:cNvSpPr>
            <a:spLocks noGrp="1"/>
          </p:cNvSpPr>
          <p:nvPr>
            <p:ph idx="1"/>
          </p:nvPr>
        </p:nvSpPr>
        <p:spPr>
          <a:xfrm>
            <a:off x="276225" y="857252"/>
            <a:ext cx="11287125" cy="5905498"/>
          </a:xfrm>
        </p:spPr>
        <p:txBody>
          <a:bodyPr/>
          <a:lstStyle/>
          <a:p>
            <a:pPr algn="l"/>
            <a:r>
              <a:rPr lang="en-US" b="0" i="0" dirty="0">
                <a:solidFill>
                  <a:srgbClr val="242424"/>
                </a:solidFill>
                <a:effectLst/>
                <a:latin typeface="+mn-lt"/>
              </a:rPr>
              <a:t>Before going into further details on Delta Lake, we need to remember the concept of Data Lake, so let’s travel through some history.</a:t>
            </a:r>
          </a:p>
          <a:p>
            <a:pPr algn="l"/>
            <a:r>
              <a:rPr lang="en-US" b="0" i="0" dirty="0">
                <a:solidFill>
                  <a:srgbClr val="242424"/>
                </a:solidFill>
                <a:effectLst/>
                <a:latin typeface="+mn-lt"/>
              </a:rPr>
              <a:t>The Data Lake architecture was proposed in a period of great growth in the data volume, especially in non-structured and semi-structured data, when traditional Data Warehouse systems start to become incapable of dealing with this demand. The proposal is simple — “Throw everything you have here inside and worry later”.</a:t>
            </a:r>
          </a:p>
          <a:p>
            <a:pPr algn="l"/>
            <a:r>
              <a:rPr lang="en-US" dirty="0">
                <a:solidFill>
                  <a:srgbClr val="242424"/>
                </a:solidFill>
                <a:latin typeface="+mn-lt"/>
              </a:rPr>
              <a:t>Time passes later everyone thinks about Data Quality, versioning . In Data lake data as files without a defined schema makes it challenging to perform critical data management to enable ETL transactions , </a:t>
            </a:r>
            <a:r>
              <a:rPr lang="en-US" b="0" i="0" dirty="0">
                <a:solidFill>
                  <a:srgbClr val="242424"/>
                </a:solidFill>
                <a:effectLst/>
                <a:latin typeface="+mn-lt"/>
              </a:rPr>
              <a:t>based on the hits and misses of the past, new architectures were proposed. The </a:t>
            </a:r>
            <a:r>
              <a:rPr lang="en-US" b="0" i="0" dirty="0">
                <a:solidFill>
                  <a:srgbClr val="242424"/>
                </a:solidFill>
                <a:effectLst/>
                <a:highlight>
                  <a:srgbClr val="FFFF00"/>
                </a:highlight>
                <a:latin typeface="+mn-lt"/>
              </a:rPr>
              <a:t>Lakehouse architecture </a:t>
            </a:r>
            <a:r>
              <a:rPr lang="en-US" b="0" i="0" dirty="0">
                <a:solidFill>
                  <a:srgbClr val="242424"/>
                </a:solidFill>
                <a:effectLst/>
                <a:latin typeface="+mn-lt"/>
              </a:rPr>
              <a:t>was one of them. In a nutshell, it tries to mix the advantages of both Data Lakes (flexibility) and Data Warehouses (guarantees)</a:t>
            </a:r>
          </a:p>
          <a:p>
            <a:pPr algn="l"/>
            <a:r>
              <a:rPr lang="en-US" b="0" i="0" dirty="0">
                <a:solidFill>
                  <a:srgbClr val="242424"/>
                </a:solidFill>
                <a:effectLst/>
                <a:latin typeface="+mn-lt"/>
                <a:cs typeface="Calibri" panose="020F0502020204030204" pitchFamily="34" charset="0"/>
              </a:rPr>
              <a:t>Delta Lake is nothing more than a practical implementation of a storage framework/solution with a Lakehouse vision.  (using Delta lake we can implement Lakehouse architecture )</a:t>
            </a:r>
          </a:p>
          <a:p>
            <a:endParaRPr lang="en-IN" dirty="0"/>
          </a:p>
        </p:txBody>
      </p:sp>
      <p:pic>
        <p:nvPicPr>
          <p:cNvPr id="5" name="Picture 4">
            <a:extLst>
              <a:ext uri="{FF2B5EF4-FFF2-40B4-BE49-F238E27FC236}">
                <a16:creationId xmlns:a16="http://schemas.microsoft.com/office/drawing/2014/main" id="{18FA2313-57A2-1D32-A1CA-2408711589D2}"/>
              </a:ext>
            </a:extLst>
          </p:cNvPr>
          <p:cNvPicPr>
            <a:picLocks noChangeAspect="1"/>
          </p:cNvPicPr>
          <p:nvPr/>
        </p:nvPicPr>
        <p:blipFill>
          <a:blip r:embed="rId2"/>
          <a:stretch>
            <a:fillRect/>
          </a:stretch>
        </p:blipFill>
        <p:spPr>
          <a:xfrm>
            <a:off x="2881312" y="95251"/>
            <a:ext cx="1076325" cy="762000"/>
          </a:xfrm>
          <a:prstGeom prst="rect">
            <a:avLst/>
          </a:prstGeom>
        </p:spPr>
      </p:pic>
    </p:spTree>
    <p:extLst>
      <p:ext uri="{BB962C8B-B14F-4D97-AF65-F5344CB8AC3E}">
        <p14:creationId xmlns:p14="http://schemas.microsoft.com/office/powerpoint/2010/main" val="3597378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C5A7A-1521-A7E8-DAE2-8BE241937954}"/>
              </a:ext>
            </a:extLst>
          </p:cNvPr>
          <p:cNvSpPr>
            <a:spLocks noGrp="1"/>
          </p:cNvSpPr>
          <p:nvPr>
            <p:ph type="title"/>
          </p:nvPr>
        </p:nvSpPr>
        <p:spPr>
          <a:xfrm>
            <a:off x="808661" y="365125"/>
            <a:ext cx="10357666" cy="358775"/>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56ED5621-66E5-57F4-3C0B-C159254B1944}"/>
              </a:ext>
            </a:extLst>
          </p:cNvPr>
          <p:cNvSpPr>
            <a:spLocks noGrp="1"/>
          </p:cNvSpPr>
          <p:nvPr>
            <p:ph idx="1"/>
          </p:nvPr>
        </p:nvSpPr>
        <p:spPr>
          <a:xfrm>
            <a:off x="266700" y="790575"/>
            <a:ext cx="11144250" cy="5543550"/>
          </a:xfrm>
        </p:spPr>
        <p:txBody>
          <a:bodyPr/>
          <a:lstStyle/>
          <a:p>
            <a:r>
              <a:rPr lang="en-US" dirty="0">
                <a:latin typeface="+mn-lt"/>
              </a:rPr>
              <a:t>A </a:t>
            </a:r>
            <a:r>
              <a:rPr lang="en-US" dirty="0">
                <a:highlight>
                  <a:srgbClr val="FFFF00"/>
                </a:highlight>
                <a:latin typeface="+mn-lt"/>
              </a:rPr>
              <a:t>table in Delta Lake (alias Delta Table) </a:t>
            </a:r>
            <a:r>
              <a:rPr lang="en-US" dirty="0">
                <a:latin typeface="+mn-lt"/>
              </a:rPr>
              <a:t>is nothing more than a </a:t>
            </a:r>
            <a:r>
              <a:rPr lang="en-US" i="1" dirty="0">
                <a:effectLst/>
                <a:latin typeface="+mn-lt"/>
              </a:rPr>
              <a:t>parquet</a:t>
            </a:r>
            <a:r>
              <a:rPr lang="en-US" dirty="0">
                <a:latin typeface="+mn-lt"/>
              </a:rPr>
              <a:t> file with a transaction log in JSON that stores all the change history on that file.</a:t>
            </a:r>
            <a:r>
              <a:rPr lang="en-US" b="0" i="0" dirty="0">
                <a:solidFill>
                  <a:srgbClr val="242424"/>
                </a:solidFill>
                <a:effectLst/>
                <a:latin typeface="+mn-lt"/>
              </a:rPr>
              <a:t> In that way, even with data stored in files, it is possible to have total control over all that happened to it, including reading previous versions and reverting operations. Delta Lake also works with the concept of ACID transactions, that is, no partial writing caused by job failures or inconsistent readings. Delta Lake also refuses writes with wrongly formatted data (schema enforcement) and allows for schema evolution. Finally, it also provides the usual CRUD functionalities (insert, update, merge, and delete), usually not available in raw files.</a:t>
            </a:r>
          </a:p>
          <a:p>
            <a:r>
              <a:rPr lang="en-US" dirty="0">
                <a:solidFill>
                  <a:srgbClr val="242424"/>
                </a:solidFill>
                <a:latin typeface="+mn-lt"/>
              </a:rPr>
              <a:t>DataBricks is the best example for the </a:t>
            </a:r>
            <a:r>
              <a:rPr lang="en-US" dirty="0">
                <a:solidFill>
                  <a:srgbClr val="FF0000"/>
                </a:solidFill>
                <a:latin typeface="+mn-lt"/>
              </a:rPr>
              <a:t>Lakehouse</a:t>
            </a:r>
          </a:p>
          <a:p>
            <a:endParaRPr lang="en-IN" dirty="0">
              <a:latin typeface="+mn-lt"/>
            </a:endParaRPr>
          </a:p>
        </p:txBody>
      </p:sp>
      <p:sp>
        <p:nvSpPr>
          <p:cNvPr id="4" name="Rectangle 3">
            <a:extLst>
              <a:ext uri="{FF2B5EF4-FFF2-40B4-BE49-F238E27FC236}">
                <a16:creationId xmlns:a16="http://schemas.microsoft.com/office/drawing/2014/main" id="{61EA3218-6BED-30EC-1683-3DB421967E55}"/>
              </a:ext>
            </a:extLst>
          </p:cNvPr>
          <p:cNvSpPr/>
          <p:nvPr/>
        </p:nvSpPr>
        <p:spPr>
          <a:xfrm>
            <a:off x="571500" y="4810125"/>
            <a:ext cx="8601075" cy="120967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2"/>
              </a:rPr>
              <a:t>https://docs.databricks.com/en/delta/index.html</a:t>
            </a:r>
            <a:endParaRPr lang="en-US" dirty="0"/>
          </a:p>
          <a:p>
            <a:pPr algn="ctr"/>
            <a:endParaRPr lang="en-IN" dirty="0"/>
          </a:p>
        </p:txBody>
      </p:sp>
    </p:spTree>
    <p:extLst>
      <p:ext uri="{BB962C8B-B14F-4D97-AF65-F5344CB8AC3E}">
        <p14:creationId xmlns:p14="http://schemas.microsoft.com/office/powerpoint/2010/main" val="4240181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F7FF5-1578-B499-BB20-4CD99ADF66D0}"/>
              </a:ext>
            </a:extLst>
          </p:cNvPr>
          <p:cNvSpPr>
            <a:spLocks noGrp="1"/>
          </p:cNvSpPr>
          <p:nvPr>
            <p:ph type="title"/>
          </p:nvPr>
        </p:nvSpPr>
        <p:spPr>
          <a:xfrm>
            <a:off x="589280" y="284481"/>
            <a:ext cx="5293360" cy="1341119"/>
          </a:xfrm>
        </p:spPr>
        <p:txBody>
          <a:bodyPr anchor="t">
            <a:noAutofit/>
          </a:bodyPr>
          <a:lstStyle/>
          <a:p>
            <a:r>
              <a:rPr lang="en-US" sz="2800" dirty="0">
                <a:highlight>
                  <a:srgbClr val="FFFF00"/>
                </a:highlight>
              </a:rPr>
              <a:t>::Querying Files in synapse SQL::</a:t>
            </a:r>
            <a:endParaRPr lang="en-IN" sz="2800" dirty="0">
              <a:highlight>
                <a:srgbClr val="FFFF00"/>
              </a:highlight>
            </a:endParaRPr>
          </a:p>
        </p:txBody>
      </p:sp>
      <p:sp>
        <p:nvSpPr>
          <p:cNvPr id="12" name="Rectangle 11">
            <a:extLst>
              <a:ext uri="{FF2B5EF4-FFF2-40B4-BE49-F238E27FC236}">
                <a16:creationId xmlns:a16="http://schemas.microsoft.com/office/drawing/2014/main" id="{D53B87E1-D7E5-4495-978C-B0ED36089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36FAE04-D7AD-B3A4-E19D-95179942605C}"/>
              </a:ext>
            </a:extLst>
          </p:cNvPr>
          <p:cNvPicPr>
            <a:picLocks noChangeAspect="1"/>
          </p:cNvPicPr>
          <p:nvPr/>
        </p:nvPicPr>
        <p:blipFill>
          <a:blip r:embed="rId2"/>
          <a:stretch>
            <a:fillRect/>
          </a:stretch>
        </p:blipFill>
        <p:spPr>
          <a:xfrm>
            <a:off x="583474" y="1471808"/>
            <a:ext cx="5130800" cy="3186654"/>
          </a:xfrm>
          <a:prstGeom prst="rect">
            <a:avLst/>
          </a:prstGeom>
        </p:spPr>
      </p:pic>
      <p:sp>
        <p:nvSpPr>
          <p:cNvPr id="14" name="Freeform: Shape 13">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001300" y="3248166"/>
            <a:ext cx="5190698"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1772"/>
            <a:ext cx="5370286" cy="5228536"/>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01D296-512C-832C-5D0C-921CDA196D1C}"/>
              </a:ext>
            </a:extLst>
          </p:cNvPr>
          <p:cNvSpPr>
            <a:spLocks noGrp="1"/>
          </p:cNvSpPr>
          <p:nvPr>
            <p:ph idx="1"/>
          </p:nvPr>
        </p:nvSpPr>
        <p:spPr>
          <a:xfrm>
            <a:off x="6335290" y="1405719"/>
            <a:ext cx="4749270" cy="2465241"/>
          </a:xfrm>
        </p:spPr>
        <p:txBody>
          <a:bodyPr>
            <a:normAutofit/>
          </a:bodyPr>
          <a:lstStyle/>
          <a:p>
            <a:r>
              <a:rPr lang="en-US" dirty="0">
                <a:solidFill>
                  <a:srgbClr val="000000"/>
                </a:solidFill>
              </a:rPr>
              <a:t>Let’s see who we can query the files like csv, delta, parquet files in Azure Synapse SQL using </a:t>
            </a:r>
            <a:r>
              <a:rPr lang="en-US" dirty="0">
                <a:solidFill>
                  <a:srgbClr val="000000"/>
                </a:solidFill>
                <a:highlight>
                  <a:srgbClr val="FFFF00"/>
                </a:highlight>
              </a:rPr>
              <a:t>OPENROWSET</a:t>
            </a:r>
            <a:r>
              <a:rPr lang="en-US" dirty="0">
                <a:solidFill>
                  <a:srgbClr val="000000"/>
                </a:solidFill>
              </a:rPr>
              <a:t> function </a:t>
            </a:r>
          </a:p>
          <a:p>
            <a:r>
              <a:rPr lang="en-US" dirty="0">
                <a:solidFill>
                  <a:srgbClr val="000000"/>
                </a:solidFill>
              </a:rPr>
              <a:t>In Bulk pass the File path </a:t>
            </a:r>
            <a:r>
              <a:rPr lang="en-US" dirty="0" err="1">
                <a:solidFill>
                  <a:srgbClr val="000000"/>
                </a:solidFill>
              </a:rPr>
              <a:t>url</a:t>
            </a:r>
            <a:r>
              <a:rPr lang="en-US" dirty="0">
                <a:solidFill>
                  <a:srgbClr val="000000"/>
                </a:solidFill>
              </a:rPr>
              <a:t> </a:t>
            </a:r>
          </a:p>
          <a:p>
            <a:endParaRPr lang="en-US" dirty="0">
              <a:solidFill>
                <a:srgbClr val="000000"/>
              </a:solidFill>
            </a:endParaRPr>
          </a:p>
          <a:p>
            <a:endParaRPr lang="en-IN" dirty="0">
              <a:solidFill>
                <a:srgbClr val="000000"/>
              </a:solidFill>
            </a:endParaRPr>
          </a:p>
        </p:txBody>
      </p:sp>
      <p:pic>
        <p:nvPicPr>
          <p:cNvPr id="7" name="Picture 6">
            <a:extLst>
              <a:ext uri="{FF2B5EF4-FFF2-40B4-BE49-F238E27FC236}">
                <a16:creationId xmlns:a16="http://schemas.microsoft.com/office/drawing/2014/main" id="{46F262BD-64F1-E8F1-33AF-01D35BDB0DD3}"/>
              </a:ext>
            </a:extLst>
          </p:cNvPr>
          <p:cNvPicPr>
            <a:picLocks noChangeAspect="1"/>
          </p:cNvPicPr>
          <p:nvPr/>
        </p:nvPicPr>
        <p:blipFill>
          <a:blip r:embed="rId5"/>
          <a:stretch>
            <a:fillRect/>
          </a:stretch>
        </p:blipFill>
        <p:spPr>
          <a:xfrm>
            <a:off x="3707674" y="4734832"/>
            <a:ext cx="7924800" cy="2046798"/>
          </a:xfrm>
          <a:prstGeom prst="rect">
            <a:avLst/>
          </a:prstGeom>
        </p:spPr>
      </p:pic>
    </p:spTree>
    <p:extLst>
      <p:ext uri="{BB962C8B-B14F-4D97-AF65-F5344CB8AC3E}">
        <p14:creationId xmlns:p14="http://schemas.microsoft.com/office/powerpoint/2010/main" val="908878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457D3-8CD2-2573-D22C-7B59177B8CDC}"/>
              </a:ext>
            </a:extLst>
          </p:cNvPr>
          <p:cNvSpPr>
            <a:spLocks noGrp="1"/>
          </p:cNvSpPr>
          <p:nvPr>
            <p:ph type="title"/>
          </p:nvPr>
        </p:nvSpPr>
        <p:spPr>
          <a:xfrm>
            <a:off x="808661" y="174626"/>
            <a:ext cx="10357666" cy="444500"/>
          </a:xfrm>
        </p:spPr>
        <p:txBody>
          <a:bodyPr>
            <a:normAutofit fontScale="90000"/>
          </a:bodyPr>
          <a:lstStyle/>
          <a:p>
            <a:pPr algn="ctr"/>
            <a:r>
              <a:rPr lang="en-US" sz="2800" dirty="0">
                <a:highlight>
                  <a:srgbClr val="FFFF00"/>
                </a:highlight>
              </a:rPr>
              <a:t>External table::</a:t>
            </a:r>
            <a:endParaRPr lang="en-IN" sz="2800" dirty="0">
              <a:highlight>
                <a:srgbClr val="FFFF00"/>
              </a:highlight>
            </a:endParaRPr>
          </a:p>
        </p:txBody>
      </p:sp>
      <p:sp>
        <p:nvSpPr>
          <p:cNvPr id="3" name="Content Placeholder 2">
            <a:extLst>
              <a:ext uri="{FF2B5EF4-FFF2-40B4-BE49-F238E27FC236}">
                <a16:creationId xmlns:a16="http://schemas.microsoft.com/office/drawing/2014/main" id="{9197B992-BB78-B705-75B6-D14482D90B5E}"/>
              </a:ext>
            </a:extLst>
          </p:cNvPr>
          <p:cNvSpPr>
            <a:spLocks noGrp="1"/>
          </p:cNvSpPr>
          <p:nvPr>
            <p:ph idx="1"/>
          </p:nvPr>
        </p:nvSpPr>
        <p:spPr>
          <a:xfrm>
            <a:off x="142875" y="619126"/>
            <a:ext cx="11734800" cy="6238874"/>
          </a:xfrm>
        </p:spPr>
        <p:txBody>
          <a:bodyPr/>
          <a:lstStyle/>
          <a:p>
            <a:pPr>
              <a:lnSpc>
                <a:spcPct val="100000"/>
              </a:lnSpc>
            </a:pPr>
            <a:r>
              <a:rPr lang="en-US" dirty="0"/>
              <a:t>External Tables are one of the database objects, which can be created table in Database from the data present in the Data Lake Storage . Once you created the External Table you can access those tables like any another table in the Database </a:t>
            </a:r>
          </a:p>
          <a:p>
            <a:pPr>
              <a:lnSpc>
                <a:spcPct val="100000"/>
              </a:lnSpc>
            </a:pPr>
            <a:r>
              <a:rPr lang="en-US" dirty="0"/>
              <a:t>With help of external table, you don’t need to create  script for table creation . </a:t>
            </a:r>
          </a:p>
          <a:p>
            <a:pPr>
              <a:lnSpc>
                <a:spcPct val="100000"/>
              </a:lnSpc>
            </a:pPr>
            <a:r>
              <a:rPr lang="en-US" b="0" i="0" dirty="0">
                <a:solidFill>
                  <a:srgbClr val="3B4045"/>
                </a:solidFill>
                <a:effectLst/>
                <a:latin typeface="+mn-lt"/>
              </a:rPr>
              <a:t>External table stores files on the HDFS or Azure Gen2 server but tables are not linked to the source file completely. Even if you drop the table then data won’t lost </a:t>
            </a:r>
          </a:p>
          <a:p>
            <a:pPr>
              <a:lnSpc>
                <a:spcPct val="100000"/>
              </a:lnSpc>
            </a:pPr>
            <a:r>
              <a:rPr lang="en-US" dirty="0">
                <a:solidFill>
                  <a:srgbClr val="3B4045"/>
                </a:solidFill>
                <a:latin typeface="+mn-lt"/>
              </a:rPr>
              <a:t>To wrap up, instead of querying directly on Data present in Storage layer, we will create a tables from the file presented in the Storage layer .</a:t>
            </a:r>
          </a:p>
          <a:p>
            <a:pPr>
              <a:lnSpc>
                <a:spcPct val="100000"/>
              </a:lnSpc>
            </a:pPr>
            <a:r>
              <a:rPr lang="en-US" b="0" i="0" dirty="0">
                <a:solidFill>
                  <a:srgbClr val="3B4045"/>
                </a:solidFill>
                <a:effectLst/>
                <a:latin typeface="+mn-lt"/>
              </a:rPr>
              <a:t>In Synapse to create the external </a:t>
            </a:r>
            <a:r>
              <a:rPr lang="en-US" dirty="0">
                <a:solidFill>
                  <a:srgbClr val="3B4045"/>
                </a:solidFill>
                <a:latin typeface="+mn-lt"/>
              </a:rPr>
              <a:t>table we must make use of another two objects one is </a:t>
            </a:r>
          </a:p>
          <a:p>
            <a:pPr marL="0" indent="0">
              <a:lnSpc>
                <a:spcPct val="100000"/>
              </a:lnSpc>
              <a:buNone/>
            </a:pPr>
            <a:r>
              <a:rPr lang="en-US" dirty="0">
                <a:solidFill>
                  <a:srgbClr val="FF0000"/>
                </a:solidFill>
                <a:latin typeface="+mn-lt"/>
              </a:rPr>
              <a:t>External data sources </a:t>
            </a:r>
            <a:r>
              <a:rPr lang="en-US" dirty="0">
                <a:solidFill>
                  <a:srgbClr val="3B4045"/>
                </a:solidFill>
                <a:latin typeface="+mn-lt"/>
              </a:rPr>
              <a:t>and another is </a:t>
            </a:r>
            <a:r>
              <a:rPr lang="en-US" dirty="0">
                <a:solidFill>
                  <a:srgbClr val="FF0000"/>
                </a:solidFill>
                <a:latin typeface="+mn-lt"/>
              </a:rPr>
              <a:t>External file formats </a:t>
            </a:r>
          </a:p>
          <a:p>
            <a:pPr marL="0" indent="0">
              <a:buNone/>
            </a:pPr>
            <a:endParaRPr lang="en-US" b="0" i="0" dirty="0">
              <a:solidFill>
                <a:srgbClr val="FF0000"/>
              </a:solidFill>
              <a:effectLst/>
              <a:latin typeface="+mn-lt"/>
            </a:endParaRPr>
          </a:p>
          <a:p>
            <a:endParaRPr lang="en-IN" dirty="0"/>
          </a:p>
        </p:txBody>
      </p:sp>
      <p:pic>
        <p:nvPicPr>
          <p:cNvPr id="5" name="Picture 4">
            <a:extLst>
              <a:ext uri="{FF2B5EF4-FFF2-40B4-BE49-F238E27FC236}">
                <a16:creationId xmlns:a16="http://schemas.microsoft.com/office/drawing/2014/main" id="{3CC75D78-358B-3ECA-5252-00EB7A99F096}"/>
              </a:ext>
            </a:extLst>
          </p:cNvPr>
          <p:cNvPicPr>
            <a:picLocks noChangeAspect="1"/>
          </p:cNvPicPr>
          <p:nvPr/>
        </p:nvPicPr>
        <p:blipFill>
          <a:blip r:embed="rId2"/>
          <a:stretch>
            <a:fillRect/>
          </a:stretch>
        </p:blipFill>
        <p:spPr>
          <a:xfrm>
            <a:off x="6829425" y="4086226"/>
            <a:ext cx="4614545" cy="2597148"/>
          </a:xfrm>
          <a:prstGeom prst="rect">
            <a:avLst/>
          </a:prstGeom>
        </p:spPr>
      </p:pic>
      <p:sp>
        <p:nvSpPr>
          <p:cNvPr id="6" name="Rectangle 5">
            <a:extLst>
              <a:ext uri="{FF2B5EF4-FFF2-40B4-BE49-F238E27FC236}">
                <a16:creationId xmlns:a16="http://schemas.microsoft.com/office/drawing/2014/main" id="{2E350487-F974-4E3C-F20A-45E788C2D07A}"/>
              </a:ext>
            </a:extLst>
          </p:cNvPr>
          <p:cNvSpPr/>
          <p:nvPr/>
        </p:nvSpPr>
        <p:spPr>
          <a:xfrm>
            <a:off x="409575" y="4733925"/>
            <a:ext cx="6153150" cy="160972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 </a:t>
            </a:r>
            <a:r>
              <a:rPr lang="en-US" dirty="0">
                <a:hlinkClick r:id="rId3"/>
              </a:rPr>
              <a:t>https://learn.microsoft.com/en-us/azure/synapse-analytics/sql/create-use-external-tables</a:t>
            </a:r>
            <a:endParaRPr lang="en-US" dirty="0"/>
          </a:p>
          <a:p>
            <a:pPr algn="ctr"/>
            <a:endParaRPr lang="en-IN" dirty="0"/>
          </a:p>
        </p:txBody>
      </p:sp>
    </p:spTree>
    <p:extLst>
      <p:ext uri="{BB962C8B-B14F-4D97-AF65-F5344CB8AC3E}">
        <p14:creationId xmlns:p14="http://schemas.microsoft.com/office/powerpoint/2010/main" val="37106317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89FE-0082-2E74-7019-548113F31C08}"/>
              </a:ext>
            </a:extLst>
          </p:cNvPr>
          <p:cNvSpPr>
            <a:spLocks noGrp="1"/>
          </p:cNvSpPr>
          <p:nvPr>
            <p:ph type="title"/>
          </p:nvPr>
        </p:nvSpPr>
        <p:spPr>
          <a:xfrm>
            <a:off x="808661" y="174626"/>
            <a:ext cx="10357666" cy="330200"/>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D805E671-BDF3-6334-1023-8C405462813A}"/>
              </a:ext>
            </a:extLst>
          </p:cNvPr>
          <p:cNvSpPr>
            <a:spLocks noGrp="1"/>
          </p:cNvSpPr>
          <p:nvPr>
            <p:ph idx="1"/>
          </p:nvPr>
        </p:nvSpPr>
        <p:spPr>
          <a:xfrm>
            <a:off x="161925" y="676275"/>
            <a:ext cx="11477625" cy="5753100"/>
          </a:xfrm>
        </p:spPr>
        <p:txBody>
          <a:bodyPr/>
          <a:lstStyle/>
          <a:p>
            <a:r>
              <a:rPr lang="en-US" dirty="0">
                <a:solidFill>
                  <a:srgbClr val="FF0000"/>
                </a:solidFill>
              </a:rPr>
              <a:t>External Data Source:: </a:t>
            </a:r>
            <a:r>
              <a:rPr lang="en-US" dirty="0"/>
              <a:t>This object have the information about the URL of Folder present in the storage account. Ex: Let’s say we have container </a:t>
            </a:r>
            <a:r>
              <a:rPr lang="en-US" dirty="0">
                <a:solidFill>
                  <a:srgbClr val="FF0000"/>
                </a:solidFill>
              </a:rPr>
              <a:t>called Raw </a:t>
            </a:r>
            <a:r>
              <a:rPr lang="en-US" dirty="0"/>
              <a:t>and in that container, I have </a:t>
            </a:r>
            <a:r>
              <a:rPr lang="en-US" dirty="0">
                <a:solidFill>
                  <a:srgbClr val="FF0000"/>
                </a:solidFill>
              </a:rPr>
              <a:t>subfolder called Taxi Data </a:t>
            </a:r>
            <a:r>
              <a:rPr lang="en-US" dirty="0"/>
              <a:t>with couple of csv files . </a:t>
            </a:r>
            <a:r>
              <a:rPr lang="en-US" dirty="0">
                <a:solidFill>
                  <a:srgbClr val="00B0F0"/>
                </a:solidFill>
              </a:rPr>
              <a:t>Now create an external Data source </a:t>
            </a:r>
            <a:r>
              <a:rPr lang="en-US" dirty="0"/>
              <a:t>with up to Taxi Data folder, So that next time we can directly query data from External data source </a:t>
            </a:r>
          </a:p>
          <a:p>
            <a:r>
              <a:rPr lang="en-US" dirty="0">
                <a:solidFill>
                  <a:srgbClr val="FF0000"/>
                </a:solidFill>
              </a:rPr>
              <a:t>External File Format :: </a:t>
            </a:r>
            <a:r>
              <a:rPr lang="en-US" dirty="0"/>
              <a:t>This object have the information about the format of file such as csv / parquet with some format options Ex: As above example, we have of couple of csv files in that subfolder , we need to define certain information about that files like what’s the delimiter, parser version, encoding etc., </a:t>
            </a:r>
          </a:p>
          <a:p>
            <a:r>
              <a:rPr lang="en-US" dirty="0"/>
              <a:t>Now making use of these objects we can create external table : External Table can be created in two ways </a:t>
            </a:r>
          </a:p>
          <a:p>
            <a:pPr marL="0" indent="0">
              <a:buNone/>
            </a:pPr>
            <a:r>
              <a:rPr lang="en-US" dirty="0"/>
              <a:t>  1) Create External Table </a:t>
            </a:r>
          </a:p>
          <a:p>
            <a:pPr marL="0" indent="0">
              <a:buNone/>
            </a:pPr>
            <a:r>
              <a:rPr lang="en-US" dirty="0"/>
              <a:t>   2)Create External Table as Select [CETAS]</a:t>
            </a:r>
          </a:p>
          <a:p>
            <a:endParaRPr lang="en-IN" dirty="0"/>
          </a:p>
        </p:txBody>
      </p:sp>
    </p:spTree>
    <p:extLst>
      <p:ext uri="{BB962C8B-B14F-4D97-AF65-F5344CB8AC3E}">
        <p14:creationId xmlns:p14="http://schemas.microsoft.com/office/powerpoint/2010/main" val="4032139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017A-2B50-7ADE-97AC-6B307AC37CBD}"/>
              </a:ext>
            </a:extLst>
          </p:cNvPr>
          <p:cNvSpPr>
            <a:spLocks noGrp="1"/>
          </p:cNvSpPr>
          <p:nvPr>
            <p:ph type="title"/>
          </p:nvPr>
        </p:nvSpPr>
        <p:spPr>
          <a:xfrm>
            <a:off x="808661" y="365125"/>
            <a:ext cx="10357666" cy="644525"/>
          </a:xfrm>
        </p:spPr>
        <p:txBody>
          <a:bodyPr/>
          <a:lstStyle/>
          <a:p>
            <a:r>
              <a:rPr lang="en-US" dirty="0">
                <a:highlight>
                  <a:srgbClr val="FFFF00"/>
                </a:highlight>
              </a:rPr>
              <a:t>Introduction to synapse:</a:t>
            </a:r>
            <a:endParaRPr lang="en-IN" dirty="0">
              <a:highlight>
                <a:srgbClr val="FFFF00"/>
              </a:highlight>
            </a:endParaRPr>
          </a:p>
        </p:txBody>
      </p:sp>
      <p:sp>
        <p:nvSpPr>
          <p:cNvPr id="3" name="Content Placeholder 2">
            <a:extLst>
              <a:ext uri="{FF2B5EF4-FFF2-40B4-BE49-F238E27FC236}">
                <a16:creationId xmlns:a16="http://schemas.microsoft.com/office/drawing/2014/main" id="{55AAB873-1883-0A93-3A19-693F8FF2667D}"/>
              </a:ext>
            </a:extLst>
          </p:cNvPr>
          <p:cNvSpPr>
            <a:spLocks noGrp="1"/>
          </p:cNvSpPr>
          <p:nvPr>
            <p:ph idx="1"/>
          </p:nvPr>
        </p:nvSpPr>
        <p:spPr>
          <a:xfrm>
            <a:off x="504825" y="1790701"/>
            <a:ext cx="10772775" cy="4343400"/>
          </a:xfrm>
        </p:spPr>
        <p:txBody>
          <a:bodyPr/>
          <a:lstStyle/>
          <a:p>
            <a:r>
              <a:rPr lang="en-US" dirty="0"/>
              <a:t>Azure Synapse or Azure Synapse Analytics is a limitless analytics service that brings together enterprise Datawarehouse and Big Data analytics </a:t>
            </a:r>
          </a:p>
          <a:p>
            <a:r>
              <a:rPr lang="en-US" dirty="0"/>
              <a:t>It gives you the freedom to query data on your terms using either serverless or dedicated resources-at scale </a:t>
            </a:r>
          </a:p>
          <a:p>
            <a:r>
              <a:rPr lang="en-US" dirty="0"/>
              <a:t>To wrap up, it’s a one service used to design Datawarehouse as well as Big Data Analytics </a:t>
            </a:r>
            <a:endParaRPr lang="en-IN" dirty="0"/>
          </a:p>
        </p:txBody>
      </p:sp>
      <p:sp>
        <p:nvSpPr>
          <p:cNvPr id="4" name="Rectangle 3">
            <a:extLst>
              <a:ext uri="{FF2B5EF4-FFF2-40B4-BE49-F238E27FC236}">
                <a16:creationId xmlns:a16="http://schemas.microsoft.com/office/drawing/2014/main" id="{5DCA7631-13E2-DBD5-DA54-27E31876AAFE}"/>
              </a:ext>
            </a:extLst>
          </p:cNvPr>
          <p:cNvSpPr/>
          <p:nvPr/>
        </p:nvSpPr>
        <p:spPr>
          <a:xfrm>
            <a:off x="914400" y="4419600"/>
            <a:ext cx="7867650" cy="100965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Useful link : </a:t>
            </a:r>
            <a:r>
              <a:rPr lang="en-US" dirty="0">
                <a:hlinkClick r:id="rId2"/>
              </a:rPr>
              <a:t>https://k21academy.com/microsoft-azure/data-engineer/azure-synapse-analytics/</a:t>
            </a:r>
            <a:endParaRPr lang="en-US" dirty="0"/>
          </a:p>
          <a:p>
            <a:pPr algn="ctr"/>
            <a:endParaRPr lang="en-IN" dirty="0"/>
          </a:p>
        </p:txBody>
      </p:sp>
    </p:spTree>
    <p:extLst>
      <p:ext uri="{BB962C8B-B14F-4D97-AF65-F5344CB8AC3E}">
        <p14:creationId xmlns:p14="http://schemas.microsoft.com/office/powerpoint/2010/main" val="391714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B2CD-B7B5-4230-13B0-E37AAB9C87F9}"/>
              </a:ext>
            </a:extLst>
          </p:cNvPr>
          <p:cNvSpPr>
            <a:spLocks noGrp="1"/>
          </p:cNvSpPr>
          <p:nvPr>
            <p:ph type="title"/>
          </p:nvPr>
        </p:nvSpPr>
        <p:spPr>
          <a:xfrm>
            <a:off x="808661" y="174625"/>
            <a:ext cx="10357666" cy="273050"/>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620CB44A-478E-8BF7-EA30-98EE53D80AB9}"/>
              </a:ext>
            </a:extLst>
          </p:cNvPr>
          <p:cNvSpPr>
            <a:spLocks noGrp="1"/>
          </p:cNvSpPr>
          <p:nvPr>
            <p:ph idx="1"/>
          </p:nvPr>
        </p:nvSpPr>
        <p:spPr>
          <a:xfrm>
            <a:off x="180975" y="619125"/>
            <a:ext cx="11687175" cy="5915024"/>
          </a:xfrm>
        </p:spPr>
        <p:txBody>
          <a:bodyPr/>
          <a:lstStyle/>
          <a:p>
            <a:r>
              <a:rPr lang="en-US" dirty="0">
                <a:latin typeface="+mn-lt"/>
              </a:rPr>
              <a:t>External Data source example : Here I given location up to container only </a:t>
            </a:r>
          </a:p>
          <a:p>
            <a:endParaRPr lang="en-IN" dirty="0">
              <a:latin typeface="+mn-lt"/>
            </a:endParaRPr>
          </a:p>
        </p:txBody>
      </p:sp>
      <p:pic>
        <p:nvPicPr>
          <p:cNvPr id="5" name="Picture 4">
            <a:extLst>
              <a:ext uri="{FF2B5EF4-FFF2-40B4-BE49-F238E27FC236}">
                <a16:creationId xmlns:a16="http://schemas.microsoft.com/office/drawing/2014/main" id="{61B40BE5-2E1D-C737-40C9-F23BC7C9B6F7}"/>
              </a:ext>
            </a:extLst>
          </p:cNvPr>
          <p:cNvPicPr>
            <a:picLocks noChangeAspect="1"/>
          </p:cNvPicPr>
          <p:nvPr/>
        </p:nvPicPr>
        <p:blipFill>
          <a:blip r:embed="rId2"/>
          <a:stretch>
            <a:fillRect/>
          </a:stretch>
        </p:blipFill>
        <p:spPr>
          <a:xfrm>
            <a:off x="613490" y="1276350"/>
            <a:ext cx="4728130" cy="1752600"/>
          </a:xfrm>
          <a:prstGeom prst="rect">
            <a:avLst/>
          </a:prstGeom>
        </p:spPr>
      </p:pic>
      <p:pic>
        <p:nvPicPr>
          <p:cNvPr id="6" name="Picture 5">
            <a:extLst>
              <a:ext uri="{FF2B5EF4-FFF2-40B4-BE49-F238E27FC236}">
                <a16:creationId xmlns:a16="http://schemas.microsoft.com/office/drawing/2014/main" id="{C330C3CF-CFEB-9AE4-D51D-26901AD2730D}"/>
              </a:ext>
            </a:extLst>
          </p:cNvPr>
          <p:cNvPicPr>
            <a:picLocks noChangeAspect="1"/>
          </p:cNvPicPr>
          <p:nvPr/>
        </p:nvPicPr>
        <p:blipFill>
          <a:blip r:embed="rId3"/>
          <a:stretch>
            <a:fillRect/>
          </a:stretch>
        </p:blipFill>
        <p:spPr>
          <a:xfrm>
            <a:off x="3952557" y="3200400"/>
            <a:ext cx="7019925" cy="1981200"/>
          </a:xfrm>
          <a:prstGeom prst="rect">
            <a:avLst/>
          </a:prstGeom>
        </p:spPr>
      </p:pic>
      <p:sp>
        <p:nvSpPr>
          <p:cNvPr id="7" name="Rectangle 6">
            <a:extLst>
              <a:ext uri="{FF2B5EF4-FFF2-40B4-BE49-F238E27FC236}">
                <a16:creationId xmlns:a16="http://schemas.microsoft.com/office/drawing/2014/main" id="{4DD7FDAA-B548-32D1-5337-A4D0D66B8CCA}"/>
              </a:ext>
            </a:extLst>
          </p:cNvPr>
          <p:cNvSpPr/>
          <p:nvPr/>
        </p:nvSpPr>
        <p:spPr>
          <a:xfrm>
            <a:off x="323850" y="5283200"/>
            <a:ext cx="6667500" cy="1400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https://learn.microsoft.com/en-us/azure/synapse-analytics/sql/develop-tables-external-tables?tabs=hadoop</a:t>
            </a:r>
            <a:endParaRPr lang="en-US" dirty="0"/>
          </a:p>
          <a:p>
            <a:pPr algn="ctr"/>
            <a:endParaRPr lang="en-IN" dirty="0"/>
          </a:p>
        </p:txBody>
      </p:sp>
    </p:spTree>
    <p:extLst>
      <p:ext uri="{BB962C8B-B14F-4D97-AF65-F5344CB8AC3E}">
        <p14:creationId xmlns:p14="http://schemas.microsoft.com/office/powerpoint/2010/main" val="2276153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8AD4-C3E3-9599-7A3F-860C631EB94A}"/>
              </a:ext>
            </a:extLst>
          </p:cNvPr>
          <p:cNvSpPr>
            <a:spLocks noGrp="1"/>
          </p:cNvSpPr>
          <p:nvPr>
            <p:ph type="title"/>
          </p:nvPr>
        </p:nvSpPr>
        <p:spPr>
          <a:xfrm>
            <a:off x="722936" y="98426"/>
            <a:ext cx="10357666" cy="292100"/>
          </a:xfrm>
        </p:spPr>
        <p:txBody>
          <a:bodyPr>
            <a:normAutofit fontScale="90000"/>
          </a:bodyPr>
          <a:lstStyle/>
          <a:p>
            <a:r>
              <a:rPr lang="en-US" sz="1600" dirty="0">
                <a:solidFill>
                  <a:srgbClr val="FF0000"/>
                </a:solidFill>
              </a:rPr>
              <a:t>Continue:::</a:t>
            </a:r>
            <a:endParaRPr lang="en-IN" sz="1600" dirty="0">
              <a:solidFill>
                <a:srgbClr val="FF0000"/>
              </a:solidFill>
            </a:endParaRPr>
          </a:p>
        </p:txBody>
      </p:sp>
      <p:sp>
        <p:nvSpPr>
          <p:cNvPr id="3" name="Content Placeholder 2">
            <a:extLst>
              <a:ext uri="{FF2B5EF4-FFF2-40B4-BE49-F238E27FC236}">
                <a16:creationId xmlns:a16="http://schemas.microsoft.com/office/drawing/2014/main" id="{667E1102-E3F1-AB62-A60D-20320C234673}"/>
              </a:ext>
            </a:extLst>
          </p:cNvPr>
          <p:cNvSpPr>
            <a:spLocks noGrp="1"/>
          </p:cNvSpPr>
          <p:nvPr>
            <p:ph idx="1"/>
          </p:nvPr>
        </p:nvSpPr>
        <p:spPr>
          <a:xfrm>
            <a:off x="200025" y="590550"/>
            <a:ext cx="11649075" cy="6067425"/>
          </a:xfrm>
        </p:spPr>
        <p:txBody>
          <a:bodyPr/>
          <a:lstStyle/>
          <a:p>
            <a:r>
              <a:rPr lang="en-US" dirty="0"/>
              <a:t>External File Format : Here is the example for creating the external file format of csv in associated with the External Data Source </a:t>
            </a:r>
            <a:endParaRPr lang="en-IN" dirty="0"/>
          </a:p>
        </p:txBody>
      </p:sp>
      <p:pic>
        <p:nvPicPr>
          <p:cNvPr id="5" name="Picture 4">
            <a:extLst>
              <a:ext uri="{FF2B5EF4-FFF2-40B4-BE49-F238E27FC236}">
                <a16:creationId xmlns:a16="http://schemas.microsoft.com/office/drawing/2014/main" id="{E3C8A4B3-ECEC-5236-6BFB-A03C3EC12ADD}"/>
              </a:ext>
            </a:extLst>
          </p:cNvPr>
          <p:cNvPicPr>
            <a:picLocks noChangeAspect="1"/>
          </p:cNvPicPr>
          <p:nvPr/>
        </p:nvPicPr>
        <p:blipFill>
          <a:blip r:embed="rId2"/>
          <a:stretch>
            <a:fillRect/>
          </a:stretch>
        </p:blipFill>
        <p:spPr>
          <a:xfrm>
            <a:off x="342900" y="1562099"/>
            <a:ext cx="4857750" cy="5021581"/>
          </a:xfrm>
          <a:prstGeom prst="rect">
            <a:avLst/>
          </a:prstGeom>
        </p:spPr>
      </p:pic>
      <p:pic>
        <p:nvPicPr>
          <p:cNvPr id="7" name="Picture 6">
            <a:extLst>
              <a:ext uri="{FF2B5EF4-FFF2-40B4-BE49-F238E27FC236}">
                <a16:creationId xmlns:a16="http://schemas.microsoft.com/office/drawing/2014/main" id="{FFEB78C5-08BD-B6B3-30DC-211C60196FCA}"/>
              </a:ext>
            </a:extLst>
          </p:cNvPr>
          <p:cNvPicPr>
            <a:picLocks noChangeAspect="1"/>
          </p:cNvPicPr>
          <p:nvPr/>
        </p:nvPicPr>
        <p:blipFill>
          <a:blip r:embed="rId3"/>
          <a:stretch>
            <a:fillRect/>
          </a:stretch>
        </p:blipFill>
        <p:spPr>
          <a:xfrm>
            <a:off x="6461760" y="1272539"/>
            <a:ext cx="4521199" cy="2800350"/>
          </a:xfrm>
          <a:prstGeom prst="rect">
            <a:avLst/>
          </a:prstGeom>
        </p:spPr>
      </p:pic>
      <p:sp>
        <p:nvSpPr>
          <p:cNvPr id="8" name="Rectangle 7">
            <a:extLst>
              <a:ext uri="{FF2B5EF4-FFF2-40B4-BE49-F238E27FC236}">
                <a16:creationId xmlns:a16="http://schemas.microsoft.com/office/drawing/2014/main" id="{2796A6D0-3F7E-5DDA-A376-AD9CB0B571C5}"/>
              </a:ext>
            </a:extLst>
          </p:cNvPr>
          <p:cNvSpPr/>
          <p:nvPr/>
        </p:nvSpPr>
        <p:spPr>
          <a:xfrm>
            <a:off x="5876925" y="4448175"/>
            <a:ext cx="5442585" cy="1668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https://learn.microsoft.com/en-us/sql/t-sql/statements/create-external-file-format-transact-sql?view=sql-server-ver16&amp;tabs=delimited</a:t>
            </a:r>
            <a:endParaRPr lang="en-US" dirty="0"/>
          </a:p>
          <a:p>
            <a:pPr algn="ctr"/>
            <a:endParaRPr lang="en-IN" dirty="0"/>
          </a:p>
        </p:txBody>
      </p:sp>
    </p:spTree>
    <p:extLst>
      <p:ext uri="{BB962C8B-B14F-4D97-AF65-F5344CB8AC3E}">
        <p14:creationId xmlns:p14="http://schemas.microsoft.com/office/powerpoint/2010/main" val="2740333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625D-948D-06D6-CCAE-F728214E3472}"/>
              </a:ext>
            </a:extLst>
          </p:cNvPr>
          <p:cNvSpPr>
            <a:spLocks noGrp="1"/>
          </p:cNvSpPr>
          <p:nvPr>
            <p:ph type="title"/>
          </p:nvPr>
        </p:nvSpPr>
        <p:spPr>
          <a:xfrm>
            <a:off x="808661" y="184151"/>
            <a:ext cx="10357666" cy="273050"/>
          </a:xfrm>
        </p:spPr>
        <p:txBody>
          <a:bodyPr>
            <a:normAutofit fontScale="90000"/>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6E2960A3-74A4-4087-2CD2-A71ED366821E}"/>
              </a:ext>
            </a:extLst>
          </p:cNvPr>
          <p:cNvSpPr>
            <a:spLocks noGrp="1"/>
          </p:cNvSpPr>
          <p:nvPr>
            <p:ph idx="1"/>
          </p:nvPr>
        </p:nvSpPr>
        <p:spPr>
          <a:xfrm>
            <a:off x="142875" y="590551"/>
            <a:ext cx="11725275" cy="6083298"/>
          </a:xfrm>
        </p:spPr>
        <p:txBody>
          <a:bodyPr/>
          <a:lstStyle/>
          <a:p>
            <a:r>
              <a:rPr lang="en-US" dirty="0">
                <a:solidFill>
                  <a:srgbClr val="FF0000"/>
                </a:solidFill>
              </a:rPr>
              <a:t>Create External Table : </a:t>
            </a:r>
            <a:r>
              <a:rPr lang="en-US" dirty="0"/>
              <a:t>It’s one of the way to create the external table </a:t>
            </a: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r>
              <a:rPr lang="en-IN" dirty="0">
                <a:solidFill>
                  <a:srgbClr val="FF0000"/>
                </a:solidFill>
              </a:rPr>
              <a:t>Let’s discuss in detail in next slide </a:t>
            </a:r>
          </a:p>
        </p:txBody>
      </p:sp>
      <p:pic>
        <p:nvPicPr>
          <p:cNvPr id="5" name="Picture 4">
            <a:extLst>
              <a:ext uri="{FF2B5EF4-FFF2-40B4-BE49-F238E27FC236}">
                <a16:creationId xmlns:a16="http://schemas.microsoft.com/office/drawing/2014/main" id="{DB9B5503-8B47-6A8D-494C-A6DFC5C0E74A}"/>
              </a:ext>
            </a:extLst>
          </p:cNvPr>
          <p:cNvPicPr>
            <a:picLocks noChangeAspect="1"/>
          </p:cNvPicPr>
          <p:nvPr/>
        </p:nvPicPr>
        <p:blipFill>
          <a:blip r:embed="rId2"/>
          <a:stretch>
            <a:fillRect/>
          </a:stretch>
        </p:blipFill>
        <p:spPr>
          <a:xfrm>
            <a:off x="435610" y="1351279"/>
            <a:ext cx="4156710" cy="4155441"/>
          </a:xfrm>
          <a:prstGeom prst="rect">
            <a:avLst/>
          </a:prstGeom>
        </p:spPr>
      </p:pic>
      <p:pic>
        <p:nvPicPr>
          <p:cNvPr id="7" name="Picture 6">
            <a:extLst>
              <a:ext uri="{FF2B5EF4-FFF2-40B4-BE49-F238E27FC236}">
                <a16:creationId xmlns:a16="http://schemas.microsoft.com/office/drawing/2014/main" id="{671C65C2-A2F6-9A0E-C4AF-3104B7CBF998}"/>
              </a:ext>
            </a:extLst>
          </p:cNvPr>
          <p:cNvPicPr>
            <a:picLocks noChangeAspect="1"/>
          </p:cNvPicPr>
          <p:nvPr/>
        </p:nvPicPr>
        <p:blipFill>
          <a:blip r:embed="rId3"/>
          <a:stretch>
            <a:fillRect/>
          </a:stretch>
        </p:blipFill>
        <p:spPr>
          <a:xfrm>
            <a:off x="7701280" y="1351278"/>
            <a:ext cx="3810000" cy="3119122"/>
          </a:xfrm>
          <a:prstGeom prst="rect">
            <a:avLst/>
          </a:prstGeom>
        </p:spPr>
      </p:pic>
      <p:sp>
        <p:nvSpPr>
          <p:cNvPr id="8" name="Rectangle 7">
            <a:extLst>
              <a:ext uri="{FF2B5EF4-FFF2-40B4-BE49-F238E27FC236}">
                <a16:creationId xmlns:a16="http://schemas.microsoft.com/office/drawing/2014/main" id="{7C160BD9-8764-9636-429E-1C482159C0FF}"/>
              </a:ext>
            </a:extLst>
          </p:cNvPr>
          <p:cNvSpPr/>
          <p:nvPr/>
        </p:nvSpPr>
        <p:spPr>
          <a:xfrm>
            <a:off x="5114926" y="4846320"/>
            <a:ext cx="6051402" cy="1605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https://learn.microsoft.com/en-us/azure/synapse-analytics/sql/develop-tables-external-tables?tabs=hadoop</a:t>
            </a:r>
            <a:endParaRPr lang="en-US" dirty="0"/>
          </a:p>
          <a:p>
            <a:pPr algn="ctr"/>
            <a:endParaRPr lang="en-IN" dirty="0"/>
          </a:p>
        </p:txBody>
      </p:sp>
    </p:spTree>
    <p:extLst>
      <p:ext uri="{BB962C8B-B14F-4D97-AF65-F5344CB8AC3E}">
        <p14:creationId xmlns:p14="http://schemas.microsoft.com/office/powerpoint/2010/main" val="3127935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8E9A-1C27-A187-C314-48BA5FD6DB34}"/>
              </a:ext>
            </a:extLst>
          </p:cNvPr>
          <p:cNvSpPr>
            <a:spLocks noGrp="1"/>
          </p:cNvSpPr>
          <p:nvPr>
            <p:ph type="title"/>
          </p:nvPr>
        </p:nvSpPr>
        <p:spPr>
          <a:xfrm>
            <a:off x="917167" y="60323"/>
            <a:ext cx="10357666" cy="292100"/>
          </a:xfrm>
        </p:spPr>
        <p:txBody>
          <a:bodyPr>
            <a:noAutofit/>
          </a:bodyPr>
          <a:lstStyle/>
          <a:p>
            <a:r>
              <a:rPr lang="en-US" sz="1400" dirty="0">
                <a:solidFill>
                  <a:schemeClr val="accent1"/>
                </a:solidFill>
              </a:rPr>
              <a:t>Continue…</a:t>
            </a:r>
            <a:endParaRPr lang="en-IN" sz="1400" dirty="0">
              <a:solidFill>
                <a:schemeClr val="accent1"/>
              </a:solidFill>
            </a:endParaRPr>
          </a:p>
        </p:txBody>
      </p:sp>
      <p:sp>
        <p:nvSpPr>
          <p:cNvPr id="3" name="Content Placeholder 2">
            <a:extLst>
              <a:ext uri="{FF2B5EF4-FFF2-40B4-BE49-F238E27FC236}">
                <a16:creationId xmlns:a16="http://schemas.microsoft.com/office/drawing/2014/main" id="{46AB2E81-2C57-13FB-4580-8893F463372E}"/>
              </a:ext>
            </a:extLst>
          </p:cNvPr>
          <p:cNvSpPr>
            <a:spLocks noGrp="1"/>
          </p:cNvSpPr>
          <p:nvPr>
            <p:ph idx="1"/>
          </p:nvPr>
        </p:nvSpPr>
        <p:spPr>
          <a:xfrm>
            <a:off x="190500" y="352423"/>
            <a:ext cx="11828780" cy="6572251"/>
          </a:xfrm>
        </p:spPr>
        <p:txBody>
          <a:bodyPr>
            <a:normAutofit lnSpcReduction="10000"/>
          </a:bodyPr>
          <a:lstStyle/>
          <a:p>
            <a:r>
              <a:rPr lang="en-US" dirty="0">
                <a:solidFill>
                  <a:schemeClr val="accent1"/>
                </a:solidFill>
              </a:rPr>
              <a:t>Location : </a:t>
            </a:r>
            <a:r>
              <a:rPr lang="en-US" dirty="0"/>
              <a:t>Means we created external data source upto Container , in that container we may have subfolders like raw etc., . So, pass that subfolders name and filename in that subfolder</a:t>
            </a:r>
          </a:p>
          <a:p>
            <a:r>
              <a:rPr lang="en-US" dirty="0">
                <a:solidFill>
                  <a:schemeClr val="accent1"/>
                </a:solidFill>
              </a:rPr>
              <a:t>Data_Source : </a:t>
            </a:r>
            <a:r>
              <a:rPr lang="en-US" dirty="0"/>
              <a:t>pass the name of the External Data Source we created before </a:t>
            </a:r>
          </a:p>
          <a:p>
            <a:r>
              <a:rPr lang="en-US" dirty="0">
                <a:solidFill>
                  <a:schemeClr val="accent1"/>
                </a:solidFill>
              </a:rPr>
              <a:t>File_format : </a:t>
            </a:r>
            <a:r>
              <a:rPr lang="en-US" dirty="0"/>
              <a:t>pass the name of the External File Format we created before </a:t>
            </a:r>
          </a:p>
          <a:p>
            <a:r>
              <a:rPr lang="en-US" dirty="0">
                <a:solidFill>
                  <a:schemeClr val="accent1"/>
                </a:solidFill>
              </a:rPr>
              <a:t> Rejection </a:t>
            </a:r>
            <a:r>
              <a:rPr lang="en-US" dirty="0"/>
              <a:t>: Used to handle invalid records , instead of query to fail like if you have column called id and it only accept int values, if we get other than int values then consider them as invalid records . Reject_value must be Integer where we specify how many records that can be rejected before your query fails like 10, 20 upto 2Billion (it will allow 10 or 20 invalid records ) </a:t>
            </a:r>
          </a:p>
          <a:p>
            <a:r>
              <a:rPr lang="en-US" dirty="0"/>
              <a:t>For example, consider the input file which is nyc_taxi_src external data source location_id column has invalid data </a:t>
            </a:r>
          </a:p>
          <a:p>
            <a:r>
              <a:rPr lang="en-US" dirty="0"/>
              <a:t>We have total 25 records , out off 25/ 15 records are </a:t>
            </a:r>
          </a:p>
          <a:p>
            <a:pPr marL="0" indent="0">
              <a:buNone/>
            </a:pPr>
            <a:r>
              <a:rPr lang="en-US" dirty="0"/>
              <a:t>Invalid </a:t>
            </a:r>
          </a:p>
          <a:p>
            <a:pPr marL="0" indent="0">
              <a:buNone/>
            </a:pPr>
            <a:r>
              <a:rPr lang="en-US" dirty="0"/>
              <a:t>Consider Reject_value = 10 in first choice and then 30 in </a:t>
            </a:r>
          </a:p>
          <a:p>
            <a:pPr marL="0" indent="0">
              <a:buNone/>
            </a:pPr>
            <a:r>
              <a:rPr lang="en-US" dirty="0"/>
              <a:t>Another </a:t>
            </a:r>
          </a:p>
          <a:p>
            <a:endParaRPr lang="en-US" dirty="0"/>
          </a:p>
          <a:p>
            <a:endParaRPr lang="en-IN" dirty="0"/>
          </a:p>
        </p:txBody>
      </p:sp>
      <p:pic>
        <p:nvPicPr>
          <p:cNvPr id="5" name="Picture 4">
            <a:extLst>
              <a:ext uri="{FF2B5EF4-FFF2-40B4-BE49-F238E27FC236}">
                <a16:creationId xmlns:a16="http://schemas.microsoft.com/office/drawing/2014/main" id="{772816CE-078C-2C95-0E0B-4E64F6122F25}"/>
              </a:ext>
            </a:extLst>
          </p:cNvPr>
          <p:cNvPicPr>
            <a:picLocks noChangeAspect="1"/>
          </p:cNvPicPr>
          <p:nvPr/>
        </p:nvPicPr>
        <p:blipFill>
          <a:blip r:embed="rId2"/>
          <a:stretch>
            <a:fillRect/>
          </a:stretch>
        </p:blipFill>
        <p:spPr>
          <a:xfrm>
            <a:off x="6970077" y="4511040"/>
            <a:ext cx="4048125" cy="2286637"/>
          </a:xfrm>
          <a:prstGeom prst="rect">
            <a:avLst/>
          </a:prstGeom>
        </p:spPr>
      </p:pic>
    </p:spTree>
    <p:extLst>
      <p:ext uri="{BB962C8B-B14F-4D97-AF65-F5344CB8AC3E}">
        <p14:creationId xmlns:p14="http://schemas.microsoft.com/office/powerpoint/2010/main" val="963745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D92B9-29E1-DC3C-7BEE-F30ADBB4D7E3}"/>
              </a:ext>
            </a:extLst>
          </p:cNvPr>
          <p:cNvSpPr>
            <a:spLocks noGrp="1"/>
          </p:cNvSpPr>
          <p:nvPr>
            <p:ph type="title"/>
          </p:nvPr>
        </p:nvSpPr>
        <p:spPr>
          <a:xfrm>
            <a:off x="808661" y="165100"/>
            <a:ext cx="10357666" cy="35877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A9A58066-8832-7262-5928-0918FCAE3D28}"/>
              </a:ext>
            </a:extLst>
          </p:cNvPr>
          <p:cNvSpPr>
            <a:spLocks noGrp="1"/>
          </p:cNvSpPr>
          <p:nvPr>
            <p:ph idx="1"/>
          </p:nvPr>
        </p:nvSpPr>
        <p:spPr>
          <a:xfrm>
            <a:off x="266699" y="523876"/>
            <a:ext cx="11553826" cy="6169024"/>
          </a:xfrm>
        </p:spPr>
        <p:txBody>
          <a:bodyPr>
            <a:normAutofit/>
          </a:bodyPr>
          <a:lstStyle/>
          <a:p>
            <a:r>
              <a:rPr lang="en-US" sz="1800" dirty="0">
                <a:latin typeface="+mn-lt"/>
              </a:rPr>
              <a:t>Let’s create an external table and handle or write the invalid records to some other location </a:t>
            </a: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endParaRPr lang="en-US" sz="1800" dirty="0">
              <a:latin typeface="+mn-lt"/>
            </a:endParaRPr>
          </a:p>
          <a:p>
            <a:pPr>
              <a:lnSpc>
                <a:spcPct val="100000"/>
              </a:lnSpc>
            </a:pPr>
            <a:r>
              <a:rPr lang="en-US" sz="1800" dirty="0">
                <a:latin typeface="+mn-lt"/>
              </a:rPr>
              <a:t>Now the output file in rejections/</a:t>
            </a:r>
            <a:r>
              <a:rPr lang="en-US" sz="1800" dirty="0" err="1">
                <a:latin typeface="+mn-lt"/>
              </a:rPr>
              <a:t>taxi_zone_u</a:t>
            </a:r>
            <a:r>
              <a:rPr lang="en-US" sz="1800" dirty="0">
                <a:latin typeface="+mn-lt"/>
              </a:rPr>
              <a:t>/file.csv looks like this: it written only 10 invalid records and remaining invalid not return that is because of Reject_value = 10</a:t>
            </a:r>
          </a:p>
          <a:p>
            <a:pPr>
              <a:lnSpc>
                <a:spcPct val="100000"/>
              </a:lnSpc>
            </a:pPr>
            <a:r>
              <a:rPr lang="en-US" sz="1800" dirty="0">
                <a:latin typeface="+mn-lt"/>
              </a:rPr>
              <a:t> what ever location you mentioned, query will automatically create</a:t>
            </a:r>
          </a:p>
          <a:p>
            <a:pPr marL="0" indent="0">
              <a:lnSpc>
                <a:spcPct val="100000"/>
              </a:lnSpc>
              <a:buNone/>
            </a:pPr>
            <a:r>
              <a:rPr lang="en-US" sz="1800" dirty="0">
                <a:latin typeface="+mn-lt"/>
              </a:rPr>
              <a:t>That specified folder. No need to create before </a:t>
            </a:r>
            <a:endParaRPr lang="en-IN" sz="1800" dirty="0">
              <a:latin typeface="+mn-lt"/>
            </a:endParaRPr>
          </a:p>
        </p:txBody>
      </p:sp>
      <p:pic>
        <p:nvPicPr>
          <p:cNvPr id="7" name="Picture 6">
            <a:extLst>
              <a:ext uri="{FF2B5EF4-FFF2-40B4-BE49-F238E27FC236}">
                <a16:creationId xmlns:a16="http://schemas.microsoft.com/office/drawing/2014/main" id="{72B7B217-3FE1-47EE-1E04-193ED1106128}"/>
              </a:ext>
            </a:extLst>
          </p:cNvPr>
          <p:cNvPicPr>
            <a:picLocks noChangeAspect="1"/>
          </p:cNvPicPr>
          <p:nvPr/>
        </p:nvPicPr>
        <p:blipFill>
          <a:blip r:embed="rId2"/>
          <a:stretch>
            <a:fillRect/>
          </a:stretch>
        </p:blipFill>
        <p:spPr>
          <a:xfrm>
            <a:off x="266699" y="885825"/>
            <a:ext cx="5521325" cy="2915918"/>
          </a:xfrm>
          <a:prstGeom prst="rect">
            <a:avLst/>
          </a:prstGeom>
        </p:spPr>
      </p:pic>
      <p:sp>
        <p:nvSpPr>
          <p:cNvPr id="8" name="Arrow: Right 7">
            <a:extLst>
              <a:ext uri="{FF2B5EF4-FFF2-40B4-BE49-F238E27FC236}">
                <a16:creationId xmlns:a16="http://schemas.microsoft.com/office/drawing/2014/main" id="{EEB6EA70-725E-18B7-0597-82E9BD8C4AF7}"/>
              </a:ext>
            </a:extLst>
          </p:cNvPr>
          <p:cNvSpPr/>
          <p:nvPr/>
        </p:nvSpPr>
        <p:spPr>
          <a:xfrm>
            <a:off x="4645660" y="2147888"/>
            <a:ext cx="319024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Error</a:t>
            </a:r>
            <a:endParaRPr lang="en-IN" dirty="0"/>
          </a:p>
        </p:txBody>
      </p:sp>
      <p:pic>
        <p:nvPicPr>
          <p:cNvPr id="10" name="Picture 9">
            <a:extLst>
              <a:ext uri="{FF2B5EF4-FFF2-40B4-BE49-F238E27FC236}">
                <a16:creationId xmlns:a16="http://schemas.microsoft.com/office/drawing/2014/main" id="{5FC00337-B118-769D-1DAA-6945E2C54AC6}"/>
              </a:ext>
            </a:extLst>
          </p:cNvPr>
          <p:cNvPicPr>
            <a:picLocks noChangeAspect="1"/>
          </p:cNvPicPr>
          <p:nvPr/>
        </p:nvPicPr>
        <p:blipFill>
          <a:blip r:embed="rId3"/>
          <a:stretch>
            <a:fillRect/>
          </a:stretch>
        </p:blipFill>
        <p:spPr>
          <a:xfrm>
            <a:off x="8048625" y="1496693"/>
            <a:ext cx="3428999" cy="2057401"/>
          </a:xfrm>
          <a:prstGeom prst="rect">
            <a:avLst/>
          </a:prstGeom>
        </p:spPr>
      </p:pic>
      <p:pic>
        <p:nvPicPr>
          <p:cNvPr id="13" name="Picture 12">
            <a:extLst>
              <a:ext uri="{FF2B5EF4-FFF2-40B4-BE49-F238E27FC236}">
                <a16:creationId xmlns:a16="http://schemas.microsoft.com/office/drawing/2014/main" id="{BBFA8D91-D365-774F-2A01-F74433581AFA}"/>
              </a:ext>
            </a:extLst>
          </p:cNvPr>
          <p:cNvPicPr>
            <a:picLocks noChangeAspect="1"/>
          </p:cNvPicPr>
          <p:nvPr/>
        </p:nvPicPr>
        <p:blipFill>
          <a:blip r:embed="rId4"/>
          <a:stretch>
            <a:fillRect/>
          </a:stretch>
        </p:blipFill>
        <p:spPr>
          <a:xfrm>
            <a:off x="7572375" y="4295775"/>
            <a:ext cx="4152900" cy="2397125"/>
          </a:xfrm>
          <a:prstGeom prst="rect">
            <a:avLst/>
          </a:prstGeom>
        </p:spPr>
      </p:pic>
    </p:spTree>
    <p:extLst>
      <p:ext uri="{BB962C8B-B14F-4D97-AF65-F5344CB8AC3E}">
        <p14:creationId xmlns:p14="http://schemas.microsoft.com/office/powerpoint/2010/main" val="3371881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73520-4C84-2AFB-1238-6430FD56E003}"/>
              </a:ext>
            </a:extLst>
          </p:cNvPr>
          <p:cNvSpPr>
            <a:spLocks noGrp="1"/>
          </p:cNvSpPr>
          <p:nvPr>
            <p:ph type="title"/>
          </p:nvPr>
        </p:nvSpPr>
        <p:spPr>
          <a:xfrm>
            <a:off x="808661" y="98425"/>
            <a:ext cx="10357666" cy="33972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94E5FD5F-9176-963D-C695-793C6D2CB4B4}"/>
              </a:ext>
            </a:extLst>
          </p:cNvPr>
          <p:cNvSpPr>
            <a:spLocks noGrp="1"/>
          </p:cNvSpPr>
          <p:nvPr>
            <p:ph idx="1"/>
          </p:nvPr>
        </p:nvSpPr>
        <p:spPr>
          <a:xfrm>
            <a:off x="266699" y="514351"/>
            <a:ext cx="11446827" cy="6162674"/>
          </a:xfrm>
        </p:spPr>
        <p:txBody>
          <a:bodyPr/>
          <a:lstStyle/>
          <a:p>
            <a:r>
              <a:rPr lang="en-US" dirty="0"/>
              <a:t>If we increase the value of rejected value to 30 or 20  then it will return invalid records to the specified location with out query failure , because we given greater number</a:t>
            </a:r>
            <a:endParaRPr lang="en-IN" dirty="0"/>
          </a:p>
        </p:txBody>
      </p:sp>
      <p:pic>
        <p:nvPicPr>
          <p:cNvPr id="5" name="Picture 4">
            <a:extLst>
              <a:ext uri="{FF2B5EF4-FFF2-40B4-BE49-F238E27FC236}">
                <a16:creationId xmlns:a16="http://schemas.microsoft.com/office/drawing/2014/main" id="{6EBE72CE-1DFF-7A6B-8E0C-802AB6C1E418}"/>
              </a:ext>
            </a:extLst>
          </p:cNvPr>
          <p:cNvPicPr>
            <a:picLocks noChangeAspect="1"/>
          </p:cNvPicPr>
          <p:nvPr/>
        </p:nvPicPr>
        <p:blipFill>
          <a:blip r:embed="rId2"/>
          <a:stretch>
            <a:fillRect/>
          </a:stretch>
        </p:blipFill>
        <p:spPr>
          <a:xfrm>
            <a:off x="335599" y="2035176"/>
            <a:ext cx="4931725" cy="3352799"/>
          </a:xfrm>
          <a:prstGeom prst="rect">
            <a:avLst/>
          </a:prstGeom>
        </p:spPr>
      </p:pic>
      <p:pic>
        <p:nvPicPr>
          <p:cNvPr id="6" name="Picture 5">
            <a:extLst>
              <a:ext uri="{FF2B5EF4-FFF2-40B4-BE49-F238E27FC236}">
                <a16:creationId xmlns:a16="http://schemas.microsoft.com/office/drawing/2014/main" id="{683A9EC1-CC32-3F6C-23A0-FEBA7F5210FD}"/>
              </a:ext>
            </a:extLst>
          </p:cNvPr>
          <p:cNvPicPr>
            <a:picLocks noChangeAspect="1"/>
          </p:cNvPicPr>
          <p:nvPr/>
        </p:nvPicPr>
        <p:blipFill>
          <a:blip r:embed="rId3"/>
          <a:stretch>
            <a:fillRect/>
          </a:stretch>
        </p:blipFill>
        <p:spPr>
          <a:xfrm>
            <a:off x="7324726" y="2035176"/>
            <a:ext cx="4686300" cy="4145280"/>
          </a:xfrm>
          <a:prstGeom prst="rect">
            <a:avLst/>
          </a:prstGeom>
        </p:spPr>
      </p:pic>
      <p:sp>
        <p:nvSpPr>
          <p:cNvPr id="7" name="Arrow: Right 6">
            <a:extLst>
              <a:ext uri="{FF2B5EF4-FFF2-40B4-BE49-F238E27FC236}">
                <a16:creationId xmlns:a16="http://schemas.microsoft.com/office/drawing/2014/main" id="{37A4B7AC-08CF-43F7-E9D2-99235DB9D56E}"/>
              </a:ext>
            </a:extLst>
          </p:cNvPr>
          <p:cNvSpPr/>
          <p:nvPr/>
        </p:nvSpPr>
        <p:spPr>
          <a:xfrm>
            <a:off x="4095750" y="3254375"/>
            <a:ext cx="3097530" cy="9144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Tree>
    <p:extLst>
      <p:ext uri="{BB962C8B-B14F-4D97-AF65-F5344CB8AC3E}">
        <p14:creationId xmlns:p14="http://schemas.microsoft.com/office/powerpoint/2010/main" val="2795305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0BC7-EBEC-7234-FA7C-45947B487AAA}"/>
              </a:ext>
            </a:extLst>
          </p:cNvPr>
          <p:cNvSpPr>
            <a:spLocks noGrp="1"/>
          </p:cNvSpPr>
          <p:nvPr>
            <p:ph type="title"/>
          </p:nvPr>
        </p:nvSpPr>
        <p:spPr>
          <a:xfrm>
            <a:off x="917167" y="174625"/>
            <a:ext cx="10357666" cy="473075"/>
          </a:xfrm>
        </p:spPr>
        <p:txBody>
          <a:bodyPr>
            <a:normAutofit fontScale="90000"/>
          </a:bodyPr>
          <a:lstStyle/>
          <a:p>
            <a:r>
              <a:rPr lang="en-US" sz="2800" dirty="0">
                <a:highlight>
                  <a:srgbClr val="FFFF00"/>
                </a:highlight>
                <a:latin typeface="Calibri" panose="020F0502020204030204" pitchFamily="34" charset="0"/>
                <a:cs typeface="Calibri" panose="020F0502020204030204" pitchFamily="34" charset="0"/>
              </a:rPr>
              <a:t>Create external table as select [cetas]</a:t>
            </a:r>
            <a:endParaRPr lang="en-IN" sz="2800" dirty="0">
              <a:highlight>
                <a:srgbClr val="FFFF00"/>
              </a:highligh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0704DFC-23EA-C9B7-31D9-27DD9B74C0FE}"/>
              </a:ext>
            </a:extLst>
          </p:cNvPr>
          <p:cNvSpPr>
            <a:spLocks noGrp="1"/>
          </p:cNvSpPr>
          <p:nvPr>
            <p:ph idx="1"/>
          </p:nvPr>
        </p:nvSpPr>
        <p:spPr>
          <a:xfrm>
            <a:off x="133350" y="800099"/>
            <a:ext cx="11744325" cy="5981701"/>
          </a:xfrm>
        </p:spPr>
        <p:txBody>
          <a:bodyPr/>
          <a:lstStyle/>
          <a:p>
            <a:r>
              <a:rPr lang="en-US" dirty="0"/>
              <a:t>This is the second way of creating External Table. One of the advantage of this method is we can select only required columns; we can define aggregations on top of data while creating Table itself </a:t>
            </a:r>
          </a:p>
          <a:p>
            <a:endParaRPr lang="en-IN" dirty="0"/>
          </a:p>
        </p:txBody>
      </p:sp>
      <p:pic>
        <p:nvPicPr>
          <p:cNvPr id="7" name="Picture 6">
            <a:extLst>
              <a:ext uri="{FF2B5EF4-FFF2-40B4-BE49-F238E27FC236}">
                <a16:creationId xmlns:a16="http://schemas.microsoft.com/office/drawing/2014/main" id="{195AC24F-0C51-C495-AD60-DA62912FC7BD}"/>
              </a:ext>
            </a:extLst>
          </p:cNvPr>
          <p:cNvPicPr>
            <a:picLocks noChangeAspect="1"/>
          </p:cNvPicPr>
          <p:nvPr/>
        </p:nvPicPr>
        <p:blipFill>
          <a:blip r:embed="rId2"/>
          <a:stretch>
            <a:fillRect/>
          </a:stretch>
        </p:blipFill>
        <p:spPr>
          <a:xfrm>
            <a:off x="6096000" y="2506341"/>
            <a:ext cx="5781675" cy="3284857"/>
          </a:xfrm>
          <a:prstGeom prst="rect">
            <a:avLst/>
          </a:prstGeom>
        </p:spPr>
      </p:pic>
      <p:sp>
        <p:nvSpPr>
          <p:cNvPr id="8" name="Oval 7">
            <a:extLst>
              <a:ext uri="{FF2B5EF4-FFF2-40B4-BE49-F238E27FC236}">
                <a16:creationId xmlns:a16="http://schemas.microsoft.com/office/drawing/2014/main" id="{6EDC033F-142D-C9E0-7C59-914A4C280C34}"/>
              </a:ext>
            </a:extLst>
          </p:cNvPr>
          <p:cNvSpPr/>
          <p:nvPr/>
        </p:nvSpPr>
        <p:spPr>
          <a:xfrm>
            <a:off x="3545840" y="3068320"/>
            <a:ext cx="558800" cy="5486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9" name="Oval 8">
            <a:extLst>
              <a:ext uri="{FF2B5EF4-FFF2-40B4-BE49-F238E27FC236}">
                <a16:creationId xmlns:a16="http://schemas.microsoft.com/office/drawing/2014/main" id="{ED78145B-80D5-F91B-57C7-BB1D1E24088B}"/>
              </a:ext>
            </a:extLst>
          </p:cNvPr>
          <p:cNvSpPr/>
          <p:nvPr/>
        </p:nvSpPr>
        <p:spPr>
          <a:xfrm>
            <a:off x="9744075" y="2990850"/>
            <a:ext cx="638175" cy="626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pic>
        <p:nvPicPr>
          <p:cNvPr id="11" name="Picture 10">
            <a:extLst>
              <a:ext uri="{FF2B5EF4-FFF2-40B4-BE49-F238E27FC236}">
                <a16:creationId xmlns:a16="http://schemas.microsoft.com/office/drawing/2014/main" id="{909A8947-66C7-03EA-F027-79503E5CCC3A}"/>
              </a:ext>
            </a:extLst>
          </p:cNvPr>
          <p:cNvPicPr>
            <a:picLocks noChangeAspect="1"/>
          </p:cNvPicPr>
          <p:nvPr/>
        </p:nvPicPr>
        <p:blipFill>
          <a:blip r:embed="rId3"/>
          <a:stretch>
            <a:fillRect/>
          </a:stretch>
        </p:blipFill>
        <p:spPr>
          <a:xfrm>
            <a:off x="314325" y="2107247"/>
            <a:ext cx="5495925" cy="3019425"/>
          </a:xfrm>
          <a:prstGeom prst="rect">
            <a:avLst/>
          </a:prstGeom>
        </p:spPr>
      </p:pic>
      <p:sp>
        <p:nvSpPr>
          <p:cNvPr id="12" name="Rectangle 11">
            <a:extLst>
              <a:ext uri="{FF2B5EF4-FFF2-40B4-BE49-F238E27FC236}">
                <a16:creationId xmlns:a16="http://schemas.microsoft.com/office/drawing/2014/main" id="{32514DCB-12B8-D181-D224-47A08E169CF4}"/>
              </a:ext>
            </a:extLst>
          </p:cNvPr>
          <p:cNvSpPr/>
          <p:nvPr/>
        </p:nvSpPr>
        <p:spPr>
          <a:xfrm>
            <a:off x="314325" y="5391150"/>
            <a:ext cx="5581650" cy="1292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https://learn.microsoft.com/en-us/azure/synapse-analytics/sql/develop-tables-cetas</a:t>
            </a:r>
            <a:endParaRPr lang="en-US" dirty="0"/>
          </a:p>
          <a:p>
            <a:pPr algn="ctr"/>
            <a:endParaRPr lang="en-IN" dirty="0"/>
          </a:p>
        </p:txBody>
      </p:sp>
    </p:spTree>
    <p:extLst>
      <p:ext uri="{BB962C8B-B14F-4D97-AF65-F5344CB8AC3E}">
        <p14:creationId xmlns:p14="http://schemas.microsoft.com/office/powerpoint/2010/main" val="3914175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2DCD-9416-5249-E492-6581C0D195A8}"/>
              </a:ext>
            </a:extLst>
          </p:cNvPr>
          <p:cNvSpPr>
            <a:spLocks noGrp="1"/>
          </p:cNvSpPr>
          <p:nvPr>
            <p:ph type="title"/>
          </p:nvPr>
        </p:nvSpPr>
        <p:spPr>
          <a:xfrm>
            <a:off x="675310" y="88900"/>
            <a:ext cx="10357667" cy="511175"/>
          </a:xfrm>
        </p:spPr>
        <p:txBody>
          <a:bodyPr>
            <a:normAutofit fontScale="90000"/>
          </a:bodyPr>
          <a:lstStyle/>
          <a:p>
            <a:pPr algn="ctr"/>
            <a:r>
              <a:rPr lang="en-US" dirty="0">
                <a:highlight>
                  <a:srgbClr val="FFFF00"/>
                </a:highlight>
              </a:rPr>
              <a:t>::Views::</a:t>
            </a:r>
            <a:endParaRPr lang="en-IN" dirty="0">
              <a:highlight>
                <a:srgbClr val="FFFF00"/>
              </a:highlight>
            </a:endParaRPr>
          </a:p>
        </p:txBody>
      </p:sp>
      <p:sp>
        <p:nvSpPr>
          <p:cNvPr id="3" name="Content Placeholder 2">
            <a:extLst>
              <a:ext uri="{FF2B5EF4-FFF2-40B4-BE49-F238E27FC236}">
                <a16:creationId xmlns:a16="http://schemas.microsoft.com/office/drawing/2014/main" id="{63A4C970-AD42-DFAE-9757-FBBCD5469142}"/>
              </a:ext>
            </a:extLst>
          </p:cNvPr>
          <p:cNvSpPr>
            <a:spLocks noGrp="1"/>
          </p:cNvSpPr>
          <p:nvPr>
            <p:ph idx="1"/>
          </p:nvPr>
        </p:nvSpPr>
        <p:spPr>
          <a:xfrm>
            <a:off x="238124" y="847724"/>
            <a:ext cx="11734801" cy="5762625"/>
          </a:xfrm>
        </p:spPr>
        <p:txBody>
          <a:bodyPr/>
          <a:lstStyle/>
          <a:p>
            <a:r>
              <a:rPr lang="en-US" dirty="0"/>
              <a:t>Views are virtual tables which is designed from a Query. In Azure Synapse </a:t>
            </a:r>
            <a:r>
              <a:rPr lang="en-US" dirty="0" err="1"/>
              <a:t>sql</a:t>
            </a:r>
            <a:r>
              <a:rPr lang="en-US" dirty="0"/>
              <a:t> pool we can also create views on top of data presented in the Data Lake Storage . In Azure Synapse SQL Pool we can create Views from </a:t>
            </a:r>
            <a:r>
              <a:rPr lang="en-US" dirty="0">
                <a:solidFill>
                  <a:srgbClr val="FF0000"/>
                </a:solidFill>
              </a:rPr>
              <a:t>Openrowset func and from External Table </a:t>
            </a:r>
          </a:p>
          <a:p>
            <a:endParaRPr lang="en-IN" dirty="0">
              <a:solidFill>
                <a:srgbClr val="FF0000"/>
              </a:solidFill>
            </a:endParaRPr>
          </a:p>
        </p:txBody>
      </p:sp>
      <p:pic>
        <p:nvPicPr>
          <p:cNvPr id="5" name="Picture 4">
            <a:extLst>
              <a:ext uri="{FF2B5EF4-FFF2-40B4-BE49-F238E27FC236}">
                <a16:creationId xmlns:a16="http://schemas.microsoft.com/office/drawing/2014/main" id="{C24A1391-8D5D-E4A5-4AB3-980B9D68CCB8}"/>
              </a:ext>
            </a:extLst>
          </p:cNvPr>
          <p:cNvPicPr>
            <a:picLocks noChangeAspect="1"/>
          </p:cNvPicPr>
          <p:nvPr/>
        </p:nvPicPr>
        <p:blipFill>
          <a:blip r:embed="rId2"/>
          <a:stretch>
            <a:fillRect/>
          </a:stretch>
        </p:blipFill>
        <p:spPr>
          <a:xfrm>
            <a:off x="380670" y="2524124"/>
            <a:ext cx="4516450" cy="2281556"/>
          </a:xfrm>
          <a:prstGeom prst="rect">
            <a:avLst/>
          </a:prstGeom>
        </p:spPr>
      </p:pic>
      <p:pic>
        <p:nvPicPr>
          <p:cNvPr id="7" name="Picture 6">
            <a:extLst>
              <a:ext uri="{FF2B5EF4-FFF2-40B4-BE49-F238E27FC236}">
                <a16:creationId xmlns:a16="http://schemas.microsoft.com/office/drawing/2014/main" id="{2083579B-2BB7-43C9-0B3E-6C7AE93BA583}"/>
              </a:ext>
            </a:extLst>
          </p:cNvPr>
          <p:cNvPicPr>
            <a:picLocks noChangeAspect="1"/>
          </p:cNvPicPr>
          <p:nvPr/>
        </p:nvPicPr>
        <p:blipFill>
          <a:blip r:embed="rId3"/>
          <a:stretch>
            <a:fillRect/>
          </a:stretch>
        </p:blipFill>
        <p:spPr>
          <a:xfrm>
            <a:off x="6096000" y="2342909"/>
            <a:ext cx="5772150" cy="2643986"/>
          </a:xfrm>
          <a:prstGeom prst="rect">
            <a:avLst/>
          </a:prstGeom>
        </p:spPr>
      </p:pic>
      <p:sp>
        <p:nvSpPr>
          <p:cNvPr id="8" name="Rectangle 7">
            <a:extLst>
              <a:ext uri="{FF2B5EF4-FFF2-40B4-BE49-F238E27FC236}">
                <a16:creationId xmlns:a16="http://schemas.microsoft.com/office/drawing/2014/main" id="{4292C088-53D2-4FD4-45BB-7C45913360CE}"/>
              </a:ext>
            </a:extLst>
          </p:cNvPr>
          <p:cNvSpPr/>
          <p:nvPr/>
        </p:nvSpPr>
        <p:spPr>
          <a:xfrm>
            <a:off x="380670" y="5053329"/>
            <a:ext cx="5601030" cy="1428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Useful link : </a:t>
            </a:r>
            <a:r>
              <a:rPr lang="en-US" dirty="0">
                <a:hlinkClick r:id="rId4"/>
              </a:rPr>
              <a:t>https://learn.microsoft.com/en-us/azure/synapse-analytics/sql/create-use-views</a:t>
            </a:r>
            <a:endParaRPr lang="en-US" dirty="0"/>
          </a:p>
          <a:p>
            <a:pPr algn="ctr"/>
            <a:endParaRPr lang="en-IN" dirty="0"/>
          </a:p>
        </p:txBody>
      </p:sp>
    </p:spTree>
    <p:extLst>
      <p:ext uri="{BB962C8B-B14F-4D97-AF65-F5344CB8AC3E}">
        <p14:creationId xmlns:p14="http://schemas.microsoft.com/office/powerpoint/2010/main" val="2330306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0A1F6-62C3-E67D-80AC-A7EC824030AD}"/>
              </a:ext>
            </a:extLst>
          </p:cNvPr>
          <p:cNvSpPr>
            <a:spLocks noGrp="1"/>
          </p:cNvSpPr>
          <p:nvPr>
            <p:ph type="title"/>
          </p:nvPr>
        </p:nvSpPr>
        <p:spPr>
          <a:xfrm>
            <a:off x="713411" y="117476"/>
            <a:ext cx="10357666" cy="482600"/>
          </a:xfrm>
        </p:spPr>
        <p:txBody>
          <a:bodyPr>
            <a:normAutofit fontScale="90000"/>
          </a:bodyPr>
          <a:lstStyle/>
          <a:p>
            <a:pPr algn="ctr"/>
            <a:r>
              <a:rPr lang="en-US" sz="2400" dirty="0">
                <a:highlight>
                  <a:srgbClr val="FFFF00"/>
                </a:highlight>
              </a:rPr>
              <a:t>External table v/s VIEWS</a:t>
            </a:r>
            <a:endParaRPr lang="en-IN" sz="2400" dirty="0">
              <a:highlight>
                <a:srgbClr val="FFFF00"/>
              </a:highlight>
            </a:endParaRPr>
          </a:p>
        </p:txBody>
      </p:sp>
      <p:sp>
        <p:nvSpPr>
          <p:cNvPr id="3" name="Content Placeholder 2">
            <a:extLst>
              <a:ext uri="{FF2B5EF4-FFF2-40B4-BE49-F238E27FC236}">
                <a16:creationId xmlns:a16="http://schemas.microsoft.com/office/drawing/2014/main" id="{E65E4B2E-E9CE-E6F4-6C34-7C11EAAA0CEB}"/>
              </a:ext>
            </a:extLst>
          </p:cNvPr>
          <p:cNvSpPr>
            <a:spLocks noGrp="1"/>
          </p:cNvSpPr>
          <p:nvPr>
            <p:ph idx="1"/>
          </p:nvPr>
        </p:nvSpPr>
        <p:spPr>
          <a:xfrm>
            <a:off x="180975" y="695324"/>
            <a:ext cx="11772900" cy="6045199"/>
          </a:xfrm>
        </p:spPr>
        <p:txBody>
          <a:bodyPr>
            <a:normAutofit fontScale="92500"/>
          </a:bodyPr>
          <a:lstStyle/>
          <a:p>
            <a:pPr>
              <a:lnSpc>
                <a:spcPct val="110000"/>
              </a:lnSpc>
            </a:pPr>
            <a:r>
              <a:rPr lang="en-US" sz="2200" dirty="0">
                <a:latin typeface="Calibri" panose="020F0502020204030204" pitchFamily="34" charset="0"/>
                <a:cs typeface="Calibri" panose="020F0502020204030204" pitchFamily="34" charset="0"/>
              </a:rPr>
              <a:t>Both are just pointers to the data present in the data lake and different objects as well</a:t>
            </a:r>
          </a:p>
          <a:p>
            <a:pPr>
              <a:lnSpc>
                <a:spcPct val="110000"/>
              </a:lnSpc>
            </a:pPr>
            <a:r>
              <a:rPr lang="en-US" sz="2200" dirty="0">
                <a:latin typeface="Calibri" panose="020F0502020204030204" pitchFamily="34" charset="0"/>
                <a:cs typeface="Calibri" panose="020F0502020204030204" pitchFamily="34" charset="0"/>
              </a:rPr>
              <a:t>View is Just a select statement which will save in the database </a:t>
            </a:r>
          </a:p>
          <a:p>
            <a:pPr>
              <a:lnSpc>
                <a:spcPct val="110000"/>
              </a:lnSpc>
            </a:pPr>
            <a:r>
              <a:rPr lang="en-US" sz="2200" dirty="0">
                <a:latin typeface="Calibri" panose="020F0502020204030204" pitchFamily="34" charset="0"/>
                <a:cs typeface="Calibri" panose="020F0502020204030204" pitchFamily="34" charset="0"/>
              </a:rPr>
              <a:t> </a:t>
            </a:r>
            <a:r>
              <a:rPr lang="en-US" sz="2200" dirty="0">
                <a:solidFill>
                  <a:srgbClr val="0C0D0E"/>
                </a:solidFill>
                <a:latin typeface="Calibri" panose="020F0502020204030204" pitchFamily="34" charset="0"/>
                <a:cs typeface="Calibri" panose="020F0502020204030204" pitchFamily="34" charset="0"/>
              </a:rPr>
              <a:t>A</a:t>
            </a:r>
            <a:r>
              <a:rPr lang="en-US" sz="2200" b="0" i="0" dirty="0">
                <a:solidFill>
                  <a:srgbClr val="0C0D0E"/>
                </a:solidFill>
                <a:effectLst/>
                <a:latin typeface="Calibri" panose="020F0502020204030204" pitchFamily="34" charset="0"/>
                <a:cs typeface="Calibri" panose="020F0502020204030204" pitchFamily="34" charset="0"/>
              </a:rPr>
              <a:t>n external table is table(require physical storage)</a:t>
            </a:r>
          </a:p>
          <a:p>
            <a:pPr algn="l">
              <a:lnSpc>
                <a:spcPct val="110000"/>
              </a:lnSpc>
            </a:pPr>
            <a:r>
              <a:rPr lang="en-US" sz="2200" b="0" i="0" dirty="0">
                <a:solidFill>
                  <a:srgbClr val="1B3139"/>
                </a:solidFill>
                <a:effectLst/>
                <a:latin typeface="Calibri" panose="020F0502020204030204" pitchFamily="34" charset="0"/>
                <a:cs typeface="Calibri" panose="020F0502020204030204" pitchFamily="34" charset="0"/>
              </a:rPr>
              <a:t>External tables are metadata definitions that map to files in a data lake, and the files are read when queries are executed against the table. This means that external tables can benefit from partitioning, indexing, and caching to improve query performance. External tables can also be used in joins, and they can be queried using SQL and Spark APIs.</a:t>
            </a:r>
          </a:p>
          <a:p>
            <a:pPr algn="l">
              <a:lnSpc>
                <a:spcPct val="110000"/>
              </a:lnSpc>
            </a:pPr>
            <a:r>
              <a:rPr lang="en-US" sz="2200" b="0" i="0" dirty="0">
                <a:solidFill>
                  <a:srgbClr val="1B3139"/>
                </a:solidFill>
                <a:effectLst/>
                <a:latin typeface="Calibri" panose="020F0502020204030204" pitchFamily="34" charset="0"/>
                <a:cs typeface="Calibri" panose="020F0502020204030204" pitchFamily="34" charset="0"/>
              </a:rPr>
              <a:t>Views, on the other hand, are virtual tables that are defined by a SQL query. When a view is queried, the SQL query is executed against the data lake files. Views can be useful for simplifying complex queries or hiding details about the underlying data. However, they do not support partitioning, indexing, or caching, and they cannot be used in joins.</a:t>
            </a:r>
          </a:p>
          <a:p>
            <a:pPr algn="l">
              <a:lnSpc>
                <a:spcPct val="110000"/>
              </a:lnSpc>
            </a:pPr>
            <a:r>
              <a:rPr lang="en-US" sz="2200" b="0" i="0" dirty="0">
                <a:solidFill>
                  <a:srgbClr val="1B3139"/>
                </a:solidFill>
                <a:effectLst/>
                <a:latin typeface="Calibri" panose="020F0502020204030204" pitchFamily="34" charset="0"/>
                <a:cs typeface="Calibri" panose="020F0502020204030204" pitchFamily="34" charset="0"/>
              </a:rPr>
              <a:t>In terms of performance, external tables are generally faster than views because they can take advantage of partitioning and caching. Overall, creating an external table is usually the better option if you want to optimize query performance and take advantage of advanced features like partitioning and caching. However, if you just need a simple view to simplify a complex query, then creating a view can be a good option</a:t>
            </a:r>
          </a:p>
          <a:p>
            <a:endParaRPr lang="en-IN" dirty="0">
              <a:latin typeface="+mn-lt"/>
            </a:endParaRPr>
          </a:p>
        </p:txBody>
      </p:sp>
    </p:spTree>
    <p:extLst>
      <p:ext uri="{BB962C8B-B14F-4D97-AF65-F5344CB8AC3E}">
        <p14:creationId xmlns:p14="http://schemas.microsoft.com/office/powerpoint/2010/main" val="2151648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FA83-30F5-2AA1-30ED-DA82D5BFC369}"/>
              </a:ext>
            </a:extLst>
          </p:cNvPr>
          <p:cNvSpPr>
            <a:spLocks noGrp="1"/>
          </p:cNvSpPr>
          <p:nvPr>
            <p:ph type="title"/>
          </p:nvPr>
        </p:nvSpPr>
        <p:spPr>
          <a:xfrm>
            <a:off x="808661" y="95251"/>
            <a:ext cx="10357666" cy="400049"/>
          </a:xfrm>
        </p:spPr>
        <p:txBody>
          <a:bodyPr>
            <a:noAutofit/>
          </a:bodyPr>
          <a:lstStyle/>
          <a:p>
            <a:pPr algn="ctr"/>
            <a:r>
              <a:rPr lang="en-US" sz="2800" dirty="0">
                <a:solidFill>
                  <a:srgbClr val="FF0000"/>
                </a:solidFill>
                <a:latin typeface="+mn-lt"/>
              </a:rPr>
              <a:t>::Check the Datatypes of files::</a:t>
            </a:r>
            <a:endParaRPr lang="en-IN" sz="2800" dirty="0">
              <a:solidFill>
                <a:srgbClr val="FF0000"/>
              </a:solidFill>
              <a:latin typeface="+mn-lt"/>
            </a:endParaRPr>
          </a:p>
        </p:txBody>
      </p:sp>
      <p:sp>
        <p:nvSpPr>
          <p:cNvPr id="3" name="Content Placeholder 2">
            <a:extLst>
              <a:ext uri="{FF2B5EF4-FFF2-40B4-BE49-F238E27FC236}">
                <a16:creationId xmlns:a16="http://schemas.microsoft.com/office/drawing/2014/main" id="{250BB672-8422-1363-0253-E94E1385FF96}"/>
              </a:ext>
            </a:extLst>
          </p:cNvPr>
          <p:cNvSpPr>
            <a:spLocks noGrp="1"/>
          </p:cNvSpPr>
          <p:nvPr>
            <p:ph idx="1"/>
          </p:nvPr>
        </p:nvSpPr>
        <p:spPr>
          <a:xfrm>
            <a:off x="180974" y="647700"/>
            <a:ext cx="11801475" cy="6038849"/>
          </a:xfrm>
        </p:spPr>
        <p:txBody>
          <a:bodyPr/>
          <a:lstStyle/>
          <a:p>
            <a:pPr>
              <a:lnSpc>
                <a:spcPct val="100000"/>
              </a:lnSpc>
            </a:pPr>
            <a:r>
              <a:rPr lang="en-US" dirty="0"/>
              <a:t>As part of the Data Validation techniques or Data Discovery part , we need to check the Datatypes of data present in files and modify its types using T-</a:t>
            </a:r>
            <a:r>
              <a:rPr lang="en-US" dirty="0" err="1"/>
              <a:t>sql</a:t>
            </a:r>
            <a:r>
              <a:rPr lang="en-US" dirty="0"/>
              <a:t> as follows::</a:t>
            </a:r>
          </a:p>
          <a:p>
            <a:pPr marL="457200" indent="-457200">
              <a:lnSpc>
                <a:spcPct val="100000"/>
              </a:lnSpc>
              <a:buAutoNum type="arabicParenR"/>
            </a:pPr>
            <a:r>
              <a:rPr lang="en-US" dirty="0"/>
              <a:t>Read the files using </a:t>
            </a:r>
            <a:r>
              <a:rPr lang="en-US" dirty="0">
                <a:solidFill>
                  <a:srgbClr val="FF0000"/>
                </a:solidFill>
              </a:rPr>
              <a:t>openrowset </a:t>
            </a:r>
          </a:p>
          <a:p>
            <a:pPr marL="457200" indent="-457200">
              <a:lnSpc>
                <a:spcPct val="100000"/>
              </a:lnSpc>
              <a:buAutoNum type="arabicParenR"/>
            </a:pPr>
            <a:r>
              <a:rPr lang="en-US" dirty="0"/>
              <a:t>Examine the Datatypes on top of our data using storeproc ‘</a:t>
            </a:r>
            <a:r>
              <a:rPr lang="en-US" dirty="0">
                <a:solidFill>
                  <a:srgbClr val="FF0000"/>
                </a:solidFill>
              </a:rPr>
              <a:t>sp_describe_first_result_set’</a:t>
            </a:r>
          </a:p>
          <a:p>
            <a:pPr marL="457200" indent="-457200">
              <a:lnSpc>
                <a:spcPct val="100000"/>
              </a:lnSpc>
              <a:buAutoNum type="arabicParenR"/>
            </a:pPr>
            <a:r>
              <a:rPr lang="en-US" dirty="0"/>
              <a:t>Define explicit data types using</a:t>
            </a:r>
            <a:r>
              <a:rPr lang="en-US" dirty="0">
                <a:solidFill>
                  <a:srgbClr val="FF0000"/>
                </a:solidFill>
              </a:rPr>
              <a:t> with</a:t>
            </a:r>
            <a:endParaRPr lang="en-US" dirty="0"/>
          </a:p>
          <a:p>
            <a:pPr>
              <a:lnSpc>
                <a:spcPct val="100000"/>
              </a:lnSpc>
            </a:pPr>
            <a:r>
              <a:rPr lang="en-IN" dirty="0"/>
              <a:t>For example, let’s read the csv file and apply the storeproc to get to know about the data types and then change those using with.</a:t>
            </a:r>
          </a:p>
        </p:txBody>
      </p:sp>
      <p:pic>
        <p:nvPicPr>
          <p:cNvPr id="5" name="Picture 4">
            <a:extLst>
              <a:ext uri="{FF2B5EF4-FFF2-40B4-BE49-F238E27FC236}">
                <a16:creationId xmlns:a16="http://schemas.microsoft.com/office/drawing/2014/main" id="{F9AD90B6-FB1C-42A9-8F7B-BB4D88DF3000}"/>
              </a:ext>
            </a:extLst>
          </p:cNvPr>
          <p:cNvPicPr>
            <a:picLocks noChangeAspect="1"/>
          </p:cNvPicPr>
          <p:nvPr/>
        </p:nvPicPr>
        <p:blipFill>
          <a:blip r:embed="rId2"/>
          <a:stretch>
            <a:fillRect/>
          </a:stretch>
        </p:blipFill>
        <p:spPr>
          <a:xfrm>
            <a:off x="209551" y="3429000"/>
            <a:ext cx="5417820" cy="3103880"/>
          </a:xfrm>
          <a:prstGeom prst="rect">
            <a:avLst/>
          </a:prstGeom>
        </p:spPr>
      </p:pic>
      <p:pic>
        <p:nvPicPr>
          <p:cNvPr id="7" name="Picture 6">
            <a:extLst>
              <a:ext uri="{FF2B5EF4-FFF2-40B4-BE49-F238E27FC236}">
                <a16:creationId xmlns:a16="http://schemas.microsoft.com/office/drawing/2014/main" id="{DF97BF57-634A-6362-AF8A-B5A87802F983}"/>
              </a:ext>
            </a:extLst>
          </p:cNvPr>
          <p:cNvPicPr>
            <a:picLocks noChangeAspect="1"/>
          </p:cNvPicPr>
          <p:nvPr/>
        </p:nvPicPr>
        <p:blipFill>
          <a:blip r:embed="rId3"/>
          <a:stretch>
            <a:fillRect/>
          </a:stretch>
        </p:blipFill>
        <p:spPr>
          <a:xfrm>
            <a:off x="5801360" y="3826510"/>
            <a:ext cx="5943600" cy="2594610"/>
          </a:xfrm>
          <a:prstGeom prst="rect">
            <a:avLst/>
          </a:prstGeom>
        </p:spPr>
      </p:pic>
      <p:sp>
        <p:nvSpPr>
          <p:cNvPr id="8" name="Flowchart: Connector 7">
            <a:extLst>
              <a:ext uri="{FF2B5EF4-FFF2-40B4-BE49-F238E27FC236}">
                <a16:creationId xmlns:a16="http://schemas.microsoft.com/office/drawing/2014/main" id="{50AEF848-F44C-65DC-B1F7-D0D428D171A6}"/>
              </a:ext>
            </a:extLst>
          </p:cNvPr>
          <p:cNvSpPr/>
          <p:nvPr/>
        </p:nvSpPr>
        <p:spPr>
          <a:xfrm>
            <a:off x="3281680" y="5293360"/>
            <a:ext cx="975360" cy="78232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9" name="Flowchart: Connector 8">
            <a:extLst>
              <a:ext uri="{FF2B5EF4-FFF2-40B4-BE49-F238E27FC236}">
                <a16:creationId xmlns:a16="http://schemas.microsoft.com/office/drawing/2014/main" id="{6CBA5A4A-84DF-D04B-BF48-B9B920F97122}"/>
              </a:ext>
            </a:extLst>
          </p:cNvPr>
          <p:cNvSpPr/>
          <p:nvPr/>
        </p:nvSpPr>
        <p:spPr>
          <a:xfrm>
            <a:off x="9667875" y="4124325"/>
            <a:ext cx="800100" cy="6096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94683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4DDB-68D0-8AB6-664A-AB36E8FB30F5}"/>
              </a:ext>
            </a:extLst>
          </p:cNvPr>
          <p:cNvSpPr>
            <a:spLocks noGrp="1"/>
          </p:cNvSpPr>
          <p:nvPr>
            <p:ph type="title"/>
          </p:nvPr>
        </p:nvSpPr>
        <p:spPr>
          <a:xfrm>
            <a:off x="808661" y="136525"/>
            <a:ext cx="10357666" cy="587375"/>
          </a:xfrm>
        </p:spPr>
        <p:txBody>
          <a:bodyPr>
            <a:normAutofit fontScale="90000"/>
          </a:bodyPr>
          <a:lstStyle/>
          <a:p>
            <a:r>
              <a:rPr lang="en-US" dirty="0">
                <a:highlight>
                  <a:srgbClr val="FFFF00"/>
                </a:highlight>
              </a:rPr>
              <a:t>Why Azure SYNAPSE:</a:t>
            </a:r>
            <a:endParaRPr lang="en-IN" dirty="0">
              <a:highlight>
                <a:srgbClr val="FFFF00"/>
              </a:highlight>
            </a:endParaRPr>
          </a:p>
        </p:txBody>
      </p:sp>
      <p:sp>
        <p:nvSpPr>
          <p:cNvPr id="3" name="Content Placeholder 2">
            <a:extLst>
              <a:ext uri="{FF2B5EF4-FFF2-40B4-BE49-F238E27FC236}">
                <a16:creationId xmlns:a16="http://schemas.microsoft.com/office/drawing/2014/main" id="{8232FE01-0697-56B4-78D6-F746C9E6D4B3}"/>
              </a:ext>
            </a:extLst>
          </p:cNvPr>
          <p:cNvSpPr>
            <a:spLocks noGrp="1"/>
          </p:cNvSpPr>
          <p:nvPr>
            <p:ph idx="1"/>
          </p:nvPr>
        </p:nvSpPr>
        <p:spPr>
          <a:xfrm>
            <a:off x="400049" y="1076325"/>
            <a:ext cx="11115675" cy="5343525"/>
          </a:xfrm>
        </p:spPr>
        <p:txBody>
          <a:bodyPr/>
          <a:lstStyle/>
          <a:p>
            <a:r>
              <a:rPr lang="en-US" dirty="0"/>
              <a:t>The image below shows you the high level Modern DWH architecture with Azure environment </a:t>
            </a:r>
          </a:p>
          <a:p>
            <a:endParaRPr lang="en-IN" dirty="0"/>
          </a:p>
        </p:txBody>
      </p:sp>
      <p:pic>
        <p:nvPicPr>
          <p:cNvPr id="5" name="Picture 4">
            <a:extLst>
              <a:ext uri="{FF2B5EF4-FFF2-40B4-BE49-F238E27FC236}">
                <a16:creationId xmlns:a16="http://schemas.microsoft.com/office/drawing/2014/main" id="{2B4AADAB-9178-FAD2-A5EC-3E6DCD39D068}"/>
              </a:ext>
            </a:extLst>
          </p:cNvPr>
          <p:cNvPicPr>
            <a:picLocks noChangeAspect="1"/>
          </p:cNvPicPr>
          <p:nvPr/>
        </p:nvPicPr>
        <p:blipFill>
          <a:blip r:embed="rId2"/>
          <a:stretch>
            <a:fillRect/>
          </a:stretch>
        </p:blipFill>
        <p:spPr>
          <a:xfrm>
            <a:off x="1394063" y="2147611"/>
            <a:ext cx="9186862" cy="4272239"/>
          </a:xfrm>
          <a:prstGeom prst="rect">
            <a:avLst/>
          </a:prstGeom>
        </p:spPr>
      </p:pic>
    </p:spTree>
    <p:extLst>
      <p:ext uri="{BB962C8B-B14F-4D97-AF65-F5344CB8AC3E}">
        <p14:creationId xmlns:p14="http://schemas.microsoft.com/office/powerpoint/2010/main" val="20538825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80EE6-5616-93A3-887F-47B0D1373F60}"/>
              </a:ext>
            </a:extLst>
          </p:cNvPr>
          <p:cNvSpPr>
            <a:spLocks noGrp="1"/>
          </p:cNvSpPr>
          <p:nvPr>
            <p:ph type="title"/>
          </p:nvPr>
        </p:nvSpPr>
        <p:spPr>
          <a:xfrm>
            <a:off x="808661" y="85725"/>
            <a:ext cx="10357666" cy="352425"/>
          </a:xfrm>
        </p:spPr>
        <p:txBody>
          <a:bodyPr>
            <a:normAutofit/>
          </a:bodyPr>
          <a:lstStyle/>
          <a:p>
            <a:r>
              <a:rPr lang="en-US" sz="1400" dirty="0"/>
              <a:t>Continue:::</a:t>
            </a:r>
            <a:endParaRPr lang="en-IN" sz="1400" dirty="0"/>
          </a:p>
        </p:txBody>
      </p:sp>
      <p:sp>
        <p:nvSpPr>
          <p:cNvPr id="3" name="Content Placeholder 2">
            <a:extLst>
              <a:ext uri="{FF2B5EF4-FFF2-40B4-BE49-F238E27FC236}">
                <a16:creationId xmlns:a16="http://schemas.microsoft.com/office/drawing/2014/main" id="{3FE1CADA-3200-92F0-20B5-11566C9B6F21}"/>
              </a:ext>
            </a:extLst>
          </p:cNvPr>
          <p:cNvSpPr>
            <a:spLocks noGrp="1"/>
          </p:cNvSpPr>
          <p:nvPr>
            <p:ph idx="1"/>
          </p:nvPr>
        </p:nvSpPr>
        <p:spPr>
          <a:xfrm>
            <a:off x="85725" y="523875"/>
            <a:ext cx="11982450" cy="6172200"/>
          </a:xfrm>
        </p:spPr>
        <p:txBody>
          <a:bodyPr/>
          <a:lstStyle/>
          <a:p>
            <a:r>
              <a:rPr lang="en-US" dirty="0"/>
              <a:t>The output looks like this from the storeproc . Afterwards let’s find out the max length of certain column from our data or file</a:t>
            </a:r>
          </a:p>
          <a:p>
            <a:endParaRPr lang="en-IN" dirty="0"/>
          </a:p>
        </p:txBody>
      </p:sp>
      <p:pic>
        <p:nvPicPr>
          <p:cNvPr id="5" name="Picture 4">
            <a:extLst>
              <a:ext uri="{FF2B5EF4-FFF2-40B4-BE49-F238E27FC236}">
                <a16:creationId xmlns:a16="http://schemas.microsoft.com/office/drawing/2014/main" id="{DF42B5DF-D25F-7902-89B1-9E7DEC6B9083}"/>
              </a:ext>
            </a:extLst>
          </p:cNvPr>
          <p:cNvPicPr>
            <a:picLocks noChangeAspect="1"/>
          </p:cNvPicPr>
          <p:nvPr/>
        </p:nvPicPr>
        <p:blipFill>
          <a:blip r:embed="rId2"/>
          <a:stretch>
            <a:fillRect/>
          </a:stretch>
        </p:blipFill>
        <p:spPr>
          <a:xfrm>
            <a:off x="310832" y="1407636"/>
            <a:ext cx="6476047" cy="2205990"/>
          </a:xfrm>
          <a:prstGeom prst="rect">
            <a:avLst/>
          </a:prstGeom>
        </p:spPr>
      </p:pic>
      <p:sp>
        <p:nvSpPr>
          <p:cNvPr id="8" name="Flowchart: Connector 7">
            <a:extLst>
              <a:ext uri="{FF2B5EF4-FFF2-40B4-BE49-F238E27FC236}">
                <a16:creationId xmlns:a16="http://schemas.microsoft.com/office/drawing/2014/main" id="{E6CBD185-A111-3EB4-DBFB-78F5FE231D8A}"/>
              </a:ext>
            </a:extLst>
          </p:cNvPr>
          <p:cNvSpPr/>
          <p:nvPr/>
        </p:nvSpPr>
        <p:spPr>
          <a:xfrm>
            <a:off x="4439920" y="956309"/>
            <a:ext cx="873760" cy="44577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IN" dirty="0"/>
          </a:p>
        </p:txBody>
      </p:sp>
      <p:pic>
        <p:nvPicPr>
          <p:cNvPr id="11" name="Picture 10">
            <a:extLst>
              <a:ext uri="{FF2B5EF4-FFF2-40B4-BE49-F238E27FC236}">
                <a16:creationId xmlns:a16="http://schemas.microsoft.com/office/drawing/2014/main" id="{89782839-C780-96E8-DAAF-48D060CCEDE9}"/>
              </a:ext>
            </a:extLst>
          </p:cNvPr>
          <p:cNvPicPr>
            <a:picLocks noChangeAspect="1"/>
          </p:cNvPicPr>
          <p:nvPr/>
        </p:nvPicPr>
        <p:blipFill>
          <a:blip r:embed="rId3"/>
          <a:stretch>
            <a:fillRect/>
          </a:stretch>
        </p:blipFill>
        <p:spPr>
          <a:xfrm>
            <a:off x="5313679" y="3801506"/>
            <a:ext cx="6239181" cy="2531586"/>
          </a:xfrm>
          <a:prstGeom prst="rect">
            <a:avLst/>
          </a:prstGeom>
        </p:spPr>
      </p:pic>
      <p:pic>
        <p:nvPicPr>
          <p:cNvPr id="12" name="Picture 11">
            <a:extLst>
              <a:ext uri="{FF2B5EF4-FFF2-40B4-BE49-F238E27FC236}">
                <a16:creationId xmlns:a16="http://schemas.microsoft.com/office/drawing/2014/main" id="{EEC7A0FE-2273-8E05-98C3-46B8552D0D9D}"/>
              </a:ext>
            </a:extLst>
          </p:cNvPr>
          <p:cNvPicPr>
            <a:picLocks noChangeAspect="1"/>
          </p:cNvPicPr>
          <p:nvPr/>
        </p:nvPicPr>
        <p:blipFill>
          <a:blip r:embed="rId4"/>
          <a:stretch>
            <a:fillRect/>
          </a:stretch>
        </p:blipFill>
        <p:spPr>
          <a:xfrm>
            <a:off x="9620984" y="4148684"/>
            <a:ext cx="646232" cy="560881"/>
          </a:xfrm>
          <a:prstGeom prst="rect">
            <a:avLst/>
          </a:prstGeom>
        </p:spPr>
      </p:pic>
      <p:pic>
        <p:nvPicPr>
          <p:cNvPr id="14" name="Picture 13">
            <a:extLst>
              <a:ext uri="{FF2B5EF4-FFF2-40B4-BE49-F238E27FC236}">
                <a16:creationId xmlns:a16="http://schemas.microsoft.com/office/drawing/2014/main" id="{09A33255-8476-942D-00E3-6870458A3A86}"/>
              </a:ext>
            </a:extLst>
          </p:cNvPr>
          <p:cNvPicPr>
            <a:picLocks noChangeAspect="1"/>
          </p:cNvPicPr>
          <p:nvPr/>
        </p:nvPicPr>
        <p:blipFill>
          <a:blip r:embed="rId5"/>
          <a:stretch>
            <a:fillRect/>
          </a:stretch>
        </p:blipFill>
        <p:spPr>
          <a:xfrm>
            <a:off x="123825" y="3986766"/>
            <a:ext cx="4857750" cy="1137684"/>
          </a:xfrm>
          <a:prstGeom prst="rect">
            <a:avLst/>
          </a:prstGeom>
        </p:spPr>
      </p:pic>
      <p:sp>
        <p:nvSpPr>
          <p:cNvPr id="15" name="Flowchart: Connector 14">
            <a:extLst>
              <a:ext uri="{FF2B5EF4-FFF2-40B4-BE49-F238E27FC236}">
                <a16:creationId xmlns:a16="http://schemas.microsoft.com/office/drawing/2014/main" id="{DC28BFE1-F072-1D8B-6C9C-DB580FF5274C}"/>
              </a:ext>
            </a:extLst>
          </p:cNvPr>
          <p:cNvSpPr/>
          <p:nvPr/>
        </p:nvSpPr>
        <p:spPr>
          <a:xfrm>
            <a:off x="639139" y="3986767"/>
            <a:ext cx="666750" cy="58102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IN" dirty="0"/>
          </a:p>
        </p:txBody>
      </p:sp>
      <p:sp>
        <p:nvSpPr>
          <p:cNvPr id="16" name="Rectangle 15">
            <a:extLst>
              <a:ext uri="{FF2B5EF4-FFF2-40B4-BE49-F238E27FC236}">
                <a16:creationId xmlns:a16="http://schemas.microsoft.com/office/drawing/2014/main" id="{13E76F14-6076-1BCC-C0BD-304CAF7A7025}"/>
              </a:ext>
            </a:extLst>
          </p:cNvPr>
          <p:cNvSpPr/>
          <p:nvPr/>
        </p:nvSpPr>
        <p:spPr>
          <a:xfrm>
            <a:off x="0" y="5450363"/>
            <a:ext cx="5153025" cy="124571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As you can see, there is significance difference between synapse assumed datatypes and max Len of column. Ex: max </a:t>
            </a:r>
            <a:r>
              <a:rPr lang="en-US" dirty="0" err="1"/>
              <a:t>len</a:t>
            </a:r>
            <a:r>
              <a:rPr lang="en-US" dirty="0"/>
              <a:t> of zone is 45 char only , But synapse consider them as 8000</a:t>
            </a:r>
            <a:endParaRPr lang="en-IN" dirty="0"/>
          </a:p>
        </p:txBody>
      </p:sp>
    </p:spTree>
    <p:extLst>
      <p:ext uri="{BB962C8B-B14F-4D97-AF65-F5344CB8AC3E}">
        <p14:creationId xmlns:p14="http://schemas.microsoft.com/office/powerpoint/2010/main" val="775978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14400-BA01-88C3-8259-FABA61307A31}"/>
              </a:ext>
            </a:extLst>
          </p:cNvPr>
          <p:cNvSpPr>
            <a:spLocks noGrp="1"/>
          </p:cNvSpPr>
          <p:nvPr>
            <p:ph type="title"/>
          </p:nvPr>
        </p:nvSpPr>
        <p:spPr>
          <a:xfrm>
            <a:off x="808661" y="114300"/>
            <a:ext cx="10357666" cy="304801"/>
          </a:xfrm>
        </p:spPr>
        <p:txBody>
          <a:bodyPr>
            <a:normAutofit fontScale="90000"/>
          </a:bodyPr>
          <a:lstStyle/>
          <a:p>
            <a:r>
              <a:rPr lang="en-US" sz="1400" dirty="0">
                <a:solidFill>
                  <a:schemeClr val="accent5"/>
                </a:solidFill>
              </a:rPr>
              <a:t>Continue::</a:t>
            </a:r>
            <a:endParaRPr lang="en-IN" sz="1400" dirty="0">
              <a:solidFill>
                <a:schemeClr val="accent5"/>
              </a:solidFill>
            </a:endParaRPr>
          </a:p>
        </p:txBody>
      </p:sp>
      <p:sp>
        <p:nvSpPr>
          <p:cNvPr id="3" name="Content Placeholder 2">
            <a:extLst>
              <a:ext uri="{FF2B5EF4-FFF2-40B4-BE49-F238E27FC236}">
                <a16:creationId xmlns:a16="http://schemas.microsoft.com/office/drawing/2014/main" id="{B5271A24-9A19-DBCB-7282-94E037000FF9}"/>
              </a:ext>
            </a:extLst>
          </p:cNvPr>
          <p:cNvSpPr>
            <a:spLocks noGrp="1"/>
          </p:cNvSpPr>
          <p:nvPr>
            <p:ph idx="1"/>
          </p:nvPr>
        </p:nvSpPr>
        <p:spPr>
          <a:xfrm>
            <a:off x="200025" y="523875"/>
            <a:ext cx="11772900" cy="6143625"/>
          </a:xfrm>
        </p:spPr>
        <p:txBody>
          <a:bodyPr/>
          <a:lstStyle/>
          <a:p>
            <a:pPr>
              <a:lnSpc>
                <a:spcPct val="100000"/>
              </a:lnSpc>
            </a:pPr>
            <a:r>
              <a:rPr lang="en-US" dirty="0"/>
              <a:t>Now let's change the datatypes. The reason behind the data type re-define , we all know that server less pool charges on amount of data processed and we don't want synapse to assume such bigger data types and charge you significantly more than expected . On another hand ,the data types affect the query performance and it's recommended to use smaller data types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Collate is used to fit the data types like varchar with UTF-8 considerations. </a:t>
            </a:r>
          </a:p>
          <a:p>
            <a:pPr>
              <a:lnSpc>
                <a:spcPct val="100000"/>
              </a:lnSpc>
            </a:pPr>
            <a:r>
              <a:rPr lang="en-US" dirty="0"/>
              <a:t>For any kind of files, we need to follow the same approach </a:t>
            </a:r>
          </a:p>
          <a:p>
            <a:pPr>
              <a:lnSpc>
                <a:spcPct val="100000"/>
              </a:lnSpc>
            </a:pPr>
            <a:endParaRPr lang="en-IN" dirty="0"/>
          </a:p>
        </p:txBody>
      </p:sp>
      <p:pic>
        <p:nvPicPr>
          <p:cNvPr id="5" name="Picture 4">
            <a:extLst>
              <a:ext uri="{FF2B5EF4-FFF2-40B4-BE49-F238E27FC236}">
                <a16:creationId xmlns:a16="http://schemas.microsoft.com/office/drawing/2014/main" id="{F11AF18E-741C-420F-3BCE-242DD2F92710}"/>
              </a:ext>
            </a:extLst>
          </p:cNvPr>
          <p:cNvPicPr>
            <a:picLocks noChangeAspect="1"/>
          </p:cNvPicPr>
          <p:nvPr/>
        </p:nvPicPr>
        <p:blipFill>
          <a:blip r:embed="rId2"/>
          <a:stretch>
            <a:fillRect/>
          </a:stretch>
        </p:blipFill>
        <p:spPr>
          <a:xfrm>
            <a:off x="1430020" y="1859280"/>
            <a:ext cx="7774940" cy="3290887"/>
          </a:xfrm>
          <a:prstGeom prst="rect">
            <a:avLst/>
          </a:prstGeom>
        </p:spPr>
      </p:pic>
      <p:sp>
        <p:nvSpPr>
          <p:cNvPr id="6" name="Flowchart: Connector 5">
            <a:extLst>
              <a:ext uri="{FF2B5EF4-FFF2-40B4-BE49-F238E27FC236}">
                <a16:creationId xmlns:a16="http://schemas.microsoft.com/office/drawing/2014/main" id="{51892B50-8749-C475-90F9-8EDD2AC55884}"/>
              </a:ext>
            </a:extLst>
          </p:cNvPr>
          <p:cNvSpPr/>
          <p:nvPr/>
        </p:nvSpPr>
        <p:spPr>
          <a:xfrm>
            <a:off x="7244080" y="3261360"/>
            <a:ext cx="670560" cy="56896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IN" dirty="0"/>
          </a:p>
        </p:txBody>
      </p:sp>
    </p:spTree>
    <p:extLst>
      <p:ext uri="{BB962C8B-B14F-4D97-AF65-F5344CB8AC3E}">
        <p14:creationId xmlns:p14="http://schemas.microsoft.com/office/powerpoint/2010/main" val="393380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A4630-ECE7-591D-79B0-764D21171714}"/>
              </a:ext>
            </a:extLst>
          </p:cNvPr>
          <p:cNvSpPr>
            <a:spLocks noGrp="1"/>
          </p:cNvSpPr>
          <p:nvPr>
            <p:ph type="title"/>
          </p:nvPr>
        </p:nvSpPr>
        <p:spPr>
          <a:xfrm>
            <a:off x="365760" y="568961"/>
            <a:ext cx="5370286" cy="1259840"/>
          </a:xfrm>
        </p:spPr>
        <p:txBody>
          <a:bodyPr anchor="t">
            <a:normAutofit/>
          </a:bodyPr>
          <a:lstStyle/>
          <a:p>
            <a:r>
              <a:rPr lang="en-US" dirty="0">
                <a:highlight>
                  <a:srgbClr val="FFFF00"/>
                </a:highlight>
              </a:rPr>
              <a:t>Why Azure Synapse:</a:t>
            </a:r>
            <a:endParaRPr lang="en-IN" dirty="0">
              <a:highlight>
                <a:srgbClr val="FFFF00"/>
              </a:highlight>
            </a:endParaRPr>
          </a:p>
        </p:txBody>
      </p:sp>
      <p:sp>
        <p:nvSpPr>
          <p:cNvPr id="17" name="Rectangle 16">
            <a:extLst>
              <a:ext uri="{FF2B5EF4-FFF2-40B4-BE49-F238E27FC236}">
                <a16:creationId xmlns:a16="http://schemas.microsoft.com/office/drawing/2014/main" id="{D53B87E1-D7E5-4495-978C-B0ED36089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FBB94782-C7DE-D33A-3FAB-AD6C15A193B2}"/>
              </a:ext>
            </a:extLst>
          </p:cNvPr>
          <p:cNvPicPr>
            <a:picLocks noChangeAspect="1"/>
          </p:cNvPicPr>
          <p:nvPr/>
        </p:nvPicPr>
        <p:blipFill>
          <a:blip r:embed="rId2"/>
          <a:stretch>
            <a:fillRect/>
          </a:stretch>
        </p:blipFill>
        <p:spPr>
          <a:xfrm>
            <a:off x="459732" y="2212761"/>
            <a:ext cx="5097788" cy="2501479"/>
          </a:xfrm>
          <a:prstGeom prst="rect">
            <a:avLst/>
          </a:prstGeom>
        </p:spPr>
      </p:pic>
      <p:sp>
        <p:nvSpPr>
          <p:cNvPr id="18" name="Freeform: Shape 17">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7001300" y="3248166"/>
            <a:ext cx="5190698"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791772"/>
            <a:ext cx="5370286" cy="5228536"/>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3FD282-67EB-0315-FBA8-497E3DCCE691}"/>
              </a:ext>
            </a:extLst>
          </p:cNvPr>
          <p:cNvSpPr>
            <a:spLocks noGrp="1"/>
          </p:cNvSpPr>
          <p:nvPr>
            <p:ph idx="1"/>
          </p:nvPr>
        </p:nvSpPr>
        <p:spPr>
          <a:xfrm>
            <a:off x="6195778" y="965201"/>
            <a:ext cx="5270508" cy="4598894"/>
          </a:xfrm>
        </p:spPr>
        <p:txBody>
          <a:bodyPr>
            <a:normAutofit/>
          </a:bodyPr>
          <a:lstStyle/>
          <a:p>
            <a:r>
              <a:rPr lang="en-US" sz="1800" dirty="0">
                <a:solidFill>
                  <a:srgbClr val="000000"/>
                </a:solidFill>
                <a:latin typeface="Calibri" panose="020F0502020204030204" pitchFamily="34" charset="0"/>
                <a:cs typeface="Calibri" panose="020F0502020204030204" pitchFamily="34" charset="0"/>
              </a:rPr>
              <a:t>The image below shows you the Modern DWH or cloud DWH with Azure environment </a:t>
            </a:r>
          </a:p>
          <a:p>
            <a:r>
              <a:rPr lang="en-IN" sz="1800" dirty="0">
                <a:solidFill>
                  <a:srgbClr val="000000"/>
                </a:solidFill>
                <a:latin typeface="Calibri" panose="020F0502020204030204" pitchFamily="34" charset="0"/>
                <a:cs typeface="Calibri" panose="020F0502020204030204" pitchFamily="34" charset="0"/>
              </a:rPr>
              <a:t>Almost all we have 6 different services included and each one require their own development studio, Monitoring and management </a:t>
            </a:r>
          </a:p>
          <a:p>
            <a:r>
              <a:rPr lang="en-IN" sz="1800" dirty="0">
                <a:solidFill>
                  <a:srgbClr val="000000"/>
                </a:solidFill>
                <a:latin typeface="Calibri" panose="020F0502020204030204" pitchFamily="34" charset="0"/>
                <a:cs typeface="Calibri" panose="020F0502020204030204" pitchFamily="34" charset="0"/>
              </a:rPr>
              <a:t>No serverless option presented i.e., it takes quite longer time to be available and charge while they running </a:t>
            </a:r>
          </a:p>
          <a:p>
            <a:r>
              <a:rPr lang="en-IN" sz="1800" dirty="0">
                <a:solidFill>
                  <a:srgbClr val="000000"/>
                </a:solidFill>
                <a:latin typeface="Calibri" panose="020F0502020204030204" pitchFamily="34" charset="0"/>
                <a:cs typeface="Calibri" panose="020F0502020204030204" pitchFamily="34" charset="0"/>
              </a:rPr>
              <a:t>One service is not aware of objects created by another {Meta data not shared}</a:t>
            </a:r>
          </a:p>
          <a:p>
            <a:r>
              <a:rPr lang="en-IN" sz="1800" dirty="0">
                <a:solidFill>
                  <a:srgbClr val="000000"/>
                </a:solidFill>
                <a:latin typeface="Calibri" panose="020F0502020204030204" pitchFamily="34" charset="0"/>
                <a:cs typeface="Calibri" panose="020F0502020204030204" pitchFamily="34" charset="0"/>
              </a:rPr>
              <a:t>These are the couple of </a:t>
            </a:r>
            <a:r>
              <a:rPr lang="en-IN" sz="1800" dirty="0">
                <a:solidFill>
                  <a:srgbClr val="000000"/>
                </a:solidFill>
                <a:highlight>
                  <a:srgbClr val="FFFF00"/>
                </a:highlight>
                <a:latin typeface="Calibri" panose="020F0502020204030204" pitchFamily="34" charset="0"/>
                <a:cs typeface="Calibri" panose="020F0502020204030204" pitchFamily="34" charset="0"/>
              </a:rPr>
              <a:t>Issues with Modern DWH</a:t>
            </a:r>
          </a:p>
        </p:txBody>
      </p:sp>
      <p:sp>
        <p:nvSpPr>
          <p:cNvPr id="5" name="Rectangle 4">
            <a:extLst>
              <a:ext uri="{FF2B5EF4-FFF2-40B4-BE49-F238E27FC236}">
                <a16:creationId xmlns:a16="http://schemas.microsoft.com/office/drawing/2014/main" id="{13949EF7-E91D-3389-09A5-40A15D50F825}"/>
              </a:ext>
            </a:extLst>
          </p:cNvPr>
          <p:cNvSpPr/>
          <p:nvPr/>
        </p:nvSpPr>
        <p:spPr>
          <a:xfrm>
            <a:off x="1000125" y="5057775"/>
            <a:ext cx="4469939" cy="96253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To address the Issues of Modern DWH Azure Synapse Came into the picture</a:t>
            </a:r>
            <a:endParaRPr lang="en-IN" dirty="0"/>
          </a:p>
        </p:txBody>
      </p:sp>
    </p:spTree>
    <p:extLst>
      <p:ext uri="{BB962C8B-B14F-4D97-AF65-F5344CB8AC3E}">
        <p14:creationId xmlns:p14="http://schemas.microsoft.com/office/powerpoint/2010/main" val="1484854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240A7-7609-F143-4CC9-A3AE41D3C9EA}"/>
              </a:ext>
            </a:extLst>
          </p:cNvPr>
          <p:cNvSpPr>
            <a:spLocks noGrp="1"/>
          </p:cNvSpPr>
          <p:nvPr>
            <p:ph type="title"/>
          </p:nvPr>
        </p:nvSpPr>
        <p:spPr>
          <a:xfrm>
            <a:off x="808661" y="365125"/>
            <a:ext cx="10357666" cy="587375"/>
          </a:xfrm>
        </p:spPr>
        <p:txBody>
          <a:bodyPr>
            <a:normAutofit fontScale="90000"/>
          </a:bodyPr>
          <a:lstStyle/>
          <a:p>
            <a:r>
              <a:rPr lang="en-US" dirty="0">
                <a:highlight>
                  <a:srgbClr val="FFFF00"/>
                </a:highlight>
              </a:rPr>
              <a:t>Azure Synapse Architecture ::</a:t>
            </a:r>
            <a:endParaRPr lang="en-IN" dirty="0">
              <a:highlight>
                <a:srgbClr val="FFFF00"/>
              </a:highlight>
            </a:endParaRPr>
          </a:p>
        </p:txBody>
      </p:sp>
      <p:sp>
        <p:nvSpPr>
          <p:cNvPr id="3" name="Content Placeholder 2">
            <a:extLst>
              <a:ext uri="{FF2B5EF4-FFF2-40B4-BE49-F238E27FC236}">
                <a16:creationId xmlns:a16="http://schemas.microsoft.com/office/drawing/2014/main" id="{16907C5A-005A-E40A-D97C-245CD466F919}"/>
              </a:ext>
            </a:extLst>
          </p:cNvPr>
          <p:cNvSpPr>
            <a:spLocks noGrp="1"/>
          </p:cNvSpPr>
          <p:nvPr>
            <p:ph idx="1"/>
          </p:nvPr>
        </p:nvSpPr>
        <p:spPr>
          <a:xfrm>
            <a:off x="361950" y="1143000"/>
            <a:ext cx="10804378" cy="5200649"/>
          </a:xfrm>
        </p:spPr>
        <p:txBody>
          <a:bodyPr/>
          <a:lstStyle/>
          <a:p>
            <a:r>
              <a:rPr lang="en-US" dirty="0"/>
              <a:t>To solve the issues of Modern DWH Azure Synapse Analytics introduced . It provide a single platform or frame for all services .</a:t>
            </a:r>
          </a:p>
          <a:p>
            <a:r>
              <a:rPr lang="en-US" dirty="0"/>
              <a:t>Azure Synapse Architecture:</a:t>
            </a:r>
          </a:p>
          <a:p>
            <a:endParaRPr lang="en-IN" dirty="0"/>
          </a:p>
        </p:txBody>
      </p:sp>
      <p:pic>
        <p:nvPicPr>
          <p:cNvPr id="7" name="Picture 6">
            <a:extLst>
              <a:ext uri="{FF2B5EF4-FFF2-40B4-BE49-F238E27FC236}">
                <a16:creationId xmlns:a16="http://schemas.microsoft.com/office/drawing/2014/main" id="{C0C475F3-D19A-FA36-3620-C9131A2A613F}"/>
              </a:ext>
            </a:extLst>
          </p:cNvPr>
          <p:cNvPicPr>
            <a:picLocks noChangeAspect="1"/>
          </p:cNvPicPr>
          <p:nvPr/>
        </p:nvPicPr>
        <p:blipFill>
          <a:blip r:embed="rId2"/>
          <a:stretch>
            <a:fillRect/>
          </a:stretch>
        </p:blipFill>
        <p:spPr>
          <a:xfrm>
            <a:off x="695325" y="2667000"/>
            <a:ext cx="10125076" cy="4295775"/>
          </a:xfrm>
          <a:prstGeom prst="rect">
            <a:avLst/>
          </a:prstGeom>
        </p:spPr>
      </p:pic>
    </p:spTree>
    <p:extLst>
      <p:ext uri="{BB962C8B-B14F-4D97-AF65-F5344CB8AC3E}">
        <p14:creationId xmlns:p14="http://schemas.microsoft.com/office/powerpoint/2010/main" val="389903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89D-4C58-842E-1884-23FFF46AA130}"/>
              </a:ext>
            </a:extLst>
          </p:cNvPr>
          <p:cNvSpPr>
            <a:spLocks noGrp="1"/>
          </p:cNvSpPr>
          <p:nvPr>
            <p:ph type="title"/>
          </p:nvPr>
        </p:nvSpPr>
        <p:spPr>
          <a:xfrm>
            <a:off x="808661" y="136525"/>
            <a:ext cx="10357666" cy="358775"/>
          </a:xfrm>
        </p:spPr>
        <p:txBody>
          <a:bodyPr>
            <a:normAutofit/>
          </a:bodyPr>
          <a:lstStyle/>
          <a:p>
            <a:r>
              <a:rPr lang="en-US" sz="1400" dirty="0">
                <a:solidFill>
                  <a:srgbClr val="FF0000"/>
                </a:solidFill>
              </a:rPr>
              <a:t>Continue..</a:t>
            </a:r>
            <a:endParaRPr lang="en-IN" sz="1400" dirty="0">
              <a:solidFill>
                <a:srgbClr val="FF0000"/>
              </a:solidFill>
            </a:endParaRPr>
          </a:p>
        </p:txBody>
      </p:sp>
      <p:sp>
        <p:nvSpPr>
          <p:cNvPr id="3" name="Content Placeholder 2">
            <a:extLst>
              <a:ext uri="{FF2B5EF4-FFF2-40B4-BE49-F238E27FC236}">
                <a16:creationId xmlns:a16="http://schemas.microsoft.com/office/drawing/2014/main" id="{04FA2F6B-D223-D4C2-3947-66D9517960FB}"/>
              </a:ext>
            </a:extLst>
          </p:cNvPr>
          <p:cNvSpPr>
            <a:spLocks noGrp="1"/>
          </p:cNvSpPr>
          <p:nvPr>
            <p:ph idx="1"/>
          </p:nvPr>
        </p:nvSpPr>
        <p:spPr>
          <a:xfrm>
            <a:off x="314325" y="638176"/>
            <a:ext cx="11201400" cy="5991224"/>
          </a:xfrm>
        </p:spPr>
        <p:txBody>
          <a:bodyPr>
            <a:normAutofit/>
          </a:bodyPr>
          <a:lstStyle/>
          <a:p>
            <a:r>
              <a:rPr lang="en-US" dirty="0"/>
              <a:t>Even though we have different services involved , but they are under one single frame called Synapse.</a:t>
            </a:r>
          </a:p>
          <a:p>
            <a:r>
              <a:rPr lang="en-US" dirty="0"/>
              <a:t>The major difference between Modern DWH  with ADF &amp; Synapse DWH at high level  is all about having </a:t>
            </a:r>
            <a:r>
              <a:rPr lang="en-US" dirty="0">
                <a:highlight>
                  <a:srgbClr val="FFFF00"/>
                </a:highlight>
              </a:rPr>
              <a:t>Serverless Pools and Dedicated Pools</a:t>
            </a:r>
          </a:p>
          <a:p>
            <a:r>
              <a:rPr lang="en-US" dirty="0"/>
              <a:t>ADF Pipelines replaced by Synapse Pipelines , ADF Data Flows Replaced by Synapse Flows, DataBricks Replaced by the Synapse Notebook or spark pool, Azure SQL replaced by the Azure SQL with dedicated pool and serverless pool</a:t>
            </a:r>
          </a:p>
          <a:p>
            <a:r>
              <a:rPr lang="en-US" dirty="0">
                <a:highlight>
                  <a:srgbClr val="FFFF00"/>
                </a:highlight>
              </a:rPr>
              <a:t>Serverless SQL Pool: </a:t>
            </a:r>
            <a:r>
              <a:rPr lang="en-US" dirty="0"/>
              <a:t>Doesn’t require a start to startup and running all the way. It’s available on –Demand, we don’t need to provision any resources to query a data in data lake with T-SQL . Azure itself allocate resources and run’s the query. As we don’t provide any resources we charge , based upon </a:t>
            </a:r>
            <a:r>
              <a:rPr lang="en-US" dirty="0">
                <a:solidFill>
                  <a:srgbClr val="FF0000"/>
                </a:solidFill>
              </a:rPr>
              <a:t>Query run only </a:t>
            </a:r>
            <a:r>
              <a:rPr lang="en-US" dirty="0"/>
              <a:t>means Based on amount of data processed rather than resources provision </a:t>
            </a:r>
          </a:p>
          <a:p>
            <a:r>
              <a:rPr lang="en-US" dirty="0">
                <a:highlight>
                  <a:srgbClr val="FFFF00"/>
                </a:highlight>
              </a:rPr>
              <a:t>Meta Store: </a:t>
            </a:r>
            <a:r>
              <a:rPr lang="en-US" dirty="0"/>
              <a:t>With help of Meta Store, we can now access the tables from Spark Pool in SQL</a:t>
            </a:r>
          </a:p>
          <a:p>
            <a:endParaRPr lang="en-US" dirty="0"/>
          </a:p>
          <a:p>
            <a:endParaRPr lang="en-IN" dirty="0"/>
          </a:p>
        </p:txBody>
      </p:sp>
    </p:spTree>
    <p:extLst>
      <p:ext uri="{BB962C8B-B14F-4D97-AF65-F5344CB8AC3E}">
        <p14:creationId xmlns:p14="http://schemas.microsoft.com/office/powerpoint/2010/main" val="267350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C252-EFD5-4E29-0716-19FBBFE6EC82}"/>
              </a:ext>
            </a:extLst>
          </p:cNvPr>
          <p:cNvSpPr>
            <a:spLocks noGrp="1"/>
          </p:cNvSpPr>
          <p:nvPr>
            <p:ph type="title"/>
          </p:nvPr>
        </p:nvSpPr>
        <p:spPr>
          <a:xfrm>
            <a:off x="808661" y="203200"/>
            <a:ext cx="10357666" cy="520700"/>
          </a:xfrm>
        </p:spPr>
        <p:txBody>
          <a:bodyPr>
            <a:normAutofit fontScale="90000"/>
          </a:bodyPr>
          <a:lstStyle/>
          <a:p>
            <a:r>
              <a:rPr lang="en-US" sz="2800" dirty="0">
                <a:highlight>
                  <a:srgbClr val="FFFF00"/>
                </a:highlight>
                <a:latin typeface="Calibri" panose="020F0502020204030204" pitchFamily="34" charset="0"/>
                <a:cs typeface="Calibri" panose="020F0502020204030204" pitchFamily="34" charset="0"/>
              </a:rPr>
              <a:t>Create Synapse Analytics workspace:</a:t>
            </a:r>
            <a:endParaRPr lang="en-IN" sz="2800" dirty="0">
              <a:highlight>
                <a:srgbClr val="FFFF00"/>
              </a:highligh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2EEA6D5-3448-F243-8FEB-52C397ECB9C8}"/>
              </a:ext>
            </a:extLst>
          </p:cNvPr>
          <p:cNvSpPr>
            <a:spLocks noGrp="1"/>
          </p:cNvSpPr>
          <p:nvPr>
            <p:ph idx="1"/>
          </p:nvPr>
        </p:nvSpPr>
        <p:spPr>
          <a:xfrm>
            <a:off x="238125" y="809625"/>
            <a:ext cx="11872595" cy="5967094"/>
          </a:xfrm>
        </p:spPr>
        <p:txBody>
          <a:bodyPr/>
          <a:lstStyle/>
          <a:p>
            <a:r>
              <a:rPr lang="en-US" dirty="0"/>
              <a:t>Synapse Workspace default comes with Serverless SQL Pool</a:t>
            </a:r>
          </a:p>
          <a:p>
            <a:r>
              <a:rPr lang="en-US" dirty="0"/>
              <a:t>Step 1: Login into Portal &gt; Click on Create Resource &gt; Select Azure Synapse Analytics </a:t>
            </a:r>
          </a:p>
          <a:p>
            <a:r>
              <a:rPr lang="en-US" dirty="0"/>
              <a:t>Step 2: Then you will land into this page. Provide the Resource Group Name in project details </a:t>
            </a:r>
          </a:p>
          <a:p>
            <a:r>
              <a:rPr lang="en-IN" dirty="0"/>
              <a:t>Step3 : In workspace details , provide</a:t>
            </a:r>
          </a:p>
          <a:p>
            <a:pPr marL="0" indent="0">
              <a:buNone/>
            </a:pPr>
            <a:r>
              <a:rPr lang="en-IN" dirty="0"/>
              <a:t>Name for the workspace , select the region </a:t>
            </a:r>
          </a:p>
          <a:p>
            <a:pPr marL="0" indent="0">
              <a:buNone/>
            </a:pPr>
            <a:r>
              <a:rPr lang="en-IN" dirty="0"/>
              <a:t>To host , provide the Storage account name</a:t>
            </a:r>
          </a:p>
          <a:p>
            <a:pPr marL="0" indent="0">
              <a:buNone/>
            </a:pPr>
            <a:r>
              <a:rPr lang="en-IN" dirty="0"/>
              <a:t>And container name (File System name).So, that </a:t>
            </a:r>
          </a:p>
          <a:p>
            <a:pPr marL="0" indent="0">
              <a:buNone/>
            </a:pPr>
            <a:r>
              <a:rPr lang="en-IN" dirty="0"/>
              <a:t>Azure Synapse consider that storage account</a:t>
            </a:r>
          </a:p>
          <a:p>
            <a:pPr marL="0" indent="0">
              <a:buNone/>
            </a:pPr>
            <a:r>
              <a:rPr lang="en-IN" dirty="0"/>
              <a:t>As primary Storage Layer </a:t>
            </a:r>
          </a:p>
        </p:txBody>
      </p:sp>
      <p:pic>
        <p:nvPicPr>
          <p:cNvPr id="5" name="Picture 4">
            <a:extLst>
              <a:ext uri="{FF2B5EF4-FFF2-40B4-BE49-F238E27FC236}">
                <a16:creationId xmlns:a16="http://schemas.microsoft.com/office/drawing/2014/main" id="{66421CAD-A6BC-83A3-29D6-0D29285AA54E}"/>
              </a:ext>
            </a:extLst>
          </p:cNvPr>
          <p:cNvPicPr>
            <a:picLocks noChangeAspect="1"/>
          </p:cNvPicPr>
          <p:nvPr/>
        </p:nvPicPr>
        <p:blipFill>
          <a:blip r:embed="rId2"/>
          <a:stretch>
            <a:fillRect/>
          </a:stretch>
        </p:blipFill>
        <p:spPr>
          <a:xfrm>
            <a:off x="6096000" y="2286001"/>
            <a:ext cx="5857875" cy="4571999"/>
          </a:xfrm>
          <a:prstGeom prst="rect">
            <a:avLst/>
          </a:prstGeom>
        </p:spPr>
      </p:pic>
    </p:spTree>
    <p:extLst>
      <p:ext uri="{BB962C8B-B14F-4D97-AF65-F5344CB8AC3E}">
        <p14:creationId xmlns:p14="http://schemas.microsoft.com/office/powerpoint/2010/main" val="222799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95C7-3754-57AC-855D-450659A8124D}"/>
              </a:ext>
            </a:extLst>
          </p:cNvPr>
          <p:cNvSpPr>
            <a:spLocks noGrp="1"/>
          </p:cNvSpPr>
          <p:nvPr>
            <p:ph type="title"/>
          </p:nvPr>
        </p:nvSpPr>
        <p:spPr>
          <a:xfrm>
            <a:off x="808661" y="117475"/>
            <a:ext cx="10357666" cy="447675"/>
          </a:xfrm>
        </p:spPr>
        <p:txBody>
          <a:bodyPr>
            <a:normAutofit/>
          </a:bodyPr>
          <a:lstStyle/>
          <a:p>
            <a:r>
              <a:rPr lang="en-US" sz="1400" dirty="0">
                <a:solidFill>
                  <a:schemeClr val="accent2"/>
                </a:solidFill>
                <a:latin typeface="Calibri" panose="020F0502020204030204" pitchFamily="34" charset="0"/>
                <a:cs typeface="Calibri" panose="020F0502020204030204" pitchFamily="34" charset="0"/>
              </a:rPr>
              <a:t>Continue..</a:t>
            </a:r>
            <a:endParaRPr lang="en-IN" sz="1400" dirty="0">
              <a:solidFill>
                <a:schemeClr val="accent2"/>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0E3A593-CE3B-63DB-2CD0-4E3C2D353686}"/>
              </a:ext>
            </a:extLst>
          </p:cNvPr>
          <p:cNvSpPr>
            <a:spLocks noGrp="1"/>
          </p:cNvSpPr>
          <p:nvPr>
            <p:ph idx="1"/>
          </p:nvPr>
        </p:nvSpPr>
        <p:spPr>
          <a:xfrm>
            <a:off x="171449" y="565151"/>
            <a:ext cx="11782425" cy="6054724"/>
          </a:xfrm>
        </p:spPr>
        <p:txBody>
          <a:bodyPr/>
          <a:lstStyle/>
          <a:p>
            <a:r>
              <a:rPr lang="en-US" dirty="0"/>
              <a:t>Step 4: In security tab under Authentication provide or select suitable Authentication method , as well as you need to provide the SQL Server admin login name , password . So, that we can access the Synapse workspace from SSMS</a:t>
            </a:r>
          </a:p>
          <a:p>
            <a:endParaRPr lang="en-IN" dirty="0"/>
          </a:p>
        </p:txBody>
      </p:sp>
      <p:pic>
        <p:nvPicPr>
          <p:cNvPr id="5" name="Picture 4">
            <a:extLst>
              <a:ext uri="{FF2B5EF4-FFF2-40B4-BE49-F238E27FC236}">
                <a16:creationId xmlns:a16="http://schemas.microsoft.com/office/drawing/2014/main" id="{CB54BB80-A379-9181-C27A-5D35F111C0A9}"/>
              </a:ext>
            </a:extLst>
          </p:cNvPr>
          <p:cNvPicPr>
            <a:picLocks noChangeAspect="1"/>
          </p:cNvPicPr>
          <p:nvPr/>
        </p:nvPicPr>
        <p:blipFill>
          <a:blip r:embed="rId2"/>
          <a:stretch>
            <a:fillRect/>
          </a:stretch>
        </p:blipFill>
        <p:spPr>
          <a:xfrm>
            <a:off x="2105025" y="2302509"/>
            <a:ext cx="7372350" cy="3990340"/>
          </a:xfrm>
          <a:prstGeom prst="rect">
            <a:avLst/>
          </a:prstGeom>
        </p:spPr>
      </p:pic>
    </p:spTree>
    <p:extLst>
      <p:ext uri="{BB962C8B-B14F-4D97-AF65-F5344CB8AC3E}">
        <p14:creationId xmlns:p14="http://schemas.microsoft.com/office/powerpoint/2010/main" val="2097117588"/>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869</TotalTime>
  <Words>3632</Words>
  <Application>Microsoft Office PowerPoint</Application>
  <PresentationFormat>Widescreen</PresentationFormat>
  <Paragraphs>264</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Avenir Next LT Pro</vt:lpstr>
      <vt:lpstr>Avenir Next LT Pro Light</vt:lpstr>
      <vt:lpstr>Calibri</vt:lpstr>
      <vt:lpstr>Noto Sans JP</vt:lpstr>
      <vt:lpstr>VeniceBeachVTI</vt:lpstr>
      <vt:lpstr>Azure Synapse-I</vt:lpstr>
      <vt:lpstr>Context:</vt:lpstr>
      <vt:lpstr>Introduction to synapse:</vt:lpstr>
      <vt:lpstr>Why Azure SYNAPSE:</vt:lpstr>
      <vt:lpstr>Why Azure Synapse:</vt:lpstr>
      <vt:lpstr>Azure Synapse Architecture ::</vt:lpstr>
      <vt:lpstr>Continue..</vt:lpstr>
      <vt:lpstr>Create Synapse Analytics workspace:</vt:lpstr>
      <vt:lpstr>Continue..</vt:lpstr>
      <vt:lpstr>Continue:::</vt:lpstr>
      <vt:lpstr>:::Continue:::</vt:lpstr>
      <vt:lpstr>Continue::</vt:lpstr>
      <vt:lpstr>Continue:::</vt:lpstr>
      <vt:lpstr>::Continue::</vt:lpstr>
      <vt:lpstr>::Serverless SQL pool::</vt:lpstr>
      <vt:lpstr>Continue:::</vt:lpstr>
      <vt:lpstr>:: Dedicated SQL pool::</vt:lpstr>
      <vt:lpstr>Continue:::</vt:lpstr>
      <vt:lpstr>::Dedicated vs Serverless pool::</vt:lpstr>
      <vt:lpstr>::Spark-pool::</vt:lpstr>
      <vt:lpstr>Continue:::</vt:lpstr>
      <vt:lpstr>Continue::</vt:lpstr>
      <vt:lpstr>Lakehouse </vt:lpstr>
      <vt:lpstr>Continue:::</vt:lpstr>
      <vt:lpstr>::Delta Lake::</vt:lpstr>
      <vt:lpstr>Continue:::</vt:lpstr>
      <vt:lpstr>::Querying Files in synapse SQL::</vt:lpstr>
      <vt:lpstr>External table::</vt:lpstr>
      <vt:lpstr>Continue….</vt:lpstr>
      <vt:lpstr>Continue…</vt:lpstr>
      <vt:lpstr>Continue:::</vt:lpstr>
      <vt:lpstr>Continue:::</vt:lpstr>
      <vt:lpstr>Continue…</vt:lpstr>
      <vt:lpstr>Continue:::</vt:lpstr>
      <vt:lpstr>Continue:::</vt:lpstr>
      <vt:lpstr>Create external table as select [cetas]</vt:lpstr>
      <vt:lpstr>::Views::</vt:lpstr>
      <vt:lpstr>External table v/s VIEWS</vt:lpstr>
      <vt:lpstr>::Check the Datatypes of files::</vt:lpstr>
      <vt:lpstr>Continue:::</vt:lpstr>
      <vt:lpstr>Continue::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Synapse</dc:title>
  <dc:creator>Lokeswar Reddy Valluru</dc:creator>
  <cp:lastModifiedBy>Lokeswar Reddy Valluru</cp:lastModifiedBy>
  <cp:revision>3</cp:revision>
  <dcterms:created xsi:type="dcterms:W3CDTF">2024-02-15T05:45:34Z</dcterms:created>
  <dcterms:modified xsi:type="dcterms:W3CDTF">2024-02-19T13:10:32Z</dcterms:modified>
</cp:coreProperties>
</file>