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2BA045-3C78-4306-93F4-1B6AAD8A31A3}" v="1" dt="2025-07-29T13:33:55.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war Reddy Valluru" userId="c2e58a91-c8d7-4762-8685-670b085edc60" providerId="ADAL" clId="{8B2BA045-3C78-4306-93F4-1B6AAD8A31A3}"/>
    <pc:docChg chg="undo custSel addSld modSld">
      <pc:chgData name="Lokeswar Reddy Valluru" userId="c2e58a91-c8d7-4762-8685-670b085edc60" providerId="ADAL" clId="{8B2BA045-3C78-4306-93F4-1B6AAD8A31A3}" dt="2025-07-29T13:34:00.855" v="63" actId="1076"/>
      <pc:docMkLst>
        <pc:docMk/>
      </pc:docMkLst>
      <pc:sldChg chg="addSp delSp modSp new mod">
        <pc:chgData name="Lokeswar Reddy Valluru" userId="c2e58a91-c8d7-4762-8685-670b085edc60" providerId="ADAL" clId="{8B2BA045-3C78-4306-93F4-1B6AAD8A31A3}" dt="2025-07-29T13:34:00.855" v="63" actId="1076"/>
        <pc:sldMkLst>
          <pc:docMk/>
          <pc:sldMk cId="176324916" sldId="287"/>
        </pc:sldMkLst>
        <pc:spChg chg="mod">
          <ac:chgData name="Lokeswar Reddy Valluru" userId="c2e58a91-c8d7-4762-8685-670b085edc60" providerId="ADAL" clId="{8B2BA045-3C78-4306-93F4-1B6AAD8A31A3}" dt="2025-07-29T13:32:04.834" v="30" actId="14100"/>
          <ac:spMkLst>
            <pc:docMk/>
            <pc:sldMk cId="176324916" sldId="287"/>
            <ac:spMk id="2" creationId="{0AFF8EC5-4F19-3E07-43B0-B8B7FE9D425D}"/>
          </ac:spMkLst>
        </pc:spChg>
        <pc:spChg chg="del mod">
          <ac:chgData name="Lokeswar Reddy Valluru" userId="c2e58a91-c8d7-4762-8685-670b085edc60" providerId="ADAL" clId="{8B2BA045-3C78-4306-93F4-1B6AAD8A31A3}" dt="2025-07-29T13:32:13.439" v="34" actId="22"/>
          <ac:spMkLst>
            <pc:docMk/>
            <pc:sldMk cId="176324916" sldId="287"/>
            <ac:spMk id="3" creationId="{4A14D95D-C5BB-85F7-617A-27B93AD35194}"/>
          </ac:spMkLst>
        </pc:spChg>
        <pc:spChg chg="add mod">
          <ac:chgData name="Lokeswar Reddy Valluru" userId="c2e58a91-c8d7-4762-8685-670b085edc60" providerId="ADAL" clId="{8B2BA045-3C78-4306-93F4-1B6AAD8A31A3}" dt="2025-07-29T13:34:00.855" v="63" actId="1076"/>
          <ac:spMkLst>
            <pc:docMk/>
            <pc:sldMk cId="176324916" sldId="287"/>
            <ac:spMk id="6" creationId="{520CD8CA-365F-F72E-58B7-6B3FD8C8B168}"/>
          </ac:spMkLst>
        </pc:spChg>
        <pc:picChg chg="add mod ord">
          <ac:chgData name="Lokeswar Reddy Valluru" userId="c2e58a91-c8d7-4762-8685-670b085edc60" providerId="ADAL" clId="{8B2BA045-3C78-4306-93F4-1B6AAD8A31A3}" dt="2025-07-29T13:33:37.722" v="60" actId="14100"/>
          <ac:picMkLst>
            <pc:docMk/>
            <pc:sldMk cId="176324916" sldId="287"/>
            <ac:picMk id="5" creationId="{6F21591E-C3E5-1D80-11E4-004C04D6AB09}"/>
          </ac:picMkLst>
        </pc:picChg>
      </pc:sldChg>
      <pc:sldChg chg="modSp new mod">
        <pc:chgData name="Lokeswar Reddy Valluru" userId="c2e58a91-c8d7-4762-8685-670b085edc60" providerId="ADAL" clId="{8B2BA045-3C78-4306-93F4-1B6AAD8A31A3}" dt="2025-07-29T13:32:45.274" v="58" actId="14100"/>
        <pc:sldMkLst>
          <pc:docMk/>
          <pc:sldMk cId="3173460937" sldId="288"/>
        </pc:sldMkLst>
        <pc:spChg chg="mod">
          <ac:chgData name="Lokeswar Reddy Valluru" userId="c2e58a91-c8d7-4762-8685-670b085edc60" providerId="ADAL" clId="{8B2BA045-3C78-4306-93F4-1B6AAD8A31A3}" dt="2025-07-29T13:32:38.786" v="55" actId="1076"/>
          <ac:spMkLst>
            <pc:docMk/>
            <pc:sldMk cId="3173460937" sldId="288"/>
            <ac:spMk id="2" creationId="{8AB80D91-96A8-4B15-A227-4848B19D4BAB}"/>
          </ac:spMkLst>
        </pc:spChg>
        <pc:spChg chg="mod">
          <ac:chgData name="Lokeswar Reddy Valluru" userId="c2e58a91-c8d7-4762-8685-670b085edc60" providerId="ADAL" clId="{8B2BA045-3C78-4306-93F4-1B6AAD8A31A3}" dt="2025-07-29T13:32:45.274" v="58" actId="14100"/>
          <ac:spMkLst>
            <pc:docMk/>
            <pc:sldMk cId="3173460937" sldId="288"/>
            <ac:spMk id="3" creationId="{C4E7FC91-F8B9-A9C9-91EE-F735C268E933}"/>
          </ac:spMkLst>
        </pc:spChg>
      </pc:sldChg>
    </pc:docChg>
  </pc:docChgLst>
  <pc:docChgLst>
    <pc:chgData name="Lokeswar Reddy Valluru" userId="c2e58a91-c8d7-4762-8685-670b085edc60" providerId="ADAL" clId="{E214CF90-5955-4BA5-BAF2-2EB88D131614}"/>
    <pc:docChg chg="undo custSel addSld delSld modSld">
      <pc:chgData name="Lokeswar Reddy Valluru" userId="c2e58a91-c8d7-4762-8685-670b085edc60" providerId="ADAL" clId="{E214CF90-5955-4BA5-BAF2-2EB88D131614}" dt="2024-02-23T10:14:06.101" v="15539" actId="14100"/>
      <pc:docMkLst>
        <pc:docMk/>
      </pc:docMkLst>
      <pc:sldChg chg="modSp new mod">
        <pc:chgData name="Lokeswar Reddy Valluru" userId="c2e58a91-c8d7-4762-8685-670b085edc60" providerId="ADAL" clId="{E214CF90-5955-4BA5-BAF2-2EB88D131614}" dt="2024-02-23T10:14:06.101" v="15539" actId="14100"/>
        <pc:sldMkLst>
          <pc:docMk/>
          <pc:sldMk cId="831866703" sldId="257"/>
        </pc:sldMkLst>
      </pc:sldChg>
      <pc:sldChg chg="modSp new mod">
        <pc:chgData name="Lokeswar Reddy Valluru" userId="c2e58a91-c8d7-4762-8685-670b085edc60" providerId="ADAL" clId="{E214CF90-5955-4BA5-BAF2-2EB88D131614}" dt="2024-02-22T06:51:48.896" v="1591" actId="20577"/>
        <pc:sldMkLst>
          <pc:docMk/>
          <pc:sldMk cId="908561559" sldId="258"/>
        </pc:sldMkLst>
      </pc:sldChg>
      <pc:sldChg chg="addSp modSp new mod">
        <pc:chgData name="Lokeswar Reddy Valluru" userId="c2e58a91-c8d7-4762-8685-670b085edc60" providerId="ADAL" clId="{E214CF90-5955-4BA5-BAF2-2EB88D131614}" dt="2024-02-22T07:06:04.414" v="2739" actId="33524"/>
        <pc:sldMkLst>
          <pc:docMk/>
          <pc:sldMk cId="1588959130" sldId="259"/>
        </pc:sldMkLst>
      </pc:sldChg>
      <pc:sldChg chg="addSp delSp modSp new mod">
        <pc:chgData name="Lokeswar Reddy Valluru" userId="c2e58a91-c8d7-4762-8685-670b085edc60" providerId="ADAL" clId="{E214CF90-5955-4BA5-BAF2-2EB88D131614}" dt="2024-02-22T07:05:51.010" v="2738" actId="14100"/>
        <pc:sldMkLst>
          <pc:docMk/>
          <pc:sldMk cId="544390492" sldId="260"/>
        </pc:sldMkLst>
      </pc:sldChg>
      <pc:sldChg chg="addSp delSp modSp new mod">
        <pc:chgData name="Lokeswar Reddy Valluru" userId="c2e58a91-c8d7-4762-8685-670b085edc60" providerId="ADAL" clId="{E214CF90-5955-4BA5-BAF2-2EB88D131614}" dt="2024-02-22T07:18:45.912" v="3485" actId="1076"/>
        <pc:sldMkLst>
          <pc:docMk/>
          <pc:sldMk cId="123562242" sldId="261"/>
        </pc:sldMkLst>
      </pc:sldChg>
      <pc:sldChg chg="addSp modSp new mod">
        <pc:chgData name="Lokeswar Reddy Valluru" userId="c2e58a91-c8d7-4762-8685-670b085edc60" providerId="ADAL" clId="{E214CF90-5955-4BA5-BAF2-2EB88D131614}" dt="2024-02-22T10:09:34.790" v="7823" actId="20577"/>
        <pc:sldMkLst>
          <pc:docMk/>
          <pc:sldMk cId="1145843177" sldId="262"/>
        </pc:sldMkLst>
      </pc:sldChg>
      <pc:sldChg chg="modSp new mod">
        <pc:chgData name="Lokeswar Reddy Valluru" userId="c2e58a91-c8d7-4762-8685-670b085edc60" providerId="ADAL" clId="{E214CF90-5955-4BA5-BAF2-2EB88D131614}" dt="2024-02-22T09:58:18.364" v="7410" actId="20577"/>
        <pc:sldMkLst>
          <pc:docMk/>
          <pc:sldMk cId="3498122326" sldId="263"/>
        </pc:sldMkLst>
      </pc:sldChg>
      <pc:sldChg chg="addSp delSp modSp new mod">
        <pc:chgData name="Lokeswar Reddy Valluru" userId="c2e58a91-c8d7-4762-8685-670b085edc60" providerId="ADAL" clId="{E214CF90-5955-4BA5-BAF2-2EB88D131614}" dt="2024-02-22T10:09:19.567" v="7819" actId="14100"/>
        <pc:sldMkLst>
          <pc:docMk/>
          <pc:sldMk cId="3285222250" sldId="264"/>
        </pc:sldMkLst>
      </pc:sldChg>
      <pc:sldChg chg="addSp modSp new mod">
        <pc:chgData name="Lokeswar Reddy Valluru" userId="c2e58a91-c8d7-4762-8685-670b085edc60" providerId="ADAL" clId="{E214CF90-5955-4BA5-BAF2-2EB88D131614}" dt="2024-02-22T12:14:38.606" v="11939" actId="13926"/>
        <pc:sldMkLst>
          <pc:docMk/>
          <pc:sldMk cId="1259021816" sldId="265"/>
        </pc:sldMkLst>
      </pc:sldChg>
      <pc:sldChg chg="addSp modSp new mod">
        <pc:chgData name="Lokeswar Reddy Valluru" userId="c2e58a91-c8d7-4762-8685-670b085edc60" providerId="ADAL" clId="{E214CF90-5955-4BA5-BAF2-2EB88D131614}" dt="2024-02-22T10:46:56.595" v="8454" actId="14100"/>
        <pc:sldMkLst>
          <pc:docMk/>
          <pc:sldMk cId="316101728" sldId="266"/>
        </pc:sldMkLst>
      </pc:sldChg>
      <pc:sldChg chg="modSp new mod">
        <pc:chgData name="Lokeswar Reddy Valluru" userId="c2e58a91-c8d7-4762-8685-670b085edc60" providerId="ADAL" clId="{E214CF90-5955-4BA5-BAF2-2EB88D131614}" dt="2024-02-22T11:07:24.765" v="9019" actId="14100"/>
        <pc:sldMkLst>
          <pc:docMk/>
          <pc:sldMk cId="1728159932" sldId="267"/>
        </pc:sldMkLst>
      </pc:sldChg>
      <pc:sldChg chg="addSp modSp new mod">
        <pc:chgData name="Lokeswar Reddy Valluru" userId="c2e58a91-c8d7-4762-8685-670b085edc60" providerId="ADAL" clId="{E214CF90-5955-4BA5-BAF2-2EB88D131614}" dt="2024-02-22T14:21:28.557" v="13531" actId="14100"/>
        <pc:sldMkLst>
          <pc:docMk/>
          <pc:sldMk cId="3251673393" sldId="268"/>
        </pc:sldMkLst>
      </pc:sldChg>
      <pc:sldChg chg="addSp modSp new mod">
        <pc:chgData name="Lokeswar Reddy Valluru" userId="c2e58a91-c8d7-4762-8685-670b085edc60" providerId="ADAL" clId="{E214CF90-5955-4BA5-BAF2-2EB88D131614}" dt="2024-02-22T13:15:20.445" v="12229" actId="14100"/>
        <pc:sldMkLst>
          <pc:docMk/>
          <pc:sldMk cId="3581882326" sldId="269"/>
        </pc:sldMkLst>
      </pc:sldChg>
      <pc:sldChg chg="addSp delSp modSp new mod setBg">
        <pc:chgData name="Lokeswar Reddy Valluru" userId="c2e58a91-c8d7-4762-8685-670b085edc60" providerId="ADAL" clId="{E214CF90-5955-4BA5-BAF2-2EB88D131614}" dt="2024-02-22T11:54:54.128" v="11292" actId="13926"/>
        <pc:sldMkLst>
          <pc:docMk/>
          <pc:sldMk cId="660801544" sldId="270"/>
        </pc:sldMkLst>
      </pc:sldChg>
      <pc:sldChg chg="addSp modSp new mod">
        <pc:chgData name="Lokeswar Reddy Valluru" userId="c2e58a91-c8d7-4762-8685-670b085edc60" providerId="ADAL" clId="{E214CF90-5955-4BA5-BAF2-2EB88D131614}" dt="2024-02-22T11:57:33.921" v="11350" actId="14100"/>
        <pc:sldMkLst>
          <pc:docMk/>
          <pc:sldMk cId="2220720553" sldId="271"/>
        </pc:sldMkLst>
      </pc:sldChg>
      <pc:sldChg chg="addSp modSp new mod">
        <pc:chgData name="Lokeswar Reddy Valluru" userId="c2e58a91-c8d7-4762-8685-670b085edc60" providerId="ADAL" clId="{E214CF90-5955-4BA5-BAF2-2EB88D131614}" dt="2024-02-22T12:07:55.258" v="11669" actId="20577"/>
        <pc:sldMkLst>
          <pc:docMk/>
          <pc:sldMk cId="467091560" sldId="272"/>
        </pc:sldMkLst>
      </pc:sldChg>
      <pc:sldChg chg="addSp modSp new mod">
        <pc:chgData name="Lokeswar Reddy Valluru" userId="c2e58a91-c8d7-4762-8685-670b085edc60" providerId="ADAL" clId="{E214CF90-5955-4BA5-BAF2-2EB88D131614}" dt="2024-02-22T13:59:46.644" v="13226" actId="20577"/>
        <pc:sldMkLst>
          <pc:docMk/>
          <pc:sldMk cId="3499231226" sldId="273"/>
        </pc:sldMkLst>
      </pc:sldChg>
      <pc:sldChg chg="modSp new mod">
        <pc:chgData name="Lokeswar Reddy Valluru" userId="c2e58a91-c8d7-4762-8685-670b085edc60" providerId="ADAL" clId="{E214CF90-5955-4BA5-BAF2-2EB88D131614}" dt="2024-02-22T14:06:18.320" v="13516" actId="20577"/>
        <pc:sldMkLst>
          <pc:docMk/>
          <pc:sldMk cId="3712238768" sldId="274"/>
        </pc:sldMkLst>
      </pc:sldChg>
      <pc:sldChg chg="addSp modSp new mod">
        <pc:chgData name="Lokeswar Reddy Valluru" userId="c2e58a91-c8d7-4762-8685-670b085edc60" providerId="ADAL" clId="{E214CF90-5955-4BA5-BAF2-2EB88D131614}" dt="2024-02-23T06:34:12.398" v="14269" actId="20577"/>
        <pc:sldMkLst>
          <pc:docMk/>
          <pc:sldMk cId="3421946542" sldId="275"/>
        </pc:sldMkLst>
      </pc:sldChg>
      <pc:sldChg chg="addSp modSp new mod">
        <pc:chgData name="Lokeswar Reddy Valluru" userId="c2e58a91-c8d7-4762-8685-670b085edc60" providerId="ADAL" clId="{E214CF90-5955-4BA5-BAF2-2EB88D131614}" dt="2024-02-23T06:45:29.951" v="14398" actId="1076"/>
        <pc:sldMkLst>
          <pc:docMk/>
          <pc:sldMk cId="22665177" sldId="276"/>
        </pc:sldMkLst>
      </pc:sldChg>
      <pc:sldChg chg="addSp delSp modSp new mod">
        <pc:chgData name="Lokeswar Reddy Valluru" userId="c2e58a91-c8d7-4762-8685-670b085edc60" providerId="ADAL" clId="{E214CF90-5955-4BA5-BAF2-2EB88D131614}" dt="2024-02-23T06:37:36.357" v="14274" actId="14100"/>
        <pc:sldMkLst>
          <pc:docMk/>
          <pc:sldMk cId="988882208" sldId="277"/>
        </pc:sldMkLst>
      </pc:sldChg>
      <pc:sldChg chg="addSp delSp modSp new mod">
        <pc:chgData name="Lokeswar Reddy Valluru" userId="c2e58a91-c8d7-4762-8685-670b085edc60" providerId="ADAL" clId="{E214CF90-5955-4BA5-BAF2-2EB88D131614}" dt="2024-02-23T06:55:23.903" v="14489" actId="14100"/>
        <pc:sldMkLst>
          <pc:docMk/>
          <pc:sldMk cId="2552061166" sldId="278"/>
        </pc:sldMkLst>
      </pc:sldChg>
      <pc:sldChg chg="addSp delSp modSp new mod">
        <pc:chgData name="Lokeswar Reddy Valluru" userId="c2e58a91-c8d7-4762-8685-670b085edc60" providerId="ADAL" clId="{E214CF90-5955-4BA5-BAF2-2EB88D131614}" dt="2024-02-23T07:10:47.641" v="14895" actId="14100"/>
        <pc:sldMkLst>
          <pc:docMk/>
          <pc:sldMk cId="1240194247" sldId="279"/>
        </pc:sldMkLst>
      </pc:sldChg>
      <pc:sldChg chg="addSp delSp modSp new mod">
        <pc:chgData name="Lokeswar Reddy Valluru" userId="c2e58a91-c8d7-4762-8685-670b085edc60" providerId="ADAL" clId="{E214CF90-5955-4BA5-BAF2-2EB88D131614}" dt="2024-02-23T07:27:27.683" v="14950" actId="1076"/>
        <pc:sldMkLst>
          <pc:docMk/>
          <pc:sldMk cId="3083153974" sldId="280"/>
        </pc:sldMkLst>
      </pc:sldChg>
      <pc:sldChg chg="addSp modSp new mod">
        <pc:chgData name="Lokeswar Reddy Valluru" userId="c2e58a91-c8d7-4762-8685-670b085edc60" providerId="ADAL" clId="{E214CF90-5955-4BA5-BAF2-2EB88D131614}" dt="2024-02-23T07:32:24.988" v="15083" actId="1076"/>
        <pc:sldMkLst>
          <pc:docMk/>
          <pc:sldMk cId="198919757" sldId="281"/>
        </pc:sldMkLst>
      </pc:sldChg>
      <pc:sldChg chg="addSp modSp new del mod">
        <pc:chgData name="Lokeswar Reddy Valluru" userId="c2e58a91-c8d7-4762-8685-670b085edc60" providerId="ADAL" clId="{E214CF90-5955-4BA5-BAF2-2EB88D131614}" dt="2024-02-23T09:40:37.982" v="15243" actId="2696"/>
        <pc:sldMkLst>
          <pc:docMk/>
          <pc:sldMk cId="494282340" sldId="282"/>
        </pc:sldMkLst>
      </pc:sldChg>
      <pc:sldChg chg="addSp delSp modSp new mod">
        <pc:chgData name="Lokeswar Reddy Valluru" userId="c2e58a91-c8d7-4762-8685-670b085edc60" providerId="ADAL" clId="{E214CF90-5955-4BA5-BAF2-2EB88D131614}" dt="2024-02-23T09:40:33.049" v="15242" actId="1076"/>
        <pc:sldMkLst>
          <pc:docMk/>
          <pc:sldMk cId="242745811" sldId="283"/>
        </pc:sldMkLst>
      </pc:sldChg>
      <pc:sldChg chg="addSp modSp new mod">
        <pc:chgData name="Lokeswar Reddy Valluru" userId="c2e58a91-c8d7-4762-8685-670b085edc60" providerId="ADAL" clId="{E214CF90-5955-4BA5-BAF2-2EB88D131614}" dt="2024-02-23T10:06:20.134" v="15351" actId="14100"/>
        <pc:sldMkLst>
          <pc:docMk/>
          <pc:sldMk cId="4162735074" sldId="284"/>
        </pc:sldMkLst>
      </pc:sldChg>
      <pc:sldChg chg="modSp new mod">
        <pc:chgData name="Lokeswar Reddy Valluru" userId="c2e58a91-c8d7-4762-8685-670b085edc60" providerId="ADAL" clId="{E214CF90-5955-4BA5-BAF2-2EB88D131614}" dt="2024-02-23T10:09:43.346" v="15451" actId="14100"/>
        <pc:sldMkLst>
          <pc:docMk/>
          <pc:sldMk cId="3467552792" sldId="285"/>
        </pc:sldMkLst>
      </pc:sldChg>
      <pc:sldChg chg="addSp modSp new mod">
        <pc:chgData name="Lokeswar Reddy Valluru" userId="c2e58a91-c8d7-4762-8685-670b085edc60" providerId="ADAL" clId="{E214CF90-5955-4BA5-BAF2-2EB88D131614}" dt="2024-02-23T10:13:25.380" v="15522" actId="14100"/>
        <pc:sldMkLst>
          <pc:docMk/>
          <pc:sldMk cId="4188688639" sldId="2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FDC67-AF9D-3138-AD46-635E2A0892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C61EE5-0B3B-BA77-EBCD-497D85203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7ACFDE-6E05-779B-E119-371325CE6B47}"/>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5" name="Footer Placeholder 4">
            <a:extLst>
              <a:ext uri="{FF2B5EF4-FFF2-40B4-BE49-F238E27FC236}">
                <a16:creationId xmlns:a16="http://schemas.microsoft.com/office/drawing/2014/main" id="{7000F15C-2A19-42DD-4F73-612172944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9A8CB-FAC1-7F35-3654-BEDB48C5A51D}"/>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3742459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7E61-1FE2-1D3B-04CF-CDAA8D3A08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8D828E-4CE4-F268-0A19-05EA8A16D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150708-6D06-353B-1A30-E102DE187C0C}"/>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5" name="Footer Placeholder 4">
            <a:extLst>
              <a:ext uri="{FF2B5EF4-FFF2-40B4-BE49-F238E27FC236}">
                <a16:creationId xmlns:a16="http://schemas.microsoft.com/office/drawing/2014/main" id="{835C6B39-6152-5E33-4E9D-258806B3B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1295D-3A88-8D66-8DE2-859819C555BD}"/>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267499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5165BB-E548-10EB-6B8F-5AEEECA176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9BBB67-891E-F4A5-9BBE-8B6F53C05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902FF-094C-8EEA-47A8-74D8168ABC40}"/>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5" name="Footer Placeholder 4">
            <a:extLst>
              <a:ext uri="{FF2B5EF4-FFF2-40B4-BE49-F238E27FC236}">
                <a16:creationId xmlns:a16="http://schemas.microsoft.com/office/drawing/2014/main" id="{2FE24174-4AA6-F1CD-D4B7-7168E852B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5B69E-F660-25A8-3B66-A33BF08DE505}"/>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146657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B8B4-9DA7-CA6C-DBF8-4AAE0A6E4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44BA39-E9B7-7860-67D2-F43EA9B018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FE03-FFC9-8246-827B-D6921AF8D289}"/>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5" name="Footer Placeholder 4">
            <a:extLst>
              <a:ext uri="{FF2B5EF4-FFF2-40B4-BE49-F238E27FC236}">
                <a16:creationId xmlns:a16="http://schemas.microsoft.com/office/drawing/2014/main" id="{18744D6B-3ADD-93BC-72D1-83EB1ADC5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67572-B6F1-0D15-B9E8-AE147445F4EB}"/>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33303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339B-47F5-B0FF-0641-88A9390A05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4E8D18-CCEA-6F29-D327-EC8B7D40A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243CA-DB94-71D0-E8E1-AE8B091C0BB1}"/>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5" name="Footer Placeholder 4">
            <a:extLst>
              <a:ext uri="{FF2B5EF4-FFF2-40B4-BE49-F238E27FC236}">
                <a16:creationId xmlns:a16="http://schemas.microsoft.com/office/drawing/2014/main" id="{67217FB3-DB98-E5B8-E4FA-20DBE9309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5B313-F019-E7D9-3799-240FC5B1AAFB}"/>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384916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74E7-3858-A463-09F0-891D8292A3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A2DADE-3578-ACB2-F049-F4CFDAA1D0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004931-59F7-69DC-C51E-21364D237B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D2D4E2-B538-73A0-AE63-2068DE8C1EE6}"/>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6" name="Footer Placeholder 5">
            <a:extLst>
              <a:ext uri="{FF2B5EF4-FFF2-40B4-BE49-F238E27FC236}">
                <a16:creationId xmlns:a16="http://schemas.microsoft.com/office/drawing/2014/main" id="{4CA08AB8-CF54-C99F-D89F-FEC0FB46D9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35049B-C76A-90C9-EFC8-6607F7ACA48B}"/>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355836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12C8-9A38-C98D-527C-310E7A900E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435167-54BB-184F-018D-BCF4CE075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15D32-DDE1-F604-C0F5-2FFF4CBB8D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CC7EBB-D80A-2F92-71AA-93562E1AF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51E25-D936-5055-7B1C-E20EABD25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FBF91C-5FFA-32E3-AED1-9FC8DD3B1C40}"/>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8" name="Footer Placeholder 7">
            <a:extLst>
              <a:ext uri="{FF2B5EF4-FFF2-40B4-BE49-F238E27FC236}">
                <a16:creationId xmlns:a16="http://schemas.microsoft.com/office/drawing/2014/main" id="{C853BBB7-3E91-96A3-EA5E-0E6C50946D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DAB458-840B-8E23-EA9E-E4A3A6ADBB1F}"/>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131334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243B-5FB7-AD07-440B-C06F805EF0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EF5A43-ACF4-08B5-AB6E-AFF7855DBD60}"/>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4" name="Footer Placeholder 3">
            <a:extLst>
              <a:ext uri="{FF2B5EF4-FFF2-40B4-BE49-F238E27FC236}">
                <a16:creationId xmlns:a16="http://schemas.microsoft.com/office/drawing/2014/main" id="{846FE7C8-367C-233E-177F-C8A97E28E0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27C7A9-8B94-4EEC-8DED-4C2B9D34A908}"/>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271255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894EC-9F5F-9E1F-33ED-BAB020ADD20F}"/>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3" name="Footer Placeholder 2">
            <a:extLst>
              <a:ext uri="{FF2B5EF4-FFF2-40B4-BE49-F238E27FC236}">
                <a16:creationId xmlns:a16="http://schemas.microsoft.com/office/drawing/2014/main" id="{626A9610-DC9F-B5A1-601A-95F20D2BD2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562194-DF3E-DA3B-6117-EDF64B543BBB}"/>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50113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91AA-6F58-982B-7C7B-439988811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A2DCB9-6851-E026-D801-073F853D3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E43FF9-DDE8-4DEA-7AD9-5E46C6A46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449C7-D9D6-1732-192E-23B01CDC328D}"/>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6" name="Footer Placeholder 5">
            <a:extLst>
              <a:ext uri="{FF2B5EF4-FFF2-40B4-BE49-F238E27FC236}">
                <a16:creationId xmlns:a16="http://schemas.microsoft.com/office/drawing/2014/main" id="{26E6E70F-757C-94B5-BD2B-94691C3281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5F3DBC-0DE9-5E27-29E4-42F417DCB8A9}"/>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427917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F5BC-E1DA-1684-AAFE-DF24269266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147358-A9B9-7B41-4BD4-E4DC39829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3D1142-3C03-7BBC-C009-875E1A96A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F5027-D18B-F1E3-4127-795FEC75108D}"/>
              </a:ext>
            </a:extLst>
          </p:cNvPr>
          <p:cNvSpPr>
            <a:spLocks noGrp="1"/>
          </p:cNvSpPr>
          <p:nvPr>
            <p:ph type="dt" sz="half" idx="10"/>
          </p:nvPr>
        </p:nvSpPr>
        <p:spPr/>
        <p:txBody>
          <a:bodyPr/>
          <a:lstStyle/>
          <a:p>
            <a:fld id="{F813F739-A7D3-430F-8100-BB5179CD0F4E}" type="datetimeFigureOut">
              <a:rPr lang="en-IN" smtClean="0"/>
              <a:t>29-07-2025</a:t>
            </a:fld>
            <a:endParaRPr lang="en-IN"/>
          </a:p>
        </p:txBody>
      </p:sp>
      <p:sp>
        <p:nvSpPr>
          <p:cNvPr id="6" name="Footer Placeholder 5">
            <a:extLst>
              <a:ext uri="{FF2B5EF4-FFF2-40B4-BE49-F238E27FC236}">
                <a16:creationId xmlns:a16="http://schemas.microsoft.com/office/drawing/2014/main" id="{B8D77A5E-5E84-E672-2A25-64A843F0D1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CA53F3-E921-CC1C-738A-2CEA56B62DD0}"/>
              </a:ext>
            </a:extLst>
          </p:cNvPr>
          <p:cNvSpPr>
            <a:spLocks noGrp="1"/>
          </p:cNvSpPr>
          <p:nvPr>
            <p:ph type="sldNum" sz="quarter" idx="12"/>
          </p:nvPr>
        </p:nvSpPr>
        <p:spPr/>
        <p:txBody>
          <a:bodyPr/>
          <a:lstStyle/>
          <a:p>
            <a:fld id="{57F04059-5007-41CB-BCAD-E80B15AF1C8B}" type="slidenum">
              <a:rPr lang="en-IN" smtClean="0"/>
              <a:t>‹#›</a:t>
            </a:fld>
            <a:endParaRPr lang="en-IN"/>
          </a:p>
        </p:txBody>
      </p:sp>
    </p:spTree>
    <p:extLst>
      <p:ext uri="{BB962C8B-B14F-4D97-AF65-F5344CB8AC3E}">
        <p14:creationId xmlns:p14="http://schemas.microsoft.com/office/powerpoint/2010/main" val="420903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D96BA-45A6-F39B-D714-55D6C4157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5B8DB7-F795-D421-AC36-69201EF313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1A6A30-D085-824E-410E-9495F9C74F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3F739-A7D3-430F-8100-BB5179CD0F4E}" type="datetimeFigureOut">
              <a:rPr lang="en-IN" smtClean="0"/>
              <a:t>29-07-2025</a:t>
            </a:fld>
            <a:endParaRPr lang="en-IN"/>
          </a:p>
        </p:txBody>
      </p:sp>
      <p:sp>
        <p:nvSpPr>
          <p:cNvPr id="5" name="Footer Placeholder 4">
            <a:extLst>
              <a:ext uri="{FF2B5EF4-FFF2-40B4-BE49-F238E27FC236}">
                <a16:creationId xmlns:a16="http://schemas.microsoft.com/office/drawing/2014/main" id="{DE03216E-A94D-13A3-BBD6-8602BB4AB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6BD354-B99B-1990-3B2F-A6F76247A3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04059-5007-41CB-BCAD-E80B15AF1C8B}" type="slidenum">
              <a:rPr lang="en-IN" smtClean="0"/>
              <a:t>‹#›</a:t>
            </a:fld>
            <a:endParaRPr lang="en-IN"/>
          </a:p>
        </p:txBody>
      </p:sp>
    </p:spTree>
    <p:extLst>
      <p:ext uri="{BB962C8B-B14F-4D97-AF65-F5344CB8AC3E}">
        <p14:creationId xmlns:p14="http://schemas.microsoft.com/office/powerpoint/2010/main" val="2353883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alyticslearn.com/what-is-databricks#google_vignette" TargetMode="External"/><Relationship Id="rId2" Type="http://schemas.openxmlformats.org/officeDocument/2006/relationships/hyperlink" Target="https://www.geeksforgeeks.org/introduction-to-databric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databricks/administration-guide/workspace-settings/dbfs-browser"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learn.microsoft.com/en-us/azure/databricks/notebooks/notebooks-cod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hyperlink" Target="https://drive.google.com/file/d/1NsINTbI161W_pml-OK1veHiBYX8zh9zo/view?usp=sharing"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drive.google.com/file/d/1FGGlWdDGu1vOlTrecudL-0Yzb7mz5T1X/view?usp=sharin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file/d/1gFdgi_U38ue2QBcp0bqCRZcd8u67mefu/view?usp=sharing"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docs.databricks.com/en/data-governance/unity-catalog/index.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edium.com/@amitjoshi7/spark-architecture-a-deep-dive-2480ef45f0b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medium.com/@hxquangnhat/sysdeg-worksharing-framework-and-its-design-part-1-14addfa802f0" TargetMode="External"/><Relationship Id="rId4" Type="http://schemas.openxmlformats.org/officeDocument/2006/relationships/hyperlink" Target="https://www.linkedin.com/pulse/wide-vs-narrow-transformations-sparkdistributed-compute-don-hilbo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9D03C-9A62-D5A7-8AF1-C9EA16002ECA}"/>
              </a:ext>
            </a:extLst>
          </p:cNvPr>
          <p:cNvSpPr>
            <a:spLocks noGrp="1"/>
          </p:cNvSpPr>
          <p:nvPr>
            <p:ph type="ctrTitle"/>
          </p:nvPr>
        </p:nvSpPr>
        <p:spPr>
          <a:xfrm>
            <a:off x="6194716" y="739978"/>
            <a:ext cx="5334930" cy="3004145"/>
          </a:xfrm>
        </p:spPr>
        <p:txBody>
          <a:bodyPr>
            <a:normAutofit/>
          </a:bodyPr>
          <a:lstStyle/>
          <a:p>
            <a:r>
              <a:rPr lang="en-US"/>
              <a:t>DataBricks</a:t>
            </a:r>
            <a:endParaRPr lang="en-IN" dirty="0"/>
          </a:p>
        </p:txBody>
      </p:sp>
      <p:sp>
        <p:nvSpPr>
          <p:cNvPr id="3" name="Subtitle 2">
            <a:extLst>
              <a:ext uri="{FF2B5EF4-FFF2-40B4-BE49-F238E27FC236}">
                <a16:creationId xmlns:a16="http://schemas.microsoft.com/office/drawing/2014/main" id="{6ED629A4-227B-E066-BE91-BF35D17F7A54}"/>
              </a:ext>
            </a:extLst>
          </p:cNvPr>
          <p:cNvSpPr>
            <a:spLocks noGrp="1"/>
          </p:cNvSpPr>
          <p:nvPr>
            <p:ph type="subTitle" idx="1"/>
          </p:nvPr>
        </p:nvSpPr>
        <p:spPr>
          <a:xfrm>
            <a:off x="6194715" y="3836197"/>
            <a:ext cx="5334931" cy="2189214"/>
          </a:xfrm>
        </p:spPr>
        <p:txBody>
          <a:bodyPr>
            <a:normAutofit/>
          </a:bodyPr>
          <a:lstStyle/>
          <a:p>
            <a:r>
              <a:rPr lang="en-US">
                <a:highlight>
                  <a:srgbClr val="FFFF00"/>
                </a:highlight>
              </a:rPr>
              <a:t>Big Data Processing Tool</a:t>
            </a:r>
            <a:endParaRPr lang="en-IN">
              <a:highlight>
                <a:srgbClr val="FFFF00"/>
              </a:highlight>
            </a:endParaRPr>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1AD9486C-9F44-898A-AB97-5FA16E82F5FA}"/>
              </a:ext>
            </a:extLst>
          </p:cNvPr>
          <p:cNvPicPr>
            <a:picLocks noChangeAspect="1"/>
          </p:cNvPicPr>
          <p:nvPr/>
        </p:nvPicPr>
        <p:blipFill rotWithShape="1">
          <a:blip r:embed="rId2"/>
          <a:srcRect l="12750" r="12346"/>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0150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C94E-322D-62B8-FE93-478B2661A1E2}"/>
              </a:ext>
            </a:extLst>
          </p:cNvPr>
          <p:cNvSpPr>
            <a:spLocks noGrp="1"/>
          </p:cNvSpPr>
          <p:nvPr>
            <p:ph type="title"/>
          </p:nvPr>
        </p:nvSpPr>
        <p:spPr>
          <a:xfrm>
            <a:off x="838200" y="122237"/>
            <a:ext cx="10515600" cy="558800"/>
          </a:xfrm>
        </p:spPr>
        <p:txBody>
          <a:bodyPr>
            <a:normAutofit/>
          </a:bodyPr>
          <a:lstStyle/>
          <a:p>
            <a:pPr algn="ctr"/>
            <a:r>
              <a:rPr lang="en-US" sz="2800" dirty="0">
                <a:highlight>
                  <a:srgbClr val="FFFF00"/>
                </a:highlight>
              </a:rPr>
              <a:t>::DataBricks::</a:t>
            </a:r>
            <a:endParaRPr lang="en-IN" sz="2800" dirty="0">
              <a:highlight>
                <a:srgbClr val="FFFF00"/>
              </a:highlight>
            </a:endParaRPr>
          </a:p>
        </p:txBody>
      </p:sp>
      <p:sp>
        <p:nvSpPr>
          <p:cNvPr id="3" name="Content Placeholder 2">
            <a:extLst>
              <a:ext uri="{FF2B5EF4-FFF2-40B4-BE49-F238E27FC236}">
                <a16:creationId xmlns:a16="http://schemas.microsoft.com/office/drawing/2014/main" id="{D3D5DF70-8F82-BE94-BD6A-DB3359CF7C74}"/>
              </a:ext>
            </a:extLst>
          </p:cNvPr>
          <p:cNvSpPr>
            <a:spLocks noGrp="1"/>
          </p:cNvSpPr>
          <p:nvPr>
            <p:ph idx="1"/>
          </p:nvPr>
        </p:nvSpPr>
        <p:spPr>
          <a:xfrm>
            <a:off x="114300" y="781050"/>
            <a:ext cx="11944350" cy="5857875"/>
          </a:xfrm>
        </p:spPr>
        <p:txBody>
          <a:bodyPr>
            <a:normAutofit/>
          </a:bodyPr>
          <a:lstStyle/>
          <a:p>
            <a:r>
              <a:rPr lang="en-US" sz="2400" b="0" i="0" dirty="0">
                <a:solidFill>
                  <a:srgbClr val="1B3139"/>
                </a:solidFill>
                <a:effectLst/>
              </a:rPr>
              <a:t>Databricks is a unified, open analytics platform for building, deploying, sharing, and maintaining enterprise-grade data, analytics, and AI solutions at scale. The Databricks Data Intelligence Platform integrates with cloud storage and security in your cloud account and manages and deploys cloud infrastructure on your behalf. According to </a:t>
            </a:r>
            <a:r>
              <a:rPr lang="en-US" sz="2400" b="0" i="0" dirty="0">
                <a:solidFill>
                  <a:srgbClr val="1B3139"/>
                </a:solidFill>
                <a:effectLst/>
                <a:highlight>
                  <a:srgbClr val="FFFF00"/>
                </a:highlight>
              </a:rPr>
              <a:t>DBU/</a:t>
            </a:r>
            <a:r>
              <a:rPr lang="en-US" sz="2400" b="0" i="0" dirty="0" err="1">
                <a:solidFill>
                  <a:srgbClr val="1B3139"/>
                </a:solidFill>
                <a:effectLst/>
                <a:highlight>
                  <a:srgbClr val="FFFF00"/>
                </a:highlight>
              </a:rPr>
              <a:t>hr</a:t>
            </a:r>
            <a:r>
              <a:rPr lang="en-US" sz="2400" b="0" i="0" dirty="0">
                <a:solidFill>
                  <a:srgbClr val="1B3139"/>
                </a:solidFill>
                <a:effectLst/>
                <a:highlight>
                  <a:srgbClr val="FFFF00"/>
                </a:highlight>
              </a:rPr>
              <a:t> </a:t>
            </a:r>
            <a:r>
              <a:rPr lang="en-US" sz="2400" b="0" i="0" dirty="0">
                <a:solidFill>
                  <a:srgbClr val="1B3139"/>
                </a:solidFill>
                <a:effectLst/>
              </a:rPr>
              <a:t>its going to be billed </a:t>
            </a:r>
          </a:p>
          <a:p>
            <a:r>
              <a:rPr lang="en-US" sz="2400" b="0" i="0" dirty="0">
                <a:solidFill>
                  <a:srgbClr val="1B3139"/>
                </a:solidFill>
                <a:effectLst/>
              </a:rPr>
              <a:t>The Databricks workspace provides a unified interface and tools for most data tasks, including:</a:t>
            </a:r>
          </a:p>
          <a:p>
            <a:pPr lvl="1"/>
            <a:r>
              <a:rPr lang="en-US" sz="2000" b="0" i="0" dirty="0">
                <a:solidFill>
                  <a:srgbClr val="1B3139"/>
                </a:solidFill>
                <a:effectLst/>
              </a:rPr>
              <a:t>Data processing scheduling and management, in particular ETL</a:t>
            </a:r>
          </a:p>
          <a:p>
            <a:pPr lvl="1"/>
            <a:r>
              <a:rPr lang="en-US" sz="2000" b="0" i="0" dirty="0">
                <a:solidFill>
                  <a:srgbClr val="1B3139"/>
                </a:solidFill>
                <a:effectLst/>
              </a:rPr>
              <a:t>Generating dashboards and visualizations</a:t>
            </a:r>
          </a:p>
          <a:p>
            <a:pPr lvl="1"/>
            <a:r>
              <a:rPr lang="en-US" sz="2000" b="0" i="0" dirty="0">
                <a:solidFill>
                  <a:srgbClr val="1B3139"/>
                </a:solidFill>
                <a:effectLst/>
              </a:rPr>
              <a:t>Managing security, governance, high availability, and disaster recovery</a:t>
            </a:r>
          </a:p>
          <a:p>
            <a:pPr lvl="1"/>
            <a:r>
              <a:rPr lang="en-US" sz="2000" b="0" i="0" dirty="0">
                <a:solidFill>
                  <a:srgbClr val="1B3139"/>
                </a:solidFill>
                <a:effectLst/>
              </a:rPr>
              <a:t>Data discovery, annotation, and exploration</a:t>
            </a:r>
          </a:p>
          <a:p>
            <a:pPr lvl="1"/>
            <a:r>
              <a:rPr lang="en-US" sz="2000" b="0" i="0" dirty="0">
                <a:solidFill>
                  <a:srgbClr val="1B3139"/>
                </a:solidFill>
                <a:effectLst/>
              </a:rPr>
              <a:t>Machine learning (ML) modeling, tracking, and model serving</a:t>
            </a:r>
          </a:p>
          <a:p>
            <a:pPr lvl="1"/>
            <a:r>
              <a:rPr lang="en-US" sz="2000" b="0" i="0" dirty="0">
                <a:solidFill>
                  <a:srgbClr val="1B3139"/>
                </a:solidFill>
                <a:effectLst/>
              </a:rPr>
              <a:t>Generative AI solutions</a:t>
            </a:r>
          </a:p>
        </p:txBody>
      </p:sp>
      <p:sp>
        <p:nvSpPr>
          <p:cNvPr id="4" name="Rectangle 3">
            <a:extLst>
              <a:ext uri="{FF2B5EF4-FFF2-40B4-BE49-F238E27FC236}">
                <a16:creationId xmlns:a16="http://schemas.microsoft.com/office/drawing/2014/main" id="{A9C58513-8B54-C206-4936-122E57444B72}"/>
              </a:ext>
            </a:extLst>
          </p:cNvPr>
          <p:cNvSpPr/>
          <p:nvPr/>
        </p:nvSpPr>
        <p:spPr>
          <a:xfrm>
            <a:off x="3552825" y="5038725"/>
            <a:ext cx="8315325" cy="12668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links : </a:t>
            </a:r>
            <a:r>
              <a:rPr lang="en-US" dirty="0">
                <a:hlinkClick r:id="rId2"/>
              </a:rPr>
              <a:t>https://www.geeksforgeeks.org/introduction-to-databricks/</a:t>
            </a:r>
            <a:endParaRPr lang="en-US" dirty="0"/>
          </a:p>
          <a:p>
            <a:pPr algn="ctr"/>
            <a:r>
              <a:rPr lang="en-IN" dirty="0">
                <a:hlinkClick r:id="rId3"/>
              </a:rPr>
              <a:t>https://analyticslearn.com/what-is-databricks#google_vignette</a:t>
            </a:r>
            <a:endParaRPr lang="en-US" dirty="0"/>
          </a:p>
          <a:p>
            <a:pPr algn="ctr"/>
            <a:endParaRPr lang="en-IN" dirty="0"/>
          </a:p>
        </p:txBody>
      </p:sp>
    </p:spTree>
    <p:extLst>
      <p:ext uri="{BB962C8B-B14F-4D97-AF65-F5344CB8AC3E}">
        <p14:creationId xmlns:p14="http://schemas.microsoft.com/office/powerpoint/2010/main" val="125902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4B75F-4EDB-2E06-86A3-E495C3C97365}"/>
              </a:ext>
            </a:extLst>
          </p:cNvPr>
          <p:cNvSpPr>
            <a:spLocks noGrp="1"/>
          </p:cNvSpPr>
          <p:nvPr>
            <p:ph type="title"/>
          </p:nvPr>
        </p:nvSpPr>
        <p:spPr>
          <a:xfrm>
            <a:off x="838200" y="222886"/>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AFFD2FCE-C67F-CE68-B81C-6A56237391A4}"/>
              </a:ext>
            </a:extLst>
          </p:cNvPr>
          <p:cNvSpPr>
            <a:spLocks noGrp="1"/>
          </p:cNvSpPr>
          <p:nvPr>
            <p:ph idx="1"/>
          </p:nvPr>
        </p:nvSpPr>
        <p:spPr>
          <a:xfrm>
            <a:off x="133350" y="538798"/>
            <a:ext cx="11936729" cy="6185852"/>
          </a:xfrm>
        </p:spPr>
        <p:txBody>
          <a:bodyPr/>
          <a:lstStyle/>
          <a:p>
            <a:r>
              <a:rPr lang="en-IN" sz="2000" dirty="0"/>
              <a:t>To create Azure DataBricks workspace &gt; Go to Create Resources &gt; Click on DataBricks &gt; give the Resource group name and workspace name , region . In Pricing Tier, we have 3 types one is Free Trail, Standard, Premium </a:t>
            </a:r>
          </a:p>
          <a:p>
            <a:r>
              <a:rPr lang="en-IN" sz="2000" dirty="0"/>
              <a:t>If you create DataBricks workspace by selecting Premium tier, then you will have the role-based access controls, If you select standard then we can secure the workspace with Azure Active Directory </a:t>
            </a:r>
          </a:p>
          <a:p>
            <a:endParaRPr lang="en-IN" dirty="0"/>
          </a:p>
        </p:txBody>
      </p:sp>
      <p:pic>
        <p:nvPicPr>
          <p:cNvPr id="5" name="Picture 4">
            <a:extLst>
              <a:ext uri="{FF2B5EF4-FFF2-40B4-BE49-F238E27FC236}">
                <a16:creationId xmlns:a16="http://schemas.microsoft.com/office/drawing/2014/main" id="{927558E7-8B9A-011E-B568-7F5AA5FADB05}"/>
              </a:ext>
            </a:extLst>
          </p:cNvPr>
          <p:cNvPicPr>
            <a:picLocks noChangeAspect="1"/>
          </p:cNvPicPr>
          <p:nvPr/>
        </p:nvPicPr>
        <p:blipFill>
          <a:blip r:embed="rId2"/>
          <a:stretch>
            <a:fillRect/>
          </a:stretch>
        </p:blipFill>
        <p:spPr>
          <a:xfrm>
            <a:off x="218279" y="2266950"/>
            <a:ext cx="4591846" cy="4368164"/>
          </a:xfrm>
          <a:prstGeom prst="rect">
            <a:avLst/>
          </a:prstGeom>
        </p:spPr>
      </p:pic>
      <p:pic>
        <p:nvPicPr>
          <p:cNvPr id="7" name="Picture 6">
            <a:extLst>
              <a:ext uri="{FF2B5EF4-FFF2-40B4-BE49-F238E27FC236}">
                <a16:creationId xmlns:a16="http://schemas.microsoft.com/office/drawing/2014/main" id="{78CBCC6F-51E4-045F-163A-752CB4E83A1D}"/>
              </a:ext>
            </a:extLst>
          </p:cNvPr>
          <p:cNvPicPr>
            <a:picLocks noChangeAspect="1"/>
          </p:cNvPicPr>
          <p:nvPr/>
        </p:nvPicPr>
        <p:blipFill>
          <a:blip r:embed="rId3"/>
          <a:stretch>
            <a:fillRect/>
          </a:stretch>
        </p:blipFill>
        <p:spPr>
          <a:xfrm>
            <a:off x="4895055" y="2164080"/>
            <a:ext cx="7078666" cy="4471034"/>
          </a:xfrm>
          <a:prstGeom prst="rect">
            <a:avLst/>
          </a:prstGeom>
        </p:spPr>
      </p:pic>
    </p:spTree>
    <p:extLst>
      <p:ext uri="{BB962C8B-B14F-4D97-AF65-F5344CB8AC3E}">
        <p14:creationId xmlns:p14="http://schemas.microsoft.com/office/powerpoint/2010/main" val="316101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BE89-47F8-4228-A6BF-78D617E74C5C}"/>
              </a:ext>
            </a:extLst>
          </p:cNvPr>
          <p:cNvSpPr>
            <a:spLocks noGrp="1"/>
          </p:cNvSpPr>
          <p:nvPr>
            <p:ph type="title"/>
          </p:nvPr>
        </p:nvSpPr>
        <p:spPr>
          <a:xfrm>
            <a:off x="676275" y="111127"/>
            <a:ext cx="10515600" cy="577849"/>
          </a:xfrm>
        </p:spPr>
        <p:txBody>
          <a:bodyPr>
            <a:normAutofit/>
          </a:bodyPr>
          <a:lstStyle/>
          <a:p>
            <a:pPr algn="ctr"/>
            <a:r>
              <a:rPr lang="en-US" sz="3200" dirty="0">
                <a:highlight>
                  <a:srgbClr val="FFFF00"/>
                </a:highlight>
              </a:rPr>
              <a:t>:: Azure DataBricks Components ::</a:t>
            </a:r>
            <a:endParaRPr lang="en-IN" sz="3200" dirty="0">
              <a:highlight>
                <a:srgbClr val="FFFF00"/>
              </a:highlight>
            </a:endParaRPr>
          </a:p>
        </p:txBody>
      </p:sp>
      <p:sp>
        <p:nvSpPr>
          <p:cNvPr id="3" name="Content Placeholder 2">
            <a:extLst>
              <a:ext uri="{FF2B5EF4-FFF2-40B4-BE49-F238E27FC236}">
                <a16:creationId xmlns:a16="http://schemas.microsoft.com/office/drawing/2014/main" id="{3614C48F-3A08-E68F-3D96-DFADA41820E7}"/>
              </a:ext>
            </a:extLst>
          </p:cNvPr>
          <p:cNvSpPr>
            <a:spLocks noGrp="1"/>
          </p:cNvSpPr>
          <p:nvPr>
            <p:ph idx="1"/>
          </p:nvPr>
        </p:nvSpPr>
        <p:spPr>
          <a:xfrm>
            <a:off x="104775" y="876300"/>
            <a:ext cx="11906250" cy="5826124"/>
          </a:xfrm>
        </p:spPr>
        <p:txBody>
          <a:bodyPr>
            <a:normAutofit/>
          </a:bodyPr>
          <a:lstStyle/>
          <a:p>
            <a:pPr algn="l"/>
            <a:r>
              <a:rPr lang="en-US" sz="2000" dirty="0">
                <a:solidFill>
                  <a:srgbClr val="FF0000"/>
                </a:solidFill>
              </a:rPr>
              <a:t>Workspace </a:t>
            </a:r>
            <a:r>
              <a:rPr lang="en-US" sz="2000" dirty="0"/>
              <a:t>: </a:t>
            </a:r>
            <a:r>
              <a:rPr lang="en-US" sz="2000" b="0" i="0" dirty="0">
                <a:solidFill>
                  <a:srgbClr val="525252"/>
                </a:solidFill>
                <a:effectLst/>
              </a:rPr>
              <a:t>A workspace is a place where you can manage all the data or files in a folder format, which can be notebooks, different libraries, Visualization dashboards, ML experiments, </a:t>
            </a:r>
            <a:r>
              <a:rPr lang="en-US" sz="2000" b="0" i="0" dirty="0" err="1">
                <a:solidFill>
                  <a:srgbClr val="525252"/>
                </a:solidFill>
                <a:effectLst/>
              </a:rPr>
              <a:t>etc.You</a:t>
            </a:r>
            <a:r>
              <a:rPr lang="en-US" sz="2000" b="0" i="0" dirty="0">
                <a:solidFill>
                  <a:srgbClr val="525252"/>
                </a:solidFill>
                <a:effectLst/>
              </a:rPr>
              <a:t> can define fine-grained access control on all these objects, allowing users to use the same workspace, but only giving them restricted access. There are multiple version control options available in the data bricks workspace like GitHub, Bitbucket, Azure DevOps, etc.</a:t>
            </a:r>
          </a:p>
          <a:p>
            <a:pPr algn="l"/>
            <a:r>
              <a:rPr lang="en-US" sz="2000" dirty="0">
                <a:solidFill>
                  <a:srgbClr val="FF0000"/>
                </a:solidFill>
              </a:rPr>
              <a:t>Notebook : </a:t>
            </a:r>
            <a:r>
              <a:rPr lang="en-US" sz="2000" b="0" i="0" dirty="0">
                <a:solidFill>
                  <a:srgbClr val="525252"/>
                </a:solidFill>
                <a:effectLst/>
              </a:rPr>
              <a:t>Notebook is the tool where you can write and execute the code or perform different data transformations on data with Spark-supported languages. So, you can write the transformation logic in python or SQL and extract data using Scala, python in the same notebook. On the other hand, you can build the workflow of data with end-to-end system by invoking the notebooks with another one this can help in creating end-to-end workflows.</a:t>
            </a:r>
          </a:p>
          <a:p>
            <a:pPr algn="l"/>
            <a:r>
              <a:rPr lang="en-US" sz="2000" b="0" i="0" dirty="0">
                <a:solidFill>
                  <a:srgbClr val="FF0000"/>
                </a:solidFill>
                <a:effectLst/>
              </a:rPr>
              <a:t>Catalog Explorer: </a:t>
            </a:r>
            <a:r>
              <a:rPr lang="en-US" sz="2000" b="0" i="0" dirty="0">
                <a:effectLst/>
              </a:rPr>
              <a:t>It’s the layer which have the Databases using hive as a Meta store.</a:t>
            </a:r>
            <a:r>
              <a:rPr lang="en-US" sz="2000" b="0" i="0" dirty="0">
                <a:solidFill>
                  <a:srgbClr val="FF0000"/>
                </a:solidFill>
                <a:effectLst/>
              </a:rPr>
              <a:t> </a:t>
            </a:r>
            <a:r>
              <a:rPr lang="en-US" sz="2000" b="0" i="0" dirty="0">
                <a:solidFill>
                  <a:srgbClr val="0C0D0E"/>
                </a:solidFill>
                <a:effectLst/>
              </a:rPr>
              <a:t> Catalogs could be used to isolate objects of some entity (business unit/project/environments (</a:t>
            </a:r>
            <a:r>
              <a:rPr lang="en-US" sz="2000" b="0" i="0" dirty="0" err="1">
                <a:solidFill>
                  <a:srgbClr val="0C0D0E"/>
                </a:solidFill>
                <a:effectLst/>
              </a:rPr>
              <a:t>dev,prod</a:t>
            </a:r>
            <a:r>
              <a:rPr lang="en-US" sz="2000" b="0" i="0" dirty="0">
                <a:solidFill>
                  <a:srgbClr val="0C0D0E"/>
                </a:solidFill>
                <a:effectLst/>
              </a:rPr>
              <a:t>)/...) from objects of other entities. You can give manage permissions of the catalogs to respective admins of the business units, projects, ..., and they can then assign permissions on individual schemas and tables/views.</a:t>
            </a:r>
            <a:r>
              <a:rPr lang="en-US" sz="2000" b="0" i="0" dirty="0">
                <a:solidFill>
                  <a:srgbClr val="FF0000"/>
                </a:solidFill>
                <a:effectLst/>
              </a:rPr>
              <a:t>  </a:t>
            </a:r>
          </a:p>
          <a:p>
            <a:pPr algn="l"/>
            <a:r>
              <a:rPr lang="en-US" sz="2000" dirty="0">
                <a:solidFill>
                  <a:srgbClr val="FF0000"/>
                </a:solidFill>
              </a:rPr>
              <a:t>Workflows : </a:t>
            </a:r>
            <a:r>
              <a:rPr lang="en-US" sz="2000" dirty="0"/>
              <a:t>Used to Orchestrate the Notebooks. Here we will create the Job for that orchestration </a:t>
            </a:r>
          </a:p>
          <a:p>
            <a:pPr algn="l"/>
            <a:r>
              <a:rPr lang="en-IN" sz="2000" dirty="0">
                <a:solidFill>
                  <a:srgbClr val="FF0000"/>
                </a:solidFill>
              </a:rPr>
              <a:t>Compute </a:t>
            </a:r>
            <a:r>
              <a:rPr lang="en-IN" sz="2000" dirty="0"/>
              <a:t>: Here we will create the cluster and manage the cluster </a:t>
            </a:r>
          </a:p>
          <a:p>
            <a:pPr algn="l"/>
            <a:r>
              <a:rPr lang="en-IN" sz="2000" dirty="0">
                <a:solidFill>
                  <a:srgbClr val="FF0000"/>
                </a:solidFill>
              </a:rPr>
              <a:t>Job Runs </a:t>
            </a:r>
            <a:r>
              <a:rPr lang="en-IN" sz="2000" dirty="0"/>
              <a:t>: It’s used to monitor the workflows what we created before </a:t>
            </a:r>
          </a:p>
        </p:txBody>
      </p:sp>
    </p:spTree>
    <p:extLst>
      <p:ext uri="{BB962C8B-B14F-4D97-AF65-F5344CB8AC3E}">
        <p14:creationId xmlns:p14="http://schemas.microsoft.com/office/powerpoint/2010/main" val="1728159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22CF7-ED80-6E54-553E-7DA5272C0581}"/>
              </a:ext>
            </a:extLst>
          </p:cNvPr>
          <p:cNvSpPr>
            <a:spLocks noGrp="1"/>
          </p:cNvSpPr>
          <p:nvPr>
            <p:ph type="title"/>
          </p:nvPr>
        </p:nvSpPr>
        <p:spPr>
          <a:xfrm>
            <a:off x="838200" y="198437"/>
            <a:ext cx="10515600" cy="482600"/>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F88BDAF7-9FEB-B4FA-E1E4-A94ED7EC6CD9}"/>
              </a:ext>
            </a:extLst>
          </p:cNvPr>
          <p:cNvSpPr>
            <a:spLocks noGrp="1"/>
          </p:cNvSpPr>
          <p:nvPr>
            <p:ph idx="1"/>
          </p:nvPr>
        </p:nvSpPr>
        <p:spPr>
          <a:xfrm>
            <a:off x="219075" y="800100"/>
            <a:ext cx="11468100" cy="5743575"/>
          </a:xfrm>
        </p:spPr>
        <p:txBody>
          <a:bodyPr>
            <a:normAutofit/>
          </a:bodyPr>
          <a:lstStyle/>
          <a:p>
            <a:r>
              <a:rPr lang="en-US" sz="2000" dirty="0"/>
              <a:t>DataBricks will comes with a storage layer called DBFS (DataBricks File System ) . You can upload the files in DBFS, and you read that file and write that file to DBFS as well. In Catalog tab you will encounter the DBFS along with Hive Meta Store</a:t>
            </a:r>
          </a:p>
          <a:p>
            <a:r>
              <a:rPr lang="en-US" sz="2000" b="1" i="0" dirty="0">
                <a:solidFill>
                  <a:srgbClr val="273239"/>
                </a:solidFill>
                <a:effectLst/>
              </a:rPr>
              <a:t>Delta Lake</a:t>
            </a:r>
            <a:r>
              <a:rPr lang="en-US" sz="1400" b="0" i="0" dirty="0">
                <a:solidFill>
                  <a:srgbClr val="273239"/>
                </a:solidFill>
                <a:effectLst/>
                <a:latin typeface="Nunito" pitchFamily="2" charset="0"/>
              </a:rPr>
              <a:t>: </a:t>
            </a:r>
            <a:r>
              <a:rPr lang="en-US" sz="2000" b="0" i="0" dirty="0">
                <a:solidFill>
                  <a:srgbClr val="273239"/>
                </a:solidFill>
                <a:effectLst/>
              </a:rPr>
              <a:t>an open-source storage layer that sits on top of cloud storage (e.g., S3 or Azure Blob Storage) and adds ACID transactions, data versioning, and time travel capabilities to Spark</a:t>
            </a:r>
            <a:r>
              <a:rPr lang="en-US" sz="1400" b="0" i="0" dirty="0">
                <a:solidFill>
                  <a:srgbClr val="273239"/>
                </a:solidFill>
                <a:effectLst/>
                <a:latin typeface="Nunito" pitchFamily="2" charset="0"/>
              </a:rPr>
              <a:t>.</a:t>
            </a:r>
          </a:p>
          <a:p>
            <a:r>
              <a:rPr lang="en-US" sz="2000" dirty="0"/>
              <a:t> </a:t>
            </a:r>
          </a:p>
          <a:p>
            <a:endParaRPr lang="en-IN" sz="2000" dirty="0"/>
          </a:p>
        </p:txBody>
      </p:sp>
      <p:pic>
        <p:nvPicPr>
          <p:cNvPr id="5" name="Picture 4">
            <a:extLst>
              <a:ext uri="{FF2B5EF4-FFF2-40B4-BE49-F238E27FC236}">
                <a16:creationId xmlns:a16="http://schemas.microsoft.com/office/drawing/2014/main" id="{F6078EB3-564C-C4D2-749F-B089425CBD3D}"/>
              </a:ext>
            </a:extLst>
          </p:cNvPr>
          <p:cNvPicPr>
            <a:picLocks noChangeAspect="1"/>
          </p:cNvPicPr>
          <p:nvPr/>
        </p:nvPicPr>
        <p:blipFill>
          <a:blip r:embed="rId2"/>
          <a:stretch>
            <a:fillRect/>
          </a:stretch>
        </p:blipFill>
        <p:spPr>
          <a:xfrm>
            <a:off x="427150" y="2667000"/>
            <a:ext cx="5668850" cy="2324100"/>
          </a:xfrm>
          <a:prstGeom prst="rect">
            <a:avLst/>
          </a:prstGeom>
        </p:spPr>
      </p:pic>
      <p:sp>
        <p:nvSpPr>
          <p:cNvPr id="6" name="Rectangle 5">
            <a:extLst>
              <a:ext uri="{FF2B5EF4-FFF2-40B4-BE49-F238E27FC236}">
                <a16:creationId xmlns:a16="http://schemas.microsoft.com/office/drawing/2014/main" id="{01F2C1AD-3156-C993-F53D-76FAADE1FA6F}"/>
              </a:ext>
            </a:extLst>
          </p:cNvPr>
          <p:cNvSpPr/>
          <p:nvPr/>
        </p:nvSpPr>
        <p:spPr>
          <a:xfrm>
            <a:off x="219075" y="5634990"/>
            <a:ext cx="8890001" cy="8458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3"/>
              </a:rPr>
              <a:t>https://learn.microsoft.com/en-us/azure/databricks/administration-guide/workspace-settings/dbfs-browser</a:t>
            </a:r>
            <a:endParaRPr lang="en-US" dirty="0"/>
          </a:p>
          <a:p>
            <a:pPr algn="ctr"/>
            <a:endParaRPr lang="en-IN" dirty="0"/>
          </a:p>
        </p:txBody>
      </p:sp>
    </p:spTree>
    <p:extLst>
      <p:ext uri="{BB962C8B-B14F-4D97-AF65-F5344CB8AC3E}">
        <p14:creationId xmlns:p14="http://schemas.microsoft.com/office/powerpoint/2010/main" val="325167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2590-CDAA-F1B3-5D25-64D7E5075788}"/>
              </a:ext>
            </a:extLst>
          </p:cNvPr>
          <p:cNvSpPr>
            <a:spLocks noGrp="1"/>
          </p:cNvSpPr>
          <p:nvPr>
            <p:ph type="title"/>
          </p:nvPr>
        </p:nvSpPr>
        <p:spPr>
          <a:xfrm>
            <a:off x="2933700" y="88900"/>
            <a:ext cx="5848350" cy="701675"/>
          </a:xfrm>
        </p:spPr>
        <p:txBody>
          <a:bodyPr>
            <a:normAutofit/>
          </a:bodyPr>
          <a:lstStyle/>
          <a:p>
            <a:r>
              <a:rPr lang="en-US" sz="3200" dirty="0">
                <a:highlight>
                  <a:srgbClr val="FFFF00"/>
                </a:highlight>
              </a:rPr>
              <a:t>::Cluster Types and Configuration::</a:t>
            </a:r>
            <a:endParaRPr lang="en-IN" sz="3200" dirty="0">
              <a:highlight>
                <a:srgbClr val="FFFF00"/>
              </a:highlight>
            </a:endParaRPr>
          </a:p>
        </p:txBody>
      </p:sp>
      <p:sp>
        <p:nvSpPr>
          <p:cNvPr id="3" name="Content Placeholder 2">
            <a:extLst>
              <a:ext uri="{FF2B5EF4-FFF2-40B4-BE49-F238E27FC236}">
                <a16:creationId xmlns:a16="http://schemas.microsoft.com/office/drawing/2014/main" id="{6CF933A7-9807-8AD9-C14E-E229CA7FA218}"/>
              </a:ext>
            </a:extLst>
          </p:cNvPr>
          <p:cNvSpPr>
            <a:spLocks noGrp="1"/>
          </p:cNvSpPr>
          <p:nvPr>
            <p:ph idx="1"/>
          </p:nvPr>
        </p:nvSpPr>
        <p:spPr>
          <a:xfrm>
            <a:off x="152399" y="895350"/>
            <a:ext cx="11763375" cy="5873750"/>
          </a:xfrm>
        </p:spPr>
        <p:txBody>
          <a:bodyPr>
            <a:normAutofit/>
          </a:bodyPr>
          <a:lstStyle/>
          <a:p>
            <a:r>
              <a:rPr lang="en-US" sz="2000" dirty="0"/>
              <a:t>Cluster is a group of computers or computation resources and configuration to run our workloads. Workloads can be set of commands in a notebook, the job that you run as an automated notebook . To run these workloads, we have two different types of clusters, different workloads have different clusters </a:t>
            </a:r>
          </a:p>
          <a:p>
            <a:r>
              <a:rPr lang="en-US" sz="2000" dirty="0"/>
              <a:t>A) All Purpose cluster (interactive) : Used to run interactive queries or set of commands in a notebook , manually need to start and stop the cluster . </a:t>
            </a:r>
          </a:p>
          <a:p>
            <a:r>
              <a:rPr lang="en-US" sz="2000" dirty="0"/>
              <a:t>B) Job cluster : Used to execute the workflows or job automatically </a:t>
            </a:r>
          </a:p>
          <a:p>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EB349907-1D94-51D3-FB61-96133F72C5AD}"/>
              </a:ext>
            </a:extLst>
          </p:cNvPr>
          <p:cNvPicPr>
            <a:picLocks noChangeAspect="1"/>
          </p:cNvPicPr>
          <p:nvPr/>
        </p:nvPicPr>
        <p:blipFill>
          <a:blip r:embed="rId2"/>
          <a:stretch>
            <a:fillRect/>
          </a:stretch>
        </p:blipFill>
        <p:spPr>
          <a:xfrm>
            <a:off x="512445" y="3136264"/>
            <a:ext cx="7679055" cy="3434081"/>
          </a:xfrm>
          <a:prstGeom prst="rect">
            <a:avLst/>
          </a:prstGeom>
        </p:spPr>
      </p:pic>
      <p:sp>
        <p:nvSpPr>
          <p:cNvPr id="6" name="Rectangle 5">
            <a:extLst>
              <a:ext uri="{FF2B5EF4-FFF2-40B4-BE49-F238E27FC236}">
                <a16:creationId xmlns:a16="http://schemas.microsoft.com/office/drawing/2014/main" id="{1C3FD217-5F17-3D15-F732-066426337A31}"/>
              </a:ext>
            </a:extLst>
          </p:cNvPr>
          <p:cNvSpPr/>
          <p:nvPr/>
        </p:nvSpPr>
        <p:spPr>
          <a:xfrm>
            <a:off x="7762875" y="2937509"/>
            <a:ext cx="4152899" cy="363283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Clusters usually take time to start and auto-scale, in order to minimize the time for a cluster to start, </a:t>
            </a:r>
            <a:r>
              <a:rPr lang="en-US" dirty="0">
                <a:highlight>
                  <a:srgbClr val="FFFF00"/>
                </a:highlight>
              </a:rPr>
              <a:t>cluster pool </a:t>
            </a:r>
            <a:r>
              <a:rPr lang="en-US" dirty="0"/>
              <a:t>are used. A cluster pool is basically set of idle ready-use VM that allows us to reduce the time taken by cluster to start and auto-scaling times</a:t>
            </a:r>
            <a:endParaRPr lang="en-IN" dirty="0"/>
          </a:p>
        </p:txBody>
      </p:sp>
    </p:spTree>
    <p:extLst>
      <p:ext uri="{BB962C8B-B14F-4D97-AF65-F5344CB8AC3E}">
        <p14:creationId xmlns:p14="http://schemas.microsoft.com/office/powerpoint/2010/main" val="3581882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2B01-8577-0E99-46A1-6486827E11DF}"/>
              </a:ext>
            </a:extLst>
          </p:cNvPr>
          <p:cNvSpPr>
            <a:spLocks noGrp="1"/>
          </p:cNvSpPr>
          <p:nvPr>
            <p:ph type="title"/>
          </p:nvPr>
        </p:nvSpPr>
        <p:spPr>
          <a:xfrm>
            <a:off x="0" y="136123"/>
            <a:ext cx="3687041" cy="534437"/>
          </a:xfrm>
        </p:spPr>
        <p:txBody>
          <a:bodyPr anchor="t">
            <a:normAutofit/>
          </a:bodyPr>
          <a:lstStyle/>
          <a:p>
            <a:r>
              <a:rPr lang="en-US" sz="3200"/>
              <a:t>Continue::::</a:t>
            </a:r>
            <a:endParaRPr lang="en-IN" sz="3200"/>
          </a:p>
        </p:txBody>
      </p:sp>
      <p:pic>
        <p:nvPicPr>
          <p:cNvPr id="5" name="Picture 4">
            <a:extLst>
              <a:ext uri="{FF2B5EF4-FFF2-40B4-BE49-F238E27FC236}">
                <a16:creationId xmlns:a16="http://schemas.microsoft.com/office/drawing/2014/main" id="{0A992C85-367A-2180-BAE0-98646560FD72}"/>
              </a:ext>
            </a:extLst>
          </p:cNvPr>
          <p:cNvPicPr>
            <a:picLocks noChangeAspect="1"/>
          </p:cNvPicPr>
          <p:nvPr/>
        </p:nvPicPr>
        <p:blipFill>
          <a:blip r:embed="rId2"/>
          <a:stretch>
            <a:fillRect/>
          </a:stretch>
        </p:blipFill>
        <p:spPr>
          <a:xfrm>
            <a:off x="160248" y="1107440"/>
            <a:ext cx="4839914" cy="3383279"/>
          </a:xfrm>
          <a:prstGeom prst="rect">
            <a:avLst/>
          </a:prstGeom>
        </p:spPr>
      </p:pic>
      <p:sp>
        <p:nvSpPr>
          <p:cNvPr id="3" name="Content Placeholder 2">
            <a:extLst>
              <a:ext uri="{FF2B5EF4-FFF2-40B4-BE49-F238E27FC236}">
                <a16:creationId xmlns:a16="http://schemas.microsoft.com/office/drawing/2014/main" id="{EEB204DD-9E77-16F4-8E2B-0148296618E6}"/>
              </a:ext>
            </a:extLst>
          </p:cNvPr>
          <p:cNvSpPr>
            <a:spLocks noGrp="1"/>
          </p:cNvSpPr>
          <p:nvPr>
            <p:ph idx="1"/>
          </p:nvPr>
        </p:nvSpPr>
        <p:spPr>
          <a:xfrm>
            <a:off x="5212080" y="264160"/>
            <a:ext cx="6644640" cy="6512559"/>
          </a:xfrm>
        </p:spPr>
        <p:txBody>
          <a:bodyPr>
            <a:normAutofit/>
          </a:bodyPr>
          <a:lstStyle/>
          <a:p>
            <a:r>
              <a:rPr lang="en-US" sz="1600" dirty="0"/>
              <a:t>To configure or create a cluster. It’s been divided into following points like </a:t>
            </a:r>
          </a:p>
          <a:p>
            <a:pPr marL="457200" indent="-457200">
              <a:buFont typeface="+mj-lt"/>
              <a:buAutoNum type="arabicPeriod"/>
            </a:pPr>
            <a:r>
              <a:rPr lang="en-US" sz="1600" dirty="0"/>
              <a:t>The Policy (if you select Premium this would applicable)</a:t>
            </a:r>
          </a:p>
          <a:p>
            <a:pPr marL="457200" indent="-457200">
              <a:buFont typeface="+mj-lt"/>
              <a:buAutoNum type="arabicPeriod"/>
            </a:pPr>
            <a:r>
              <a:rPr lang="en-US" sz="1600" dirty="0"/>
              <a:t>The Access Mode </a:t>
            </a:r>
          </a:p>
          <a:p>
            <a:pPr marL="457200" indent="-457200">
              <a:buFont typeface="+mj-lt"/>
              <a:buAutoNum type="arabicPeriod"/>
            </a:pPr>
            <a:r>
              <a:rPr lang="en-US" sz="1600" dirty="0"/>
              <a:t>DataBricks Runtime version </a:t>
            </a:r>
          </a:p>
          <a:p>
            <a:pPr marL="457200" indent="-457200">
              <a:buFont typeface="+mj-lt"/>
              <a:buAutoNum type="arabicPeriod"/>
            </a:pPr>
            <a:r>
              <a:rPr lang="en-US" sz="1600" dirty="0"/>
              <a:t>Worker and Driver Node types . So, Keeping these points in our mind and then we will configure the cluster </a:t>
            </a:r>
          </a:p>
          <a:p>
            <a:pPr marL="0" indent="0">
              <a:buNone/>
            </a:pPr>
            <a:r>
              <a:rPr lang="en-US" sz="1600" dirty="0"/>
              <a:t>Access Mode : There are 3 types of Access Modes or cluster modes </a:t>
            </a:r>
          </a:p>
          <a:p>
            <a:pPr marL="0" indent="0">
              <a:buNone/>
            </a:pPr>
            <a:r>
              <a:rPr lang="en-US" sz="1600" dirty="0"/>
              <a:t>a) Single user  (standard): This cluster can be accessed by the Single user only. </a:t>
            </a:r>
          </a:p>
          <a:p>
            <a:pPr marL="0" indent="0">
              <a:buNone/>
            </a:pPr>
            <a:r>
              <a:rPr lang="en-US" sz="1600" dirty="0"/>
              <a:t>b) Shared (visible for premium plan): Can used by the multiple users with data isolation among the users means if code written by the first user fails, it won't affect the code running by the second user  </a:t>
            </a:r>
          </a:p>
          <a:p>
            <a:pPr marL="0" indent="0">
              <a:buNone/>
            </a:pPr>
            <a:r>
              <a:rPr lang="en-US" sz="1600" dirty="0"/>
              <a:t>c)No –Isolation : Multiple users can use this without isolation among them </a:t>
            </a:r>
          </a:p>
          <a:p>
            <a:pPr marL="0" indent="0">
              <a:buNone/>
            </a:pPr>
            <a:r>
              <a:rPr lang="en-US" sz="1600" b="1" i="0" dirty="0">
                <a:effectLst/>
                <a:latin typeface="-apple-system"/>
              </a:rPr>
              <a:t>Single user:</a:t>
            </a:r>
            <a:br>
              <a:rPr lang="en-US" sz="1600" dirty="0"/>
            </a:br>
            <a:r>
              <a:rPr lang="en-US" sz="1600" b="0" i="0" dirty="0">
                <a:effectLst/>
                <a:latin typeface="-apple-system"/>
              </a:rPr>
              <a:t>Run SQL, Python, R and Scala workloads as a single user, with access to data secured in Unity Catalog.</a:t>
            </a:r>
            <a:br>
              <a:rPr lang="en-US" sz="1600" dirty="0"/>
            </a:br>
            <a:br>
              <a:rPr lang="en-US" sz="1600" dirty="0"/>
            </a:br>
            <a:r>
              <a:rPr lang="en-US" sz="1600" b="1" i="0" dirty="0">
                <a:effectLst/>
                <a:latin typeface="-apple-system"/>
              </a:rPr>
              <a:t>Shared:</a:t>
            </a:r>
            <a:br>
              <a:rPr lang="en-US" sz="1600" dirty="0"/>
            </a:br>
            <a:r>
              <a:rPr lang="en-US" sz="1600" b="0" i="0" dirty="0">
                <a:effectLst/>
                <a:latin typeface="-apple-system"/>
              </a:rPr>
              <a:t>Multiple users can share the cluster to run SQL, Python and Scala workloads on data secured in </a:t>
            </a:r>
            <a:r>
              <a:rPr lang="en-US" sz="1600" b="0" i="0" dirty="0">
                <a:effectLst/>
                <a:highlight>
                  <a:srgbClr val="FFFF00"/>
                </a:highlight>
                <a:latin typeface="-apple-system"/>
              </a:rPr>
              <a:t>Unity Catalog</a:t>
            </a:r>
            <a:r>
              <a:rPr lang="en-US" sz="1600" b="0" i="0" dirty="0">
                <a:effectLst/>
                <a:latin typeface="-apple-system"/>
              </a:rPr>
              <a:t>.</a:t>
            </a:r>
            <a:br>
              <a:rPr lang="en-US" sz="1600" dirty="0"/>
            </a:br>
            <a:br>
              <a:rPr lang="en-US" sz="1600" dirty="0"/>
            </a:br>
            <a:r>
              <a:rPr lang="en-US" sz="1600" b="1" i="0" dirty="0">
                <a:effectLst/>
                <a:latin typeface="-apple-system"/>
              </a:rPr>
              <a:t>No isolation shared:</a:t>
            </a:r>
            <a:br>
              <a:rPr lang="en-US" sz="1600" dirty="0"/>
            </a:br>
            <a:r>
              <a:rPr lang="en-US" sz="1600" b="0" i="0" dirty="0">
                <a:effectLst/>
                <a:latin typeface="-apple-system"/>
              </a:rPr>
              <a:t>Multiple users can share the cluster to run workloads in any language, with no isolation between users.</a:t>
            </a:r>
            <a:endParaRPr lang="en-US" sz="1600" dirty="0"/>
          </a:p>
          <a:p>
            <a:pPr marL="0" indent="0">
              <a:buNone/>
            </a:pPr>
            <a:endParaRPr lang="en-IN" sz="1100" dirty="0"/>
          </a:p>
          <a:p>
            <a:pPr marL="0" indent="0">
              <a:buNone/>
            </a:pPr>
            <a:endParaRPr lang="en-IN" sz="1100" dirty="0"/>
          </a:p>
        </p:txBody>
      </p:sp>
      <p:grpSp>
        <p:nvGrpSpPr>
          <p:cNvPr id="29" name="Group 28">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0801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29D7-F112-CA9E-5ACD-CA1E45FEC39A}"/>
              </a:ext>
            </a:extLst>
          </p:cNvPr>
          <p:cNvSpPr>
            <a:spLocks noGrp="1"/>
          </p:cNvSpPr>
          <p:nvPr>
            <p:ph type="title"/>
          </p:nvPr>
        </p:nvSpPr>
        <p:spPr>
          <a:xfrm>
            <a:off x="838200" y="127000"/>
            <a:ext cx="10515600" cy="478155"/>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207A6283-94C7-60FF-D94E-FA89245DBAF0}"/>
              </a:ext>
            </a:extLst>
          </p:cNvPr>
          <p:cNvSpPr>
            <a:spLocks noGrp="1"/>
          </p:cNvSpPr>
          <p:nvPr>
            <p:ph idx="1"/>
          </p:nvPr>
        </p:nvSpPr>
        <p:spPr>
          <a:xfrm>
            <a:off x="171451" y="605156"/>
            <a:ext cx="11725274" cy="5948044"/>
          </a:xfrm>
        </p:spPr>
        <p:txBody>
          <a:bodyPr>
            <a:normAutofit/>
          </a:bodyPr>
          <a:lstStyle/>
          <a:p>
            <a:r>
              <a:rPr lang="en-US" sz="2000" dirty="0"/>
              <a:t>If you select Multi Node, then you will get two separate machines one for driver and another one for worker . Whereas single Node has no worker node, drivers will run the spark job. (Single used for Small level of Testing and POC)  </a:t>
            </a:r>
            <a:endParaRPr lang="en-IN" sz="2000" dirty="0"/>
          </a:p>
        </p:txBody>
      </p:sp>
      <p:pic>
        <p:nvPicPr>
          <p:cNvPr id="5" name="Picture 4">
            <a:extLst>
              <a:ext uri="{FF2B5EF4-FFF2-40B4-BE49-F238E27FC236}">
                <a16:creationId xmlns:a16="http://schemas.microsoft.com/office/drawing/2014/main" id="{3718715A-4F4E-722E-43F1-CB1544C557B8}"/>
              </a:ext>
            </a:extLst>
          </p:cNvPr>
          <p:cNvPicPr>
            <a:picLocks noChangeAspect="1"/>
          </p:cNvPicPr>
          <p:nvPr/>
        </p:nvPicPr>
        <p:blipFill>
          <a:blip r:embed="rId2"/>
          <a:stretch>
            <a:fillRect/>
          </a:stretch>
        </p:blipFill>
        <p:spPr>
          <a:xfrm>
            <a:off x="171451" y="1786255"/>
            <a:ext cx="6168389" cy="4309745"/>
          </a:xfrm>
          <a:prstGeom prst="rect">
            <a:avLst/>
          </a:prstGeom>
        </p:spPr>
      </p:pic>
      <p:pic>
        <p:nvPicPr>
          <p:cNvPr id="7" name="Picture 6">
            <a:extLst>
              <a:ext uri="{FF2B5EF4-FFF2-40B4-BE49-F238E27FC236}">
                <a16:creationId xmlns:a16="http://schemas.microsoft.com/office/drawing/2014/main" id="{344B9ECF-73CE-DF79-5385-9F92B2698981}"/>
              </a:ext>
            </a:extLst>
          </p:cNvPr>
          <p:cNvPicPr>
            <a:picLocks noChangeAspect="1"/>
          </p:cNvPicPr>
          <p:nvPr/>
        </p:nvPicPr>
        <p:blipFill>
          <a:blip r:embed="rId3"/>
          <a:stretch>
            <a:fillRect/>
          </a:stretch>
        </p:blipFill>
        <p:spPr>
          <a:xfrm>
            <a:off x="7029450" y="1936114"/>
            <a:ext cx="4867275" cy="4078605"/>
          </a:xfrm>
          <a:prstGeom prst="rect">
            <a:avLst/>
          </a:prstGeom>
        </p:spPr>
      </p:pic>
      <p:sp>
        <p:nvSpPr>
          <p:cNvPr id="8" name="Rectangle 7">
            <a:extLst>
              <a:ext uri="{FF2B5EF4-FFF2-40B4-BE49-F238E27FC236}">
                <a16:creationId xmlns:a16="http://schemas.microsoft.com/office/drawing/2014/main" id="{BF26A83B-E480-0E04-B965-969DF7D28A0C}"/>
              </a:ext>
            </a:extLst>
          </p:cNvPr>
          <p:cNvSpPr/>
          <p:nvPr/>
        </p:nvSpPr>
        <p:spPr>
          <a:xfrm>
            <a:off x="10119360" y="2021839"/>
            <a:ext cx="1605280" cy="868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Single Node</a:t>
            </a:r>
            <a:endParaRPr lang="en-IN" dirty="0"/>
          </a:p>
        </p:txBody>
      </p:sp>
      <p:sp>
        <p:nvSpPr>
          <p:cNvPr id="9" name="Rectangle 8">
            <a:extLst>
              <a:ext uri="{FF2B5EF4-FFF2-40B4-BE49-F238E27FC236}">
                <a16:creationId xmlns:a16="http://schemas.microsoft.com/office/drawing/2014/main" id="{D23FBA9D-C775-E83E-C8DD-64536136C969}"/>
              </a:ext>
            </a:extLst>
          </p:cNvPr>
          <p:cNvSpPr/>
          <p:nvPr/>
        </p:nvSpPr>
        <p:spPr>
          <a:xfrm>
            <a:off x="3657600" y="2152650"/>
            <a:ext cx="2076450" cy="876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Mult </a:t>
            </a:r>
            <a:r>
              <a:rPr lang="en-US" dirty="0" err="1"/>
              <a:t>iNode</a:t>
            </a:r>
            <a:r>
              <a:rPr lang="en-US" dirty="0"/>
              <a:t> , Shared access</a:t>
            </a:r>
            <a:endParaRPr lang="en-IN" dirty="0"/>
          </a:p>
        </p:txBody>
      </p:sp>
    </p:spTree>
    <p:extLst>
      <p:ext uri="{BB962C8B-B14F-4D97-AF65-F5344CB8AC3E}">
        <p14:creationId xmlns:p14="http://schemas.microsoft.com/office/powerpoint/2010/main" val="222072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B1D6-8CF7-06E0-30A3-350DB3349412}"/>
              </a:ext>
            </a:extLst>
          </p:cNvPr>
          <p:cNvSpPr>
            <a:spLocks noGrp="1"/>
          </p:cNvSpPr>
          <p:nvPr>
            <p:ph type="title"/>
          </p:nvPr>
        </p:nvSpPr>
        <p:spPr>
          <a:xfrm>
            <a:off x="838200" y="14605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DD6A87B1-8F8E-EA0C-5609-93E5952ABF58}"/>
              </a:ext>
            </a:extLst>
          </p:cNvPr>
          <p:cNvSpPr>
            <a:spLocks noGrp="1"/>
          </p:cNvSpPr>
          <p:nvPr>
            <p:ph idx="1"/>
          </p:nvPr>
        </p:nvSpPr>
        <p:spPr>
          <a:xfrm>
            <a:off x="161925" y="657224"/>
            <a:ext cx="11811000" cy="5915025"/>
          </a:xfrm>
        </p:spPr>
        <p:txBody>
          <a:bodyPr>
            <a:normAutofit/>
          </a:bodyPr>
          <a:lstStyle/>
          <a:p>
            <a:r>
              <a:rPr lang="en-US" sz="2000" dirty="0"/>
              <a:t>DataBricks cluster runtime will be select based on our workloads .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Click on Use Photon Acceleration, it’s a engine provided by the DataBricks for better performance (accelerate our speed)</a:t>
            </a:r>
            <a:endParaRPr lang="en-IN" sz="2000" dirty="0"/>
          </a:p>
        </p:txBody>
      </p:sp>
      <p:pic>
        <p:nvPicPr>
          <p:cNvPr id="5" name="Picture 4">
            <a:extLst>
              <a:ext uri="{FF2B5EF4-FFF2-40B4-BE49-F238E27FC236}">
                <a16:creationId xmlns:a16="http://schemas.microsoft.com/office/drawing/2014/main" id="{131D86B1-0F36-BB55-055D-19C2D110BE3C}"/>
              </a:ext>
            </a:extLst>
          </p:cNvPr>
          <p:cNvPicPr>
            <a:picLocks noChangeAspect="1"/>
          </p:cNvPicPr>
          <p:nvPr/>
        </p:nvPicPr>
        <p:blipFill>
          <a:blip r:embed="rId2"/>
          <a:stretch>
            <a:fillRect/>
          </a:stretch>
        </p:blipFill>
        <p:spPr>
          <a:xfrm>
            <a:off x="104775" y="1220652"/>
            <a:ext cx="7464425" cy="3877576"/>
          </a:xfrm>
          <a:prstGeom prst="rect">
            <a:avLst/>
          </a:prstGeom>
        </p:spPr>
      </p:pic>
      <p:pic>
        <p:nvPicPr>
          <p:cNvPr id="7" name="Picture 6">
            <a:extLst>
              <a:ext uri="{FF2B5EF4-FFF2-40B4-BE49-F238E27FC236}">
                <a16:creationId xmlns:a16="http://schemas.microsoft.com/office/drawing/2014/main" id="{8CDFF522-C847-BF49-8DC0-D1527D67E326}"/>
              </a:ext>
            </a:extLst>
          </p:cNvPr>
          <p:cNvPicPr>
            <a:picLocks noChangeAspect="1"/>
          </p:cNvPicPr>
          <p:nvPr/>
        </p:nvPicPr>
        <p:blipFill>
          <a:blip r:embed="rId3"/>
          <a:stretch>
            <a:fillRect/>
          </a:stretch>
        </p:blipFill>
        <p:spPr>
          <a:xfrm>
            <a:off x="7863840" y="1220652"/>
            <a:ext cx="4166235" cy="3576960"/>
          </a:xfrm>
          <a:prstGeom prst="rect">
            <a:avLst/>
          </a:prstGeom>
        </p:spPr>
      </p:pic>
    </p:spTree>
    <p:extLst>
      <p:ext uri="{BB962C8B-B14F-4D97-AF65-F5344CB8AC3E}">
        <p14:creationId xmlns:p14="http://schemas.microsoft.com/office/powerpoint/2010/main" val="467091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5C39-EC6B-F136-BB26-7DF4FDE0DB34}"/>
              </a:ext>
            </a:extLst>
          </p:cNvPr>
          <p:cNvSpPr>
            <a:spLocks noGrp="1"/>
          </p:cNvSpPr>
          <p:nvPr>
            <p:ph type="title"/>
          </p:nvPr>
        </p:nvSpPr>
        <p:spPr>
          <a:xfrm>
            <a:off x="838200" y="14605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D3A46989-5E13-481F-BB29-ED718813BDAC}"/>
              </a:ext>
            </a:extLst>
          </p:cNvPr>
          <p:cNvSpPr>
            <a:spLocks noGrp="1"/>
          </p:cNvSpPr>
          <p:nvPr>
            <p:ph idx="1"/>
          </p:nvPr>
        </p:nvSpPr>
        <p:spPr>
          <a:xfrm>
            <a:off x="200025" y="581024"/>
            <a:ext cx="11658600" cy="6276976"/>
          </a:xfrm>
        </p:spPr>
        <p:txBody>
          <a:bodyPr>
            <a:normAutofit/>
          </a:bodyPr>
          <a:lstStyle/>
          <a:p>
            <a:r>
              <a:rPr lang="en-US" sz="2000" dirty="0"/>
              <a:t>Worker and Driver Node types : Need to select the group of VM’s or VCPU’s for our cluster as follows. Here </a:t>
            </a:r>
            <a:r>
              <a:rPr lang="en-US" sz="2000" dirty="0" err="1"/>
              <a:t>Standard_xxxxx</a:t>
            </a:r>
            <a:r>
              <a:rPr lang="en-US" sz="2000" dirty="0"/>
              <a:t> means the name of VM’s remember like chassis number for engine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Let’s Break down the cluster  . Consider the cluster standard_D16_v3 : 64GB RAM, 10 Cores, 10 Nodes . </a:t>
            </a:r>
          </a:p>
          <a:p>
            <a:pPr marL="0" indent="0">
              <a:buNone/>
            </a:pPr>
            <a:r>
              <a:rPr lang="en-US" sz="2000" dirty="0"/>
              <a:t>10 Nodes : 10 individual Machines (CPU's)</a:t>
            </a:r>
          </a:p>
          <a:p>
            <a:pPr marL="0" indent="0">
              <a:buNone/>
            </a:pPr>
            <a:r>
              <a:rPr lang="en-US" sz="2000" dirty="0"/>
              <a:t>10Cores : 10 processing units like i7, i10 etc., for each machines </a:t>
            </a:r>
          </a:p>
          <a:p>
            <a:pPr marL="0" indent="0">
              <a:buNone/>
            </a:pPr>
            <a:r>
              <a:rPr lang="en-US" sz="2000" dirty="0"/>
              <a:t>Total Memory of Cluster : 64GB * 10Nodes = 640GB ~ 0.64TB Means our cluster can handle 0.64Tb of data at a time. Total Number of Cores = 10 C * 10N = 100Cores </a:t>
            </a:r>
          </a:p>
          <a:p>
            <a:pPr marL="0" indent="0">
              <a:buNone/>
            </a:pPr>
            <a:r>
              <a:rPr lang="en-US" sz="2000" dirty="0"/>
              <a:t>Let’s assume each node have 2 executors of 5cpu cores, 4GB RAM . </a:t>
            </a:r>
          </a:p>
          <a:p>
            <a:pPr marL="0" indent="0">
              <a:buNone/>
            </a:pPr>
            <a:r>
              <a:rPr lang="en-US" sz="2000" dirty="0"/>
              <a:t>Total Number of Executors = 10Nodes * 2 = 20Executors </a:t>
            </a:r>
          </a:p>
          <a:p>
            <a:pPr marL="0" indent="0">
              <a:buNone/>
            </a:pPr>
            <a:endParaRPr lang="en-US" sz="2000" dirty="0"/>
          </a:p>
          <a:p>
            <a:endParaRPr lang="en-IN" sz="2000" dirty="0"/>
          </a:p>
        </p:txBody>
      </p:sp>
      <p:pic>
        <p:nvPicPr>
          <p:cNvPr id="5" name="Picture 4">
            <a:extLst>
              <a:ext uri="{FF2B5EF4-FFF2-40B4-BE49-F238E27FC236}">
                <a16:creationId xmlns:a16="http://schemas.microsoft.com/office/drawing/2014/main" id="{99AE1B5D-3426-92C3-8F7A-9728894E4BD8}"/>
              </a:ext>
            </a:extLst>
          </p:cNvPr>
          <p:cNvPicPr>
            <a:picLocks noChangeAspect="1"/>
          </p:cNvPicPr>
          <p:nvPr/>
        </p:nvPicPr>
        <p:blipFill>
          <a:blip r:embed="rId2"/>
          <a:stretch>
            <a:fillRect/>
          </a:stretch>
        </p:blipFill>
        <p:spPr>
          <a:xfrm>
            <a:off x="407012" y="1539240"/>
            <a:ext cx="5302249" cy="2199640"/>
          </a:xfrm>
          <a:prstGeom prst="rect">
            <a:avLst/>
          </a:prstGeom>
        </p:spPr>
      </p:pic>
      <p:pic>
        <p:nvPicPr>
          <p:cNvPr id="7" name="Picture 6">
            <a:extLst>
              <a:ext uri="{FF2B5EF4-FFF2-40B4-BE49-F238E27FC236}">
                <a16:creationId xmlns:a16="http://schemas.microsoft.com/office/drawing/2014/main" id="{711F4CDE-0331-3A2E-2C68-7A41F3150F06}"/>
              </a:ext>
            </a:extLst>
          </p:cNvPr>
          <p:cNvPicPr>
            <a:picLocks noChangeAspect="1"/>
          </p:cNvPicPr>
          <p:nvPr/>
        </p:nvPicPr>
        <p:blipFill>
          <a:blip r:embed="rId3"/>
          <a:stretch>
            <a:fillRect/>
          </a:stretch>
        </p:blipFill>
        <p:spPr>
          <a:xfrm>
            <a:off x="6068648" y="1694180"/>
            <a:ext cx="5923327" cy="1889760"/>
          </a:xfrm>
          <a:prstGeom prst="rect">
            <a:avLst/>
          </a:prstGeom>
        </p:spPr>
      </p:pic>
    </p:spTree>
    <p:extLst>
      <p:ext uri="{BB962C8B-B14F-4D97-AF65-F5344CB8AC3E}">
        <p14:creationId xmlns:p14="http://schemas.microsoft.com/office/powerpoint/2010/main" val="349923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6D39-3013-235D-EAFF-45669E9B598E}"/>
              </a:ext>
            </a:extLst>
          </p:cNvPr>
          <p:cNvSpPr>
            <a:spLocks noGrp="1"/>
          </p:cNvSpPr>
          <p:nvPr>
            <p:ph type="title"/>
          </p:nvPr>
        </p:nvSpPr>
        <p:spPr>
          <a:xfrm>
            <a:off x="838200" y="136526"/>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1357787A-2235-114A-2A11-6E2BE77DAA9F}"/>
              </a:ext>
            </a:extLst>
          </p:cNvPr>
          <p:cNvSpPr>
            <a:spLocks noGrp="1"/>
          </p:cNvSpPr>
          <p:nvPr>
            <p:ph idx="1"/>
          </p:nvPr>
        </p:nvSpPr>
        <p:spPr>
          <a:xfrm>
            <a:off x="228600" y="742950"/>
            <a:ext cx="11677650" cy="5819775"/>
          </a:xfrm>
        </p:spPr>
        <p:txBody>
          <a:bodyPr>
            <a:normAutofit/>
          </a:bodyPr>
          <a:lstStyle/>
          <a:p>
            <a:r>
              <a:rPr lang="en-US" sz="2000" dirty="0"/>
              <a:t>Now the executors (20 executors) can utilize 1 to 10 available cores on its Node.</a:t>
            </a:r>
          </a:p>
          <a:p>
            <a:r>
              <a:rPr lang="en-US" sz="2000" dirty="0"/>
              <a:t>Total Memory of executors = 4GB*2E per Nodes = 8GB </a:t>
            </a:r>
          </a:p>
          <a:p>
            <a:endParaRPr lang="en-US" sz="2000" dirty="0"/>
          </a:p>
          <a:p>
            <a:r>
              <a:rPr lang="en-US" sz="2000" dirty="0"/>
              <a:t>DataBricks will take of auto-scaling the workers and executors in a smart way . No need for us to think about Executors . We have to Focus on our code , reset will take care by the DataBricks </a:t>
            </a:r>
            <a:endParaRPr lang="en-IN" sz="2000" dirty="0"/>
          </a:p>
        </p:txBody>
      </p:sp>
    </p:spTree>
    <p:extLst>
      <p:ext uri="{BB962C8B-B14F-4D97-AF65-F5344CB8AC3E}">
        <p14:creationId xmlns:p14="http://schemas.microsoft.com/office/powerpoint/2010/main" val="371223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8015-FAB5-5618-B5C6-2F3617C029A0}"/>
              </a:ext>
            </a:extLst>
          </p:cNvPr>
          <p:cNvSpPr>
            <a:spLocks noGrp="1"/>
          </p:cNvSpPr>
          <p:nvPr>
            <p:ph type="title"/>
          </p:nvPr>
        </p:nvSpPr>
        <p:spPr>
          <a:xfrm>
            <a:off x="838200" y="365125"/>
            <a:ext cx="10334625" cy="739775"/>
          </a:xfrm>
        </p:spPr>
        <p:txBody>
          <a:bodyPr/>
          <a:lstStyle/>
          <a:p>
            <a:r>
              <a:rPr lang="en-US" dirty="0"/>
              <a:t>Context:</a:t>
            </a:r>
            <a:endParaRPr lang="en-IN" dirty="0"/>
          </a:p>
        </p:txBody>
      </p:sp>
      <p:sp>
        <p:nvSpPr>
          <p:cNvPr id="3" name="Content Placeholder 2">
            <a:extLst>
              <a:ext uri="{FF2B5EF4-FFF2-40B4-BE49-F238E27FC236}">
                <a16:creationId xmlns:a16="http://schemas.microsoft.com/office/drawing/2014/main" id="{D693A463-4F20-A4B5-073F-2B77DE7FA70A}"/>
              </a:ext>
            </a:extLst>
          </p:cNvPr>
          <p:cNvSpPr>
            <a:spLocks noGrp="1"/>
          </p:cNvSpPr>
          <p:nvPr>
            <p:ph idx="1"/>
          </p:nvPr>
        </p:nvSpPr>
        <p:spPr>
          <a:xfrm>
            <a:off x="200025" y="1304925"/>
            <a:ext cx="11391900" cy="5187951"/>
          </a:xfrm>
        </p:spPr>
        <p:txBody>
          <a:bodyPr/>
          <a:lstStyle/>
          <a:p>
            <a:r>
              <a:rPr lang="en-US" dirty="0"/>
              <a:t>Introduction to Bigdata Processing : 3 - 5</a:t>
            </a:r>
          </a:p>
          <a:p>
            <a:r>
              <a:rPr lang="en-US" dirty="0"/>
              <a:t>Spark Architecture : 6 - 9</a:t>
            </a:r>
          </a:p>
          <a:p>
            <a:r>
              <a:rPr lang="en-US" dirty="0"/>
              <a:t>What is DataBricks : 10 - 11</a:t>
            </a:r>
          </a:p>
          <a:p>
            <a:r>
              <a:rPr lang="en-US" dirty="0"/>
              <a:t>Azure Data Bricks Components : 12 - 13</a:t>
            </a:r>
          </a:p>
          <a:p>
            <a:r>
              <a:rPr lang="en-US" dirty="0"/>
              <a:t>Cluster Types and Configuration : 14 - 19</a:t>
            </a:r>
          </a:p>
          <a:p>
            <a:r>
              <a:rPr lang="en-US" dirty="0"/>
              <a:t>Magical Commands : 20-21</a:t>
            </a:r>
          </a:p>
          <a:p>
            <a:r>
              <a:rPr lang="en-US" dirty="0"/>
              <a:t>DBUtils : 22 - 27</a:t>
            </a:r>
          </a:p>
          <a:p>
            <a:r>
              <a:rPr lang="en-US" dirty="0"/>
              <a:t>Unity Catalog : 28 - 30</a:t>
            </a:r>
            <a:endParaRPr lang="en-IN" dirty="0"/>
          </a:p>
        </p:txBody>
      </p:sp>
    </p:spTree>
    <p:extLst>
      <p:ext uri="{BB962C8B-B14F-4D97-AF65-F5344CB8AC3E}">
        <p14:creationId xmlns:p14="http://schemas.microsoft.com/office/powerpoint/2010/main" val="831866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F473-8D1E-7048-7099-8A8655C72D8C}"/>
              </a:ext>
            </a:extLst>
          </p:cNvPr>
          <p:cNvSpPr>
            <a:spLocks noGrp="1"/>
          </p:cNvSpPr>
          <p:nvPr>
            <p:ph type="title"/>
          </p:nvPr>
        </p:nvSpPr>
        <p:spPr>
          <a:xfrm>
            <a:off x="838200" y="93662"/>
            <a:ext cx="10515600" cy="587375"/>
          </a:xfrm>
        </p:spPr>
        <p:txBody>
          <a:bodyPr>
            <a:normAutofit/>
          </a:bodyPr>
          <a:lstStyle/>
          <a:p>
            <a:pPr algn="ctr"/>
            <a:r>
              <a:rPr lang="en-US" sz="2800" dirty="0">
                <a:highlight>
                  <a:srgbClr val="FFFF00"/>
                </a:highlight>
              </a:rPr>
              <a:t>:: DataBricks Magical Commands ::</a:t>
            </a:r>
            <a:endParaRPr lang="en-IN" sz="2800" dirty="0">
              <a:highlight>
                <a:srgbClr val="FFFF00"/>
              </a:highlight>
            </a:endParaRPr>
          </a:p>
        </p:txBody>
      </p:sp>
      <p:sp>
        <p:nvSpPr>
          <p:cNvPr id="3" name="Content Placeholder 2">
            <a:extLst>
              <a:ext uri="{FF2B5EF4-FFF2-40B4-BE49-F238E27FC236}">
                <a16:creationId xmlns:a16="http://schemas.microsoft.com/office/drawing/2014/main" id="{88B23A77-AF80-557D-D72C-FE310991219E}"/>
              </a:ext>
            </a:extLst>
          </p:cNvPr>
          <p:cNvSpPr>
            <a:spLocks noGrp="1"/>
          </p:cNvSpPr>
          <p:nvPr>
            <p:ph idx="1"/>
          </p:nvPr>
        </p:nvSpPr>
        <p:spPr>
          <a:xfrm>
            <a:off x="161925" y="771526"/>
            <a:ext cx="11791950" cy="5876924"/>
          </a:xfrm>
        </p:spPr>
        <p:txBody>
          <a:bodyPr>
            <a:normAutofit/>
          </a:bodyPr>
          <a:lstStyle/>
          <a:p>
            <a:r>
              <a:rPr lang="en-US" sz="2000" b="0" i="0" dirty="0">
                <a:solidFill>
                  <a:srgbClr val="202124"/>
                </a:solidFill>
                <a:effectLst/>
              </a:rPr>
              <a:t>Magic commands in Databricks </a:t>
            </a:r>
            <a:r>
              <a:rPr lang="en-US" sz="2000" b="0" i="0" dirty="0">
                <a:solidFill>
                  <a:srgbClr val="040C28"/>
                </a:solidFill>
                <a:effectLst/>
              </a:rPr>
              <a:t>let you execute the code snippets other than the default language of the notebook</a:t>
            </a:r>
            <a:r>
              <a:rPr lang="en-US" sz="2000" b="0" i="0" dirty="0">
                <a:solidFill>
                  <a:srgbClr val="202124"/>
                </a:solidFill>
                <a:effectLst/>
              </a:rPr>
              <a:t>. Magic command start with %&lt;Choice of Your code snippet language&gt;</a:t>
            </a:r>
          </a:p>
          <a:p>
            <a:r>
              <a:rPr lang="en-US" sz="2000" dirty="0">
                <a:solidFill>
                  <a:srgbClr val="202124"/>
                </a:solidFill>
              </a:rPr>
              <a:t>Following are the possible magic commands used in the Databricks </a:t>
            </a:r>
          </a:p>
          <a:p>
            <a:endParaRPr lang="en-US" sz="2000" dirty="0">
              <a:solidFill>
                <a:srgbClr val="202124"/>
              </a:solidFill>
            </a:endParaRPr>
          </a:p>
          <a:p>
            <a:endParaRPr lang="en-IN" sz="2000" dirty="0"/>
          </a:p>
        </p:txBody>
      </p:sp>
      <p:pic>
        <p:nvPicPr>
          <p:cNvPr id="7" name="Picture 6">
            <a:extLst>
              <a:ext uri="{FF2B5EF4-FFF2-40B4-BE49-F238E27FC236}">
                <a16:creationId xmlns:a16="http://schemas.microsoft.com/office/drawing/2014/main" id="{9BC39642-548E-799E-3ABF-614B89912E59}"/>
              </a:ext>
            </a:extLst>
          </p:cNvPr>
          <p:cNvPicPr>
            <a:picLocks noChangeAspect="1"/>
          </p:cNvPicPr>
          <p:nvPr/>
        </p:nvPicPr>
        <p:blipFill>
          <a:blip r:embed="rId2"/>
          <a:stretch>
            <a:fillRect/>
          </a:stretch>
        </p:blipFill>
        <p:spPr>
          <a:xfrm>
            <a:off x="320676" y="1862009"/>
            <a:ext cx="4984750" cy="4138741"/>
          </a:xfrm>
          <a:prstGeom prst="rect">
            <a:avLst/>
          </a:prstGeom>
        </p:spPr>
      </p:pic>
      <p:pic>
        <p:nvPicPr>
          <p:cNvPr id="9" name="Picture 8">
            <a:extLst>
              <a:ext uri="{FF2B5EF4-FFF2-40B4-BE49-F238E27FC236}">
                <a16:creationId xmlns:a16="http://schemas.microsoft.com/office/drawing/2014/main" id="{9DE28345-4217-B754-4C31-C6C1E31FC279}"/>
              </a:ext>
            </a:extLst>
          </p:cNvPr>
          <p:cNvPicPr>
            <a:picLocks noChangeAspect="1"/>
          </p:cNvPicPr>
          <p:nvPr/>
        </p:nvPicPr>
        <p:blipFill>
          <a:blip r:embed="rId3"/>
          <a:stretch>
            <a:fillRect/>
          </a:stretch>
        </p:blipFill>
        <p:spPr>
          <a:xfrm>
            <a:off x="6339840" y="1862009"/>
            <a:ext cx="5384800" cy="4138741"/>
          </a:xfrm>
          <a:prstGeom prst="rect">
            <a:avLst/>
          </a:prstGeom>
        </p:spPr>
      </p:pic>
      <p:sp>
        <p:nvSpPr>
          <p:cNvPr id="10" name="Rectangle 9">
            <a:extLst>
              <a:ext uri="{FF2B5EF4-FFF2-40B4-BE49-F238E27FC236}">
                <a16:creationId xmlns:a16="http://schemas.microsoft.com/office/drawing/2014/main" id="{23DF46F7-8B31-1AD2-C959-FEDFA456C51A}"/>
              </a:ext>
            </a:extLst>
          </p:cNvPr>
          <p:cNvSpPr/>
          <p:nvPr/>
        </p:nvSpPr>
        <p:spPr>
          <a:xfrm>
            <a:off x="600075" y="6096000"/>
            <a:ext cx="9953625" cy="66833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4"/>
              </a:rPr>
              <a:t>https://learn.microsoft.com/en-us/azure/databricks/notebooks/notebooks-code</a:t>
            </a:r>
            <a:endParaRPr lang="en-US" dirty="0"/>
          </a:p>
          <a:p>
            <a:pPr algn="ctr"/>
            <a:endParaRPr lang="en-IN" dirty="0"/>
          </a:p>
        </p:txBody>
      </p:sp>
    </p:spTree>
    <p:extLst>
      <p:ext uri="{BB962C8B-B14F-4D97-AF65-F5344CB8AC3E}">
        <p14:creationId xmlns:p14="http://schemas.microsoft.com/office/powerpoint/2010/main" val="3421946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12C0-BC13-F79C-7581-144C4421AD0C}"/>
              </a:ext>
            </a:extLst>
          </p:cNvPr>
          <p:cNvSpPr>
            <a:spLocks noGrp="1"/>
          </p:cNvSpPr>
          <p:nvPr>
            <p:ph type="title"/>
          </p:nvPr>
        </p:nvSpPr>
        <p:spPr>
          <a:xfrm>
            <a:off x="838200" y="174626"/>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F61D1699-A330-E3CC-E63D-92B43C843BB4}"/>
              </a:ext>
            </a:extLst>
          </p:cNvPr>
          <p:cNvSpPr>
            <a:spLocks noGrp="1"/>
          </p:cNvSpPr>
          <p:nvPr>
            <p:ph idx="1"/>
          </p:nvPr>
        </p:nvSpPr>
        <p:spPr>
          <a:xfrm>
            <a:off x="104775" y="657225"/>
            <a:ext cx="12089765" cy="6516687"/>
          </a:xfrm>
        </p:spPr>
        <p:txBody>
          <a:bodyPr>
            <a:normAutofit/>
          </a:bodyPr>
          <a:lstStyle/>
          <a:p>
            <a:r>
              <a:rPr lang="en-US" sz="2000" dirty="0"/>
              <a:t>Here are some of the examples :  </a:t>
            </a:r>
            <a:r>
              <a:rPr kumimoji="0" lang="en-US" altLang="en-US" sz="2000" b="0" i="0" u="none" strike="noStrike" cap="none" normalizeH="0" baseline="0" dirty="0">
                <a:ln>
                  <a:noFill/>
                </a:ln>
                <a:solidFill>
                  <a:srgbClr val="161616"/>
                </a:solidFill>
                <a:effectLst/>
              </a:rPr>
              <a:t>%fs</a:t>
            </a:r>
            <a:r>
              <a:rPr kumimoji="0" lang="en-US" altLang="en-US" sz="2000" b="0" i="0" u="none" strike="noStrike" cap="none" normalizeH="0" baseline="0" dirty="0">
                <a:ln>
                  <a:noFill/>
                </a:ln>
                <a:solidFill>
                  <a:srgbClr val="161616"/>
                </a:solidFill>
                <a:effectLst/>
                <a:cs typeface="Segoe UI" panose="020B0502040204020203" pitchFamily="34" charset="0"/>
              </a:rPr>
              <a:t>: Allows you to use </a:t>
            </a:r>
            <a:r>
              <a:rPr kumimoji="0" lang="en-US" altLang="en-US" sz="2000" b="0" i="0" u="none" strike="noStrike" cap="none" normalizeH="0" baseline="0" dirty="0">
                <a:ln>
                  <a:noFill/>
                </a:ln>
                <a:solidFill>
                  <a:srgbClr val="161616"/>
                </a:solidFill>
                <a:effectLst/>
              </a:rPr>
              <a:t>DBUtils</a:t>
            </a:r>
            <a:r>
              <a:rPr kumimoji="0" lang="en-US" altLang="en-US" sz="2000" b="0" i="0" u="none" strike="noStrike" cap="none" normalizeH="0" baseline="0" dirty="0">
                <a:ln>
                  <a:noFill/>
                </a:ln>
                <a:solidFill>
                  <a:srgbClr val="161616"/>
                </a:solidFill>
                <a:effectLst/>
                <a:cs typeface="Segoe UI" panose="020B0502040204020203" pitchFamily="34" charset="0"/>
              </a:rPr>
              <a:t> filesystem commands. For example, to run the </a:t>
            </a:r>
            <a:r>
              <a:rPr kumimoji="0" lang="en-US" altLang="en-US" sz="2000" b="0" i="0" u="none" strike="noStrike" cap="none" normalizeH="0" baseline="0" dirty="0">
                <a:ln>
                  <a:noFill/>
                </a:ln>
                <a:solidFill>
                  <a:srgbClr val="161616"/>
                </a:solidFill>
                <a:effectLst/>
              </a:rPr>
              <a:t>dbutils.fs.ls</a:t>
            </a:r>
            <a:r>
              <a:rPr kumimoji="0" lang="en-US" altLang="en-US" sz="2000" b="0" i="0" u="none" strike="noStrike" cap="none" normalizeH="0" baseline="0" dirty="0">
                <a:ln>
                  <a:noFill/>
                </a:ln>
                <a:solidFill>
                  <a:srgbClr val="161616"/>
                </a:solidFill>
                <a:effectLst/>
                <a:cs typeface="Segoe UI" panose="020B0502040204020203" pitchFamily="34" charset="0"/>
              </a:rPr>
              <a:t> command to list files, you can specify </a:t>
            </a:r>
            <a:r>
              <a:rPr kumimoji="0" lang="en-US" altLang="en-US" sz="2000" b="0" i="0" u="none" strike="noStrike" cap="none" normalizeH="0" baseline="0" dirty="0">
                <a:ln>
                  <a:noFill/>
                </a:ln>
                <a:solidFill>
                  <a:srgbClr val="161616"/>
                </a:solidFill>
                <a:effectLst/>
              </a:rPr>
              <a:t>%fs ls</a:t>
            </a:r>
            <a:r>
              <a:rPr kumimoji="0" lang="en-US" altLang="en-US" sz="2000" b="0" i="0" u="none" strike="noStrike" cap="none" normalizeH="0" baseline="0" dirty="0">
                <a:ln>
                  <a:noFill/>
                </a:ln>
                <a:solidFill>
                  <a:schemeClr val="tx1"/>
                </a:solidFill>
                <a:effectLst/>
              </a:rPr>
              <a:t> </a:t>
            </a:r>
          </a:p>
          <a:p>
            <a:endParaRPr lang="en-US" sz="2000" dirty="0"/>
          </a:p>
          <a:p>
            <a:endParaRPr lang="en-IN" sz="2000" dirty="0"/>
          </a:p>
        </p:txBody>
      </p:sp>
      <p:pic>
        <p:nvPicPr>
          <p:cNvPr id="5" name="Picture 4">
            <a:extLst>
              <a:ext uri="{FF2B5EF4-FFF2-40B4-BE49-F238E27FC236}">
                <a16:creationId xmlns:a16="http://schemas.microsoft.com/office/drawing/2014/main" id="{0E97427F-4AC1-7911-A856-37EA2BA4B6B2}"/>
              </a:ext>
            </a:extLst>
          </p:cNvPr>
          <p:cNvPicPr>
            <a:picLocks noChangeAspect="1"/>
          </p:cNvPicPr>
          <p:nvPr/>
        </p:nvPicPr>
        <p:blipFill>
          <a:blip r:embed="rId2"/>
          <a:stretch>
            <a:fillRect/>
          </a:stretch>
        </p:blipFill>
        <p:spPr>
          <a:xfrm>
            <a:off x="402590" y="1551154"/>
            <a:ext cx="8741410" cy="3401845"/>
          </a:xfrm>
          <a:prstGeom prst="rect">
            <a:avLst/>
          </a:prstGeom>
        </p:spPr>
      </p:pic>
    </p:spTree>
    <p:extLst>
      <p:ext uri="{BB962C8B-B14F-4D97-AF65-F5344CB8AC3E}">
        <p14:creationId xmlns:p14="http://schemas.microsoft.com/office/powerpoint/2010/main" val="988882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FA2A-A040-B169-0ADE-680D09D4FD54}"/>
              </a:ext>
            </a:extLst>
          </p:cNvPr>
          <p:cNvSpPr>
            <a:spLocks noGrp="1"/>
          </p:cNvSpPr>
          <p:nvPr>
            <p:ph type="title"/>
          </p:nvPr>
        </p:nvSpPr>
        <p:spPr>
          <a:xfrm>
            <a:off x="838200" y="184150"/>
            <a:ext cx="10515600" cy="496887"/>
          </a:xfrm>
        </p:spPr>
        <p:txBody>
          <a:bodyPr>
            <a:normAutofit fontScale="90000"/>
          </a:bodyPr>
          <a:lstStyle/>
          <a:p>
            <a:pPr algn="ctr"/>
            <a:r>
              <a:rPr lang="en-US" sz="3200" dirty="0">
                <a:highlight>
                  <a:srgbClr val="FFFF00"/>
                </a:highlight>
              </a:rPr>
              <a:t>::DBUTILS::</a:t>
            </a:r>
            <a:endParaRPr lang="en-IN" sz="3200" dirty="0">
              <a:highlight>
                <a:srgbClr val="FFFF00"/>
              </a:highlight>
            </a:endParaRPr>
          </a:p>
        </p:txBody>
      </p:sp>
      <p:sp>
        <p:nvSpPr>
          <p:cNvPr id="3" name="Content Placeholder 2">
            <a:extLst>
              <a:ext uri="{FF2B5EF4-FFF2-40B4-BE49-F238E27FC236}">
                <a16:creationId xmlns:a16="http://schemas.microsoft.com/office/drawing/2014/main" id="{D67BB1BD-C2B0-7BEE-4EEE-4926EC537E79}"/>
              </a:ext>
            </a:extLst>
          </p:cNvPr>
          <p:cNvSpPr>
            <a:spLocks noGrp="1"/>
          </p:cNvSpPr>
          <p:nvPr>
            <p:ph idx="1"/>
          </p:nvPr>
        </p:nvSpPr>
        <p:spPr>
          <a:xfrm>
            <a:off x="180974" y="800100"/>
            <a:ext cx="11649076" cy="5695949"/>
          </a:xfrm>
        </p:spPr>
        <p:txBody>
          <a:bodyPr>
            <a:normAutofit/>
          </a:bodyPr>
          <a:lstStyle/>
          <a:p>
            <a:r>
              <a:rPr lang="en-US" sz="2000" dirty="0"/>
              <a:t>DataBricks provides a set of utilities to interact with notebooks effectively . Most common utilities are </a:t>
            </a:r>
          </a:p>
          <a:p>
            <a:pPr marL="457200" indent="-457200">
              <a:buAutoNum type="alphaLcParenR"/>
            </a:pPr>
            <a:r>
              <a:rPr lang="en-US" sz="2000" dirty="0"/>
              <a:t>File System utils, b)Widgets utils , c) Notebook utils </a:t>
            </a:r>
          </a:p>
          <a:p>
            <a:r>
              <a:rPr lang="en-IN" sz="2000" dirty="0"/>
              <a:t>To understand what kind of utils are there then use this commands dbutils.help()</a:t>
            </a:r>
          </a:p>
          <a:p>
            <a:r>
              <a:rPr lang="en-IN" sz="2000" dirty="0"/>
              <a:t>To get more about File System utils dbutils.fs.help()</a:t>
            </a:r>
          </a:p>
          <a:p>
            <a:r>
              <a:rPr lang="en-IN" sz="2000" dirty="0"/>
              <a:t>To get more about Widgets Utils dbutils.widgest.help()</a:t>
            </a:r>
          </a:p>
          <a:p>
            <a:r>
              <a:rPr lang="en-IN" sz="2000" dirty="0"/>
              <a:t>To get more about Notebook Utils dbutils.notebook.help()</a:t>
            </a:r>
          </a:p>
          <a:p>
            <a:endParaRPr lang="en-IN" sz="2000" dirty="0"/>
          </a:p>
          <a:p>
            <a:r>
              <a:rPr lang="en-IN" sz="2000" dirty="0">
                <a:solidFill>
                  <a:srgbClr val="FF0000"/>
                </a:solidFill>
              </a:rPr>
              <a:t>A) Files System Utils :  </a:t>
            </a:r>
            <a:r>
              <a:rPr lang="en-IN" sz="2000" dirty="0"/>
              <a:t>Here are the  examples for file system utils </a:t>
            </a:r>
            <a:endParaRPr lang="en-US" sz="2000" dirty="0"/>
          </a:p>
        </p:txBody>
      </p:sp>
      <p:pic>
        <p:nvPicPr>
          <p:cNvPr id="5" name="Picture 4">
            <a:extLst>
              <a:ext uri="{FF2B5EF4-FFF2-40B4-BE49-F238E27FC236}">
                <a16:creationId xmlns:a16="http://schemas.microsoft.com/office/drawing/2014/main" id="{2DAFD411-65F4-D8DA-99C4-4C693881E960}"/>
              </a:ext>
            </a:extLst>
          </p:cNvPr>
          <p:cNvPicPr>
            <a:picLocks noChangeAspect="1"/>
          </p:cNvPicPr>
          <p:nvPr/>
        </p:nvPicPr>
        <p:blipFill>
          <a:blip r:embed="rId2"/>
          <a:stretch>
            <a:fillRect/>
          </a:stretch>
        </p:blipFill>
        <p:spPr>
          <a:xfrm>
            <a:off x="180975" y="4219575"/>
            <a:ext cx="11649075" cy="2038350"/>
          </a:xfrm>
          <a:prstGeom prst="rect">
            <a:avLst/>
          </a:prstGeom>
        </p:spPr>
      </p:pic>
    </p:spTree>
    <p:extLst>
      <p:ext uri="{BB962C8B-B14F-4D97-AF65-F5344CB8AC3E}">
        <p14:creationId xmlns:p14="http://schemas.microsoft.com/office/powerpoint/2010/main" val="22665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E5E3-6795-AD97-A285-F9D52C384EFB}"/>
              </a:ext>
            </a:extLst>
          </p:cNvPr>
          <p:cNvSpPr>
            <a:spLocks noGrp="1"/>
          </p:cNvSpPr>
          <p:nvPr>
            <p:ph type="title"/>
          </p:nvPr>
        </p:nvSpPr>
        <p:spPr>
          <a:xfrm>
            <a:off x="838200" y="365126"/>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pic>
        <p:nvPicPr>
          <p:cNvPr id="5" name="Content Placeholder 4">
            <a:extLst>
              <a:ext uri="{FF2B5EF4-FFF2-40B4-BE49-F238E27FC236}">
                <a16:creationId xmlns:a16="http://schemas.microsoft.com/office/drawing/2014/main" id="{52A1BC6B-F193-0CE2-8951-977BA27AA252}"/>
              </a:ext>
            </a:extLst>
          </p:cNvPr>
          <p:cNvPicPr>
            <a:picLocks noGrp="1" noChangeAspect="1"/>
          </p:cNvPicPr>
          <p:nvPr>
            <p:ph idx="1"/>
          </p:nvPr>
        </p:nvPicPr>
        <p:blipFill>
          <a:blip r:embed="rId2"/>
          <a:stretch>
            <a:fillRect/>
          </a:stretch>
        </p:blipFill>
        <p:spPr>
          <a:xfrm>
            <a:off x="330201" y="859565"/>
            <a:ext cx="8488680" cy="2107155"/>
          </a:xfrm>
        </p:spPr>
      </p:pic>
      <p:pic>
        <p:nvPicPr>
          <p:cNvPr id="7" name="Picture 6">
            <a:extLst>
              <a:ext uri="{FF2B5EF4-FFF2-40B4-BE49-F238E27FC236}">
                <a16:creationId xmlns:a16="http://schemas.microsoft.com/office/drawing/2014/main" id="{3A2121FB-1D71-BE69-99EB-D6FD2192E09A}"/>
              </a:ext>
            </a:extLst>
          </p:cNvPr>
          <p:cNvPicPr>
            <a:picLocks noChangeAspect="1"/>
          </p:cNvPicPr>
          <p:nvPr/>
        </p:nvPicPr>
        <p:blipFill>
          <a:blip r:embed="rId3"/>
          <a:stretch>
            <a:fillRect/>
          </a:stretch>
        </p:blipFill>
        <p:spPr>
          <a:xfrm>
            <a:off x="330201" y="3382557"/>
            <a:ext cx="8488680" cy="1006564"/>
          </a:xfrm>
          <a:prstGeom prst="rect">
            <a:avLst/>
          </a:prstGeom>
        </p:spPr>
      </p:pic>
      <p:pic>
        <p:nvPicPr>
          <p:cNvPr id="9" name="Picture 8">
            <a:extLst>
              <a:ext uri="{FF2B5EF4-FFF2-40B4-BE49-F238E27FC236}">
                <a16:creationId xmlns:a16="http://schemas.microsoft.com/office/drawing/2014/main" id="{EA33C3B8-FE61-FD20-16B2-C8075EB5B0E2}"/>
              </a:ext>
            </a:extLst>
          </p:cNvPr>
          <p:cNvPicPr>
            <a:picLocks noChangeAspect="1"/>
          </p:cNvPicPr>
          <p:nvPr/>
        </p:nvPicPr>
        <p:blipFill>
          <a:blip r:embed="rId4"/>
          <a:stretch>
            <a:fillRect/>
          </a:stretch>
        </p:blipFill>
        <p:spPr>
          <a:xfrm>
            <a:off x="289244" y="4638385"/>
            <a:ext cx="4285297" cy="1104900"/>
          </a:xfrm>
          <a:prstGeom prst="rect">
            <a:avLst/>
          </a:prstGeom>
        </p:spPr>
      </p:pic>
      <p:pic>
        <p:nvPicPr>
          <p:cNvPr id="11" name="Picture 10">
            <a:extLst>
              <a:ext uri="{FF2B5EF4-FFF2-40B4-BE49-F238E27FC236}">
                <a16:creationId xmlns:a16="http://schemas.microsoft.com/office/drawing/2014/main" id="{7BCD94BE-6B4E-D41C-AACF-6B8367EFC8D5}"/>
              </a:ext>
            </a:extLst>
          </p:cNvPr>
          <p:cNvPicPr>
            <a:picLocks noChangeAspect="1"/>
          </p:cNvPicPr>
          <p:nvPr/>
        </p:nvPicPr>
        <p:blipFill>
          <a:blip r:embed="rId5"/>
          <a:stretch>
            <a:fillRect/>
          </a:stretch>
        </p:blipFill>
        <p:spPr>
          <a:xfrm>
            <a:off x="0" y="6060786"/>
            <a:ext cx="11106150" cy="581025"/>
          </a:xfrm>
          <a:prstGeom prst="rect">
            <a:avLst/>
          </a:prstGeom>
        </p:spPr>
      </p:pic>
      <p:sp>
        <p:nvSpPr>
          <p:cNvPr id="12" name="Rectangle 11">
            <a:extLst>
              <a:ext uri="{FF2B5EF4-FFF2-40B4-BE49-F238E27FC236}">
                <a16:creationId xmlns:a16="http://schemas.microsoft.com/office/drawing/2014/main" id="{40D17E09-CAA6-52F3-581A-BC74883F9D23}"/>
              </a:ext>
            </a:extLst>
          </p:cNvPr>
          <p:cNvSpPr/>
          <p:nvPr/>
        </p:nvSpPr>
        <p:spPr>
          <a:xfrm>
            <a:off x="5019676" y="4248151"/>
            <a:ext cx="6842124" cy="13601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a:t>
            </a:r>
            <a:r>
              <a:rPr lang="en-US" dirty="0">
                <a:hlinkClick r:id="rId6"/>
              </a:rPr>
              <a:t>https://drive.google.com/file/d/1NsINTbI161W_pml-OK1veHiBYX8zh9zo/view?usp=sharing</a:t>
            </a:r>
            <a:endParaRPr lang="en-US" dirty="0"/>
          </a:p>
          <a:p>
            <a:pPr algn="ctr"/>
            <a:endParaRPr lang="en-IN" dirty="0"/>
          </a:p>
        </p:txBody>
      </p:sp>
    </p:spTree>
    <p:extLst>
      <p:ext uri="{BB962C8B-B14F-4D97-AF65-F5344CB8AC3E}">
        <p14:creationId xmlns:p14="http://schemas.microsoft.com/office/powerpoint/2010/main" val="2552061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6A57-3D82-A001-C02C-8A0B6723AF11}"/>
              </a:ext>
            </a:extLst>
          </p:cNvPr>
          <p:cNvSpPr>
            <a:spLocks noGrp="1"/>
          </p:cNvSpPr>
          <p:nvPr>
            <p:ph type="title"/>
          </p:nvPr>
        </p:nvSpPr>
        <p:spPr>
          <a:xfrm>
            <a:off x="838200" y="14605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03B093BE-4163-FEA0-3EAC-B960071B27E2}"/>
              </a:ext>
            </a:extLst>
          </p:cNvPr>
          <p:cNvSpPr>
            <a:spLocks noGrp="1"/>
          </p:cNvSpPr>
          <p:nvPr>
            <p:ph idx="1"/>
          </p:nvPr>
        </p:nvSpPr>
        <p:spPr>
          <a:xfrm>
            <a:off x="152400" y="590550"/>
            <a:ext cx="11849100" cy="6019800"/>
          </a:xfrm>
        </p:spPr>
        <p:txBody>
          <a:bodyPr>
            <a:normAutofit/>
          </a:bodyPr>
          <a:lstStyle/>
          <a:p>
            <a:r>
              <a:rPr lang="en-US" sz="2000" dirty="0">
                <a:solidFill>
                  <a:srgbClr val="FF0000"/>
                </a:solidFill>
              </a:rPr>
              <a:t>B) Widget Utils : </a:t>
            </a:r>
            <a:r>
              <a:rPr lang="en-US" sz="2000" dirty="0"/>
              <a:t>Consider widgets are like parameters or placeholders. These are very useful when we want to run our code dynamically . Here are the few examples related to widgets</a:t>
            </a:r>
          </a:p>
          <a:p>
            <a:pPr marL="0" indent="0">
              <a:buNone/>
            </a:pPr>
            <a:endParaRPr lang="en-IN" sz="2000" dirty="0"/>
          </a:p>
        </p:txBody>
      </p:sp>
      <p:pic>
        <p:nvPicPr>
          <p:cNvPr id="5" name="Picture 4">
            <a:extLst>
              <a:ext uri="{FF2B5EF4-FFF2-40B4-BE49-F238E27FC236}">
                <a16:creationId xmlns:a16="http://schemas.microsoft.com/office/drawing/2014/main" id="{D33742D2-0F7C-2C63-5932-8A756441928D}"/>
              </a:ext>
            </a:extLst>
          </p:cNvPr>
          <p:cNvPicPr>
            <a:picLocks noChangeAspect="1"/>
          </p:cNvPicPr>
          <p:nvPr/>
        </p:nvPicPr>
        <p:blipFill>
          <a:blip r:embed="rId2"/>
          <a:stretch>
            <a:fillRect/>
          </a:stretch>
        </p:blipFill>
        <p:spPr>
          <a:xfrm>
            <a:off x="457200" y="1306176"/>
            <a:ext cx="10444480" cy="2122824"/>
          </a:xfrm>
          <a:prstGeom prst="rect">
            <a:avLst/>
          </a:prstGeom>
        </p:spPr>
      </p:pic>
      <p:pic>
        <p:nvPicPr>
          <p:cNvPr id="7" name="Picture 6">
            <a:extLst>
              <a:ext uri="{FF2B5EF4-FFF2-40B4-BE49-F238E27FC236}">
                <a16:creationId xmlns:a16="http://schemas.microsoft.com/office/drawing/2014/main" id="{942EECF2-3404-2ED3-B714-BE305BA40609}"/>
              </a:ext>
            </a:extLst>
          </p:cNvPr>
          <p:cNvPicPr>
            <a:picLocks noChangeAspect="1"/>
          </p:cNvPicPr>
          <p:nvPr/>
        </p:nvPicPr>
        <p:blipFill>
          <a:blip r:embed="rId3"/>
          <a:stretch>
            <a:fillRect/>
          </a:stretch>
        </p:blipFill>
        <p:spPr>
          <a:xfrm>
            <a:off x="457200" y="3557587"/>
            <a:ext cx="8900160" cy="1971723"/>
          </a:xfrm>
          <a:prstGeom prst="rect">
            <a:avLst/>
          </a:prstGeom>
        </p:spPr>
      </p:pic>
      <p:pic>
        <p:nvPicPr>
          <p:cNvPr id="9" name="Picture 8">
            <a:extLst>
              <a:ext uri="{FF2B5EF4-FFF2-40B4-BE49-F238E27FC236}">
                <a16:creationId xmlns:a16="http://schemas.microsoft.com/office/drawing/2014/main" id="{E76A48F8-E5EF-518A-7BEB-AC1BCB4065EB}"/>
              </a:ext>
            </a:extLst>
          </p:cNvPr>
          <p:cNvPicPr>
            <a:picLocks noChangeAspect="1"/>
          </p:cNvPicPr>
          <p:nvPr/>
        </p:nvPicPr>
        <p:blipFill>
          <a:blip r:embed="rId4"/>
          <a:stretch>
            <a:fillRect/>
          </a:stretch>
        </p:blipFill>
        <p:spPr>
          <a:xfrm>
            <a:off x="190500" y="5852260"/>
            <a:ext cx="6078239" cy="1048603"/>
          </a:xfrm>
          <a:prstGeom prst="rect">
            <a:avLst/>
          </a:prstGeom>
        </p:spPr>
      </p:pic>
      <p:sp>
        <p:nvSpPr>
          <p:cNvPr id="10" name="Rectangle 9">
            <a:extLst>
              <a:ext uri="{FF2B5EF4-FFF2-40B4-BE49-F238E27FC236}">
                <a16:creationId xmlns:a16="http://schemas.microsoft.com/office/drawing/2014/main" id="{E142B2CD-37EB-863B-9D1A-4AA5E90977E2}"/>
              </a:ext>
            </a:extLst>
          </p:cNvPr>
          <p:cNvSpPr/>
          <p:nvPr/>
        </p:nvSpPr>
        <p:spPr>
          <a:xfrm>
            <a:off x="6306839" y="5852260"/>
            <a:ext cx="5589886" cy="69141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To remove  specific widgets :</a:t>
            </a:r>
            <a:r>
              <a:rPr lang="en-IN" b="0" dirty="0">
                <a:solidFill>
                  <a:schemeClr val="bg1"/>
                </a:solidFill>
                <a:effectLst/>
                <a:latin typeface="Menlo"/>
              </a:rPr>
              <a:t>dbutils.widgets.remove('</a:t>
            </a:r>
            <a:r>
              <a:rPr lang="en-IN" b="0" dirty="0" err="1">
                <a:solidFill>
                  <a:schemeClr val="bg1"/>
                </a:solidFill>
                <a:effectLst/>
                <a:latin typeface="Menlo"/>
              </a:rPr>
              <a:t>combobox_name</a:t>
            </a:r>
            <a:r>
              <a:rPr lang="en-IN" b="0" dirty="0">
                <a:solidFill>
                  <a:schemeClr val="bg1"/>
                </a:solidFill>
                <a:effectLst/>
                <a:latin typeface="Menlo"/>
              </a:rPr>
              <a:t>')</a:t>
            </a:r>
          </a:p>
          <a:p>
            <a:pPr algn="ctr"/>
            <a:r>
              <a:rPr lang="en-US" dirty="0"/>
              <a:t> </a:t>
            </a:r>
            <a:endParaRPr lang="en-IN" dirty="0"/>
          </a:p>
        </p:txBody>
      </p:sp>
    </p:spTree>
    <p:extLst>
      <p:ext uri="{BB962C8B-B14F-4D97-AF65-F5344CB8AC3E}">
        <p14:creationId xmlns:p14="http://schemas.microsoft.com/office/powerpoint/2010/main" val="1240194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F3FF-F0A8-F249-DCFB-B5DA9FB5A453}"/>
              </a:ext>
            </a:extLst>
          </p:cNvPr>
          <p:cNvSpPr>
            <a:spLocks noGrp="1"/>
          </p:cNvSpPr>
          <p:nvPr>
            <p:ph type="title"/>
          </p:nvPr>
        </p:nvSpPr>
        <p:spPr>
          <a:xfrm>
            <a:off x="838200" y="136526"/>
            <a:ext cx="10515600" cy="301624"/>
          </a:xfrm>
        </p:spPr>
        <p:txBody>
          <a:bodyPr>
            <a:normAutofit fontScale="90000"/>
          </a:bodyPr>
          <a:lstStyle/>
          <a:p>
            <a:r>
              <a:rPr lang="en-US" sz="1600" dirty="0">
                <a:solidFill>
                  <a:srgbClr val="FF0000"/>
                </a:solidFill>
              </a:rPr>
              <a:t>:::continue::::</a:t>
            </a:r>
            <a:endParaRPr lang="en-IN" sz="1600" dirty="0">
              <a:solidFill>
                <a:srgbClr val="FF0000"/>
              </a:solidFill>
            </a:endParaRPr>
          </a:p>
        </p:txBody>
      </p:sp>
      <p:pic>
        <p:nvPicPr>
          <p:cNvPr id="5" name="Content Placeholder 4">
            <a:extLst>
              <a:ext uri="{FF2B5EF4-FFF2-40B4-BE49-F238E27FC236}">
                <a16:creationId xmlns:a16="http://schemas.microsoft.com/office/drawing/2014/main" id="{230F9343-7432-5D8A-2784-0A353FD7A8CE}"/>
              </a:ext>
            </a:extLst>
          </p:cNvPr>
          <p:cNvPicPr>
            <a:picLocks noGrp="1" noChangeAspect="1"/>
          </p:cNvPicPr>
          <p:nvPr>
            <p:ph idx="1"/>
          </p:nvPr>
        </p:nvPicPr>
        <p:blipFill>
          <a:blip r:embed="rId2"/>
          <a:stretch>
            <a:fillRect/>
          </a:stretch>
        </p:blipFill>
        <p:spPr>
          <a:xfrm>
            <a:off x="71120" y="438150"/>
            <a:ext cx="11820525" cy="2133692"/>
          </a:xfrm>
        </p:spPr>
      </p:pic>
      <p:pic>
        <p:nvPicPr>
          <p:cNvPr id="7" name="Picture 6">
            <a:extLst>
              <a:ext uri="{FF2B5EF4-FFF2-40B4-BE49-F238E27FC236}">
                <a16:creationId xmlns:a16="http://schemas.microsoft.com/office/drawing/2014/main" id="{360EC7BE-DE03-5F16-28BC-16F3D0C94885}"/>
              </a:ext>
            </a:extLst>
          </p:cNvPr>
          <p:cNvPicPr>
            <a:picLocks noChangeAspect="1"/>
          </p:cNvPicPr>
          <p:nvPr/>
        </p:nvPicPr>
        <p:blipFill>
          <a:blip r:embed="rId3"/>
          <a:stretch>
            <a:fillRect/>
          </a:stretch>
        </p:blipFill>
        <p:spPr>
          <a:xfrm>
            <a:off x="186054" y="2824389"/>
            <a:ext cx="10949305" cy="2133693"/>
          </a:xfrm>
          <a:prstGeom prst="rect">
            <a:avLst/>
          </a:prstGeom>
        </p:spPr>
      </p:pic>
      <p:sp>
        <p:nvSpPr>
          <p:cNvPr id="8" name="Rectangle 7">
            <a:extLst>
              <a:ext uri="{FF2B5EF4-FFF2-40B4-BE49-F238E27FC236}">
                <a16:creationId xmlns:a16="http://schemas.microsoft.com/office/drawing/2014/main" id="{E7D03EE6-0D09-BB82-1AD5-C5D84C526401}"/>
              </a:ext>
            </a:extLst>
          </p:cNvPr>
          <p:cNvSpPr/>
          <p:nvPr/>
        </p:nvSpPr>
        <p:spPr>
          <a:xfrm>
            <a:off x="186054" y="5365750"/>
            <a:ext cx="10414000" cy="11874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4"/>
              </a:rPr>
              <a:t>https://drive.google.com/file/d/1FGGlWdDGu1vOlTrecudL-0Yzb7mz5T1X/view?usp=sharing</a:t>
            </a:r>
            <a:endParaRPr lang="en-US" dirty="0"/>
          </a:p>
          <a:p>
            <a:pPr algn="ctr"/>
            <a:endParaRPr lang="en-IN" dirty="0"/>
          </a:p>
        </p:txBody>
      </p:sp>
    </p:spTree>
    <p:extLst>
      <p:ext uri="{BB962C8B-B14F-4D97-AF65-F5344CB8AC3E}">
        <p14:creationId xmlns:p14="http://schemas.microsoft.com/office/powerpoint/2010/main" val="3083153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9562-13DB-2131-BDA5-6AD7DFE7C7A0}"/>
              </a:ext>
            </a:extLst>
          </p:cNvPr>
          <p:cNvSpPr>
            <a:spLocks noGrp="1"/>
          </p:cNvSpPr>
          <p:nvPr>
            <p:ph type="title"/>
          </p:nvPr>
        </p:nvSpPr>
        <p:spPr>
          <a:xfrm>
            <a:off x="838200" y="8890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E5B7AB85-E906-C44F-5430-33088289DFBD}"/>
              </a:ext>
            </a:extLst>
          </p:cNvPr>
          <p:cNvSpPr>
            <a:spLocks noGrp="1"/>
          </p:cNvSpPr>
          <p:nvPr>
            <p:ph idx="1"/>
          </p:nvPr>
        </p:nvSpPr>
        <p:spPr>
          <a:xfrm>
            <a:off x="142875" y="523875"/>
            <a:ext cx="11630025" cy="6076950"/>
          </a:xfrm>
        </p:spPr>
        <p:txBody>
          <a:bodyPr>
            <a:normAutofit/>
          </a:bodyPr>
          <a:lstStyle/>
          <a:p>
            <a:r>
              <a:rPr lang="en-US" sz="2000" dirty="0">
                <a:solidFill>
                  <a:srgbClr val="FF0000"/>
                </a:solidFill>
              </a:rPr>
              <a:t>Notebook utils :  </a:t>
            </a:r>
            <a:r>
              <a:rPr lang="en-US" sz="2000" dirty="0"/>
              <a:t>Here are the few examples related to notebook utils . </a:t>
            </a:r>
          </a:p>
          <a:p>
            <a:endParaRPr lang="en-IN" sz="2000" dirty="0"/>
          </a:p>
        </p:txBody>
      </p:sp>
      <p:pic>
        <p:nvPicPr>
          <p:cNvPr id="5" name="Picture 4">
            <a:extLst>
              <a:ext uri="{FF2B5EF4-FFF2-40B4-BE49-F238E27FC236}">
                <a16:creationId xmlns:a16="http://schemas.microsoft.com/office/drawing/2014/main" id="{3F9562D1-A06E-C2E0-F86E-FC62B7EDB218}"/>
              </a:ext>
            </a:extLst>
          </p:cNvPr>
          <p:cNvPicPr>
            <a:picLocks noChangeAspect="1"/>
          </p:cNvPicPr>
          <p:nvPr/>
        </p:nvPicPr>
        <p:blipFill>
          <a:blip r:embed="rId2"/>
          <a:stretch>
            <a:fillRect/>
          </a:stretch>
        </p:blipFill>
        <p:spPr>
          <a:xfrm>
            <a:off x="319087" y="1176337"/>
            <a:ext cx="10620375" cy="1743075"/>
          </a:xfrm>
          <a:prstGeom prst="rect">
            <a:avLst/>
          </a:prstGeom>
        </p:spPr>
      </p:pic>
      <p:sp>
        <p:nvSpPr>
          <p:cNvPr id="6" name="Rectangle 5">
            <a:extLst>
              <a:ext uri="{FF2B5EF4-FFF2-40B4-BE49-F238E27FC236}">
                <a16:creationId xmlns:a16="http://schemas.microsoft.com/office/drawing/2014/main" id="{FE6A0A91-19CE-3B42-1E4B-65464C248068}"/>
              </a:ext>
            </a:extLst>
          </p:cNvPr>
          <p:cNvSpPr/>
          <p:nvPr/>
        </p:nvSpPr>
        <p:spPr>
          <a:xfrm>
            <a:off x="319086" y="3295650"/>
            <a:ext cx="10620375" cy="17430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More examples : </a:t>
            </a:r>
            <a:r>
              <a:rPr lang="en-US" dirty="0">
                <a:hlinkClick r:id="rId3"/>
              </a:rPr>
              <a:t>https://drive.google.com/file/d/1gFdgi_U38ue2QBcp0bqCRZcd8u67mefu/view?usp=sharing</a:t>
            </a:r>
            <a:endParaRPr lang="en-US" dirty="0"/>
          </a:p>
          <a:p>
            <a:pPr algn="ctr"/>
            <a:endParaRPr lang="en-IN" dirty="0"/>
          </a:p>
        </p:txBody>
      </p:sp>
    </p:spTree>
    <p:extLst>
      <p:ext uri="{BB962C8B-B14F-4D97-AF65-F5344CB8AC3E}">
        <p14:creationId xmlns:p14="http://schemas.microsoft.com/office/powerpoint/2010/main" val="198919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5840B-8D5E-9E94-BE5B-E84EE43C4185}"/>
              </a:ext>
            </a:extLst>
          </p:cNvPr>
          <p:cNvSpPr>
            <a:spLocks noGrp="1"/>
          </p:cNvSpPr>
          <p:nvPr>
            <p:ph sz="half" idx="1"/>
          </p:nvPr>
        </p:nvSpPr>
        <p:spPr>
          <a:xfrm>
            <a:off x="180975" y="1190625"/>
            <a:ext cx="5838825" cy="4986338"/>
          </a:xfrm>
        </p:spPr>
        <p:txBody>
          <a:bodyPr>
            <a:normAutofit/>
          </a:bodyPr>
          <a:lstStyle/>
          <a:p>
            <a:pPr>
              <a:lnSpc>
                <a:spcPct val="100000"/>
              </a:lnSpc>
            </a:pPr>
            <a:r>
              <a:rPr lang="en-US" sz="2400" b="0" i="0" dirty="0">
                <a:solidFill>
                  <a:srgbClr val="1F1F1F"/>
                </a:solidFill>
                <a:effectLst/>
              </a:rPr>
              <a:t>Provide shortcuts for common tasks within notebook cells   </a:t>
            </a:r>
          </a:p>
          <a:p>
            <a:pPr>
              <a:lnSpc>
                <a:spcPct val="100000"/>
              </a:lnSpc>
            </a:pPr>
            <a:endParaRPr lang="en-US" sz="2400" b="0" i="0" dirty="0">
              <a:solidFill>
                <a:srgbClr val="1F1F1F"/>
              </a:solidFill>
              <a:effectLst/>
            </a:endParaRPr>
          </a:p>
          <a:p>
            <a:pPr>
              <a:lnSpc>
                <a:spcPct val="100000"/>
              </a:lnSpc>
            </a:pPr>
            <a:r>
              <a:rPr lang="en-US" sz="2800" b="0" i="0" dirty="0">
                <a:solidFill>
                  <a:srgbClr val="1F1F1F"/>
                </a:solidFill>
                <a:effectLst/>
              </a:rPr>
              <a:t>Limited to the current notebook cell.</a:t>
            </a:r>
          </a:p>
          <a:p>
            <a:pPr>
              <a:lnSpc>
                <a:spcPct val="100000"/>
              </a:lnSpc>
            </a:pPr>
            <a:endParaRPr lang="en-US" sz="2800" b="0" i="0" dirty="0">
              <a:solidFill>
                <a:srgbClr val="1F1F1F"/>
              </a:solidFill>
              <a:effectLst/>
            </a:endParaRPr>
          </a:p>
          <a:p>
            <a:pPr>
              <a:lnSpc>
                <a:spcPct val="100000"/>
              </a:lnSpc>
            </a:pPr>
            <a:r>
              <a:rPr lang="en-US" sz="2800" b="0" i="0" dirty="0">
                <a:solidFill>
                  <a:srgbClr val="1F1F1F"/>
                </a:solidFill>
                <a:effectLst/>
              </a:rPr>
              <a:t>Use </a:t>
            </a:r>
            <a:r>
              <a:rPr lang="en-US" sz="2800" b="1" i="0" dirty="0">
                <a:solidFill>
                  <a:srgbClr val="1F1F1F"/>
                </a:solidFill>
                <a:effectLst/>
              </a:rPr>
              <a:t>magical commands</a:t>
            </a:r>
            <a:r>
              <a:rPr lang="en-US" sz="2800" b="0" i="0" dirty="0">
                <a:solidFill>
                  <a:srgbClr val="1F1F1F"/>
                </a:solidFill>
                <a:effectLst/>
              </a:rPr>
              <a:t> for quick tasks within a cell, like running code snippets or adding markdown</a:t>
            </a:r>
            <a:endParaRPr lang="en-IN" dirty="0"/>
          </a:p>
        </p:txBody>
      </p:sp>
      <p:sp>
        <p:nvSpPr>
          <p:cNvPr id="4" name="Content Placeholder 3">
            <a:extLst>
              <a:ext uri="{FF2B5EF4-FFF2-40B4-BE49-F238E27FC236}">
                <a16:creationId xmlns:a16="http://schemas.microsoft.com/office/drawing/2014/main" id="{C1865284-A72A-86A0-3937-ED7094149324}"/>
              </a:ext>
            </a:extLst>
          </p:cNvPr>
          <p:cNvSpPr>
            <a:spLocks noGrp="1"/>
          </p:cNvSpPr>
          <p:nvPr>
            <p:ph sz="half" idx="2"/>
          </p:nvPr>
        </p:nvSpPr>
        <p:spPr>
          <a:xfrm>
            <a:off x="6172202" y="1295399"/>
            <a:ext cx="5181598" cy="4881563"/>
          </a:xfrm>
        </p:spPr>
        <p:txBody>
          <a:bodyPr>
            <a:normAutofit/>
          </a:bodyPr>
          <a:lstStyle/>
          <a:p>
            <a:r>
              <a:rPr lang="en-US" sz="2400" b="0" i="0" dirty="0">
                <a:solidFill>
                  <a:srgbClr val="1F1F1F"/>
                </a:solidFill>
                <a:effectLst/>
              </a:rPr>
              <a:t>Offer a broader set of utilities for interacting with the Databricks environment</a:t>
            </a:r>
          </a:p>
          <a:p>
            <a:r>
              <a:rPr lang="en-US" sz="2400" b="0" i="0" dirty="0">
                <a:solidFill>
                  <a:srgbClr val="1F1F1F"/>
                </a:solidFill>
                <a:effectLst/>
              </a:rPr>
              <a:t>Can access resources and functionalities beyond the notebook cell.</a:t>
            </a:r>
          </a:p>
          <a:p>
            <a:endParaRPr lang="en-US" sz="2400" dirty="0">
              <a:solidFill>
                <a:srgbClr val="1F1F1F"/>
              </a:solidFill>
            </a:endParaRPr>
          </a:p>
          <a:p>
            <a:r>
              <a:rPr lang="en-US" sz="2400" b="0" i="0" dirty="0">
                <a:solidFill>
                  <a:srgbClr val="1F1F1F"/>
                </a:solidFill>
                <a:effectLst/>
              </a:rPr>
              <a:t>Use </a:t>
            </a:r>
            <a:r>
              <a:rPr lang="en-US" sz="2400" b="1" i="0" dirty="0">
                <a:solidFill>
                  <a:srgbClr val="1F1F1F"/>
                </a:solidFill>
                <a:effectLst/>
              </a:rPr>
              <a:t>DBUtils</a:t>
            </a:r>
            <a:r>
              <a:rPr lang="en-US" sz="2400" b="0" i="0" dirty="0">
                <a:solidFill>
                  <a:srgbClr val="1F1F1F"/>
                </a:solidFill>
                <a:effectLst/>
              </a:rPr>
              <a:t> for more complex interactions, accessing resources outside the notebook cell, or integrating with other Databricks features.</a:t>
            </a:r>
          </a:p>
          <a:p>
            <a:endParaRPr lang="en-IN" sz="2400" dirty="0"/>
          </a:p>
        </p:txBody>
      </p:sp>
      <p:sp>
        <p:nvSpPr>
          <p:cNvPr id="5" name="Rectangle 4">
            <a:extLst>
              <a:ext uri="{FF2B5EF4-FFF2-40B4-BE49-F238E27FC236}">
                <a16:creationId xmlns:a16="http://schemas.microsoft.com/office/drawing/2014/main" id="{48CC495D-F23E-DE28-888B-661A77726B57}"/>
              </a:ext>
            </a:extLst>
          </p:cNvPr>
          <p:cNvSpPr/>
          <p:nvPr/>
        </p:nvSpPr>
        <p:spPr>
          <a:xfrm>
            <a:off x="1476375" y="352425"/>
            <a:ext cx="2714625" cy="619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Magical Commands</a:t>
            </a:r>
            <a:endParaRPr lang="en-IN" dirty="0"/>
          </a:p>
        </p:txBody>
      </p:sp>
      <p:sp>
        <p:nvSpPr>
          <p:cNvPr id="6" name="Rectangle 5">
            <a:extLst>
              <a:ext uri="{FF2B5EF4-FFF2-40B4-BE49-F238E27FC236}">
                <a16:creationId xmlns:a16="http://schemas.microsoft.com/office/drawing/2014/main" id="{B284B415-9D6D-D19E-6793-ABCD79CB7B27}"/>
              </a:ext>
            </a:extLst>
          </p:cNvPr>
          <p:cNvSpPr/>
          <p:nvPr/>
        </p:nvSpPr>
        <p:spPr>
          <a:xfrm>
            <a:off x="7234238" y="352425"/>
            <a:ext cx="3057525" cy="619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DBUTILS</a:t>
            </a:r>
            <a:endParaRPr lang="en-IN" dirty="0"/>
          </a:p>
        </p:txBody>
      </p:sp>
      <p:cxnSp>
        <p:nvCxnSpPr>
          <p:cNvPr id="8" name="Straight Connector 7">
            <a:extLst>
              <a:ext uri="{FF2B5EF4-FFF2-40B4-BE49-F238E27FC236}">
                <a16:creationId xmlns:a16="http://schemas.microsoft.com/office/drawing/2014/main" id="{F29652FD-5387-BB5B-B2F1-D88907DAC63E}"/>
              </a:ext>
            </a:extLst>
          </p:cNvPr>
          <p:cNvCxnSpPr/>
          <p:nvPr/>
        </p:nvCxnSpPr>
        <p:spPr>
          <a:xfrm>
            <a:off x="6010275" y="790575"/>
            <a:ext cx="0" cy="5386387"/>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2745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7F32-CA21-9FD9-BE15-D2BBF39BA3EF}"/>
              </a:ext>
            </a:extLst>
          </p:cNvPr>
          <p:cNvSpPr>
            <a:spLocks noGrp="1"/>
          </p:cNvSpPr>
          <p:nvPr>
            <p:ph type="title"/>
          </p:nvPr>
        </p:nvSpPr>
        <p:spPr>
          <a:xfrm>
            <a:off x="4010025" y="127000"/>
            <a:ext cx="3238501" cy="739775"/>
          </a:xfrm>
        </p:spPr>
        <p:txBody>
          <a:bodyPr>
            <a:normAutofit/>
          </a:bodyPr>
          <a:lstStyle/>
          <a:p>
            <a:r>
              <a:rPr lang="en-US" sz="3200" dirty="0">
                <a:highlight>
                  <a:srgbClr val="FFFF00"/>
                </a:highlight>
              </a:rPr>
              <a:t>:: Unity Catalog ::</a:t>
            </a:r>
            <a:endParaRPr lang="en-IN" sz="3200" dirty="0">
              <a:highlight>
                <a:srgbClr val="FFFF00"/>
              </a:highlight>
            </a:endParaRPr>
          </a:p>
        </p:txBody>
      </p:sp>
      <p:sp>
        <p:nvSpPr>
          <p:cNvPr id="3" name="Content Placeholder 2">
            <a:extLst>
              <a:ext uri="{FF2B5EF4-FFF2-40B4-BE49-F238E27FC236}">
                <a16:creationId xmlns:a16="http://schemas.microsoft.com/office/drawing/2014/main" id="{7D461E0A-F390-3F80-E904-A82481045CB7}"/>
              </a:ext>
            </a:extLst>
          </p:cNvPr>
          <p:cNvSpPr>
            <a:spLocks noGrp="1"/>
          </p:cNvSpPr>
          <p:nvPr>
            <p:ph idx="1"/>
          </p:nvPr>
        </p:nvSpPr>
        <p:spPr>
          <a:xfrm>
            <a:off x="152400" y="933450"/>
            <a:ext cx="11906249" cy="5715000"/>
          </a:xfrm>
        </p:spPr>
        <p:txBody>
          <a:bodyPr>
            <a:normAutofit/>
          </a:bodyPr>
          <a:lstStyle/>
          <a:p>
            <a:r>
              <a:rPr lang="en-US" sz="2000" b="0" i="0" dirty="0">
                <a:solidFill>
                  <a:srgbClr val="1B3139"/>
                </a:solidFill>
                <a:effectLst/>
              </a:rPr>
              <a:t>Unity Catalog provides centralized access control, auditing, lineage, and data discovery capabilities across Databricks workspaces.</a:t>
            </a:r>
          </a:p>
          <a:p>
            <a:endParaRPr lang="en-US" sz="2000" dirty="0">
              <a:solidFill>
                <a:srgbClr val="1B3139"/>
              </a:solidFill>
            </a:endParaRPr>
          </a:p>
          <a:p>
            <a:endParaRPr lang="en-US" sz="2000" b="0" i="0" dirty="0">
              <a:solidFill>
                <a:srgbClr val="1B3139"/>
              </a:solidFill>
              <a:effectLst/>
            </a:endParaRPr>
          </a:p>
          <a:p>
            <a:endParaRPr lang="en-US" sz="2000" dirty="0">
              <a:solidFill>
                <a:srgbClr val="1B3139"/>
              </a:solidFill>
            </a:endParaRPr>
          </a:p>
          <a:p>
            <a:endParaRPr lang="en-US" sz="2000" b="0" i="0" dirty="0">
              <a:solidFill>
                <a:srgbClr val="1B3139"/>
              </a:solidFill>
              <a:effectLst/>
            </a:endParaRPr>
          </a:p>
          <a:p>
            <a:endParaRPr lang="en-US" sz="2000" dirty="0">
              <a:solidFill>
                <a:srgbClr val="1B3139"/>
              </a:solidFill>
            </a:endParaRPr>
          </a:p>
          <a:p>
            <a:endParaRPr lang="en-US" sz="2000" b="0" i="0" dirty="0">
              <a:solidFill>
                <a:srgbClr val="1B3139"/>
              </a:solidFill>
              <a:effectLst/>
            </a:endParaRPr>
          </a:p>
          <a:p>
            <a:endParaRPr lang="en-US" sz="2000" dirty="0">
              <a:solidFill>
                <a:srgbClr val="1B3139"/>
              </a:solidFill>
            </a:endParaRPr>
          </a:p>
          <a:p>
            <a:endParaRPr lang="en-US" sz="2000" b="0" i="0" dirty="0">
              <a:solidFill>
                <a:srgbClr val="1B3139"/>
              </a:solidFill>
              <a:effectLst/>
            </a:endParaRPr>
          </a:p>
          <a:p>
            <a:r>
              <a:rPr lang="en-US" sz="2000" b="0" i="0" dirty="0">
                <a:solidFill>
                  <a:srgbClr val="1B3139"/>
                </a:solidFill>
                <a:effectLst/>
              </a:rPr>
              <a:t>To wrap up , Unity catalog is a central place where you can control the access of many workspaces, and you can also see who have access to what And you can also control this access management.</a:t>
            </a:r>
          </a:p>
          <a:p>
            <a:endParaRPr lang="en-US" sz="2000" b="0" i="0" dirty="0">
              <a:solidFill>
                <a:srgbClr val="1B3139"/>
              </a:solidFill>
              <a:effectLst/>
            </a:endParaRPr>
          </a:p>
          <a:p>
            <a:pPr marL="0" indent="0">
              <a:buNone/>
            </a:pPr>
            <a:endParaRPr lang="en-US" sz="2000" b="0" i="0" dirty="0">
              <a:solidFill>
                <a:srgbClr val="1B3139"/>
              </a:solidFill>
              <a:effectLst/>
            </a:endParaRPr>
          </a:p>
          <a:p>
            <a:endParaRPr lang="en-US" sz="2000" dirty="0">
              <a:solidFill>
                <a:srgbClr val="1B3139"/>
              </a:solidFill>
            </a:endParaRPr>
          </a:p>
          <a:p>
            <a:endParaRPr lang="en-IN" sz="2000" dirty="0"/>
          </a:p>
        </p:txBody>
      </p:sp>
      <p:pic>
        <p:nvPicPr>
          <p:cNvPr id="3074" name="Picture 2" descr="Unity Catalog diagram">
            <a:extLst>
              <a:ext uri="{FF2B5EF4-FFF2-40B4-BE49-F238E27FC236}">
                <a16:creationId xmlns:a16="http://schemas.microsoft.com/office/drawing/2014/main" id="{87A2A8BB-3999-CA6F-790B-F5F99EDD6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1766886"/>
            <a:ext cx="3107690" cy="23885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CEC75C-26D2-0CB1-8FAB-6DEAB80011FA}"/>
              </a:ext>
            </a:extLst>
          </p:cNvPr>
          <p:cNvPicPr>
            <a:picLocks noChangeAspect="1"/>
          </p:cNvPicPr>
          <p:nvPr/>
        </p:nvPicPr>
        <p:blipFill>
          <a:blip r:embed="rId3"/>
          <a:stretch>
            <a:fillRect/>
          </a:stretch>
        </p:blipFill>
        <p:spPr>
          <a:xfrm>
            <a:off x="3994149" y="1509609"/>
            <a:ext cx="7907656" cy="3195742"/>
          </a:xfrm>
          <a:prstGeom prst="rect">
            <a:avLst/>
          </a:prstGeom>
        </p:spPr>
      </p:pic>
      <p:sp>
        <p:nvSpPr>
          <p:cNvPr id="6" name="Rectangle 5">
            <a:extLst>
              <a:ext uri="{FF2B5EF4-FFF2-40B4-BE49-F238E27FC236}">
                <a16:creationId xmlns:a16="http://schemas.microsoft.com/office/drawing/2014/main" id="{AF274363-2B24-0454-DB60-8EC53F202803}"/>
              </a:ext>
            </a:extLst>
          </p:cNvPr>
          <p:cNvSpPr/>
          <p:nvPr/>
        </p:nvSpPr>
        <p:spPr>
          <a:xfrm>
            <a:off x="488950" y="5610225"/>
            <a:ext cx="10893425" cy="9334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4"/>
              </a:rPr>
              <a:t>https://docs.databricks.com/en/data-governance/unity-catalog/index.html</a:t>
            </a:r>
            <a:endParaRPr lang="en-US" dirty="0"/>
          </a:p>
          <a:p>
            <a:pPr algn="ctr"/>
            <a:endParaRPr lang="en-IN" dirty="0"/>
          </a:p>
        </p:txBody>
      </p:sp>
    </p:spTree>
    <p:extLst>
      <p:ext uri="{BB962C8B-B14F-4D97-AF65-F5344CB8AC3E}">
        <p14:creationId xmlns:p14="http://schemas.microsoft.com/office/powerpoint/2010/main" val="4162735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27A1-03AC-44B7-7000-34E50F584FCF}"/>
              </a:ext>
            </a:extLst>
          </p:cNvPr>
          <p:cNvSpPr>
            <a:spLocks noGrp="1"/>
          </p:cNvSpPr>
          <p:nvPr>
            <p:ph type="title"/>
          </p:nvPr>
        </p:nvSpPr>
        <p:spPr>
          <a:xfrm>
            <a:off x="838200" y="155575"/>
            <a:ext cx="10515600" cy="396875"/>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43697F78-3EC3-87F9-62DA-2BB174EEF848}"/>
              </a:ext>
            </a:extLst>
          </p:cNvPr>
          <p:cNvSpPr>
            <a:spLocks noGrp="1"/>
          </p:cNvSpPr>
          <p:nvPr>
            <p:ph idx="1"/>
          </p:nvPr>
        </p:nvSpPr>
        <p:spPr>
          <a:xfrm>
            <a:off x="133349" y="628650"/>
            <a:ext cx="11858625" cy="6073775"/>
          </a:xfrm>
        </p:spPr>
        <p:txBody>
          <a:bodyPr>
            <a:normAutofit/>
          </a:bodyPr>
          <a:lstStyle/>
          <a:p>
            <a:r>
              <a:rPr lang="en-US" sz="2000" dirty="0"/>
              <a:t>Let's understand what problem does Unity Catalog solves and how it is helpful.</a:t>
            </a:r>
          </a:p>
          <a:p>
            <a:r>
              <a:rPr lang="en-US" sz="2000" dirty="0"/>
              <a:t>Imagine you own a data analytics organization. You got a project where you are making use of Azure Databricks as a solution to complete it. In a typical Databricks service, which is nothing but a Databricks workspace, the one that you will go and you will go to the Azure portal and you will initially create a Azure Databricks workspace . As an organization, you will have many users like developers, leads, managers, etc., where you cannot give developers entire access to the workspace.</a:t>
            </a:r>
          </a:p>
          <a:p>
            <a:r>
              <a:rPr lang="en-US" sz="2000" dirty="0"/>
              <a:t>To create unrestricted computes or clusters, you need to have a user management where you will define groups and roles, who need to have what level of access. For that, you need to have a user management, So you set up a user management and you define the required groups and roles to work on And you will also have a hive meta store for each workspace which stores the managed tables . Also, you define access controls on tables who need to access what kind of data in storage accounts, You will also have something called user roles, where you can restrict the users to what type of data. Either they can create it, they can read it, or they can delete it, You can define these roles in the storage account. Then, based on the level of access, users can create the clusters and they can work on them.</a:t>
            </a:r>
          </a:p>
          <a:p>
            <a:r>
              <a:rPr lang="en-US" sz="2000" dirty="0"/>
              <a:t>So , this is fine , But in real time a Databricks will not have only a single workspace. It will have dev workspace, UAT and prod etc., Imagine a situation in real time where you need to create a different workspace for prod environment. So, for again Prod workspace we have define the things what we did before .</a:t>
            </a:r>
          </a:p>
          <a:p>
            <a:r>
              <a:rPr lang="en-US" sz="2000" dirty="0"/>
              <a:t>Now what if you have multiple projects where you will have multiple workspaces? The solution that you are seeing here requires a lot of tasks to do, and the maintenance is very tough.</a:t>
            </a:r>
            <a:endParaRPr lang="en-IN" sz="2000" dirty="0"/>
          </a:p>
        </p:txBody>
      </p:sp>
    </p:spTree>
    <p:extLst>
      <p:ext uri="{BB962C8B-B14F-4D97-AF65-F5344CB8AC3E}">
        <p14:creationId xmlns:p14="http://schemas.microsoft.com/office/powerpoint/2010/main" val="346755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46C2-0C6D-20FD-7556-6416538E8156}"/>
              </a:ext>
            </a:extLst>
          </p:cNvPr>
          <p:cNvSpPr>
            <a:spLocks noGrp="1"/>
          </p:cNvSpPr>
          <p:nvPr>
            <p:ph type="title"/>
          </p:nvPr>
        </p:nvSpPr>
        <p:spPr>
          <a:xfrm>
            <a:off x="752475" y="127001"/>
            <a:ext cx="10515600" cy="554036"/>
          </a:xfrm>
        </p:spPr>
        <p:txBody>
          <a:bodyPr>
            <a:normAutofit/>
          </a:bodyPr>
          <a:lstStyle/>
          <a:p>
            <a:pPr algn="ctr"/>
            <a:r>
              <a:rPr lang="en-US" sz="3200" dirty="0">
                <a:highlight>
                  <a:srgbClr val="FFFF00"/>
                </a:highlight>
              </a:rPr>
              <a:t>::Big Data Processing::</a:t>
            </a:r>
            <a:endParaRPr lang="en-IN" sz="3200" dirty="0">
              <a:highlight>
                <a:srgbClr val="FFFF00"/>
              </a:highlight>
            </a:endParaRPr>
          </a:p>
        </p:txBody>
      </p:sp>
      <p:sp>
        <p:nvSpPr>
          <p:cNvPr id="3" name="Content Placeholder 2">
            <a:extLst>
              <a:ext uri="{FF2B5EF4-FFF2-40B4-BE49-F238E27FC236}">
                <a16:creationId xmlns:a16="http://schemas.microsoft.com/office/drawing/2014/main" id="{F4F5535F-E460-7C12-7823-B8B55241DC39}"/>
              </a:ext>
            </a:extLst>
          </p:cNvPr>
          <p:cNvSpPr>
            <a:spLocks noGrp="1"/>
          </p:cNvSpPr>
          <p:nvPr>
            <p:ph idx="1"/>
          </p:nvPr>
        </p:nvSpPr>
        <p:spPr>
          <a:xfrm>
            <a:off x="209551" y="923926"/>
            <a:ext cx="11572874" cy="5667374"/>
          </a:xfrm>
        </p:spPr>
        <p:txBody>
          <a:bodyPr>
            <a:normAutofit/>
          </a:bodyPr>
          <a:lstStyle/>
          <a:p>
            <a:r>
              <a:rPr lang="en-US" sz="2000" dirty="0"/>
              <a:t>Before learning DataBricks , its essential to learn about how Big Data processing takes place at High level , why spark evolved.</a:t>
            </a:r>
          </a:p>
          <a:p>
            <a:r>
              <a:rPr lang="en-US" sz="2000" dirty="0"/>
              <a:t>Distributed Computing is a Backbone for DataBricks.</a:t>
            </a:r>
          </a:p>
          <a:p>
            <a:r>
              <a:rPr lang="en-US" sz="2000" dirty="0"/>
              <a:t>Any Big Data uses Distributed computing process instead of having single monolithically system for storage and compute . </a:t>
            </a:r>
          </a:p>
          <a:p>
            <a:r>
              <a:rPr lang="en-US" sz="2000" dirty="0"/>
              <a:t>Initially, Big Data analytics done on only single supercomputer , which manages entire workload . When we want to scale-up , we need to add storage and compute . This type of adding is called as ‘Vertical Scaling’. One of the major drawback of this process , you can’t keep on adding hardware like disk and ram for a single computer which is not the right way of approach.</a:t>
            </a:r>
          </a:p>
          <a:p>
            <a:r>
              <a:rPr lang="en-US" sz="2000" dirty="0"/>
              <a:t>To overcome this distributed approach came into the picture, were computers added horizontally and parallelly execute the task called as “Horizontal scaling” .</a:t>
            </a:r>
          </a:p>
          <a:p>
            <a:r>
              <a:rPr lang="en-US" sz="2000" dirty="0"/>
              <a:t>So, group of computers which share and work parallelly to promote the faster completion of  tasks are called as “Cluster”.</a:t>
            </a:r>
          </a:p>
          <a:p>
            <a:r>
              <a:rPr lang="en-US" sz="2000" dirty="0"/>
              <a:t>Each computer have the OS, to co-ordinate this group of computers together called “Cluster Manager”</a:t>
            </a:r>
          </a:p>
        </p:txBody>
      </p:sp>
    </p:spTree>
    <p:extLst>
      <p:ext uri="{BB962C8B-B14F-4D97-AF65-F5344CB8AC3E}">
        <p14:creationId xmlns:p14="http://schemas.microsoft.com/office/powerpoint/2010/main" val="908561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2F00-C252-500A-0870-07BC49FBBBAE}"/>
              </a:ext>
            </a:extLst>
          </p:cNvPr>
          <p:cNvSpPr>
            <a:spLocks noGrp="1"/>
          </p:cNvSpPr>
          <p:nvPr>
            <p:ph type="title"/>
          </p:nvPr>
        </p:nvSpPr>
        <p:spPr>
          <a:xfrm>
            <a:off x="838200" y="193676"/>
            <a:ext cx="10515600" cy="387350"/>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EB10263B-C00D-D21C-B299-D31D7022C121}"/>
              </a:ext>
            </a:extLst>
          </p:cNvPr>
          <p:cNvSpPr>
            <a:spLocks noGrp="1"/>
          </p:cNvSpPr>
          <p:nvPr>
            <p:ph idx="1"/>
          </p:nvPr>
        </p:nvSpPr>
        <p:spPr>
          <a:xfrm>
            <a:off x="152399" y="581026"/>
            <a:ext cx="11668125" cy="6195694"/>
          </a:xfrm>
        </p:spPr>
        <p:txBody>
          <a:bodyPr>
            <a:normAutofit/>
          </a:bodyPr>
          <a:lstStyle/>
          <a:p>
            <a:pPr>
              <a:lnSpc>
                <a:spcPct val="100000"/>
              </a:lnSpc>
            </a:pPr>
            <a:r>
              <a:rPr lang="en-US" sz="2000" dirty="0"/>
              <a:t>You have no visibility on who is having what level of access in all workspaces. Now there is a need for a centralized location where you can manage users' governance, audit, metadata. Now all these can be solved by a unity catalog. Now we have seen the challenges here and this can be solved by the unity catalog,  the unity catalog, the workspaces will only have their compute resources and the rest user management , Metadata management will be taken care by Unity Catalog. Here, Unity Catalog acts as a unified interface for the workspace. You will have a centralized location where you can have the access to user management, where you can control who can have access to what object.</a:t>
            </a:r>
          </a:p>
          <a:p>
            <a:pPr>
              <a:lnSpc>
                <a:spcPct val="100000"/>
              </a:lnSpc>
            </a:pPr>
            <a:r>
              <a:rPr lang="en-US" sz="2000" dirty="0"/>
              <a:t>So, you need not to worry about access permission, and you need not to worry about the access level between the workspaces. A single location can have visibility to all workspaces, and you can do the access management by sitting on a single place.</a:t>
            </a:r>
          </a:p>
          <a:p>
            <a:endParaRPr lang="en-US" sz="2000" dirty="0"/>
          </a:p>
          <a:p>
            <a:endParaRPr lang="en-IN" sz="2000" dirty="0"/>
          </a:p>
        </p:txBody>
      </p:sp>
      <p:pic>
        <p:nvPicPr>
          <p:cNvPr id="5" name="Picture 4">
            <a:extLst>
              <a:ext uri="{FF2B5EF4-FFF2-40B4-BE49-F238E27FC236}">
                <a16:creationId xmlns:a16="http://schemas.microsoft.com/office/drawing/2014/main" id="{107370D7-5615-0904-DFBD-357513A2D5F1}"/>
              </a:ext>
            </a:extLst>
          </p:cNvPr>
          <p:cNvPicPr>
            <a:picLocks noChangeAspect="1"/>
          </p:cNvPicPr>
          <p:nvPr/>
        </p:nvPicPr>
        <p:blipFill>
          <a:blip r:embed="rId2"/>
          <a:stretch>
            <a:fillRect/>
          </a:stretch>
        </p:blipFill>
        <p:spPr>
          <a:xfrm>
            <a:off x="4762500" y="3571875"/>
            <a:ext cx="6457314" cy="3092449"/>
          </a:xfrm>
          <a:prstGeom prst="rect">
            <a:avLst/>
          </a:prstGeom>
        </p:spPr>
      </p:pic>
    </p:spTree>
    <p:extLst>
      <p:ext uri="{BB962C8B-B14F-4D97-AF65-F5344CB8AC3E}">
        <p14:creationId xmlns:p14="http://schemas.microsoft.com/office/powerpoint/2010/main" val="4188688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8EC5-4F19-3E07-43B0-B8B7FE9D425D}"/>
              </a:ext>
            </a:extLst>
          </p:cNvPr>
          <p:cNvSpPr>
            <a:spLocks noGrp="1"/>
          </p:cNvSpPr>
          <p:nvPr>
            <p:ph type="title"/>
          </p:nvPr>
        </p:nvSpPr>
        <p:spPr>
          <a:xfrm>
            <a:off x="838200" y="213043"/>
            <a:ext cx="10515600" cy="264478"/>
          </a:xfrm>
        </p:spPr>
        <p:txBody>
          <a:bodyPr>
            <a:normAutofit/>
          </a:bodyPr>
          <a:lstStyle/>
          <a:p>
            <a:r>
              <a:rPr lang="en-US" sz="1200" dirty="0"/>
              <a:t>Continue….</a:t>
            </a:r>
            <a:endParaRPr lang="en-IN" sz="1200" dirty="0"/>
          </a:p>
        </p:txBody>
      </p:sp>
      <p:pic>
        <p:nvPicPr>
          <p:cNvPr id="5" name="Content Placeholder 4">
            <a:extLst>
              <a:ext uri="{FF2B5EF4-FFF2-40B4-BE49-F238E27FC236}">
                <a16:creationId xmlns:a16="http://schemas.microsoft.com/office/drawing/2014/main" id="{6F21591E-C3E5-1D80-11E4-004C04D6AB09}"/>
              </a:ext>
            </a:extLst>
          </p:cNvPr>
          <p:cNvPicPr>
            <a:picLocks noGrp="1" noChangeAspect="1"/>
          </p:cNvPicPr>
          <p:nvPr>
            <p:ph idx="1"/>
          </p:nvPr>
        </p:nvPicPr>
        <p:blipFill>
          <a:blip r:embed="rId2"/>
          <a:stretch>
            <a:fillRect/>
          </a:stretch>
        </p:blipFill>
        <p:spPr>
          <a:xfrm>
            <a:off x="468550" y="477521"/>
            <a:ext cx="10788730" cy="5523302"/>
          </a:xfrm>
        </p:spPr>
      </p:pic>
      <p:sp>
        <p:nvSpPr>
          <p:cNvPr id="6" name="Rectangle 5">
            <a:extLst>
              <a:ext uri="{FF2B5EF4-FFF2-40B4-BE49-F238E27FC236}">
                <a16:creationId xmlns:a16="http://schemas.microsoft.com/office/drawing/2014/main" id="{520CD8CA-365F-F72E-58B7-6B3FD8C8B168}"/>
              </a:ext>
            </a:extLst>
          </p:cNvPr>
          <p:cNvSpPr/>
          <p:nvPr/>
        </p:nvSpPr>
        <p:spPr>
          <a:xfrm>
            <a:off x="477520" y="6146800"/>
            <a:ext cx="11236960" cy="4981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https://docs.databricks.com/aws/en/ingestion/lakeflow-connect/salesforce-pipeline</a:t>
            </a:r>
          </a:p>
        </p:txBody>
      </p:sp>
    </p:spTree>
    <p:extLst>
      <p:ext uri="{BB962C8B-B14F-4D97-AF65-F5344CB8AC3E}">
        <p14:creationId xmlns:p14="http://schemas.microsoft.com/office/powerpoint/2010/main" val="176324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0D91-96A8-4B15-A227-4848B19D4BAB}"/>
              </a:ext>
            </a:extLst>
          </p:cNvPr>
          <p:cNvSpPr>
            <a:spLocks noGrp="1"/>
          </p:cNvSpPr>
          <p:nvPr>
            <p:ph type="title"/>
          </p:nvPr>
        </p:nvSpPr>
        <p:spPr>
          <a:xfrm>
            <a:off x="838200" y="141605"/>
            <a:ext cx="10515600" cy="457835"/>
          </a:xfrm>
        </p:spPr>
        <p:txBody>
          <a:bodyPr>
            <a:normAutofit/>
          </a:bodyPr>
          <a:lstStyle/>
          <a:p>
            <a:r>
              <a:rPr lang="en-US" sz="1600" dirty="0"/>
              <a:t>Continue….</a:t>
            </a:r>
            <a:endParaRPr lang="en-IN" sz="1600" dirty="0"/>
          </a:p>
        </p:txBody>
      </p:sp>
      <p:sp>
        <p:nvSpPr>
          <p:cNvPr id="3" name="Content Placeholder 2">
            <a:extLst>
              <a:ext uri="{FF2B5EF4-FFF2-40B4-BE49-F238E27FC236}">
                <a16:creationId xmlns:a16="http://schemas.microsoft.com/office/drawing/2014/main" id="{C4E7FC91-F8B9-A9C9-91EE-F735C268E933}"/>
              </a:ext>
            </a:extLst>
          </p:cNvPr>
          <p:cNvSpPr>
            <a:spLocks noGrp="1"/>
          </p:cNvSpPr>
          <p:nvPr>
            <p:ph idx="1"/>
          </p:nvPr>
        </p:nvSpPr>
        <p:spPr>
          <a:xfrm>
            <a:off x="304800" y="599440"/>
            <a:ext cx="11643360" cy="5882640"/>
          </a:xfrm>
        </p:spPr>
        <p:txBody>
          <a:bodyPr/>
          <a:lstStyle/>
          <a:p>
            <a:endParaRPr lang="en-IN" dirty="0"/>
          </a:p>
        </p:txBody>
      </p:sp>
    </p:spTree>
    <p:extLst>
      <p:ext uri="{BB962C8B-B14F-4D97-AF65-F5344CB8AC3E}">
        <p14:creationId xmlns:p14="http://schemas.microsoft.com/office/powerpoint/2010/main" val="317346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7D65-4559-0AE7-BBFF-83AD55B13DAB}"/>
              </a:ext>
            </a:extLst>
          </p:cNvPr>
          <p:cNvSpPr>
            <a:spLocks noGrp="1"/>
          </p:cNvSpPr>
          <p:nvPr>
            <p:ph type="title"/>
          </p:nvPr>
        </p:nvSpPr>
        <p:spPr>
          <a:xfrm>
            <a:off x="838200" y="10795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pic>
        <p:nvPicPr>
          <p:cNvPr id="5" name="Content Placeholder 4">
            <a:extLst>
              <a:ext uri="{FF2B5EF4-FFF2-40B4-BE49-F238E27FC236}">
                <a16:creationId xmlns:a16="http://schemas.microsoft.com/office/drawing/2014/main" id="{D5D91494-C03D-270C-F34C-12461F82E5D8}"/>
              </a:ext>
            </a:extLst>
          </p:cNvPr>
          <p:cNvPicPr>
            <a:picLocks noGrp="1" noChangeAspect="1"/>
          </p:cNvPicPr>
          <p:nvPr>
            <p:ph idx="1"/>
          </p:nvPr>
        </p:nvPicPr>
        <p:blipFill>
          <a:blip r:embed="rId2"/>
          <a:stretch>
            <a:fillRect/>
          </a:stretch>
        </p:blipFill>
        <p:spPr>
          <a:xfrm>
            <a:off x="607059" y="1152525"/>
            <a:ext cx="10977881" cy="5114414"/>
          </a:xfrm>
        </p:spPr>
      </p:pic>
      <p:sp>
        <p:nvSpPr>
          <p:cNvPr id="6" name="Rectangle 5">
            <a:extLst>
              <a:ext uri="{FF2B5EF4-FFF2-40B4-BE49-F238E27FC236}">
                <a16:creationId xmlns:a16="http://schemas.microsoft.com/office/drawing/2014/main" id="{780AC242-E466-ACAE-4A8E-5A122DF3B08C}"/>
              </a:ext>
            </a:extLst>
          </p:cNvPr>
          <p:cNvSpPr/>
          <p:nvPr/>
        </p:nvSpPr>
        <p:spPr>
          <a:xfrm>
            <a:off x="1270000" y="619760"/>
            <a:ext cx="1899920" cy="772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Vertical Scaling</a:t>
            </a:r>
            <a:endParaRPr lang="en-IN" dirty="0"/>
          </a:p>
        </p:txBody>
      </p:sp>
      <p:sp>
        <p:nvSpPr>
          <p:cNvPr id="7" name="Rectangle 6">
            <a:extLst>
              <a:ext uri="{FF2B5EF4-FFF2-40B4-BE49-F238E27FC236}">
                <a16:creationId xmlns:a16="http://schemas.microsoft.com/office/drawing/2014/main" id="{FD8C2944-7F2E-1EAA-BD8E-3AD677BD8EE9}"/>
              </a:ext>
            </a:extLst>
          </p:cNvPr>
          <p:cNvSpPr/>
          <p:nvPr/>
        </p:nvSpPr>
        <p:spPr>
          <a:xfrm>
            <a:off x="7877175" y="566103"/>
            <a:ext cx="2295525" cy="6565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Horizontal Scaling</a:t>
            </a:r>
            <a:endParaRPr lang="en-IN" dirty="0"/>
          </a:p>
        </p:txBody>
      </p:sp>
    </p:spTree>
    <p:extLst>
      <p:ext uri="{BB962C8B-B14F-4D97-AF65-F5344CB8AC3E}">
        <p14:creationId xmlns:p14="http://schemas.microsoft.com/office/powerpoint/2010/main" val="54439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18D1-47B0-7CD6-692E-D2D1C859C41B}"/>
              </a:ext>
            </a:extLst>
          </p:cNvPr>
          <p:cNvSpPr>
            <a:spLocks noGrp="1"/>
          </p:cNvSpPr>
          <p:nvPr>
            <p:ph type="title"/>
          </p:nvPr>
        </p:nvSpPr>
        <p:spPr>
          <a:xfrm>
            <a:off x="838200" y="155576"/>
            <a:ext cx="10515600" cy="263524"/>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479E17DD-25A7-8A81-E06A-3A00F7835263}"/>
              </a:ext>
            </a:extLst>
          </p:cNvPr>
          <p:cNvSpPr>
            <a:spLocks noGrp="1"/>
          </p:cNvSpPr>
          <p:nvPr>
            <p:ph idx="1"/>
          </p:nvPr>
        </p:nvSpPr>
        <p:spPr>
          <a:xfrm>
            <a:off x="114300" y="581026"/>
            <a:ext cx="11887199" cy="6121398"/>
          </a:xfrm>
        </p:spPr>
        <p:txBody>
          <a:bodyPr>
            <a:normAutofit/>
          </a:bodyPr>
          <a:lstStyle/>
          <a:p>
            <a:r>
              <a:rPr lang="en-US" sz="2000" dirty="0"/>
              <a:t>So, we need a Tool or a product , which will do this distributed storage and computing process. </a:t>
            </a:r>
          </a:p>
          <a:p>
            <a:r>
              <a:rPr lang="en-US" sz="2000" dirty="0"/>
              <a:t>Initially, Hadoop emerged as a solution with MapReduce for Distributed computing and HDFS for Storage</a:t>
            </a:r>
          </a:p>
          <a:p>
            <a:r>
              <a:rPr lang="en-US" sz="2000" dirty="0"/>
              <a:t>But One of the major Drawback of MapReduce is it will do operations on Disk ( for every iteration , it used to perform the read and write from the Disk). So, this will case high I/O operations as a result of that it slow down the Data processing (need to wait more time to get the desired output)</a:t>
            </a:r>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r>
              <a:rPr lang="en-US" sz="2000" dirty="0"/>
              <a:t>To overcome this issue </a:t>
            </a:r>
            <a:r>
              <a:rPr lang="en-US" sz="2000" dirty="0">
                <a:solidFill>
                  <a:srgbClr val="FF0000"/>
                </a:solidFill>
              </a:rPr>
              <a:t>Spark</a:t>
            </a:r>
            <a:r>
              <a:rPr lang="en-US" sz="2000" dirty="0"/>
              <a:t> emerged into the market. Spark uses Ram to do Data Processing {in-memory}, it is much faster operation than Disk Based application. </a:t>
            </a:r>
          </a:p>
          <a:p>
            <a:r>
              <a:rPr lang="en-US" sz="2000" dirty="0"/>
              <a:t>Moreover, Spark supports different languages than MapReduce and the amount of code we written using spark is very less compared to MapReduce </a:t>
            </a:r>
          </a:p>
          <a:p>
            <a:r>
              <a:rPr lang="en-IN" sz="2000" dirty="0"/>
              <a:t>Storage and computation are decoupled in spark, whereas it was Strongly coupled in MapReduce </a:t>
            </a:r>
          </a:p>
        </p:txBody>
      </p:sp>
      <p:pic>
        <p:nvPicPr>
          <p:cNvPr id="5" name="Picture 4">
            <a:extLst>
              <a:ext uri="{FF2B5EF4-FFF2-40B4-BE49-F238E27FC236}">
                <a16:creationId xmlns:a16="http://schemas.microsoft.com/office/drawing/2014/main" id="{B53E3860-D0E9-3D3A-2FC8-31A535E23282}"/>
              </a:ext>
            </a:extLst>
          </p:cNvPr>
          <p:cNvPicPr>
            <a:picLocks noChangeAspect="1"/>
          </p:cNvPicPr>
          <p:nvPr/>
        </p:nvPicPr>
        <p:blipFill>
          <a:blip r:embed="rId2"/>
          <a:stretch>
            <a:fillRect/>
          </a:stretch>
        </p:blipFill>
        <p:spPr>
          <a:xfrm>
            <a:off x="161926" y="2561403"/>
            <a:ext cx="5069840" cy="2039171"/>
          </a:xfrm>
          <a:prstGeom prst="rect">
            <a:avLst/>
          </a:prstGeom>
        </p:spPr>
      </p:pic>
      <p:pic>
        <p:nvPicPr>
          <p:cNvPr id="7" name="Picture 6">
            <a:extLst>
              <a:ext uri="{FF2B5EF4-FFF2-40B4-BE49-F238E27FC236}">
                <a16:creationId xmlns:a16="http://schemas.microsoft.com/office/drawing/2014/main" id="{EE22D8DB-FFB9-E907-4F6C-9E7FA5166A9A}"/>
              </a:ext>
            </a:extLst>
          </p:cNvPr>
          <p:cNvPicPr>
            <a:picLocks noChangeAspect="1"/>
          </p:cNvPicPr>
          <p:nvPr/>
        </p:nvPicPr>
        <p:blipFill>
          <a:blip r:embed="rId3"/>
          <a:stretch>
            <a:fillRect/>
          </a:stretch>
        </p:blipFill>
        <p:spPr>
          <a:xfrm>
            <a:off x="5684519" y="2730089"/>
            <a:ext cx="6316980" cy="1870485"/>
          </a:xfrm>
          <a:prstGeom prst="rect">
            <a:avLst/>
          </a:prstGeom>
        </p:spPr>
      </p:pic>
      <p:sp>
        <p:nvSpPr>
          <p:cNvPr id="8" name="Rectangle 7">
            <a:extLst>
              <a:ext uri="{FF2B5EF4-FFF2-40B4-BE49-F238E27FC236}">
                <a16:creationId xmlns:a16="http://schemas.microsoft.com/office/drawing/2014/main" id="{8535375E-622B-DC86-B890-7C359A426B34}"/>
              </a:ext>
            </a:extLst>
          </p:cNvPr>
          <p:cNvSpPr/>
          <p:nvPr/>
        </p:nvSpPr>
        <p:spPr>
          <a:xfrm>
            <a:off x="1905000" y="2343150"/>
            <a:ext cx="1866900" cy="495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MapReduce</a:t>
            </a:r>
            <a:endParaRPr lang="en-IN" dirty="0"/>
          </a:p>
        </p:txBody>
      </p:sp>
      <p:sp>
        <p:nvSpPr>
          <p:cNvPr id="9" name="Rectangle 8">
            <a:extLst>
              <a:ext uri="{FF2B5EF4-FFF2-40B4-BE49-F238E27FC236}">
                <a16:creationId xmlns:a16="http://schemas.microsoft.com/office/drawing/2014/main" id="{C5D10EFD-19D8-BF52-30A7-B2576B2DE614}"/>
              </a:ext>
            </a:extLst>
          </p:cNvPr>
          <p:cNvSpPr/>
          <p:nvPr/>
        </p:nvSpPr>
        <p:spPr>
          <a:xfrm>
            <a:off x="8010525" y="2343150"/>
            <a:ext cx="1866900" cy="495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Spark</a:t>
            </a:r>
            <a:endParaRPr lang="en-IN" dirty="0"/>
          </a:p>
        </p:txBody>
      </p:sp>
    </p:spTree>
    <p:extLst>
      <p:ext uri="{BB962C8B-B14F-4D97-AF65-F5344CB8AC3E}">
        <p14:creationId xmlns:p14="http://schemas.microsoft.com/office/powerpoint/2010/main" val="158895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A551-9765-F99E-2A3B-C6B0CEFB4345}"/>
              </a:ext>
            </a:extLst>
          </p:cNvPr>
          <p:cNvSpPr>
            <a:spLocks noGrp="1"/>
          </p:cNvSpPr>
          <p:nvPr>
            <p:ph type="title"/>
          </p:nvPr>
        </p:nvSpPr>
        <p:spPr>
          <a:xfrm>
            <a:off x="838200" y="165100"/>
            <a:ext cx="10515600" cy="515937"/>
          </a:xfrm>
        </p:spPr>
        <p:txBody>
          <a:bodyPr>
            <a:normAutofit fontScale="90000"/>
          </a:bodyPr>
          <a:lstStyle/>
          <a:p>
            <a:pPr algn="ctr"/>
            <a:r>
              <a:rPr lang="en-US" sz="3200" dirty="0">
                <a:highlight>
                  <a:srgbClr val="FFFF00"/>
                </a:highlight>
              </a:rPr>
              <a:t>:: Spark Architecture ::</a:t>
            </a:r>
            <a:endParaRPr lang="en-IN" sz="3200" dirty="0">
              <a:highlight>
                <a:srgbClr val="FFFF00"/>
              </a:highlight>
            </a:endParaRPr>
          </a:p>
        </p:txBody>
      </p:sp>
      <p:sp>
        <p:nvSpPr>
          <p:cNvPr id="3" name="Content Placeholder 2">
            <a:extLst>
              <a:ext uri="{FF2B5EF4-FFF2-40B4-BE49-F238E27FC236}">
                <a16:creationId xmlns:a16="http://schemas.microsoft.com/office/drawing/2014/main" id="{25F120D3-420C-5A75-E82E-39A1A770B180}"/>
              </a:ext>
            </a:extLst>
          </p:cNvPr>
          <p:cNvSpPr>
            <a:spLocks noGrp="1"/>
          </p:cNvSpPr>
          <p:nvPr>
            <p:ph idx="1"/>
          </p:nvPr>
        </p:nvSpPr>
        <p:spPr>
          <a:xfrm>
            <a:off x="142875" y="819150"/>
            <a:ext cx="11782425" cy="5873750"/>
          </a:xfrm>
        </p:spPr>
        <p:txBody>
          <a:bodyPr>
            <a:normAutofit/>
          </a:bodyPr>
          <a:lstStyle/>
          <a:p>
            <a:r>
              <a:rPr lang="en-US" sz="2000" dirty="0"/>
              <a:t>Spark is an open-source in-memory application framework for Distributed Data processing for huge volumes of data. In other words, it’s a compute engine which is used for the Bigdata processing.</a:t>
            </a:r>
          </a:p>
          <a:p>
            <a:r>
              <a:rPr lang="en-US" sz="2000" dirty="0"/>
              <a:t>Spark uses Cluster ( a group of computers connected each other) for the Distributed Data Processing . The below image shows you the Spark Architecture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Ps: Both images are same only explains the arch of Spark cluster . Follows the Master-Slave process</a:t>
            </a:r>
          </a:p>
          <a:p>
            <a:endParaRPr lang="en-IN" sz="2000" dirty="0"/>
          </a:p>
        </p:txBody>
      </p:sp>
      <p:pic>
        <p:nvPicPr>
          <p:cNvPr id="5" name="Picture 4">
            <a:extLst>
              <a:ext uri="{FF2B5EF4-FFF2-40B4-BE49-F238E27FC236}">
                <a16:creationId xmlns:a16="http://schemas.microsoft.com/office/drawing/2014/main" id="{FD52DAAE-D6A3-BBF6-D0A4-F20364154B9C}"/>
              </a:ext>
            </a:extLst>
          </p:cNvPr>
          <p:cNvPicPr>
            <a:picLocks noChangeAspect="1"/>
          </p:cNvPicPr>
          <p:nvPr/>
        </p:nvPicPr>
        <p:blipFill>
          <a:blip r:embed="rId2"/>
          <a:stretch>
            <a:fillRect/>
          </a:stretch>
        </p:blipFill>
        <p:spPr>
          <a:xfrm>
            <a:off x="7029450" y="2365497"/>
            <a:ext cx="4895850" cy="3143671"/>
          </a:xfrm>
          <a:prstGeom prst="rect">
            <a:avLst/>
          </a:prstGeom>
        </p:spPr>
      </p:pic>
      <p:pic>
        <p:nvPicPr>
          <p:cNvPr id="6" name="Picture 5">
            <a:extLst>
              <a:ext uri="{FF2B5EF4-FFF2-40B4-BE49-F238E27FC236}">
                <a16:creationId xmlns:a16="http://schemas.microsoft.com/office/drawing/2014/main" id="{186F043F-31D0-C584-C98D-85DC31CA5B11}"/>
              </a:ext>
            </a:extLst>
          </p:cNvPr>
          <p:cNvPicPr>
            <a:picLocks noChangeAspect="1"/>
          </p:cNvPicPr>
          <p:nvPr/>
        </p:nvPicPr>
        <p:blipFill>
          <a:blip r:embed="rId3"/>
          <a:stretch>
            <a:fillRect/>
          </a:stretch>
        </p:blipFill>
        <p:spPr>
          <a:xfrm>
            <a:off x="266700" y="2489522"/>
            <a:ext cx="6362700" cy="3229297"/>
          </a:xfrm>
          <a:prstGeom prst="rect">
            <a:avLst/>
          </a:prstGeom>
        </p:spPr>
      </p:pic>
    </p:spTree>
    <p:extLst>
      <p:ext uri="{BB962C8B-B14F-4D97-AF65-F5344CB8AC3E}">
        <p14:creationId xmlns:p14="http://schemas.microsoft.com/office/powerpoint/2010/main" val="12356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37B9-9399-6A2F-396F-79A2DAD2C574}"/>
              </a:ext>
            </a:extLst>
          </p:cNvPr>
          <p:cNvSpPr>
            <a:spLocks noGrp="1"/>
          </p:cNvSpPr>
          <p:nvPr>
            <p:ph type="title"/>
          </p:nvPr>
        </p:nvSpPr>
        <p:spPr>
          <a:xfrm>
            <a:off x="838200" y="174625"/>
            <a:ext cx="10515600" cy="244475"/>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23BB7401-C0F3-D289-8586-E370893BA6F7}"/>
              </a:ext>
            </a:extLst>
          </p:cNvPr>
          <p:cNvSpPr>
            <a:spLocks noGrp="1"/>
          </p:cNvSpPr>
          <p:nvPr>
            <p:ph idx="1"/>
          </p:nvPr>
        </p:nvSpPr>
        <p:spPr>
          <a:xfrm>
            <a:off x="114299" y="504826"/>
            <a:ext cx="11877675" cy="6353174"/>
          </a:xfrm>
        </p:spPr>
        <p:txBody>
          <a:bodyPr>
            <a:normAutofit/>
          </a:bodyPr>
          <a:lstStyle/>
          <a:p>
            <a:r>
              <a:rPr lang="en-US" sz="2000" dirty="0">
                <a:solidFill>
                  <a:srgbClr val="FF0000"/>
                </a:solidFill>
              </a:rPr>
              <a:t>Driver Node (Main CPU):  </a:t>
            </a:r>
            <a:r>
              <a:rPr lang="en-US" sz="2000" dirty="0"/>
              <a:t>It acts as a main point of contact for complete job execution . It’ll communicate with the cluster Manager for the resource allocation ,It runs the code what ever we submitted . In other words, it’s the process where the main method runs, first it converts the user program into Tasks and after that it schedule the task on the executors.  Driver Node uses DAG as a Scheduler which will used to Schedule the operations or task (stages of task). </a:t>
            </a:r>
          </a:p>
          <a:p>
            <a:r>
              <a:rPr lang="en-US" sz="2000" dirty="0">
                <a:solidFill>
                  <a:srgbClr val="FF0000"/>
                </a:solidFill>
              </a:rPr>
              <a:t>Cluster Manager </a:t>
            </a:r>
            <a:r>
              <a:rPr lang="en-US" sz="2000" dirty="0"/>
              <a:t>: It’s used to co-ordinate with workers and allocate workers to the driver node . Number of worker Node allocation will be based on data volume or Number of partitions . The DAG Scheduler launches the tasks via Cluster Manager </a:t>
            </a:r>
          </a:p>
          <a:p>
            <a:r>
              <a:rPr lang="en-US" sz="2000" dirty="0">
                <a:solidFill>
                  <a:srgbClr val="FF0000"/>
                </a:solidFill>
              </a:rPr>
              <a:t>Worker Node (CPU):  </a:t>
            </a:r>
            <a:r>
              <a:rPr lang="en-US" sz="2000" dirty="0"/>
              <a:t>The  worker is used to execute the Task from the driver and returns result back to driver. The worker Node consists of Cores like (i5, i7). The major role of it is used to execute the number of concurrent task in each node (execute the task parallelly in each node )</a:t>
            </a:r>
          </a:p>
          <a:p>
            <a:r>
              <a:rPr lang="en-US" sz="2000" dirty="0">
                <a:solidFill>
                  <a:srgbClr val="FF0000"/>
                </a:solidFill>
              </a:rPr>
              <a:t>Executor (JVM):  </a:t>
            </a:r>
            <a:r>
              <a:rPr lang="en-US" sz="2000" dirty="0"/>
              <a:t>It’s the Heart of the Cluster and it’s nothing but a jvm uses the Cores in the worker node to successful execution of Task . One worker Node can have one or more executors </a:t>
            </a:r>
          </a:p>
          <a:p>
            <a:r>
              <a:rPr lang="en-US" sz="2000" dirty="0">
                <a:solidFill>
                  <a:srgbClr val="FF0000"/>
                </a:solidFill>
              </a:rPr>
              <a:t>Cache : </a:t>
            </a:r>
            <a:r>
              <a:rPr lang="en-US" sz="2000" dirty="0"/>
              <a:t>It is a High-speed data storage layer which stores a subset of data, typically transient in nature, so that future requests for the data are served up faster than is possible by accessing the data’s primary storage location. </a:t>
            </a:r>
          </a:p>
          <a:p>
            <a:r>
              <a:rPr lang="en-US" sz="2000" dirty="0"/>
              <a:t>Will discuss more about cluster with examples in the next slides </a:t>
            </a:r>
          </a:p>
        </p:txBody>
      </p:sp>
      <p:sp>
        <p:nvSpPr>
          <p:cNvPr id="4" name="Rectangle 3">
            <a:extLst>
              <a:ext uri="{FF2B5EF4-FFF2-40B4-BE49-F238E27FC236}">
                <a16:creationId xmlns:a16="http://schemas.microsoft.com/office/drawing/2014/main" id="{00AE2C60-85ED-352F-43BF-5AF7418FE141}"/>
              </a:ext>
            </a:extLst>
          </p:cNvPr>
          <p:cNvSpPr/>
          <p:nvPr/>
        </p:nvSpPr>
        <p:spPr>
          <a:xfrm>
            <a:off x="333374" y="5978525"/>
            <a:ext cx="10896601" cy="7048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2"/>
              </a:rPr>
              <a:t>https://medium.com/@amitjoshi7/spark-architecture-a-deep-dive-2480ef45f0be</a:t>
            </a:r>
            <a:endParaRPr lang="en-US" dirty="0"/>
          </a:p>
          <a:p>
            <a:pPr algn="ctr"/>
            <a:endParaRPr lang="en-IN" dirty="0"/>
          </a:p>
        </p:txBody>
      </p:sp>
    </p:spTree>
    <p:extLst>
      <p:ext uri="{BB962C8B-B14F-4D97-AF65-F5344CB8AC3E}">
        <p14:creationId xmlns:p14="http://schemas.microsoft.com/office/powerpoint/2010/main" val="114584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A276-9B2D-9A6B-CF4B-E0BD4EA1BFE0}"/>
              </a:ext>
            </a:extLst>
          </p:cNvPr>
          <p:cNvSpPr>
            <a:spLocks noGrp="1"/>
          </p:cNvSpPr>
          <p:nvPr>
            <p:ph type="title"/>
          </p:nvPr>
        </p:nvSpPr>
        <p:spPr>
          <a:xfrm>
            <a:off x="838200" y="165101"/>
            <a:ext cx="10515600" cy="315912"/>
          </a:xfrm>
        </p:spPr>
        <p:txBody>
          <a:bodyPr>
            <a:normAutofit/>
          </a:bodyPr>
          <a:lstStyle/>
          <a:p>
            <a:r>
              <a:rPr lang="en-US" sz="1600" dirty="0"/>
              <a:t>Continue….</a:t>
            </a:r>
            <a:endParaRPr lang="en-IN" sz="1600" dirty="0"/>
          </a:p>
        </p:txBody>
      </p:sp>
      <p:sp>
        <p:nvSpPr>
          <p:cNvPr id="3" name="Content Placeholder 2">
            <a:extLst>
              <a:ext uri="{FF2B5EF4-FFF2-40B4-BE49-F238E27FC236}">
                <a16:creationId xmlns:a16="http://schemas.microsoft.com/office/drawing/2014/main" id="{9576C16F-82AF-011D-7C6A-4309810B5670}"/>
              </a:ext>
            </a:extLst>
          </p:cNvPr>
          <p:cNvSpPr>
            <a:spLocks noGrp="1"/>
          </p:cNvSpPr>
          <p:nvPr>
            <p:ph idx="1"/>
          </p:nvPr>
        </p:nvSpPr>
        <p:spPr>
          <a:xfrm>
            <a:off x="219075" y="647700"/>
            <a:ext cx="11601450" cy="5886449"/>
          </a:xfrm>
        </p:spPr>
        <p:txBody>
          <a:bodyPr>
            <a:normAutofit/>
          </a:bodyPr>
          <a:lstStyle/>
          <a:p>
            <a:r>
              <a:rPr lang="en-US" sz="2000" dirty="0"/>
              <a:t>Consider, we have a cluster with One Driver Node, Two Worker Nodes </a:t>
            </a:r>
          </a:p>
          <a:p>
            <a:r>
              <a:rPr lang="en-US" sz="2000" dirty="0"/>
              <a:t>Suppose we have file with 1GB size , in this case our data divided into multiple parts (partitions) like 250MB, 250MB, 250MB, 250MB . This partition data will distribute equally to the Workers . According to our cluster each worker will get Two Partitions . </a:t>
            </a:r>
          </a:p>
          <a:p>
            <a:r>
              <a:rPr lang="en-US" sz="2000" dirty="0"/>
              <a:t>Some more important Terminology in spark as follows : : </a:t>
            </a:r>
          </a:p>
          <a:p>
            <a:pPr marL="0" indent="0">
              <a:buNone/>
            </a:pPr>
            <a:r>
              <a:rPr lang="en-US" sz="2000" dirty="0">
                <a:solidFill>
                  <a:srgbClr val="FF0000"/>
                </a:solidFill>
              </a:rPr>
              <a:t>Lazy Evaluation : </a:t>
            </a:r>
            <a:r>
              <a:rPr lang="en-US" sz="2000" dirty="0"/>
              <a:t>Spark is very Lazy to execute our code , you can apply as many Transformations as possible you want like (groupBy, filter, union , flatmap, Distinct, join etc.,), But spark will not execute until an</a:t>
            </a:r>
            <a:r>
              <a:rPr lang="en-US" sz="2000" dirty="0">
                <a:highlight>
                  <a:srgbClr val="FFFF00"/>
                </a:highlight>
              </a:rPr>
              <a:t> Action</a:t>
            </a:r>
            <a:r>
              <a:rPr lang="en-US" sz="2000" dirty="0"/>
              <a:t> is called .  The reason behind it , we don’t want to exhaust CPU memory for unnecessary output also it is a technique to delay evaluation or computation until you need an output.</a:t>
            </a:r>
            <a:endParaRPr lang="en-US" sz="2000" dirty="0">
              <a:solidFill>
                <a:srgbClr val="FF0000"/>
              </a:solidFill>
            </a:endParaRPr>
          </a:p>
          <a:p>
            <a:pPr marL="0" indent="0">
              <a:buNone/>
            </a:pPr>
            <a:r>
              <a:rPr lang="en-US" sz="2000" dirty="0">
                <a:solidFill>
                  <a:srgbClr val="FF0000"/>
                </a:solidFill>
              </a:rPr>
              <a:t>Transformation :</a:t>
            </a:r>
            <a:r>
              <a:rPr lang="en-US" sz="2000" dirty="0"/>
              <a:t> These are a kind of operations which will transform your data from one form to another (1DF to Another DF). Transformations are lazily evaluated while actions are not lazy enough  . Just used for Transforming the data .  Transformations are two Types </a:t>
            </a:r>
          </a:p>
          <a:p>
            <a:pPr marL="457200" indent="-457200">
              <a:buAutoNum type="alphaLcParenR"/>
            </a:pPr>
            <a:r>
              <a:rPr lang="en-US" sz="2000" dirty="0"/>
              <a:t>Narrow Transformation : ex: Select, filter, </a:t>
            </a:r>
            <a:r>
              <a:rPr lang="en-US" sz="2000" dirty="0" err="1"/>
              <a:t>withColumn</a:t>
            </a:r>
            <a:r>
              <a:rPr lang="en-US" sz="2000" dirty="0"/>
              <a:t>, drop , union</a:t>
            </a:r>
          </a:p>
          <a:p>
            <a:pPr marL="457200" indent="-457200">
              <a:buAutoNum type="alphaLcParenR"/>
            </a:pPr>
            <a:r>
              <a:rPr lang="en-US" sz="2000" dirty="0"/>
              <a:t>Wide Transformation : ex: GroupBy, Join, distinct, repartition </a:t>
            </a:r>
          </a:p>
          <a:p>
            <a:pPr marL="0" indent="0">
              <a:buNone/>
            </a:pPr>
            <a:r>
              <a:rPr lang="en-US" sz="2000" dirty="0">
                <a:solidFill>
                  <a:srgbClr val="FF0000"/>
                </a:solidFill>
              </a:rPr>
              <a:t>Action</a:t>
            </a:r>
            <a:r>
              <a:rPr lang="en-US" sz="2000" dirty="0"/>
              <a:t> : It used to trigger the Transformation , in order to get the desired output like read, write, collect, count, take etc., </a:t>
            </a:r>
          </a:p>
          <a:p>
            <a:pPr marL="0" indent="0">
              <a:buNone/>
            </a:pPr>
            <a:endParaRPr lang="en-US" sz="2000" dirty="0"/>
          </a:p>
          <a:p>
            <a:endParaRPr lang="en-IN" sz="2000" dirty="0"/>
          </a:p>
        </p:txBody>
      </p:sp>
    </p:spTree>
    <p:extLst>
      <p:ext uri="{BB962C8B-B14F-4D97-AF65-F5344CB8AC3E}">
        <p14:creationId xmlns:p14="http://schemas.microsoft.com/office/powerpoint/2010/main" val="349812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D937-F248-C64F-E28E-73F472841589}"/>
              </a:ext>
            </a:extLst>
          </p:cNvPr>
          <p:cNvSpPr>
            <a:spLocks noGrp="1"/>
          </p:cNvSpPr>
          <p:nvPr>
            <p:ph type="title"/>
          </p:nvPr>
        </p:nvSpPr>
        <p:spPr>
          <a:xfrm>
            <a:off x="838200" y="155576"/>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1FD61195-575F-5653-8679-6B1CAE4009E9}"/>
              </a:ext>
            </a:extLst>
          </p:cNvPr>
          <p:cNvSpPr>
            <a:spLocks noGrp="1"/>
          </p:cNvSpPr>
          <p:nvPr>
            <p:ph idx="1"/>
          </p:nvPr>
        </p:nvSpPr>
        <p:spPr>
          <a:xfrm>
            <a:off x="152400" y="504828"/>
            <a:ext cx="11963400" cy="6353172"/>
          </a:xfrm>
        </p:spPr>
        <p:txBody>
          <a:bodyPr>
            <a:normAutofit/>
          </a:bodyPr>
          <a:lstStyle/>
          <a:p>
            <a:r>
              <a:rPr lang="en-US" sz="2000" dirty="0">
                <a:solidFill>
                  <a:srgbClr val="FF0000"/>
                </a:solidFill>
              </a:rPr>
              <a:t>Narrow Transformation </a:t>
            </a:r>
            <a:r>
              <a:rPr lang="en-US" sz="2000" dirty="0"/>
              <a:t>: Here Transformation will Take each one individually (1:1 computation). Here data processing is fast here, because there is no data shuffle over the network</a:t>
            </a:r>
          </a:p>
          <a:p>
            <a:pPr marL="0" indent="0">
              <a:buNone/>
            </a:pPr>
            <a:endParaRPr lang="en-US" sz="2000" dirty="0"/>
          </a:p>
          <a:p>
            <a:endParaRPr lang="en-US" sz="2000" dirty="0"/>
          </a:p>
          <a:p>
            <a:endParaRPr lang="en-US" sz="2000" dirty="0"/>
          </a:p>
          <a:p>
            <a:endParaRPr lang="en-US" sz="2000" dirty="0"/>
          </a:p>
          <a:p>
            <a:endParaRPr lang="en-US" sz="2000" dirty="0"/>
          </a:p>
          <a:p>
            <a:r>
              <a:rPr lang="en-US" sz="2000" dirty="0">
                <a:solidFill>
                  <a:srgbClr val="FF0000"/>
                </a:solidFill>
              </a:rPr>
              <a:t>Wide Transformation </a:t>
            </a:r>
            <a:r>
              <a:rPr lang="en-US" sz="2000" dirty="0"/>
              <a:t>: Here 1: N computation happens. Means data processing will be done by grouping the data from multiple partitions . Usually, its slow process and Data will shuffle here </a:t>
            </a:r>
          </a:p>
          <a:p>
            <a:endParaRPr lang="en-US" sz="2000" dirty="0"/>
          </a:p>
        </p:txBody>
      </p:sp>
      <p:sp>
        <p:nvSpPr>
          <p:cNvPr id="4" name="Rectangle 3">
            <a:extLst>
              <a:ext uri="{FF2B5EF4-FFF2-40B4-BE49-F238E27FC236}">
                <a16:creationId xmlns:a16="http://schemas.microsoft.com/office/drawing/2014/main" id="{2980B6EA-3022-59EA-8756-CA7C710BB057}"/>
              </a:ext>
            </a:extLst>
          </p:cNvPr>
          <p:cNvSpPr/>
          <p:nvPr/>
        </p:nvSpPr>
        <p:spPr>
          <a:xfrm>
            <a:off x="1171575" y="1447800"/>
            <a:ext cx="866775" cy="315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P1</a:t>
            </a:r>
            <a:endParaRPr lang="en-IN" dirty="0"/>
          </a:p>
        </p:txBody>
      </p:sp>
      <p:sp>
        <p:nvSpPr>
          <p:cNvPr id="5" name="Rectangle 4">
            <a:extLst>
              <a:ext uri="{FF2B5EF4-FFF2-40B4-BE49-F238E27FC236}">
                <a16:creationId xmlns:a16="http://schemas.microsoft.com/office/drawing/2014/main" id="{D9E9956B-9212-51E8-06A5-6E44D4679A09}"/>
              </a:ext>
            </a:extLst>
          </p:cNvPr>
          <p:cNvSpPr/>
          <p:nvPr/>
        </p:nvSpPr>
        <p:spPr>
          <a:xfrm>
            <a:off x="1171575" y="2133600"/>
            <a:ext cx="866775" cy="315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P2</a:t>
            </a:r>
            <a:endParaRPr lang="en-IN" dirty="0"/>
          </a:p>
        </p:txBody>
      </p:sp>
      <p:cxnSp>
        <p:nvCxnSpPr>
          <p:cNvPr id="7" name="Straight Arrow Connector 6">
            <a:extLst>
              <a:ext uri="{FF2B5EF4-FFF2-40B4-BE49-F238E27FC236}">
                <a16:creationId xmlns:a16="http://schemas.microsoft.com/office/drawing/2014/main" id="{B3C48AAF-50A5-D05B-8E6D-111D52D710A3}"/>
              </a:ext>
            </a:extLst>
          </p:cNvPr>
          <p:cNvCxnSpPr/>
          <p:nvPr/>
        </p:nvCxnSpPr>
        <p:spPr>
          <a:xfrm>
            <a:off x="2486025" y="1562100"/>
            <a:ext cx="117157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 name="Picture 7">
            <a:extLst>
              <a:ext uri="{FF2B5EF4-FFF2-40B4-BE49-F238E27FC236}">
                <a16:creationId xmlns:a16="http://schemas.microsoft.com/office/drawing/2014/main" id="{CE86FCF5-BED1-05C1-9B50-0DB95358E032}"/>
              </a:ext>
            </a:extLst>
          </p:cNvPr>
          <p:cNvPicPr>
            <a:picLocks noChangeAspect="1"/>
          </p:cNvPicPr>
          <p:nvPr/>
        </p:nvPicPr>
        <p:blipFill>
          <a:blip r:embed="rId2"/>
          <a:stretch>
            <a:fillRect/>
          </a:stretch>
        </p:blipFill>
        <p:spPr>
          <a:xfrm>
            <a:off x="2486025" y="2146547"/>
            <a:ext cx="1255885" cy="164606"/>
          </a:xfrm>
          <a:prstGeom prst="rect">
            <a:avLst/>
          </a:prstGeom>
        </p:spPr>
      </p:pic>
      <p:sp>
        <p:nvSpPr>
          <p:cNvPr id="9" name="Rectangle 8">
            <a:extLst>
              <a:ext uri="{FF2B5EF4-FFF2-40B4-BE49-F238E27FC236}">
                <a16:creationId xmlns:a16="http://schemas.microsoft.com/office/drawing/2014/main" id="{EB93E013-E69F-0F9C-CA9B-8C4FA9AB28B8}"/>
              </a:ext>
            </a:extLst>
          </p:cNvPr>
          <p:cNvSpPr/>
          <p:nvPr/>
        </p:nvSpPr>
        <p:spPr>
          <a:xfrm>
            <a:off x="3895725" y="1447784"/>
            <a:ext cx="990600" cy="3159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New p1</a:t>
            </a:r>
            <a:endParaRPr lang="en-IN" dirty="0"/>
          </a:p>
        </p:txBody>
      </p:sp>
      <p:sp>
        <p:nvSpPr>
          <p:cNvPr id="10" name="Rectangle 9">
            <a:extLst>
              <a:ext uri="{FF2B5EF4-FFF2-40B4-BE49-F238E27FC236}">
                <a16:creationId xmlns:a16="http://schemas.microsoft.com/office/drawing/2014/main" id="{C55E4BD9-73CD-2F10-C388-6F88F873484D}"/>
              </a:ext>
            </a:extLst>
          </p:cNvPr>
          <p:cNvSpPr/>
          <p:nvPr/>
        </p:nvSpPr>
        <p:spPr>
          <a:xfrm>
            <a:off x="3895725" y="2133601"/>
            <a:ext cx="990600" cy="315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New p2</a:t>
            </a:r>
            <a:endParaRPr lang="en-IN" dirty="0"/>
          </a:p>
        </p:txBody>
      </p:sp>
      <p:sp>
        <p:nvSpPr>
          <p:cNvPr id="11" name="Rectangle 10">
            <a:extLst>
              <a:ext uri="{FF2B5EF4-FFF2-40B4-BE49-F238E27FC236}">
                <a16:creationId xmlns:a16="http://schemas.microsoft.com/office/drawing/2014/main" id="{6EB10822-261A-CF7B-4E1B-2E3A3DFC6631}"/>
              </a:ext>
            </a:extLst>
          </p:cNvPr>
          <p:cNvSpPr/>
          <p:nvPr/>
        </p:nvSpPr>
        <p:spPr>
          <a:xfrm>
            <a:off x="6238875" y="1447784"/>
            <a:ext cx="3733800" cy="10017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P1 : Partition one in a single worker Node </a:t>
            </a:r>
            <a:endParaRPr lang="en-IN" dirty="0"/>
          </a:p>
        </p:txBody>
      </p:sp>
      <p:pic>
        <p:nvPicPr>
          <p:cNvPr id="14" name="Picture 13">
            <a:extLst>
              <a:ext uri="{FF2B5EF4-FFF2-40B4-BE49-F238E27FC236}">
                <a16:creationId xmlns:a16="http://schemas.microsoft.com/office/drawing/2014/main" id="{84AA263B-3B55-D869-6846-641020B3A800}"/>
              </a:ext>
            </a:extLst>
          </p:cNvPr>
          <p:cNvPicPr>
            <a:picLocks noChangeAspect="1"/>
          </p:cNvPicPr>
          <p:nvPr/>
        </p:nvPicPr>
        <p:blipFill>
          <a:blip r:embed="rId3"/>
          <a:stretch>
            <a:fillRect/>
          </a:stretch>
        </p:blipFill>
        <p:spPr>
          <a:xfrm>
            <a:off x="628649" y="4210149"/>
            <a:ext cx="2485318" cy="2143023"/>
          </a:xfrm>
          <a:prstGeom prst="rect">
            <a:avLst/>
          </a:prstGeom>
        </p:spPr>
      </p:pic>
      <p:sp>
        <p:nvSpPr>
          <p:cNvPr id="15" name="Rectangle 14">
            <a:extLst>
              <a:ext uri="{FF2B5EF4-FFF2-40B4-BE49-F238E27FC236}">
                <a16:creationId xmlns:a16="http://schemas.microsoft.com/office/drawing/2014/main" id="{40B6DA35-D742-CD89-4092-2ECE1769C897}"/>
              </a:ext>
            </a:extLst>
          </p:cNvPr>
          <p:cNvSpPr/>
          <p:nvPr/>
        </p:nvSpPr>
        <p:spPr>
          <a:xfrm>
            <a:off x="3113967" y="4124324"/>
            <a:ext cx="8849433" cy="27336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Stages: When there is shuffling happens , spark divide single job into multiple Stages </a:t>
            </a:r>
          </a:p>
          <a:p>
            <a:pPr algn="ctr"/>
            <a:endParaRPr lang="en-US" dirty="0"/>
          </a:p>
          <a:p>
            <a:pPr algn="ctr"/>
            <a:r>
              <a:rPr lang="en-US" dirty="0"/>
              <a:t>Task : Smallest Execution unit . It execute instructions like map, filter , group by etc., Cluster manager share those tasks to different worker Nodes. {cluster manager will be our Task Scheduler} (Partition + Transformation = Task)</a:t>
            </a:r>
          </a:p>
          <a:p>
            <a:pPr algn="ctr"/>
            <a:r>
              <a:rPr lang="en-US" dirty="0"/>
              <a:t>Useful links : </a:t>
            </a:r>
            <a:r>
              <a:rPr lang="en-US" dirty="0">
                <a:hlinkClick r:id="rId4"/>
              </a:rPr>
              <a:t>https://www.linkedin.com/pulse/wide-vs-narrow-transformations-sparkdistributed-compute-don-hilborn/</a:t>
            </a:r>
            <a:endParaRPr lang="en-US" dirty="0"/>
          </a:p>
          <a:p>
            <a:pPr algn="ctr"/>
            <a:endParaRPr lang="en-US" dirty="0"/>
          </a:p>
          <a:p>
            <a:pPr algn="ctr"/>
            <a:r>
              <a:rPr lang="en-US" dirty="0">
                <a:hlinkClick r:id="rId5"/>
              </a:rPr>
              <a:t>https://medium.com/@hxquangnhat/sysdeg-worksharing-framework-and-its-design-part-1-14addfa802f0</a:t>
            </a:r>
            <a:endParaRPr lang="en-US" dirty="0"/>
          </a:p>
          <a:p>
            <a:pPr algn="ctr"/>
            <a:endParaRPr lang="en-US" dirty="0"/>
          </a:p>
          <a:p>
            <a:pPr algn="ctr"/>
            <a:endParaRPr lang="en-US" dirty="0"/>
          </a:p>
          <a:p>
            <a:pPr algn="ctr"/>
            <a:endParaRPr lang="en-IN" dirty="0"/>
          </a:p>
        </p:txBody>
      </p:sp>
    </p:spTree>
    <p:extLst>
      <p:ext uri="{BB962C8B-B14F-4D97-AF65-F5344CB8AC3E}">
        <p14:creationId xmlns:p14="http://schemas.microsoft.com/office/powerpoint/2010/main" val="3285222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3644</Words>
  <Application>Microsoft Office PowerPoint</Application>
  <PresentationFormat>Widescreen</PresentationFormat>
  <Paragraphs>230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Calibri Light</vt:lpstr>
      <vt:lpstr>Menlo</vt:lpstr>
      <vt:lpstr>Nunito</vt:lpstr>
      <vt:lpstr>Segoe UI</vt:lpstr>
      <vt:lpstr>Office Theme</vt:lpstr>
      <vt:lpstr>DataBricks</vt:lpstr>
      <vt:lpstr>Context:</vt:lpstr>
      <vt:lpstr>::Big Data Processing::</vt:lpstr>
      <vt:lpstr>Continue…………..</vt:lpstr>
      <vt:lpstr>Continue::::::</vt:lpstr>
      <vt:lpstr>:: Spark Architecture ::</vt:lpstr>
      <vt:lpstr>Continue….</vt:lpstr>
      <vt:lpstr>Continue….</vt:lpstr>
      <vt:lpstr>Continue……</vt:lpstr>
      <vt:lpstr>::DataBricks::</vt:lpstr>
      <vt:lpstr>Continue…..</vt:lpstr>
      <vt:lpstr>:: Azure DataBricks Components ::</vt:lpstr>
      <vt:lpstr>Continue::::::::::::::</vt:lpstr>
      <vt:lpstr>::Cluster Types and Configuration::</vt:lpstr>
      <vt:lpstr>Continue::::</vt:lpstr>
      <vt:lpstr>Continue:::</vt:lpstr>
      <vt:lpstr>Continue:::::</vt:lpstr>
      <vt:lpstr>Continue::::</vt:lpstr>
      <vt:lpstr>Continue::::::::::::</vt:lpstr>
      <vt:lpstr>:: DataBricks Magical Commands ::</vt:lpstr>
      <vt:lpstr>Continue::::::::::::</vt:lpstr>
      <vt:lpstr>::DBUTILS::</vt:lpstr>
      <vt:lpstr>:::::::::::Continue:::::::::::</vt:lpstr>
      <vt:lpstr>:::continue:::::</vt:lpstr>
      <vt:lpstr>:::continue::::</vt:lpstr>
      <vt:lpstr>:::continue::::::</vt:lpstr>
      <vt:lpstr>PowerPoint Presentation</vt:lpstr>
      <vt:lpstr>:: Unity Catalog ::</vt:lpstr>
      <vt:lpstr>:::continue:::::::::::</vt:lpstr>
      <vt:lpstr>::continue:::</vt:lpstr>
      <vt:lpstr>Continue….</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dc:title>
  <dc:creator>Lokeswar Reddy Valluru</dc:creator>
  <cp:lastModifiedBy>Lokeswar Reddy Valluru</cp:lastModifiedBy>
  <cp:revision>1</cp:revision>
  <dcterms:created xsi:type="dcterms:W3CDTF">2024-02-20T11:52:43Z</dcterms:created>
  <dcterms:modified xsi:type="dcterms:W3CDTF">2025-07-29T15:05:36Z</dcterms:modified>
</cp:coreProperties>
</file>