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63" r:id="rId10"/>
    <p:sldId id="269" r:id="rId11"/>
    <p:sldId id="265" r:id="rId12"/>
    <p:sldId id="264" r:id="rId13"/>
    <p:sldId id="266" r:id="rId14"/>
    <p:sldId id="267" r:id="rId15"/>
    <p:sldId id="270" r:id="rId16"/>
    <p:sldId id="271" r:id="rId17"/>
    <p:sldId id="272" r:id="rId18"/>
    <p:sldId id="286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1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1DFEB-C11F-40D8-A41B-32A6DFC9FB42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D672-9CC4-4B2B-8575-68A875023D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8014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425F-86A0-44C3-8CFF-597DB2712D6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B434-3635-4C0F-843B-D82BCBB22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1"/>
            <a:ext cx="9144000" cy="2895600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class uses a dynamic array for storing the elements.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inherits </a:t>
            </a:r>
            <a:r>
              <a:rPr lang="en-US" dirty="0" err="1"/>
              <a:t>AbstractList</a:t>
            </a:r>
            <a:r>
              <a:rPr lang="en-US" dirty="0"/>
              <a:t> class and implements List interface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class can contain duplicate elements.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657600"/>
          <a:ext cx="8610600" cy="259994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798445"/>
                <a:gridCol w="581215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/>
                        <a:t>Constructor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Description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ArrayList()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It is used to build an empty array list.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ArrayList(Collection c)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It is used to build an array list that is initialized with the elements of the collection c.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/>
                        <a:t>ArrayList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int</a:t>
                      </a:r>
                      <a:r>
                        <a:rPr lang="en-US" sz="2400" dirty="0"/>
                        <a:t> capacity)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/>
                        <a:t>It is used to build an array list that has the specified initial capacity. 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</a:t>
            </a:r>
            <a:r>
              <a:rPr lang="en-US" dirty="0" err="1" smtClean="0"/>
              <a:t>ArrayList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62000"/>
          <a:ext cx="8534400" cy="608456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90800"/>
                <a:gridCol w="5943600"/>
              </a:tblGrid>
              <a:tr h="164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Method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void add(int index, Object element)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insert the specified element at the specified position index in a list.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7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boolean addAll(Collection c)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append all of the elements in the specified collection to the end of this list, in the order that they are returned by the specified collection's iterator.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void clear()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remove all of the elements from this list.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int lastIndexOf(Object o)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return the index in this list of the last occurrence of the specified element, or -1 if the list does not contain this element.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Object[] toArray()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return an array containing all of the elements in this list in the correct order.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Object[] toArray(Object[] a)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return an array containing all of the elements in this list in the correct order.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boolean add(Object o)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append the specified element to the end of a list.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boolean addAll(int index, Collection c)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insert all of the elements in the specified collection into this list, starting at the specified position.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Object clone()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return a shallow copy of an ArrayList.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int indexOf(Object o)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return the index in this list of the first occurrence of the specified element, or -1 if the List does not contain this element.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void trimToSize()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It is used to trim the capacity of this </a:t>
                      </a:r>
                      <a:r>
                        <a:rPr lang="en-US" sz="1600" dirty="0" err="1"/>
                        <a:t>ArrayList</a:t>
                      </a:r>
                      <a:r>
                        <a:rPr lang="en-US" sz="1600" dirty="0"/>
                        <a:t> instance to be the list's current size.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86" marR="7386" marT="7386" marB="7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ArrayList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7543800" cy="5211763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400" dirty="0" smtClean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java.util</a:t>
            </a:r>
            <a:r>
              <a:rPr lang="en-US" sz="2400" dirty="0"/>
              <a:t>.*;  </a:t>
            </a:r>
          </a:p>
          <a:p>
            <a:pPr lvl="0">
              <a:buNone/>
            </a:pPr>
            <a:r>
              <a:rPr lang="en-US" sz="2400" dirty="0"/>
              <a:t>public class </a:t>
            </a:r>
            <a:r>
              <a:rPr lang="en-US" sz="2400" dirty="0" err="1"/>
              <a:t>ListExample</a:t>
            </a:r>
            <a:r>
              <a:rPr lang="en-US" sz="2400" dirty="0"/>
              <a:t>{  </a:t>
            </a:r>
          </a:p>
          <a:p>
            <a:pPr lvl="0"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lvl="0">
              <a:buNone/>
            </a:pPr>
            <a:r>
              <a:rPr lang="en-US" sz="2400" dirty="0" err="1"/>
              <a:t>ArrayList</a:t>
            </a:r>
            <a:r>
              <a:rPr lang="en-US" sz="2400" dirty="0"/>
              <a:t>&lt;String&gt; al=new </a:t>
            </a:r>
            <a:r>
              <a:rPr lang="en-US" sz="2400" dirty="0" err="1"/>
              <a:t>ArrayList</a:t>
            </a:r>
            <a:r>
              <a:rPr lang="en-US" sz="2400" dirty="0"/>
              <a:t>&lt;String&gt;();  </a:t>
            </a:r>
          </a:p>
          <a:p>
            <a:pPr lvl="0">
              <a:buNone/>
            </a:pPr>
            <a:r>
              <a:rPr lang="en-US" sz="2400" dirty="0" err="1"/>
              <a:t>al.add</a:t>
            </a:r>
            <a:r>
              <a:rPr lang="en-US" sz="2400" dirty="0"/>
              <a:t>("</a:t>
            </a:r>
            <a:r>
              <a:rPr lang="en-US" sz="2400" dirty="0" err="1"/>
              <a:t>Amit</a:t>
            </a:r>
            <a:r>
              <a:rPr lang="en-US" sz="2400" dirty="0"/>
              <a:t>");  </a:t>
            </a:r>
          </a:p>
          <a:p>
            <a:pPr lvl="0">
              <a:buNone/>
            </a:pPr>
            <a:r>
              <a:rPr lang="en-US" sz="2400" dirty="0" err="1"/>
              <a:t>al.add</a:t>
            </a:r>
            <a:r>
              <a:rPr lang="en-US" sz="2400" dirty="0"/>
              <a:t>("Vijay");  </a:t>
            </a:r>
          </a:p>
          <a:p>
            <a:pPr lvl="0">
              <a:buNone/>
            </a:pPr>
            <a:r>
              <a:rPr lang="en-US" sz="2400" dirty="0" err="1"/>
              <a:t>al.add</a:t>
            </a:r>
            <a:r>
              <a:rPr lang="en-US" sz="2400" dirty="0"/>
              <a:t>("Kumar");  </a:t>
            </a:r>
          </a:p>
          <a:p>
            <a:pPr lvl="0">
              <a:buNone/>
            </a:pPr>
            <a:r>
              <a:rPr lang="en-US" sz="2400" dirty="0" err="1"/>
              <a:t>al.add</a:t>
            </a:r>
            <a:r>
              <a:rPr lang="en-US" sz="2400" dirty="0"/>
              <a:t>(1,"Sachin");  </a:t>
            </a:r>
          </a:p>
          <a:p>
            <a:pPr lvl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("Element at 2nd position: "+</a:t>
            </a:r>
            <a:r>
              <a:rPr lang="en-US" sz="2400" dirty="0" err="1"/>
              <a:t>al.get</a:t>
            </a:r>
            <a:r>
              <a:rPr lang="en-US" sz="2400" dirty="0"/>
              <a:t>(2));  </a:t>
            </a:r>
          </a:p>
          <a:p>
            <a:pPr lvl="0">
              <a:buNone/>
            </a:pPr>
            <a:r>
              <a:rPr lang="en-US" sz="2400" dirty="0"/>
              <a:t>for(String s:al){  </a:t>
            </a:r>
          </a:p>
          <a:p>
            <a:pPr lvl="0">
              <a:buNone/>
            </a:pPr>
            <a:r>
              <a:rPr lang="en-US" sz="2400" dirty="0"/>
              <a:t> </a:t>
            </a:r>
            <a:r>
              <a:rPr lang="en-US" sz="2400" dirty="0" err="1"/>
              <a:t>System.out.println</a:t>
            </a:r>
            <a:r>
              <a:rPr lang="en-US" sz="2400" dirty="0"/>
              <a:t>(s);  </a:t>
            </a:r>
          </a:p>
          <a:p>
            <a:pPr lvl="0">
              <a:buNone/>
            </a:pPr>
            <a:r>
              <a:rPr lang="en-US" sz="2400" dirty="0"/>
              <a:t>}  </a:t>
            </a:r>
            <a:r>
              <a:rPr lang="en-US" sz="2400" dirty="0" smtClean="0"/>
              <a:t>}</a:t>
            </a:r>
            <a:r>
              <a:rPr lang="en-US" sz="2400" dirty="0"/>
              <a:t>  </a:t>
            </a:r>
            <a:r>
              <a:rPr lang="en-US" sz="2400" dirty="0" smtClean="0"/>
              <a:t>}</a:t>
            </a:r>
            <a:r>
              <a:rPr lang="en-US" sz="2400" dirty="0"/>
              <a:t>  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638800" y="1021380"/>
            <a:ext cx="3505200" cy="21544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Element at 2nd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position:Vijay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FF0000"/>
              </a:solidFill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Amit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Sachin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Vijay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Kumar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400" dirty="0"/>
              <a:t>import </a:t>
            </a:r>
            <a:r>
              <a:rPr lang="en-US" sz="2400" dirty="0" err="1"/>
              <a:t>java.util</a:t>
            </a:r>
            <a:r>
              <a:rPr lang="en-US" sz="2400" dirty="0"/>
              <a:t>.*;  </a:t>
            </a:r>
          </a:p>
          <a:p>
            <a:pPr lvl="0">
              <a:buNone/>
            </a:pPr>
            <a:r>
              <a:rPr lang="en-US" sz="2400" dirty="0"/>
              <a:t>class TestCollection1{  </a:t>
            </a:r>
          </a:p>
          <a:p>
            <a:pPr lvl="0">
              <a:buNone/>
            </a:pPr>
            <a:r>
              <a:rPr lang="en-US" sz="2400" dirty="0"/>
              <a:t> 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ArrayList</a:t>
            </a:r>
            <a:r>
              <a:rPr lang="en-US" sz="2400" dirty="0"/>
              <a:t>&lt;String&gt; list=new </a:t>
            </a:r>
            <a:r>
              <a:rPr lang="en-US" sz="2400" dirty="0" err="1"/>
              <a:t>ArrayList</a:t>
            </a:r>
            <a:r>
              <a:rPr lang="en-US" sz="2400" dirty="0"/>
              <a:t>&lt;String&gt;();//Creating </a:t>
            </a:r>
            <a:r>
              <a:rPr lang="en-US" sz="2400" dirty="0" err="1"/>
              <a:t>arraylist</a:t>
            </a:r>
            <a:r>
              <a:rPr lang="en-US" sz="2400" dirty="0"/>
              <a:t>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list.add</a:t>
            </a:r>
            <a:r>
              <a:rPr lang="en-US" sz="2400" dirty="0"/>
              <a:t>("Ravi");//Adding object in </a:t>
            </a:r>
            <a:r>
              <a:rPr lang="en-US" sz="2400" dirty="0" err="1"/>
              <a:t>arraylist</a:t>
            </a:r>
            <a:r>
              <a:rPr lang="en-US" sz="2400" dirty="0"/>
              <a:t>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list.add</a:t>
            </a:r>
            <a:r>
              <a:rPr lang="en-US" sz="2400" dirty="0"/>
              <a:t>("Vijay");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list.add</a:t>
            </a:r>
            <a:r>
              <a:rPr lang="en-US" sz="2400" dirty="0"/>
              <a:t>("Ravi");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list.add</a:t>
            </a:r>
            <a:r>
              <a:rPr lang="en-US" sz="2400" dirty="0"/>
              <a:t>("Ajay");  </a:t>
            </a:r>
          </a:p>
          <a:p>
            <a:pPr lvl="0">
              <a:buNone/>
            </a:pPr>
            <a:r>
              <a:rPr lang="en-US" sz="2400" dirty="0"/>
              <a:t>  //Traversing list through </a:t>
            </a:r>
            <a:r>
              <a:rPr lang="en-US" sz="2400" dirty="0" err="1"/>
              <a:t>Iterator</a:t>
            </a:r>
            <a:r>
              <a:rPr lang="en-US" sz="2400" dirty="0"/>
              <a:t>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Iterator</a:t>
            </a:r>
            <a:r>
              <a:rPr lang="en-US" sz="2400" dirty="0"/>
              <a:t> </a:t>
            </a:r>
            <a:r>
              <a:rPr lang="en-US" sz="2400" dirty="0" err="1"/>
              <a:t>itr</a:t>
            </a:r>
            <a:r>
              <a:rPr lang="en-US" sz="2400" dirty="0"/>
              <a:t>=</a:t>
            </a:r>
            <a:r>
              <a:rPr lang="en-US" sz="2400" dirty="0" err="1"/>
              <a:t>list.iterator</a:t>
            </a:r>
            <a:r>
              <a:rPr lang="en-US" sz="2400" dirty="0"/>
              <a:t>();  </a:t>
            </a:r>
          </a:p>
          <a:p>
            <a:pPr lvl="0">
              <a:buNone/>
            </a:pPr>
            <a:r>
              <a:rPr lang="en-US" sz="2400" dirty="0"/>
              <a:t>  while(</a:t>
            </a:r>
            <a:r>
              <a:rPr lang="en-US" sz="2400" dirty="0" err="1"/>
              <a:t>itr.hasNext</a:t>
            </a:r>
            <a:r>
              <a:rPr lang="en-US" sz="2400" dirty="0"/>
              <a:t>()){  </a:t>
            </a:r>
          </a:p>
          <a:p>
            <a:pPr lvl="0">
              <a:buNone/>
            </a:pPr>
            <a:r>
              <a:rPr lang="en-US" sz="2400" dirty="0"/>
              <a:t>   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itr.next</a:t>
            </a:r>
            <a:r>
              <a:rPr lang="en-US" sz="2400" dirty="0"/>
              <a:t>());  </a:t>
            </a:r>
          </a:p>
          <a:p>
            <a:pPr lvl="0">
              <a:buNone/>
            </a:pPr>
            <a:r>
              <a:rPr lang="en-US" sz="2400" dirty="0"/>
              <a:t>  }  </a:t>
            </a:r>
          </a:p>
          <a:p>
            <a:pPr>
              <a:buNone/>
            </a:pPr>
            <a:r>
              <a:rPr lang="en-US" sz="2400" dirty="0"/>
              <a:t> </a:t>
            </a: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ArrayList</a:t>
            </a:r>
            <a:r>
              <a:rPr lang="en-US" b="1" dirty="0" smtClean="0"/>
              <a:t> Example- 2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10200" y="3048001"/>
            <a:ext cx="3505200" cy="21544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r>
              <a:rPr lang="en-US" sz="2800" dirty="0" smtClean="0"/>
              <a:t>Ravi     </a:t>
            </a:r>
          </a:p>
          <a:p>
            <a:r>
              <a:rPr lang="en-US" sz="2800" dirty="0" smtClean="0"/>
              <a:t> Vijay  </a:t>
            </a:r>
          </a:p>
          <a:p>
            <a:r>
              <a:rPr lang="en-US" sz="2800" dirty="0" smtClean="0"/>
              <a:t> Ravi  </a:t>
            </a:r>
          </a:p>
          <a:p>
            <a:r>
              <a:rPr lang="en-US" sz="2800" dirty="0" smtClean="0"/>
              <a:t> Ajay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</a:t>
            </a:r>
            <a:r>
              <a:rPr lang="en-US" b="1" dirty="0" err="1"/>
              <a:t>LinkedList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6324600" cy="58674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uses doubly linked list to store the elements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provides a linked-list data structure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inherits the </a:t>
            </a:r>
            <a:r>
              <a:rPr lang="en-US" sz="2400" dirty="0" err="1" smtClean="0"/>
              <a:t>AbstractList</a:t>
            </a:r>
            <a:r>
              <a:rPr lang="en-US" sz="2400" dirty="0" smtClean="0"/>
              <a:t> </a:t>
            </a:r>
            <a:r>
              <a:rPr lang="en-US" sz="2400" dirty="0"/>
              <a:t>class and implements List and </a:t>
            </a:r>
            <a:r>
              <a:rPr lang="en-US" sz="2400" dirty="0" err="1"/>
              <a:t>Deque</a:t>
            </a:r>
            <a:r>
              <a:rPr lang="en-US" sz="2400" dirty="0"/>
              <a:t> interfaces.</a:t>
            </a:r>
          </a:p>
          <a:p>
            <a:pPr algn="just"/>
            <a:r>
              <a:rPr lang="en-US" sz="2400" dirty="0"/>
              <a:t>The important points about Java </a:t>
            </a:r>
            <a:r>
              <a:rPr lang="en-US" sz="2400" dirty="0" err="1"/>
              <a:t>LinkedList</a:t>
            </a:r>
            <a:r>
              <a:rPr lang="en-US" sz="2400" dirty="0"/>
              <a:t> are:</a:t>
            </a:r>
          </a:p>
          <a:p>
            <a:pPr lvl="1" algn="just"/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can contain duplicate elements.</a:t>
            </a:r>
          </a:p>
          <a:p>
            <a:pPr lvl="1" algn="just"/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maintains insertion order.</a:t>
            </a:r>
          </a:p>
          <a:p>
            <a:pPr lvl="1" algn="just"/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is non synchronized.</a:t>
            </a:r>
          </a:p>
          <a:p>
            <a:pPr lvl="0" algn="just"/>
            <a:r>
              <a:rPr lang="en-US" sz="2400" dirty="0"/>
              <a:t>In Java </a:t>
            </a:r>
            <a:r>
              <a:rPr lang="en-US" sz="2400" dirty="0" err="1"/>
              <a:t>LinkedList</a:t>
            </a:r>
            <a:r>
              <a:rPr lang="en-US" sz="2400" dirty="0"/>
              <a:t> class, manipulation is fast because no shifting needs to be occurred.</a:t>
            </a:r>
          </a:p>
          <a:p>
            <a:pPr lvl="0" algn="just"/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can be used as list, stack or queue.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 descr="Java LinkedList class hierarch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371600"/>
            <a:ext cx="2362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LinkedList</a:t>
            </a:r>
            <a:r>
              <a:rPr lang="en-US" b="1" dirty="0"/>
              <a:t> class </a:t>
            </a:r>
            <a:r>
              <a:rPr lang="en-US" b="1" dirty="0" smtClean="0"/>
              <a:t>declaration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public class </a:t>
            </a:r>
            <a:r>
              <a:rPr lang="en-US" dirty="0" err="1"/>
              <a:t>LinkedList</a:t>
            </a:r>
            <a:r>
              <a:rPr lang="en-US" dirty="0"/>
              <a:t>&lt;E&gt; extends </a:t>
            </a:r>
            <a:r>
              <a:rPr lang="en-US" dirty="0" err="1"/>
              <a:t>AbstractSequentialList</a:t>
            </a:r>
            <a:r>
              <a:rPr lang="en-US" dirty="0"/>
              <a:t>&lt;E&gt; implements List&lt;E&gt;, </a:t>
            </a:r>
            <a:r>
              <a:rPr lang="en-US" dirty="0" err="1"/>
              <a:t>Deque</a:t>
            </a:r>
            <a:r>
              <a:rPr lang="en-US" dirty="0"/>
              <a:t>&lt;E&gt;, </a:t>
            </a:r>
            <a:r>
              <a:rPr lang="en-US" dirty="0" err="1"/>
              <a:t>Cloneable</a:t>
            </a:r>
            <a:r>
              <a:rPr lang="en-US" dirty="0"/>
              <a:t>, </a:t>
            </a:r>
            <a:r>
              <a:rPr lang="en-US" dirty="0" err="1"/>
              <a:t>Serializable</a:t>
            </a:r>
            <a:r>
              <a:rPr lang="en-US" dirty="0"/>
              <a:t> 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143000"/>
          <a:ext cx="8915400" cy="11087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/>
                <a:gridCol w="6172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/>
                        <a:t>Constructor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Description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LinkedList()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/>
                        <a:t>It is used to construct an empty list.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err="1"/>
                        <a:t>LinkedList</a:t>
                      </a:r>
                      <a:r>
                        <a:rPr lang="en-US" sz="1500" dirty="0"/>
                        <a:t>(Collection c)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/>
                        <a:t>It is used to construct a list containing the elements of the specified collection, in the order they are returned by the collection's </a:t>
                      </a:r>
                      <a:r>
                        <a:rPr lang="en-US" sz="1500" dirty="0" err="1"/>
                        <a:t>iterator</a:t>
                      </a:r>
                      <a:r>
                        <a:rPr lang="en-US" sz="1500" dirty="0"/>
                        <a:t>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2362200"/>
          <a:ext cx="8915400" cy="45896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38400"/>
                <a:gridCol w="6477000"/>
              </a:tblGrid>
              <a:tr h="192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/>
                        <a:t>Method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Description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void add(int index, Object element)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/>
                        <a:t>It is used to insert the specified element at the specified position index in a list.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/>
                        <a:t>void </a:t>
                      </a:r>
                      <a:r>
                        <a:rPr lang="en-US" sz="1500" dirty="0" err="1"/>
                        <a:t>addFirst</a:t>
                      </a:r>
                      <a:r>
                        <a:rPr lang="en-US" sz="1500" dirty="0"/>
                        <a:t>(Object o)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It is used to insert the given element at the beginning of a list.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void addLast(Object o)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It is used to append the given element to the end of a list.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int size()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It is used to return the number of elements in a list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boolean add(Object o)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It is used to append the specified element to the end of a list.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boolean contains(Object o)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It is used to return true if the list contains a specified element.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boolean remove(Object o)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It is used to remove the first occurence of the specified element in a list.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Object getFirst()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It is used to return the first element in a list.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Object getLast()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It is used to return the last element in a list.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int indexOf(Object o)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It is used to return the index in a list of the first occurrence of the specified element, or -1 if the list does not contain any element.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/>
                        <a:t>int lastIndexOf(Object o)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/>
                        <a:t>It is used to return the index in a list of the last occurrence of the specified element, or -1 if the list does not contain any element.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60" marR="8660" marT="8660" marB="8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  </a:t>
            </a:r>
            <a:r>
              <a:rPr lang="en-US" b="1" dirty="0" err="1" smtClean="0"/>
              <a:t>LinkedList</a:t>
            </a:r>
            <a:r>
              <a:rPr lang="en-US" b="1" dirty="0" smtClean="0"/>
              <a:t> 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5791200" cy="5668963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200" dirty="0"/>
              <a:t>import </a:t>
            </a:r>
            <a:r>
              <a:rPr lang="en-US" sz="2200" dirty="0" err="1"/>
              <a:t>java.util</a:t>
            </a:r>
            <a:r>
              <a:rPr lang="en-US" sz="2200" dirty="0"/>
              <a:t>.*;  </a:t>
            </a:r>
          </a:p>
          <a:p>
            <a:pPr lvl="0">
              <a:buNone/>
            </a:pPr>
            <a:r>
              <a:rPr lang="en-US" sz="2200" dirty="0"/>
              <a:t>public class TestCollection7{  </a:t>
            </a:r>
          </a:p>
          <a:p>
            <a:pPr lvl="0">
              <a:buNone/>
            </a:pPr>
            <a:r>
              <a:rPr lang="en-US" sz="2200" dirty="0"/>
              <a:t> public static void main(String </a:t>
            </a:r>
            <a:r>
              <a:rPr lang="en-US" sz="2200" dirty="0" err="1"/>
              <a:t>args</a:t>
            </a:r>
            <a:r>
              <a:rPr lang="en-US" sz="2200" dirty="0"/>
              <a:t>[]){  </a:t>
            </a:r>
          </a:p>
          <a:p>
            <a:pPr lvl="0">
              <a:buNone/>
            </a:pPr>
            <a:r>
              <a:rPr lang="en-US" sz="2200" dirty="0"/>
              <a:t>  </a:t>
            </a:r>
          </a:p>
          <a:p>
            <a:pPr lvl="0">
              <a:buNone/>
            </a:pPr>
            <a:r>
              <a:rPr lang="en-US" sz="2200" dirty="0"/>
              <a:t>  </a:t>
            </a:r>
            <a:r>
              <a:rPr lang="en-US" sz="2200" dirty="0" err="1"/>
              <a:t>LinkedList</a:t>
            </a:r>
            <a:r>
              <a:rPr lang="en-US" sz="2200" dirty="0"/>
              <a:t>&lt;String&gt; al=new </a:t>
            </a:r>
            <a:r>
              <a:rPr lang="en-US" sz="2200" dirty="0" err="1"/>
              <a:t>LinkedList</a:t>
            </a:r>
            <a:r>
              <a:rPr lang="en-US" sz="2200" dirty="0"/>
              <a:t>&lt;String&gt;();  </a:t>
            </a:r>
          </a:p>
          <a:p>
            <a:pPr lvl="0">
              <a:buNone/>
            </a:pPr>
            <a:r>
              <a:rPr lang="en-US" sz="2200" dirty="0"/>
              <a:t>  </a:t>
            </a:r>
            <a:r>
              <a:rPr lang="en-US" sz="2200" dirty="0" err="1"/>
              <a:t>al.add</a:t>
            </a:r>
            <a:r>
              <a:rPr lang="en-US" sz="2200" dirty="0"/>
              <a:t>("Ravi");  </a:t>
            </a:r>
          </a:p>
          <a:p>
            <a:pPr lvl="0">
              <a:buNone/>
            </a:pPr>
            <a:r>
              <a:rPr lang="en-US" sz="2200" dirty="0"/>
              <a:t>  </a:t>
            </a:r>
            <a:r>
              <a:rPr lang="en-US" sz="2200" dirty="0" err="1"/>
              <a:t>al.add</a:t>
            </a:r>
            <a:r>
              <a:rPr lang="en-US" sz="2200" dirty="0"/>
              <a:t>("Vijay");  </a:t>
            </a:r>
          </a:p>
          <a:p>
            <a:pPr lvl="0">
              <a:buNone/>
            </a:pPr>
            <a:r>
              <a:rPr lang="en-US" sz="2200" dirty="0"/>
              <a:t>  </a:t>
            </a:r>
            <a:r>
              <a:rPr lang="en-US" sz="2200" dirty="0" err="1"/>
              <a:t>al.add</a:t>
            </a:r>
            <a:r>
              <a:rPr lang="en-US" sz="2200" dirty="0"/>
              <a:t>("Ravi");  </a:t>
            </a:r>
          </a:p>
          <a:p>
            <a:pPr lvl="0">
              <a:buNone/>
            </a:pPr>
            <a:r>
              <a:rPr lang="en-US" sz="2200" dirty="0"/>
              <a:t>  </a:t>
            </a:r>
            <a:r>
              <a:rPr lang="en-US" sz="2200" dirty="0" err="1"/>
              <a:t>al.add</a:t>
            </a:r>
            <a:r>
              <a:rPr lang="en-US" sz="2200" dirty="0"/>
              <a:t>("Ajay");  </a:t>
            </a:r>
          </a:p>
          <a:p>
            <a:pPr lvl="0">
              <a:buNone/>
            </a:pPr>
            <a:r>
              <a:rPr lang="en-US" sz="2200" dirty="0"/>
              <a:t>  </a:t>
            </a:r>
          </a:p>
          <a:p>
            <a:pPr lvl="0">
              <a:buNone/>
            </a:pPr>
            <a:r>
              <a:rPr lang="en-US" sz="2200" dirty="0"/>
              <a:t>  </a:t>
            </a:r>
            <a:r>
              <a:rPr lang="en-US" sz="2200" dirty="0" err="1"/>
              <a:t>Iterator</a:t>
            </a:r>
            <a:r>
              <a:rPr lang="en-US" sz="2200" dirty="0"/>
              <a:t>&lt;String&gt; </a:t>
            </a:r>
            <a:r>
              <a:rPr lang="en-US" sz="2200" dirty="0" err="1"/>
              <a:t>itr</a:t>
            </a:r>
            <a:r>
              <a:rPr lang="en-US" sz="2200" dirty="0"/>
              <a:t>=</a:t>
            </a:r>
            <a:r>
              <a:rPr lang="en-US" sz="2200" dirty="0" err="1"/>
              <a:t>al.iterator</a:t>
            </a:r>
            <a:r>
              <a:rPr lang="en-US" sz="2200" dirty="0"/>
              <a:t>();  </a:t>
            </a:r>
          </a:p>
          <a:p>
            <a:pPr lvl="0">
              <a:buNone/>
            </a:pPr>
            <a:r>
              <a:rPr lang="en-US" sz="2200" dirty="0"/>
              <a:t>  while(</a:t>
            </a:r>
            <a:r>
              <a:rPr lang="en-US" sz="2200" dirty="0" err="1"/>
              <a:t>itr.hasNext</a:t>
            </a:r>
            <a:r>
              <a:rPr lang="en-US" sz="2200" dirty="0"/>
              <a:t>()){  </a:t>
            </a:r>
          </a:p>
          <a:p>
            <a:pPr lvl="0">
              <a:buNone/>
            </a:pPr>
            <a:r>
              <a:rPr lang="en-US" sz="2200" dirty="0"/>
              <a:t>   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itr.next</a:t>
            </a:r>
            <a:r>
              <a:rPr lang="en-US" sz="2200" dirty="0"/>
              <a:t>());  </a:t>
            </a:r>
          </a:p>
          <a:p>
            <a:pPr lvl="0">
              <a:buNone/>
            </a:pPr>
            <a:r>
              <a:rPr lang="en-US" sz="2200" dirty="0"/>
              <a:t>  }  </a:t>
            </a:r>
          </a:p>
          <a:p>
            <a:pPr lvl="0">
              <a:buNone/>
            </a:pPr>
            <a:r>
              <a:rPr lang="en-US" sz="2200" dirty="0"/>
              <a:t> }  </a:t>
            </a:r>
          </a:p>
          <a:p>
            <a:pPr>
              <a:buNone/>
            </a:pPr>
            <a:r>
              <a:rPr lang="en-US" sz="2200" dirty="0"/>
              <a:t>} 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10200" y="3048001"/>
            <a:ext cx="3505200" cy="21544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Output:</a:t>
            </a:r>
          </a:p>
          <a:p>
            <a:r>
              <a:rPr lang="en-US" sz="2800" dirty="0" smtClean="0"/>
              <a:t>Ravi     </a:t>
            </a:r>
          </a:p>
          <a:p>
            <a:r>
              <a:rPr lang="en-US" sz="2800" dirty="0" smtClean="0"/>
              <a:t> Vijay  </a:t>
            </a:r>
          </a:p>
          <a:p>
            <a:r>
              <a:rPr lang="en-US" sz="2800" dirty="0" smtClean="0"/>
              <a:t> Ravi  </a:t>
            </a:r>
          </a:p>
          <a:p>
            <a:r>
              <a:rPr lang="en-US" sz="2800" dirty="0" smtClean="0"/>
              <a:t> Ajay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4419600" cy="5821363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1800" dirty="0"/>
              <a:t>import </a:t>
            </a:r>
            <a:r>
              <a:rPr lang="en-US" sz="1800" dirty="0" err="1"/>
              <a:t>java.util</a:t>
            </a:r>
            <a:r>
              <a:rPr lang="en-US" sz="1800" dirty="0"/>
              <a:t>.*;  </a:t>
            </a:r>
          </a:p>
          <a:p>
            <a:pPr lvl="0">
              <a:buNone/>
            </a:pPr>
            <a:r>
              <a:rPr lang="en-US" sz="1800" dirty="0"/>
              <a:t>class Book {  </a:t>
            </a:r>
          </a:p>
          <a:p>
            <a:pPr lvl="0">
              <a:buNone/>
            </a:pPr>
            <a:r>
              <a:rPr lang="en-US" sz="1800" dirty="0" err="1"/>
              <a:t>int</a:t>
            </a:r>
            <a:r>
              <a:rPr lang="en-US" sz="1800" dirty="0"/>
              <a:t> id;  </a:t>
            </a:r>
          </a:p>
          <a:p>
            <a:pPr lvl="0">
              <a:buNone/>
            </a:pPr>
            <a:r>
              <a:rPr lang="en-US" sz="1800" dirty="0"/>
              <a:t>String </a:t>
            </a:r>
            <a:r>
              <a:rPr lang="en-US" sz="1800" dirty="0" err="1"/>
              <a:t>name,author,publisher</a:t>
            </a:r>
            <a:r>
              <a:rPr lang="en-US" sz="1800" dirty="0"/>
              <a:t>;  </a:t>
            </a:r>
          </a:p>
          <a:p>
            <a:pPr lvl="0">
              <a:buNone/>
            </a:pPr>
            <a:r>
              <a:rPr lang="en-US" sz="1800" dirty="0" err="1"/>
              <a:t>int</a:t>
            </a:r>
            <a:r>
              <a:rPr lang="en-US" sz="1800" dirty="0"/>
              <a:t> quantity;  </a:t>
            </a:r>
          </a:p>
          <a:p>
            <a:pPr lvl="0">
              <a:buNone/>
            </a:pPr>
            <a:r>
              <a:rPr lang="en-US" sz="1800" dirty="0"/>
              <a:t>public Book(</a:t>
            </a:r>
            <a:r>
              <a:rPr lang="en-US" sz="1800" dirty="0" err="1"/>
              <a:t>int</a:t>
            </a:r>
            <a:r>
              <a:rPr lang="en-US" sz="1800" dirty="0"/>
              <a:t> id, String name, String author, String publisher, </a:t>
            </a:r>
            <a:r>
              <a:rPr lang="en-US" sz="1800" dirty="0" err="1"/>
              <a:t>int</a:t>
            </a:r>
            <a:r>
              <a:rPr lang="en-US" sz="1800" dirty="0"/>
              <a:t> quantity) {  </a:t>
            </a:r>
          </a:p>
          <a:p>
            <a:pPr lvl="0">
              <a:buNone/>
            </a:pPr>
            <a:r>
              <a:rPr lang="en-US" sz="1800" dirty="0"/>
              <a:t>    this.id = id;  </a:t>
            </a:r>
          </a:p>
          <a:p>
            <a:pPr lvl="0">
              <a:buNone/>
            </a:pPr>
            <a:r>
              <a:rPr lang="en-US" sz="1800" dirty="0"/>
              <a:t>    this.name = name;  </a:t>
            </a:r>
          </a:p>
          <a:p>
            <a:pPr lvl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this.author</a:t>
            </a:r>
            <a:r>
              <a:rPr lang="en-US" sz="1800" dirty="0"/>
              <a:t> = author;  </a:t>
            </a:r>
          </a:p>
          <a:p>
            <a:pPr lvl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this.publisher</a:t>
            </a:r>
            <a:r>
              <a:rPr lang="en-US" sz="1800" dirty="0"/>
              <a:t> = publisher;  </a:t>
            </a:r>
          </a:p>
          <a:p>
            <a:pPr lvl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this.quantity</a:t>
            </a:r>
            <a:r>
              <a:rPr lang="en-US" sz="1800" dirty="0"/>
              <a:t> = quantity;  </a:t>
            </a:r>
          </a:p>
          <a:p>
            <a:pPr lvl="0">
              <a:buNone/>
            </a:pPr>
            <a:r>
              <a:rPr lang="en-US" sz="1800" dirty="0"/>
              <a:t>}  </a:t>
            </a:r>
          </a:p>
          <a:p>
            <a:pPr lvl="0">
              <a:buNone/>
            </a:pPr>
            <a:r>
              <a:rPr lang="en-US" sz="1800" dirty="0"/>
              <a:t>} 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350837"/>
            <a:ext cx="4953000" cy="5821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class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LinkedListExample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main(String[]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//Creating list of Books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List&lt;Book&gt; list=new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&lt;Book&gt;();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//Creating Books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Book b1=new Book(101,"Let us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C","Yashwant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Kanetkar","BPB",8);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Book b2=new Book(102,"Data Communications &amp;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Networking","Forouzan","Mc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Hill",4);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Book b3=new Book(103,"Operating System","Galvin","Wiley",6);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//Adding Books to list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list.add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(b1);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list.add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(b2);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list.add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(b3);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//Traversing list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for(Book b:list){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(b.id+" "+b.name+" "+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b.author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+" "+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b.publisher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+" "+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b.quantity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}  }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5990" y="0"/>
            <a:ext cx="7008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Java  </a:t>
            </a:r>
            <a:r>
              <a:rPr lang="en-US" sz="2400" b="1" dirty="0" err="1" smtClean="0"/>
              <a:t>LinkedList</a:t>
            </a:r>
            <a:r>
              <a:rPr lang="en-US" sz="2400" b="1" dirty="0" smtClean="0"/>
              <a:t> Example- 2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1676400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Set interface defines a set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It extends Collection and declares the behavior of </a:t>
            </a:r>
            <a:r>
              <a:rPr lang="en-US" b="1" dirty="0" smtClean="0"/>
              <a:t>a </a:t>
            </a:r>
            <a:r>
              <a:rPr lang="en-US" dirty="0" smtClean="0"/>
              <a:t>collection </a:t>
            </a:r>
            <a:r>
              <a:rPr lang="en-US" dirty="0"/>
              <a:t>that does not allow duplicate elements.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209800"/>
          <a:ext cx="8839200" cy="429707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156168"/>
                <a:gridCol w="7683032"/>
              </a:tblGrid>
              <a:tr h="201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Sr.No.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Method &amp; 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/>
                        <a:t>add( </a:t>
                      </a:r>
                      <a:r>
                        <a:rPr lang="en-US" sz="2000" dirty="0" smtClean="0"/>
                        <a:t>)	Adds </a:t>
                      </a:r>
                      <a:r>
                        <a:rPr lang="en-US" sz="2000" dirty="0"/>
                        <a:t>an object to the collection.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/>
                        <a:t>clear( </a:t>
                      </a:r>
                      <a:r>
                        <a:rPr lang="en-US" sz="2000" dirty="0" smtClean="0"/>
                        <a:t>)	Removes </a:t>
                      </a:r>
                      <a:r>
                        <a:rPr lang="en-US" sz="2000" dirty="0"/>
                        <a:t>all objects from the collection.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/>
                        <a:t>contains( </a:t>
                      </a:r>
                      <a:r>
                        <a:rPr lang="en-US" sz="2000" dirty="0" smtClean="0"/>
                        <a:t>)	Returns </a:t>
                      </a:r>
                      <a:r>
                        <a:rPr lang="en-US" sz="2000" dirty="0"/>
                        <a:t>true if a specified object is an element within the collection.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/>
                        <a:t>isEmpty</a:t>
                      </a:r>
                      <a:r>
                        <a:rPr lang="en-US" sz="2000" dirty="0"/>
                        <a:t>( </a:t>
                      </a:r>
                      <a:r>
                        <a:rPr lang="en-US" sz="2000" dirty="0" smtClean="0"/>
                        <a:t>)	Returns </a:t>
                      </a:r>
                      <a:r>
                        <a:rPr lang="en-US" sz="2000" dirty="0"/>
                        <a:t>true if the collection has no elements.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/>
                        <a:t>iterator</a:t>
                      </a:r>
                      <a:r>
                        <a:rPr lang="en-US" sz="2000" dirty="0"/>
                        <a:t>( </a:t>
                      </a:r>
                      <a:r>
                        <a:rPr lang="en-US" sz="2000" dirty="0" smtClean="0"/>
                        <a:t>)	Returns </a:t>
                      </a:r>
                      <a:r>
                        <a:rPr lang="en-US" sz="2000" dirty="0"/>
                        <a:t>an </a:t>
                      </a:r>
                      <a:r>
                        <a:rPr lang="en-US" sz="2000" dirty="0" err="1"/>
                        <a:t>Iterator</a:t>
                      </a:r>
                      <a:r>
                        <a:rPr lang="en-US" sz="2000" dirty="0"/>
                        <a:t> object for the collection, which may be used to retrieve an object.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/>
                        <a:t>remove( </a:t>
                      </a:r>
                      <a:r>
                        <a:rPr lang="en-US" sz="2000" dirty="0" smtClean="0"/>
                        <a:t>)	Removes </a:t>
                      </a:r>
                      <a:r>
                        <a:rPr lang="en-US" sz="2000" dirty="0"/>
                        <a:t>a specified object from the collection.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/>
                        <a:t>size( </a:t>
                      </a:r>
                      <a:r>
                        <a:rPr lang="en-US" sz="2000" dirty="0" smtClean="0"/>
                        <a:t>)	Returns </a:t>
                      </a:r>
                      <a:r>
                        <a:rPr lang="en-US" sz="2000" dirty="0"/>
                        <a:t>the number of elements in the collection.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85" marR="8385" marT="8385" marB="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908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Java </a:t>
            </a:r>
            <a:r>
              <a:rPr lang="en-US" dirty="0" err="1"/>
              <a:t>HashSet</a:t>
            </a:r>
            <a:r>
              <a:rPr lang="en-US" dirty="0"/>
              <a:t> class is used to </a:t>
            </a:r>
            <a:r>
              <a:rPr lang="en-US" dirty="0">
                <a:solidFill>
                  <a:srgbClr val="FF0000"/>
                </a:solidFill>
              </a:rPr>
              <a:t>create a collection</a:t>
            </a:r>
            <a:r>
              <a:rPr lang="en-US" dirty="0"/>
              <a:t> that uses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storage.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inherits the </a:t>
            </a:r>
            <a:r>
              <a:rPr lang="en-US" dirty="0" err="1">
                <a:solidFill>
                  <a:srgbClr val="FF0000"/>
                </a:solidFill>
              </a:rPr>
              <a:t>AbstractSet</a:t>
            </a:r>
            <a:r>
              <a:rPr lang="en-US" dirty="0"/>
              <a:t> class and implements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interface. </a:t>
            </a:r>
          </a:p>
          <a:p>
            <a:pPr lvl="0" algn="just"/>
            <a:r>
              <a:rPr lang="en-US" dirty="0" err="1">
                <a:solidFill>
                  <a:srgbClr val="FF0000"/>
                </a:solidFill>
              </a:rPr>
              <a:t>HashSet</a:t>
            </a:r>
            <a:r>
              <a:rPr lang="en-US" dirty="0">
                <a:solidFill>
                  <a:srgbClr val="FF0000"/>
                </a:solidFill>
              </a:rPr>
              <a:t> stores </a:t>
            </a:r>
            <a:r>
              <a:rPr lang="en-US" dirty="0"/>
              <a:t>the elements by using a mechanism called </a:t>
            </a:r>
            <a:r>
              <a:rPr lang="en-US" b="1" dirty="0">
                <a:solidFill>
                  <a:srgbClr val="FF0000"/>
                </a:solidFill>
              </a:rPr>
              <a:t>hashing</a:t>
            </a:r>
            <a:r>
              <a:rPr lang="en-US" b="1" dirty="0"/>
              <a:t>.</a:t>
            </a:r>
            <a:endParaRPr lang="en-US" dirty="0"/>
          </a:p>
          <a:p>
            <a:pPr algn="just"/>
            <a:r>
              <a:rPr lang="en-US" dirty="0" err="1"/>
              <a:t>HashSet</a:t>
            </a:r>
            <a:r>
              <a:rPr lang="en-US" dirty="0"/>
              <a:t> contains </a:t>
            </a:r>
            <a:r>
              <a:rPr lang="en-US" dirty="0">
                <a:solidFill>
                  <a:srgbClr val="FF0000"/>
                </a:solidFill>
              </a:rPr>
              <a:t>unique elements </a:t>
            </a:r>
            <a:r>
              <a:rPr lang="en-US" dirty="0" smtClean="0"/>
              <a:t>only</a:t>
            </a:r>
          </a:p>
          <a:p>
            <a:pPr algn="just"/>
            <a:r>
              <a:rPr lang="en-US" dirty="0" smtClean="0"/>
              <a:t>Elements are stored in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562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class </a:t>
            </a:r>
            <a:r>
              <a:rPr lang="en-US" sz="2800" dirty="0" err="1">
                <a:solidFill>
                  <a:srgbClr val="FF0000"/>
                </a:solidFill>
              </a:rPr>
              <a:t>HashSet</a:t>
            </a:r>
            <a:r>
              <a:rPr lang="en-US" sz="2800" dirty="0">
                <a:solidFill>
                  <a:srgbClr val="FF0000"/>
                </a:solidFill>
              </a:rPr>
              <a:t>&lt;E&gt; extends </a:t>
            </a:r>
            <a:r>
              <a:rPr lang="en-US" sz="2800" dirty="0" err="1">
                <a:solidFill>
                  <a:srgbClr val="FF0000"/>
                </a:solidFill>
              </a:rPr>
              <a:t>AbstractSet</a:t>
            </a:r>
            <a:r>
              <a:rPr lang="en-US" sz="2800" dirty="0">
                <a:solidFill>
                  <a:srgbClr val="FF0000"/>
                </a:solidFill>
              </a:rPr>
              <a:t>&lt;E&gt; implements Set&lt;E&gt;, </a:t>
            </a:r>
            <a:r>
              <a:rPr lang="en-US" sz="2800" dirty="0" err="1">
                <a:solidFill>
                  <a:srgbClr val="FF0000"/>
                </a:solidFill>
              </a:rPr>
              <a:t>Cloneable</a:t>
            </a:r>
            <a:r>
              <a:rPr lang="en-US" sz="2800" dirty="0">
                <a:solidFill>
                  <a:srgbClr val="FF0000"/>
                </a:solidFill>
              </a:rPr>
              <a:t>, </a:t>
            </a:r>
            <a:r>
              <a:rPr lang="en-US" sz="2800" dirty="0" err="1">
                <a:solidFill>
                  <a:srgbClr val="FF0000"/>
                </a:solidFill>
              </a:rPr>
              <a:t>Serializable</a:t>
            </a:r>
            <a:r>
              <a:rPr lang="en-US" sz="2800" dirty="0">
                <a:solidFill>
                  <a:srgbClr val="FF0000"/>
                </a:solidFill>
              </a:rPr>
              <a:t>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Collections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Collections in java</a:t>
            </a:r>
            <a:r>
              <a:rPr lang="en-US" dirty="0"/>
              <a:t> is a framework that provides an architecture to store and manipulate the group of objects.</a:t>
            </a:r>
          </a:p>
          <a:p>
            <a:pPr algn="just"/>
            <a:r>
              <a:rPr lang="en-US" dirty="0"/>
              <a:t>All the operations that you perform on a data such as searching, sorting, insertion, manipulation, deletion etc. can be performed by Java Collections. </a:t>
            </a:r>
          </a:p>
          <a:p>
            <a:pPr algn="just"/>
            <a:r>
              <a:rPr lang="en-US" dirty="0"/>
              <a:t>Java Collection simply means a single unit of objects. Java Collection framework provides many interfaces (Set, List, Queue, </a:t>
            </a:r>
            <a:r>
              <a:rPr lang="en-US" dirty="0" err="1"/>
              <a:t>Deque</a:t>
            </a:r>
            <a:r>
              <a:rPr lang="en-US" dirty="0"/>
              <a:t> etc.) and classes (</a:t>
            </a:r>
            <a:r>
              <a:rPr lang="en-US" dirty="0" err="1"/>
              <a:t>ArrayList</a:t>
            </a:r>
            <a:r>
              <a:rPr lang="en-US" dirty="0"/>
              <a:t>, Vector, </a:t>
            </a:r>
            <a:r>
              <a:rPr lang="en-US" dirty="0" err="1"/>
              <a:t>LinkedList</a:t>
            </a:r>
            <a:r>
              <a:rPr lang="en-US" dirty="0"/>
              <a:t>, </a:t>
            </a:r>
            <a:r>
              <a:rPr lang="en-US" dirty="0" err="1"/>
              <a:t>PriorityQueue</a:t>
            </a:r>
            <a:r>
              <a:rPr lang="en-US" dirty="0"/>
              <a:t>, </a:t>
            </a:r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 etc).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HashSet</a:t>
            </a:r>
            <a:r>
              <a:rPr lang="en-US" dirty="0" smtClean="0"/>
              <a:t> constructors and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066800"/>
          <a:ext cx="8610600" cy="175869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57400"/>
                <a:gridCol w="6553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Constructor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HashSet()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construct a default HashSet.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/>
                        <a:t>HashSet</a:t>
                      </a:r>
                      <a:r>
                        <a:rPr lang="en-US" sz="1600" dirty="0"/>
                        <a:t>(Collection c)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initialize the hash set by using the elements of the collection c.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HashSet(int capacity)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It is used to initialize the capacity of the hash set to the given integer value capacity. The capacity grows automatically as elements are added to the </a:t>
                      </a:r>
                      <a:r>
                        <a:rPr lang="en-US" sz="1600" dirty="0" err="1"/>
                        <a:t>HashSet</a:t>
                      </a:r>
                      <a:r>
                        <a:rPr lang="en-US" sz="1600" dirty="0"/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3200400"/>
          <a:ext cx="8534400" cy="325602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286000"/>
                <a:gridCol w="62484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Method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void clear()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remove all of the elements from this set.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boolean contains(Object o)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It is used to return true if this set contains the specified element.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boolean add(Object o)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It is used to adds the specified element to this set if it is not already present.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boolean isEmpty()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It is used to return true if this set contains no elements.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boolean remove(Object o)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remove the specified element from this set if it is present.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Object clone()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return a shallow copy of this HashSet instance: the elements themselves are not cloned.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Iterator iterator()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It is used to return an iterator over the elements in this set.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int size()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It is used to return the number of elements in this set.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HashSet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686800" cy="4525963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400" dirty="0"/>
              <a:t>import </a:t>
            </a:r>
            <a:r>
              <a:rPr lang="en-US" sz="2400" dirty="0" err="1"/>
              <a:t>java.util</a:t>
            </a:r>
            <a:r>
              <a:rPr lang="en-US" sz="2400" dirty="0"/>
              <a:t>.*;  </a:t>
            </a:r>
          </a:p>
          <a:p>
            <a:pPr lvl="0">
              <a:buNone/>
            </a:pPr>
            <a:r>
              <a:rPr lang="en-US" sz="2400" dirty="0"/>
              <a:t>class TestCollection9{  </a:t>
            </a:r>
          </a:p>
          <a:p>
            <a:pPr lvl="0">
              <a:buNone/>
            </a:pPr>
            <a:r>
              <a:rPr lang="en-US" sz="2400" dirty="0"/>
              <a:t> 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lvl="0">
              <a:buNone/>
            </a:pPr>
            <a:r>
              <a:rPr lang="en-US" sz="2400" dirty="0"/>
              <a:t>  //Creating </a:t>
            </a:r>
            <a:r>
              <a:rPr lang="en-US" sz="2400" dirty="0" err="1"/>
              <a:t>HashSet</a:t>
            </a:r>
            <a:r>
              <a:rPr lang="en-US" sz="2400" dirty="0"/>
              <a:t> and adding elements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HashSet</a:t>
            </a:r>
            <a:r>
              <a:rPr lang="en-US" sz="2400" dirty="0"/>
              <a:t>&lt;String&gt; set=new </a:t>
            </a:r>
            <a:r>
              <a:rPr lang="en-US" sz="2400" dirty="0" err="1"/>
              <a:t>HashSet</a:t>
            </a:r>
            <a:r>
              <a:rPr lang="en-US" sz="2400" dirty="0"/>
              <a:t>&lt;String&gt;();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set.add</a:t>
            </a:r>
            <a:r>
              <a:rPr lang="en-US" sz="2400" dirty="0"/>
              <a:t>("Ravi");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set.add</a:t>
            </a:r>
            <a:r>
              <a:rPr lang="en-US" sz="2400" dirty="0"/>
              <a:t>("Vijay");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set.add</a:t>
            </a:r>
            <a:r>
              <a:rPr lang="en-US" sz="2400" dirty="0"/>
              <a:t>("Ravi");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set.add</a:t>
            </a:r>
            <a:r>
              <a:rPr lang="en-US" sz="2400" dirty="0"/>
              <a:t>("Ajay");  </a:t>
            </a:r>
          </a:p>
          <a:p>
            <a:pPr lvl="0">
              <a:buNone/>
            </a:pPr>
            <a:r>
              <a:rPr lang="en-US" sz="2400" dirty="0"/>
              <a:t>  //Traversing elements  </a:t>
            </a:r>
          </a:p>
          <a:p>
            <a:pPr lvl="0">
              <a:buNone/>
            </a:pPr>
            <a:r>
              <a:rPr lang="en-US" sz="2400" dirty="0"/>
              <a:t>  </a:t>
            </a:r>
            <a:r>
              <a:rPr lang="en-US" sz="2400" dirty="0" err="1"/>
              <a:t>Iterator</a:t>
            </a:r>
            <a:r>
              <a:rPr lang="en-US" sz="2400" dirty="0"/>
              <a:t>&lt;String&gt; </a:t>
            </a:r>
            <a:r>
              <a:rPr lang="en-US" sz="2400" dirty="0" err="1"/>
              <a:t>itr</a:t>
            </a:r>
            <a:r>
              <a:rPr lang="en-US" sz="2400" dirty="0"/>
              <a:t>=</a:t>
            </a:r>
            <a:r>
              <a:rPr lang="en-US" sz="2400" dirty="0" err="1"/>
              <a:t>set.iterator</a:t>
            </a:r>
            <a:r>
              <a:rPr lang="en-US" sz="2400" dirty="0"/>
              <a:t>();  </a:t>
            </a:r>
          </a:p>
          <a:p>
            <a:pPr lvl="0">
              <a:buNone/>
            </a:pPr>
            <a:r>
              <a:rPr lang="en-US" sz="2400" dirty="0"/>
              <a:t>  while(</a:t>
            </a:r>
            <a:r>
              <a:rPr lang="en-US" sz="2400" dirty="0" err="1"/>
              <a:t>itr.hasNext</a:t>
            </a:r>
            <a:r>
              <a:rPr lang="en-US" sz="2400" dirty="0"/>
              <a:t>()){  </a:t>
            </a:r>
          </a:p>
          <a:p>
            <a:pPr lvl="0">
              <a:buNone/>
            </a:pPr>
            <a:r>
              <a:rPr lang="en-US" sz="2400" dirty="0"/>
              <a:t>   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itr.next</a:t>
            </a:r>
            <a:r>
              <a:rPr lang="en-US" sz="2400" dirty="0"/>
              <a:t>());  </a:t>
            </a:r>
          </a:p>
          <a:p>
            <a:pPr lvl="0">
              <a:buNone/>
            </a:pPr>
            <a:r>
              <a:rPr lang="en-US" sz="2400" dirty="0"/>
              <a:t>  }   }  </a:t>
            </a:r>
            <a:r>
              <a:rPr lang="en-US" sz="2400" dirty="0" smtClean="0"/>
              <a:t>}</a:t>
            </a:r>
            <a:r>
              <a:rPr lang="en-US" sz="2400" dirty="0"/>
              <a:t>  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10200" y="3263444"/>
            <a:ext cx="3505200" cy="17235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Output:</a:t>
            </a:r>
          </a:p>
          <a:p>
            <a:r>
              <a:rPr lang="en-US" sz="2800" dirty="0" smtClean="0"/>
              <a:t> Ajay</a:t>
            </a:r>
          </a:p>
          <a:p>
            <a:r>
              <a:rPr lang="en-US" sz="2800" dirty="0" smtClean="0"/>
              <a:t> Vijay  </a:t>
            </a:r>
          </a:p>
          <a:p>
            <a:r>
              <a:rPr lang="en-US" sz="2800" dirty="0" smtClean="0"/>
              <a:t> Ravi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Map Classes: </a:t>
            </a:r>
            <a:r>
              <a:rPr lang="en-US" b="1" dirty="0" err="1" smtClean="0"/>
              <a:t>HashMap</a:t>
            </a:r>
            <a:r>
              <a:rPr lang="en-US" b="1" dirty="0" smtClean="0"/>
              <a:t> and </a:t>
            </a:r>
            <a:r>
              <a:rPr lang="en-US" b="1" dirty="0" err="1" smtClean="0"/>
              <a:t>TreeMap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HashMap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8534400" cy="5105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Java </a:t>
            </a:r>
            <a:r>
              <a:rPr lang="en-US" sz="2000" dirty="0" err="1" smtClean="0"/>
              <a:t>HashMap</a:t>
            </a:r>
            <a:r>
              <a:rPr lang="en-US" sz="2000" dirty="0" smtClean="0"/>
              <a:t> class implements the map interface by using a </a:t>
            </a:r>
            <a:r>
              <a:rPr lang="en-US" sz="2000" dirty="0" err="1" smtClean="0"/>
              <a:t>hashtable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It inherits </a:t>
            </a:r>
            <a:r>
              <a:rPr lang="en-US" sz="2000" dirty="0" err="1" smtClean="0"/>
              <a:t>AbstractMap</a:t>
            </a:r>
            <a:r>
              <a:rPr lang="en-US" sz="2000" dirty="0" smtClean="0"/>
              <a:t> class and implements Map interface.</a:t>
            </a:r>
          </a:p>
          <a:p>
            <a:r>
              <a:rPr lang="en-US" sz="2000" dirty="0" smtClean="0"/>
              <a:t>The important points about Java </a:t>
            </a:r>
            <a:r>
              <a:rPr lang="en-US" sz="2000" dirty="0" err="1" smtClean="0"/>
              <a:t>HashMap</a:t>
            </a:r>
            <a:r>
              <a:rPr lang="en-US" sz="2000" dirty="0" smtClean="0"/>
              <a:t> class are: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 contains values based on the key.</a:t>
            </a:r>
          </a:p>
          <a:p>
            <a:pPr lvl="1"/>
            <a:r>
              <a:rPr lang="en-US" sz="1600" dirty="0" smtClean="0"/>
              <a:t>It contains only unique elements.</a:t>
            </a:r>
          </a:p>
          <a:p>
            <a:pPr lvl="1"/>
            <a:r>
              <a:rPr lang="en-US" sz="1600" dirty="0" smtClean="0"/>
              <a:t>It may have one null key and multiple null values.</a:t>
            </a:r>
          </a:p>
          <a:p>
            <a:pPr lvl="1"/>
            <a:r>
              <a:rPr lang="en-US" sz="1600" dirty="0" smtClean="0"/>
              <a:t>It maintains no order.</a:t>
            </a:r>
          </a:p>
          <a:p>
            <a:r>
              <a:rPr lang="en-US" sz="2000" b="1" dirty="0" smtClean="0"/>
              <a:t>Hierarchy of </a:t>
            </a:r>
            <a:r>
              <a:rPr lang="en-US" sz="2000" b="1" dirty="0" err="1" smtClean="0"/>
              <a:t>HashMap</a:t>
            </a:r>
            <a:r>
              <a:rPr lang="en-US" sz="2000" b="1" dirty="0" smtClean="0"/>
              <a:t> class</a:t>
            </a:r>
          </a:p>
          <a:p>
            <a:pPr lvl="1"/>
            <a:r>
              <a:rPr lang="en-US" sz="1600" dirty="0" smtClean="0"/>
              <a:t>As shown in the above figure,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 class extends </a:t>
            </a:r>
            <a:r>
              <a:rPr lang="en-US" sz="1600" dirty="0" err="1" smtClean="0"/>
              <a:t>AbstractMap</a:t>
            </a:r>
            <a:r>
              <a:rPr lang="en-US" sz="1600" dirty="0" smtClean="0"/>
              <a:t> class and implements Map interface.</a:t>
            </a:r>
          </a:p>
          <a:p>
            <a:r>
              <a:rPr lang="en-US" sz="2000" b="1" dirty="0" err="1" smtClean="0"/>
              <a:t>HashMap</a:t>
            </a:r>
            <a:r>
              <a:rPr lang="en-US" sz="2000" b="1" dirty="0" smtClean="0"/>
              <a:t> class declaration</a:t>
            </a:r>
          </a:p>
          <a:p>
            <a:pPr lvl="1"/>
            <a:r>
              <a:rPr lang="en-US" sz="1600" dirty="0" smtClean="0"/>
              <a:t>Let's see the declaration for </a:t>
            </a:r>
            <a:r>
              <a:rPr lang="en-US" sz="1600" dirty="0" err="1" smtClean="0"/>
              <a:t>java.util.HashMap</a:t>
            </a:r>
            <a:r>
              <a:rPr lang="en-US" sz="1600" dirty="0" smtClean="0"/>
              <a:t> class.</a:t>
            </a:r>
          </a:p>
          <a:p>
            <a:pPr lvl="0">
              <a:buNone/>
            </a:pPr>
            <a:r>
              <a:rPr lang="en-US" sz="2000" dirty="0" smtClean="0"/>
              <a:t>public class </a:t>
            </a:r>
            <a:r>
              <a:rPr lang="en-US" sz="2000" dirty="0" err="1" smtClean="0"/>
              <a:t>HashMap</a:t>
            </a:r>
            <a:r>
              <a:rPr lang="en-US" sz="2000" dirty="0" smtClean="0"/>
              <a:t>&lt;K,V&gt; extends </a:t>
            </a:r>
            <a:r>
              <a:rPr lang="en-US" sz="2000" dirty="0" err="1" smtClean="0"/>
              <a:t>AbstractMap</a:t>
            </a:r>
            <a:r>
              <a:rPr lang="en-US" sz="2000" dirty="0" smtClean="0"/>
              <a:t>&lt;K,V&gt; implements Map&lt;K,V&gt;, </a:t>
            </a:r>
            <a:r>
              <a:rPr lang="en-US" sz="2000" dirty="0" err="1" smtClean="0"/>
              <a:t>Cloneable</a:t>
            </a:r>
            <a:r>
              <a:rPr lang="en-US" sz="2000" dirty="0" smtClean="0"/>
              <a:t>, 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  </a:t>
            </a:r>
          </a:p>
          <a:p>
            <a:r>
              <a:rPr lang="en-US" sz="2000" b="1" dirty="0" err="1" smtClean="0"/>
              <a:t>HashMap</a:t>
            </a:r>
            <a:r>
              <a:rPr lang="en-US" sz="2000" b="1" dirty="0" smtClean="0"/>
              <a:t> class Parameters</a:t>
            </a:r>
          </a:p>
          <a:p>
            <a:pPr lvl="1"/>
            <a:r>
              <a:rPr lang="en-US" sz="1600" b="1" dirty="0" smtClean="0"/>
              <a:t>K</a:t>
            </a:r>
            <a:r>
              <a:rPr lang="en-US" sz="1600" dirty="0" smtClean="0"/>
              <a:t>: It is the type of keys maintained by this map.</a:t>
            </a:r>
          </a:p>
          <a:p>
            <a:pPr lvl="1"/>
            <a:r>
              <a:rPr lang="en-US" sz="1600" b="1" dirty="0" smtClean="0"/>
              <a:t>V</a:t>
            </a:r>
            <a:r>
              <a:rPr lang="en-US" sz="1600" dirty="0" smtClean="0"/>
              <a:t>: It is the type of mapped values</a:t>
            </a:r>
            <a:endParaRPr lang="en-US" sz="1600" dirty="0"/>
          </a:p>
        </p:txBody>
      </p:sp>
      <p:pic>
        <p:nvPicPr>
          <p:cNvPr id="4" name="Picture 3" descr="Java HashMap class hierarchy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447800"/>
            <a:ext cx="153352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Constructors and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3680" y="533400"/>
          <a:ext cx="8913479" cy="1567434"/>
        </p:xfrm>
        <a:graphic>
          <a:graphicData uri="http://schemas.openxmlformats.org/drawingml/2006/table">
            <a:tbl>
              <a:tblPr/>
              <a:tblGrid>
                <a:gridCol w="2502028"/>
                <a:gridCol w="641145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Constructor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Calibri"/>
                          <a:cs typeface="Times New Roman"/>
                        </a:rPr>
                        <a:t>HashMap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It is used to construct a default </a:t>
                      </a:r>
                      <a:r>
                        <a:rPr lang="en-US" sz="1400" dirty="0" err="1">
                          <a:latin typeface="Calibri"/>
                          <a:ea typeface="Calibri"/>
                          <a:cs typeface="Times New Roman"/>
                        </a:rPr>
                        <a:t>HashMap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Calibri"/>
                          <a:cs typeface="Times New Roman"/>
                        </a:rPr>
                        <a:t>HashMap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(Map m)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It is used to initializes the hash map by using the elements of the given Map object m.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Calibri"/>
                          <a:cs typeface="Times New Roman"/>
                        </a:rPr>
                        <a:t>HashMap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dirty="0" err="1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capacity)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It is used to initializes the capacity of the hash map to the given integer value, capacity.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HashMap(int capacity, float fillRatio)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It is used to initialize both the capacity and fill ratio of the hash map by using its arguments.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6944646"/>
              </p:ext>
            </p:extLst>
          </p:nvPr>
        </p:nvGraphicFramePr>
        <p:xfrm>
          <a:off x="152400" y="2362200"/>
          <a:ext cx="8839200" cy="436743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438400"/>
                <a:gridCol w="6400800"/>
              </a:tblGrid>
              <a:tr h="193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Method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Description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void clear()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It is used to remove all of the mappings from this map.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Boolean </a:t>
                      </a:r>
                      <a:r>
                        <a:rPr lang="en-US" sz="1400" dirty="0" err="1" smtClean="0"/>
                        <a:t>containsKey</a:t>
                      </a:r>
                      <a:r>
                        <a:rPr lang="en-US" sz="1400" dirty="0" smtClean="0"/>
                        <a:t>(Object </a:t>
                      </a:r>
                      <a:r>
                        <a:rPr lang="en-US" sz="1400" dirty="0"/>
                        <a:t>key)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It is used to return true if this map contains a mapping for the specified key.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Boolean </a:t>
                      </a:r>
                      <a:r>
                        <a:rPr lang="en-US" sz="1400" dirty="0" err="1" smtClean="0"/>
                        <a:t>containsValue</a:t>
                      </a:r>
                      <a:r>
                        <a:rPr lang="en-US" sz="1400" dirty="0" smtClean="0"/>
                        <a:t>(Object </a:t>
                      </a:r>
                      <a:r>
                        <a:rPr lang="en-US" sz="1400" dirty="0"/>
                        <a:t>value)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It is used to return true if this map maps one or more keys to the specified value.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booleanisEmpty()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It is used to return true if this map contains no key-value mappings.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Object clone()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It is used to return a shallow copy of this HashMap instance: the keys and values themselves are not cloned.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Set entrySet()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It is used to return a collection view of the mappings contained in this map.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Set keySet()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It is used to return a set view of the keys contained in this map.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Object put(Object key, Object value)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It is used to associate the specified value with the specified key in this map.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int size()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It is used to return the number of key-value mappings in this map.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Collection values()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It is used to return a collection view of the values contained in this map.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7" marR="8697" marT="8697" marB="8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HashMap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443841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import 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.*;  </a:t>
            </a:r>
          </a:p>
          <a:p>
            <a:r>
              <a:rPr lang="en-US" sz="2400" dirty="0" smtClean="0"/>
              <a:t>class TestCollection13{  </a:t>
            </a:r>
          </a:p>
          <a:p>
            <a:r>
              <a:rPr lang="en-US" sz="2400" dirty="0" smtClean="0"/>
              <a:t> public static void main(String 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  </a:t>
            </a:r>
          </a:p>
          <a:p>
            <a:r>
              <a:rPr lang="en-US" sz="2400" dirty="0" smtClean="0"/>
              <a:t>  </a:t>
            </a:r>
            <a:r>
              <a:rPr lang="en-US" sz="2400" dirty="0" err="1" smtClean="0"/>
              <a:t>HashMap</a:t>
            </a:r>
            <a:r>
              <a:rPr lang="en-US" sz="2400" dirty="0" smtClean="0"/>
              <a:t>&lt;</a:t>
            </a:r>
            <a:r>
              <a:rPr lang="en-US" sz="2400" dirty="0" err="1" smtClean="0"/>
              <a:t>Integer,String</a:t>
            </a:r>
            <a:r>
              <a:rPr lang="en-US" sz="2400" dirty="0" smtClean="0"/>
              <a:t>&gt; </a:t>
            </a:r>
            <a:r>
              <a:rPr lang="en-US" sz="2400" dirty="0" err="1" smtClean="0"/>
              <a:t>hm</a:t>
            </a:r>
            <a:r>
              <a:rPr lang="en-US" sz="2400" dirty="0" smtClean="0"/>
              <a:t>=new </a:t>
            </a:r>
            <a:r>
              <a:rPr lang="en-US" sz="2400" dirty="0" err="1" smtClean="0"/>
              <a:t>HashMap</a:t>
            </a:r>
            <a:r>
              <a:rPr lang="en-US" sz="2400" dirty="0" smtClean="0"/>
              <a:t>&lt;</a:t>
            </a:r>
            <a:r>
              <a:rPr lang="en-US" sz="2400" dirty="0" err="1" smtClean="0"/>
              <a:t>Integer,String</a:t>
            </a:r>
            <a:r>
              <a:rPr lang="en-US" sz="2400" dirty="0" smtClean="0"/>
              <a:t>&gt;();  </a:t>
            </a:r>
          </a:p>
          <a:p>
            <a:r>
              <a:rPr lang="en-US" sz="2400" dirty="0" smtClean="0"/>
              <a:t>  </a:t>
            </a:r>
            <a:r>
              <a:rPr lang="en-US" sz="2400" dirty="0" err="1" smtClean="0"/>
              <a:t>hm.put</a:t>
            </a:r>
            <a:r>
              <a:rPr lang="en-US" sz="2400" dirty="0" smtClean="0"/>
              <a:t>(100,"Amit");  </a:t>
            </a:r>
          </a:p>
          <a:p>
            <a:r>
              <a:rPr lang="en-US" sz="2400" dirty="0" smtClean="0"/>
              <a:t>  </a:t>
            </a:r>
            <a:r>
              <a:rPr lang="en-US" sz="2400" dirty="0" err="1" smtClean="0"/>
              <a:t>hm.put</a:t>
            </a:r>
            <a:r>
              <a:rPr lang="en-US" sz="2400" dirty="0" smtClean="0"/>
              <a:t>(101,"Vijay");  </a:t>
            </a:r>
          </a:p>
          <a:p>
            <a:r>
              <a:rPr lang="en-US" sz="2400" dirty="0" smtClean="0"/>
              <a:t>  </a:t>
            </a:r>
            <a:r>
              <a:rPr lang="en-US" sz="2400" dirty="0" err="1" smtClean="0"/>
              <a:t>hm.put</a:t>
            </a:r>
            <a:r>
              <a:rPr lang="en-US" sz="2400" dirty="0" smtClean="0"/>
              <a:t>(102,"Rahul");  </a:t>
            </a:r>
          </a:p>
          <a:p>
            <a:r>
              <a:rPr lang="en-US" sz="2400" dirty="0" smtClean="0"/>
              <a:t>  for(</a:t>
            </a:r>
            <a:r>
              <a:rPr lang="en-US" sz="2400" dirty="0" err="1" smtClean="0"/>
              <a:t>Map.Entry</a:t>
            </a:r>
            <a:r>
              <a:rPr lang="en-US" sz="2400" dirty="0" smtClean="0"/>
              <a:t> m:hm.entrySet()){  </a:t>
            </a:r>
          </a:p>
          <a:p>
            <a:r>
              <a:rPr lang="en-US" sz="2400" dirty="0" smtClean="0"/>
              <a:t>   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m.getKey</a:t>
            </a:r>
            <a:r>
              <a:rPr lang="en-US" sz="2400" dirty="0" smtClean="0"/>
              <a:t>()+" "+</a:t>
            </a:r>
            <a:r>
              <a:rPr lang="en-US" sz="2400" dirty="0" err="1" smtClean="0"/>
              <a:t>m.getValue</a:t>
            </a:r>
            <a:r>
              <a:rPr lang="en-US" sz="2400" dirty="0" smtClean="0"/>
              <a:t>());  </a:t>
            </a:r>
          </a:p>
          <a:p>
            <a:r>
              <a:rPr lang="en-US" sz="2400" dirty="0" smtClean="0"/>
              <a:t>  }  </a:t>
            </a:r>
          </a:p>
          <a:p>
            <a:r>
              <a:rPr lang="en-US" sz="2400" dirty="0" smtClean="0"/>
              <a:t> }  </a:t>
            </a:r>
          </a:p>
          <a:p>
            <a:r>
              <a:rPr lang="en-US" sz="2400" dirty="0" smtClean="0"/>
              <a:t>}  </a:t>
            </a:r>
            <a:endParaRPr lang="en-US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315200" y="990600"/>
            <a:ext cx="1676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100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Amit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101 Vijay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102 Rahul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Remove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 </a:t>
            </a:r>
            <a:r>
              <a:rPr lang="en-US" dirty="0" err="1" smtClean="0"/>
              <a:t>java.util</a:t>
            </a:r>
            <a:r>
              <a:rPr lang="en-US" dirty="0" smtClean="0"/>
              <a:t>.*;  </a:t>
            </a:r>
          </a:p>
          <a:p>
            <a:pPr>
              <a:buNone/>
            </a:pPr>
            <a:r>
              <a:rPr lang="en-US" dirty="0" smtClean="0"/>
              <a:t>public class </a:t>
            </a:r>
            <a:r>
              <a:rPr lang="en-US" dirty="0" err="1" smtClean="0"/>
              <a:t>HashMapExample</a:t>
            </a: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 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 {  </a:t>
            </a:r>
          </a:p>
          <a:p>
            <a:pPr>
              <a:buNone/>
            </a:pPr>
            <a:r>
              <a:rPr lang="en-US" dirty="0" smtClean="0"/>
              <a:t>   // create and populate hash map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HashMap</a:t>
            </a:r>
            <a:r>
              <a:rPr lang="en-US" dirty="0" smtClean="0"/>
              <a:t>&lt;Integer, String&gt; map = new </a:t>
            </a:r>
            <a:r>
              <a:rPr lang="en-US" dirty="0" err="1" smtClean="0"/>
              <a:t>HashMap</a:t>
            </a:r>
            <a:r>
              <a:rPr lang="en-US" dirty="0" smtClean="0"/>
              <a:t>&lt;Integer, String&gt;();         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map.put</a:t>
            </a:r>
            <a:r>
              <a:rPr lang="en-US" dirty="0" smtClean="0"/>
              <a:t>(101,"Let us C");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map.put</a:t>
            </a:r>
            <a:r>
              <a:rPr lang="en-US" dirty="0" smtClean="0"/>
              <a:t>(102, "Operating System");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map.put</a:t>
            </a:r>
            <a:r>
              <a:rPr lang="en-US" dirty="0" smtClean="0"/>
              <a:t>(103, "Data Communication and Networking");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System.out.println</a:t>
            </a:r>
            <a:r>
              <a:rPr lang="en-US" dirty="0" smtClean="0"/>
              <a:t>("Values before remove: "+ map);    </a:t>
            </a:r>
          </a:p>
          <a:p>
            <a:pPr>
              <a:buNone/>
            </a:pPr>
            <a:r>
              <a:rPr lang="en-US" dirty="0" smtClean="0"/>
              <a:t>   // Remove value for key 102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map.remove</a:t>
            </a:r>
            <a:r>
              <a:rPr lang="en-US" dirty="0" smtClean="0"/>
              <a:t>(102);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System.out.println</a:t>
            </a:r>
            <a:r>
              <a:rPr lang="en-US" dirty="0" smtClean="0"/>
              <a:t>("Values after remove: "+ map);  </a:t>
            </a:r>
          </a:p>
          <a:p>
            <a:pPr>
              <a:buNone/>
            </a:pPr>
            <a:r>
              <a:rPr lang="en-US" dirty="0" smtClean="0"/>
              <a:t>   }      </a:t>
            </a:r>
          </a:p>
          <a:p>
            <a:pPr>
              <a:buNone/>
            </a:pPr>
            <a:r>
              <a:rPr lang="en-US" dirty="0" smtClean="0"/>
              <a:t>}  </a:t>
            </a:r>
            <a:endParaRPr lang="en-U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6096000"/>
            <a:ext cx="6019800" cy="89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Values before remove: {102=Operating System, 103=Data Communication and Networking, 101=Let us C}Values after remove: {103=Data Communication and Networking, 101=Let us C}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Java </a:t>
            </a:r>
            <a:r>
              <a:rPr lang="en-US" dirty="0" err="1"/>
              <a:t>TreeMap</a:t>
            </a:r>
            <a:r>
              <a:rPr lang="en-US" dirty="0"/>
              <a:t> class implements the Map interface by using a tree.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provides an efficient means of storing </a:t>
            </a:r>
            <a:r>
              <a:rPr lang="en-US" dirty="0" smtClean="0"/>
              <a:t>key/value</a:t>
            </a:r>
          </a:p>
          <a:p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contains values based on the key.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implements the </a:t>
            </a:r>
            <a:r>
              <a:rPr lang="en-US" dirty="0" err="1"/>
              <a:t>NavigableMap</a:t>
            </a:r>
            <a:r>
              <a:rPr lang="en-US" dirty="0"/>
              <a:t> interface and extends </a:t>
            </a:r>
            <a:r>
              <a:rPr lang="en-US" dirty="0" err="1"/>
              <a:t>AbstractMap</a:t>
            </a:r>
            <a:r>
              <a:rPr lang="en-US" dirty="0"/>
              <a:t> class.</a:t>
            </a:r>
          </a:p>
          <a:p>
            <a:pPr lvl="1"/>
            <a:r>
              <a:rPr lang="en-US" dirty="0"/>
              <a:t>It contains only unique elements.</a:t>
            </a:r>
          </a:p>
          <a:p>
            <a:pPr lvl="1"/>
            <a:r>
              <a:rPr lang="en-US" dirty="0"/>
              <a:t>It cannot have null key but can have multiple null values.</a:t>
            </a:r>
          </a:p>
          <a:p>
            <a:r>
              <a:rPr lang="en-US" dirty="0"/>
              <a:t>It is same as </a:t>
            </a:r>
            <a:r>
              <a:rPr lang="en-US" dirty="0" err="1"/>
              <a:t>HashMap</a:t>
            </a:r>
            <a:r>
              <a:rPr lang="en-US" dirty="0"/>
              <a:t> instead maintains ascending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TreeMap</a:t>
            </a:r>
            <a:r>
              <a:rPr lang="en-US" dirty="0"/>
              <a:t>&lt;K,V&gt;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AbstractMap</a:t>
            </a:r>
            <a:r>
              <a:rPr lang="en-US" dirty="0"/>
              <a:t>&lt;K,V&gt; </a:t>
            </a:r>
            <a:r>
              <a:rPr lang="en-US" b="1" dirty="0" smtClean="0"/>
              <a:t>implements</a:t>
            </a:r>
            <a:r>
              <a:rPr lang="en-US" dirty="0"/>
              <a:t> </a:t>
            </a:r>
            <a:r>
              <a:rPr lang="en-US" dirty="0" err="1"/>
              <a:t>NavigableMap</a:t>
            </a:r>
            <a:r>
              <a:rPr lang="en-US" dirty="0"/>
              <a:t>&lt;K,V&gt;, </a:t>
            </a:r>
            <a:r>
              <a:rPr lang="en-US" dirty="0" err="1"/>
              <a:t>Cloneable</a:t>
            </a:r>
            <a:r>
              <a:rPr lang="en-US" dirty="0"/>
              <a:t>, </a:t>
            </a:r>
            <a:r>
              <a:rPr lang="en-US" dirty="0" err="1"/>
              <a:t>Serializable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06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Constructors and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6670209"/>
              </p:ext>
            </p:extLst>
          </p:nvPr>
        </p:nvGraphicFramePr>
        <p:xfrm>
          <a:off x="381000" y="838200"/>
          <a:ext cx="8229600" cy="25364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81200"/>
                <a:gridCol w="62484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Constructor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TreeMap()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is used to construct an empty tree map that will be sorted using the natural order of its key.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TreeMap</a:t>
                      </a:r>
                      <a:r>
                        <a:rPr lang="en-US" sz="1600" dirty="0">
                          <a:effectLst/>
                        </a:rPr>
                        <a:t>(Comparator comp)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is used to construct an empty tree-based map that will be sorted using the comparator comp.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TreeMap(Map m)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is used to initialize a tree map with the entries from m, which will be sorted using the natural order of the keys.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TreeMap(SortedMap sm)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is used to initialize a tree map with the entries from the </a:t>
                      </a:r>
                      <a:r>
                        <a:rPr lang="en-US" sz="1600" dirty="0" err="1">
                          <a:effectLst/>
                        </a:rPr>
                        <a:t>SortedMap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sm</a:t>
                      </a:r>
                      <a:r>
                        <a:rPr lang="en-US" sz="1600" dirty="0">
                          <a:effectLst/>
                        </a:rPr>
                        <a:t>, which will be sorted in the same order as sm.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2819581"/>
              </p:ext>
            </p:extLst>
          </p:nvPr>
        </p:nvGraphicFramePr>
        <p:xfrm>
          <a:off x="304800" y="3429000"/>
          <a:ext cx="8229600" cy="32407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33600"/>
                <a:gridCol w="60960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Method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boolean containsKey(Object key)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used to return true if this map contains a mapping for the specified key.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boolean containsValue(Object value)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used to return true if this map maps one or more keys to the specified value.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firstKey()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used to return the first (lowest) key currently in this sorted map.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get(Object key)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used to return the value to which this map maps the specified key.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lastKey()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used to return the last (highest) key currently in this sorted map.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remove(Object key)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used to remove the mapping for this key from this TreeMap if present.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void putAll(Map map)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used to copy all of the mappings from the specified map to this map.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 entrySet()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used to return a set view of the mappings contained in this map.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 size()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used to return the number of key-value mappings in this map.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Collection values()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 is used to return a collection view of the values contained in this map.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928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305342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</a:t>
            </a:r>
            <a:r>
              <a:rPr lang="en-US" dirty="0"/>
              <a:t>.*;  </a:t>
            </a:r>
          </a:p>
          <a:p>
            <a:r>
              <a:rPr lang="en-US" b="1" dirty="0"/>
              <a:t>class</a:t>
            </a:r>
            <a:r>
              <a:rPr lang="en-US" dirty="0"/>
              <a:t> TestCollection15{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</a:t>
            </a:r>
            <a:r>
              <a:rPr lang="en-US" dirty="0" err="1"/>
              <a:t>TreeMap</a:t>
            </a:r>
            <a:r>
              <a:rPr lang="en-US" dirty="0"/>
              <a:t>&lt;</a:t>
            </a:r>
            <a:r>
              <a:rPr lang="en-US" dirty="0" err="1"/>
              <a:t>Integer,String</a:t>
            </a:r>
            <a:r>
              <a:rPr lang="en-US" dirty="0"/>
              <a:t>&gt; </a:t>
            </a:r>
            <a:r>
              <a:rPr lang="en-US" dirty="0" err="1"/>
              <a:t>hm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TreeMap</a:t>
            </a:r>
            <a:r>
              <a:rPr lang="en-US" dirty="0"/>
              <a:t>&lt;</a:t>
            </a:r>
            <a:r>
              <a:rPr lang="en-US" dirty="0" err="1"/>
              <a:t>Integer,String</a:t>
            </a:r>
            <a:r>
              <a:rPr lang="en-US" dirty="0"/>
              <a:t>&gt;();  </a:t>
            </a:r>
          </a:p>
          <a:p>
            <a:r>
              <a:rPr lang="en-US" dirty="0"/>
              <a:t>  </a:t>
            </a:r>
            <a:r>
              <a:rPr lang="en-US" dirty="0" err="1"/>
              <a:t>hm.put</a:t>
            </a:r>
            <a:r>
              <a:rPr lang="en-US" dirty="0"/>
              <a:t>(100,"Amit");  </a:t>
            </a:r>
          </a:p>
          <a:p>
            <a:r>
              <a:rPr lang="en-US" dirty="0"/>
              <a:t>  </a:t>
            </a:r>
            <a:r>
              <a:rPr lang="en-US" dirty="0" err="1"/>
              <a:t>hm.put</a:t>
            </a:r>
            <a:r>
              <a:rPr lang="en-US" dirty="0"/>
              <a:t>(102,"Ravi");  </a:t>
            </a:r>
          </a:p>
          <a:p>
            <a:r>
              <a:rPr lang="en-US" dirty="0"/>
              <a:t>  </a:t>
            </a:r>
            <a:r>
              <a:rPr lang="en-US" dirty="0" err="1"/>
              <a:t>hm.put</a:t>
            </a:r>
            <a:r>
              <a:rPr lang="en-US" dirty="0"/>
              <a:t>(101,"Vijay");  </a:t>
            </a:r>
          </a:p>
          <a:p>
            <a:r>
              <a:rPr lang="en-US" dirty="0"/>
              <a:t>  </a:t>
            </a:r>
            <a:r>
              <a:rPr lang="en-US" dirty="0" err="1"/>
              <a:t>hm.put</a:t>
            </a:r>
            <a:r>
              <a:rPr lang="en-US" dirty="0"/>
              <a:t>(103,"Rahul");  </a:t>
            </a:r>
          </a:p>
          <a:p>
            <a:r>
              <a:rPr lang="en-US" dirty="0"/>
              <a:t>  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Map.Entry</a:t>
            </a:r>
            <a:r>
              <a:rPr lang="en-US" dirty="0"/>
              <a:t> m:hm.entrySet()){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m.getKey</a:t>
            </a:r>
            <a:r>
              <a:rPr lang="en-US" dirty="0"/>
              <a:t>()+" "+</a:t>
            </a:r>
            <a:r>
              <a:rPr lang="en-US" dirty="0" err="1"/>
              <a:t>m.getValue</a:t>
            </a:r>
            <a:r>
              <a:rPr lang="en-US" dirty="0"/>
              <a:t>());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4591619"/>
            <a:ext cx="2743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100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Amit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101 Vijay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102 Ravi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103 Rahul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8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What is Collection in java</a:t>
            </a:r>
            <a:endParaRPr lang="en-US" dirty="0"/>
          </a:p>
          <a:p>
            <a:pPr lvl="1" algn="just"/>
            <a:r>
              <a:rPr lang="en-US" dirty="0"/>
              <a:t>Collection represents a single unit of objects i.e. a group. </a:t>
            </a:r>
          </a:p>
          <a:p>
            <a:pPr algn="just"/>
            <a:r>
              <a:rPr lang="en-US" b="1" dirty="0"/>
              <a:t>What is framework in java</a:t>
            </a:r>
            <a:endParaRPr lang="en-US" dirty="0"/>
          </a:p>
          <a:p>
            <a:pPr lvl="1" algn="just"/>
            <a:r>
              <a:rPr lang="en-US" dirty="0"/>
              <a:t>provides readymade architecture.</a:t>
            </a:r>
          </a:p>
          <a:p>
            <a:pPr lvl="1" algn="just"/>
            <a:r>
              <a:rPr lang="en-US" dirty="0"/>
              <a:t>represents set of classes and interface.</a:t>
            </a:r>
          </a:p>
          <a:p>
            <a:pPr lvl="1" algn="just"/>
            <a:r>
              <a:rPr lang="en-US" dirty="0"/>
              <a:t>is optional.</a:t>
            </a:r>
          </a:p>
          <a:p>
            <a:pPr algn="just"/>
            <a:r>
              <a:rPr lang="en-US" b="1" dirty="0"/>
              <a:t>What is Collection framework</a:t>
            </a:r>
            <a:endParaRPr lang="en-US" dirty="0"/>
          </a:p>
          <a:p>
            <a:pPr lvl="1" algn="just"/>
            <a:r>
              <a:rPr lang="en-US" dirty="0"/>
              <a:t>Collection framework represents a unified architecture for storing and manipulating group of objects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It has:</a:t>
            </a:r>
          </a:p>
          <a:p>
            <a:pPr lvl="2" algn="just"/>
            <a:r>
              <a:rPr lang="en-US" dirty="0"/>
              <a:t>Interfaces and its implementations i.e. classes</a:t>
            </a:r>
          </a:p>
          <a:p>
            <a:pPr lvl="2" algn="just"/>
            <a:r>
              <a:rPr lang="en-US" dirty="0"/>
              <a:t>Algorithm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Hierarchy of Collection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962"/>
            <a:ext cx="8229600" cy="4525963"/>
          </a:xfrm>
        </p:spPr>
        <p:txBody>
          <a:bodyPr/>
          <a:lstStyle/>
          <a:p>
            <a:pPr algn="just"/>
            <a:r>
              <a:rPr lang="en-US" b="1" dirty="0" err="1" smtClean="0"/>
              <a:t>java.util</a:t>
            </a:r>
            <a:r>
              <a:rPr lang="en-US" dirty="0" smtClean="0"/>
              <a:t> </a:t>
            </a:r>
            <a:r>
              <a:rPr lang="en-US" dirty="0"/>
              <a:t>package contains all the classes and interfaces for Collection framework</a:t>
            </a:r>
          </a:p>
        </p:txBody>
      </p:sp>
      <p:pic>
        <p:nvPicPr>
          <p:cNvPr id="4" name="Picture 3" descr="hierarchy of collection framewor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6324600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Methods of Collection </a:t>
            </a:r>
            <a:r>
              <a:rPr lang="en-US" b="1" dirty="0" smtClean="0"/>
              <a:t>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645345"/>
          <a:ext cx="9144000" cy="60250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274"/>
                <a:gridCol w="3832926"/>
                <a:gridCol w="4876800"/>
              </a:tblGrid>
              <a:tr h="146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 err="1" smtClean="0"/>
                        <a:t>sno</a:t>
                      </a:r>
                      <a:r>
                        <a:rPr lang="en-US" sz="1750" dirty="0"/>
                        <a:t>.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Method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Description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1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boolean add(Object element)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is used to insert an element in this collection.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2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boolean addAll(Collection c)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is used to insert the specified collection elements in the invoking collection.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3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boolean remove(Object element)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is used to delete an element from this collection.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4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boolean removeAll(Collection c)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is used to delete all the elements of specified collection from the invoking collection.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5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boolean retainAll(Collection c)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is used to delete all the elements of invoking collection except the specified collection.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6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public </a:t>
                      </a:r>
                      <a:r>
                        <a:rPr lang="en-US" sz="1750" dirty="0" err="1"/>
                        <a:t>int</a:t>
                      </a:r>
                      <a:r>
                        <a:rPr lang="en-US" sz="1750" dirty="0"/>
                        <a:t> size()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return the total number of elements in the collection.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7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void clear()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removes the total no of element from the collection.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8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boolean contains(Object element)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is used to search an element.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9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boolean containsAll(Collection c)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is used to search the specified collection in this collection.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10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Iterator iterator()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returns an iterator.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11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Object[] toArray()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converts collection into array.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12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boolean isEmpty()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checks if collection is empty.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13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public boolean equals(Object element)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/>
                        <a:t>matches two collection.</a:t>
                      </a:r>
                      <a:endParaRPr lang="en-US" sz="17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14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public </a:t>
                      </a:r>
                      <a:r>
                        <a:rPr lang="en-US" sz="1750" dirty="0" err="1"/>
                        <a:t>int</a:t>
                      </a:r>
                      <a:r>
                        <a:rPr lang="en-US" sz="1750" dirty="0"/>
                        <a:t> </a:t>
                      </a:r>
                      <a:r>
                        <a:rPr lang="en-US" sz="1750" dirty="0" err="1"/>
                        <a:t>hashCode</a:t>
                      </a:r>
                      <a:r>
                        <a:rPr lang="en-US" sz="1750" dirty="0"/>
                        <a:t>()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50" dirty="0"/>
                        <a:t>returns the </a:t>
                      </a:r>
                      <a:r>
                        <a:rPr lang="en-US" sz="1750" dirty="0" err="1"/>
                        <a:t>hashcode</a:t>
                      </a:r>
                      <a:r>
                        <a:rPr lang="en-US" sz="1750" dirty="0"/>
                        <a:t> number for collection.</a:t>
                      </a:r>
                      <a:endParaRPr lang="en-US" sz="17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7" marR="6587" marT="6587" marB="6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Collection 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err="1" smtClean="0"/>
              <a:t>TreeMap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Iterator</a:t>
            </a:r>
            <a:r>
              <a:rPr lang="en-US" b="1" dirty="0"/>
              <a:t> </a:t>
            </a:r>
            <a:r>
              <a:rPr lang="en-US" b="1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dirty="0" err="1"/>
              <a:t>Iterator</a:t>
            </a:r>
            <a:r>
              <a:rPr lang="en-US" dirty="0"/>
              <a:t> interface provides the facility of iterating the elements in forward direction only. </a:t>
            </a:r>
          </a:p>
          <a:p>
            <a:r>
              <a:rPr lang="en-US" b="1" dirty="0"/>
              <a:t>Methods of </a:t>
            </a:r>
            <a:r>
              <a:rPr lang="en-US" b="1" dirty="0" err="1"/>
              <a:t>Iterator</a:t>
            </a:r>
            <a:r>
              <a:rPr lang="en-US" b="1" dirty="0"/>
              <a:t> interface</a:t>
            </a:r>
            <a:endParaRPr lang="en-US" dirty="0"/>
          </a:p>
          <a:p>
            <a:r>
              <a:rPr lang="en-US" dirty="0"/>
              <a:t>There are only three methods in the </a:t>
            </a:r>
            <a:r>
              <a:rPr lang="en-US" dirty="0" err="1"/>
              <a:t>Iterator</a:t>
            </a:r>
            <a:r>
              <a:rPr lang="en-US" dirty="0"/>
              <a:t> interface. They are: </a:t>
            </a:r>
          </a:p>
          <a:p>
            <a:pPr lvl="1"/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hasNext</a:t>
            </a:r>
            <a:r>
              <a:rPr lang="en-US" b="1" dirty="0"/>
              <a:t>()</a:t>
            </a:r>
            <a:r>
              <a:rPr lang="en-US" dirty="0"/>
              <a:t> it returns true if </a:t>
            </a:r>
            <a:r>
              <a:rPr lang="en-US" dirty="0" err="1"/>
              <a:t>iterator</a:t>
            </a:r>
            <a:r>
              <a:rPr lang="en-US" dirty="0"/>
              <a:t> has more elements.</a:t>
            </a:r>
          </a:p>
          <a:p>
            <a:pPr lvl="1"/>
            <a:r>
              <a:rPr lang="en-US" b="1" dirty="0"/>
              <a:t>public object next()</a:t>
            </a:r>
            <a:r>
              <a:rPr lang="en-US" dirty="0"/>
              <a:t> it returns the element and moves the cursor pointer to the next element.</a:t>
            </a:r>
          </a:p>
          <a:p>
            <a:pPr lvl="1"/>
            <a:r>
              <a:rPr lang="en-US" b="1" dirty="0"/>
              <a:t>public void remove()</a:t>
            </a:r>
            <a:r>
              <a:rPr lang="en-US" dirty="0"/>
              <a:t> it removes the last elements returned by the </a:t>
            </a:r>
            <a:r>
              <a:rPr lang="en-US" dirty="0" err="1"/>
              <a:t>iterator</a:t>
            </a:r>
            <a:r>
              <a:rPr lang="en-US" dirty="0"/>
              <a:t>. It is rarely used.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List </a:t>
            </a:r>
            <a:r>
              <a:rPr lang="en-US" b="1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List Interface is the </a:t>
            </a:r>
            <a:r>
              <a:rPr lang="en-US" dirty="0" err="1"/>
              <a:t>subinterface</a:t>
            </a:r>
            <a:r>
              <a:rPr lang="en-US" dirty="0"/>
              <a:t> of Collection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contains methods to insert and delete elements in index basis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factory of </a:t>
            </a:r>
            <a:r>
              <a:rPr lang="en-US" dirty="0" err="1"/>
              <a:t>ListIterator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pPr algn="just"/>
            <a:endParaRPr lang="en-US" dirty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 interface List&lt;E&gt; extends Collection&lt;E&gt;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List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576072"/>
          <a:ext cx="8763000" cy="576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32389"/>
                <a:gridCol w="503061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/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/>
                        <a:t>void add(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index,Object</a:t>
                      </a:r>
                      <a:r>
                        <a:rPr lang="en-US" sz="2000" dirty="0"/>
                        <a:t> element)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It is used to insert element into the invoking list at the index passed in the index.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boolean addAll(int index,Collection c)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It is used to insert all elements of c into the invoking list at the index passed in the index.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object get(int index)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It is used to return the object stored at the specified index within the invoking collection.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object set(int index,Object element)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It is used to assign element to the location specified by index within the invoking list.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object remove(int index)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It is used to remove the element at position index from the invoking list and return the deleted element.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ListIterator listIterator()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It is used to return an iterator to the start of the invoking list.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/>
                        <a:t>ListIterator listIterator(int index)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/>
                        <a:t>It is used to return an </a:t>
                      </a:r>
                      <a:r>
                        <a:rPr lang="en-US" sz="2000" dirty="0" err="1"/>
                        <a:t>iterator</a:t>
                      </a:r>
                      <a:r>
                        <a:rPr lang="en-US" sz="2000" dirty="0"/>
                        <a:t> to the invoking list that begins at the specified index.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2642</Words>
  <Application>Microsoft Office PowerPoint</Application>
  <PresentationFormat>On-screen Show (4:3)</PresentationFormat>
  <Paragraphs>493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Collections Framework</vt:lpstr>
      <vt:lpstr>Introduction to Collections Framework</vt:lpstr>
      <vt:lpstr>Introduction</vt:lpstr>
      <vt:lpstr>Hierarchy of Collection Framework</vt:lpstr>
      <vt:lpstr>Methods of Collection interface</vt:lpstr>
      <vt:lpstr>Collection Framework</vt:lpstr>
      <vt:lpstr>Iterator interface</vt:lpstr>
      <vt:lpstr>java List Interface</vt:lpstr>
      <vt:lpstr>Methods of List Interface</vt:lpstr>
      <vt:lpstr>ArrayList</vt:lpstr>
      <vt:lpstr>Methods of ArrayList</vt:lpstr>
      <vt:lpstr>Java ArrayList Example</vt:lpstr>
      <vt:lpstr>Java ArrayList Example- 2</vt:lpstr>
      <vt:lpstr>Java LinkedList class</vt:lpstr>
      <vt:lpstr>LinkedList class declaration</vt:lpstr>
      <vt:lpstr>Java  LinkedList Example-1</vt:lpstr>
      <vt:lpstr>Slide 17</vt:lpstr>
      <vt:lpstr>Set Interface</vt:lpstr>
      <vt:lpstr>HashSet</vt:lpstr>
      <vt:lpstr>HashSet constructors and Methods</vt:lpstr>
      <vt:lpstr>HashSet Example</vt:lpstr>
      <vt:lpstr>Map Classes: HashMap and TreeMap HashMap class</vt:lpstr>
      <vt:lpstr>Constructors and Methods</vt:lpstr>
      <vt:lpstr>Java HashMap Example</vt:lpstr>
      <vt:lpstr>HashMap Remove example</vt:lpstr>
      <vt:lpstr>TreeMap Classes</vt:lpstr>
      <vt:lpstr>Constructors and Methods</vt:lpstr>
      <vt:lpstr>Example on TreeMap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phaneendra</dc:creator>
  <cp:lastModifiedBy>admin</cp:lastModifiedBy>
  <cp:revision>66</cp:revision>
  <cp:lastPrinted>2018-03-22T05:22:59Z</cp:lastPrinted>
  <dcterms:created xsi:type="dcterms:W3CDTF">2017-04-11T01:07:35Z</dcterms:created>
  <dcterms:modified xsi:type="dcterms:W3CDTF">2019-07-04T03:40:21Z</dcterms:modified>
</cp:coreProperties>
</file>