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7"/>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85" autoAdjust="0"/>
  </p:normalViewPr>
  <p:slideViewPr>
    <p:cSldViewPr>
      <p:cViewPr varScale="1">
        <p:scale>
          <a:sx n="81" d="100"/>
          <a:sy n="81" d="100"/>
        </p:scale>
        <p:origin x="14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41" name="Holder 2"/>
          <p:cNvSpPr>
            <a:spLocks noGrp="1"/>
          </p:cNvSpPr>
          <p:nvPr>
            <p:ph type="ctrTitle"/>
          </p:nvPr>
        </p:nvSpPr>
        <p:spPr>
          <a:xfrm>
            <a:off x="12" y="0"/>
            <a:ext cx="9143975" cy="762000"/>
          </a:xfrm>
          <a:prstGeom prst="rect">
            <a:avLst/>
          </a:prstGeom>
        </p:spPr>
        <p:txBody>
          <a:bodyPr wrap="square" lIns="0" tIns="0" rIns="0" bIns="0">
            <a:spAutoFit/>
          </a:bodyPr>
          <a:lstStyle>
            <a:lvl1pPr>
              <a:defRPr b="0" i="0">
                <a:solidFill>
                  <a:schemeClr val="tx1"/>
                </a:solidFill>
              </a:defRPr>
            </a:lvl1pPr>
          </a:lstStyle>
          <a:p>
            <a:endParaRPr/>
          </a:p>
        </p:txBody>
      </p:sp>
      <p:sp>
        <p:nvSpPr>
          <p:cNvPr id="1048642" name="Holder 3"/>
          <p:cNvSpPr>
            <a:spLocks noGrp="1"/>
          </p:cNvSpPr>
          <p:nvPr>
            <p:ph type="subTitle" idx="4"/>
          </p:nvPr>
        </p:nvSpPr>
        <p:spPr>
          <a:xfrm>
            <a:off x="1371600" y="3840480"/>
            <a:ext cx="6400800" cy="1714500"/>
          </a:xfrm>
          <a:prstGeom prst="rect">
            <a:avLst/>
          </a:prstGeom>
        </p:spPr>
        <p:txBody>
          <a:bodyPr wrap="square" lIns="0" tIns="0" rIns="0" bIns="0">
            <a:spAutoFit/>
          </a:bodyPr>
          <a:lstStyle/>
          <a:p>
            <a:endParaRPr/>
          </a:p>
        </p:txBody>
      </p:sp>
      <p:sp>
        <p:nvSpPr>
          <p:cNvPr id="104864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4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3/26/2022</a:t>
            </a:fld>
            <a:endParaRPr lang="en-US" dirty="0"/>
          </a:p>
        </p:txBody>
      </p:sp>
      <p:sp>
        <p:nvSpPr>
          <p:cNvPr id="104864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1048582"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3/26/2022</a:t>
            </a:fld>
            <a:endParaRPr lang="en-US" dirty="0"/>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49"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1048650" name="Holder 3"/>
          <p:cNvSpPr>
            <a:spLocks noGrp="1"/>
          </p:cNvSpPr>
          <p:nvPr>
            <p:ph sz="half" idx="2"/>
          </p:nvPr>
        </p:nvSpPr>
        <p:spPr>
          <a:xfrm>
            <a:off x="457200" y="1577340"/>
            <a:ext cx="3977640" cy="4526280"/>
          </a:xfrm>
          <a:prstGeom prst="rect">
            <a:avLst/>
          </a:prstGeom>
        </p:spPr>
        <p:txBody>
          <a:bodyPr wrap="square" lIns="0" tIns="0" rIns="0" bIns="0">
            <a:spAutoFit/>
          </a:bodyPr>
          <a:lstStyle/>
          <a:p>
            <a:endParaRPr/>
          </a:p>
        </p:txBody>
      </p:sp>
      <p:sp>
        <p:nvSpPr>
          <p:cNvPr id="1048651" name="Holder 4"/>
          <p:cNvSpPr>
            <a:spLocks noGrp="1"/>
          </p:cNvSpPr>
          <p:nvPr>
            <p:ph sz="half" idx="3"/>
          </p:nvPr>
        </p:nvSpPr>
        <p:spPr>
          <a:xfrm>
            <a:off x="4709160" y="1577340"/>
            <a:ext cx="3977640" cy="4526280"/>
          </a:xfrm>
          <a:prstGeom prst="rect">
            <a:avLst/>
          </a:prstGeom>
        </p:spPr>
        <p:txBody>
          <a:bodyPr wrap="square" lIns="0" tIns="0" rIns="0" bIns="0">
            <a:spAutoFit/>
          </a:bodyPr>
          <a:lstStyle/>
          <a:p>
            <a:endParaRPr/>
          </a:p>
        </p:txBody>
      </p:sp>
      <p:sp>
        <p:nvSpPr>
          <p:cNvPr id="104865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5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3/26/2022</a:t>
            </a:fld>
            <a:endParaRPr lang="en-US" dirty="0"/>
          </a:p>
        </p:txBody>
      </p:sp>
      <p:sp>
        <p:nvSpPr>
          <p:cNvPr id="1048654"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3/26/2022</a:t>
            </a:fld>
            <a:endParaRPr lang="en-US" dirty="0"/>
          </a:p>
        </p:txBody>
      </p:sp>
      <p:sp>
        <p:nvSpPr>
          <p:cNvPr id="1048594"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5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5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3/26/2022</a:t>
            </a:fld>
            <a:endParaRPr lang="en-US" dirty="0"/>
          </a:p>
        </p:txBody>
      </p:sp>
      <p:sp>
        <p:nvSpPr>
          <p:cNvPr id="1048657"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267735" y="1651"/>
            <a:ext cx="8608529" cy="880744"/>
          </a:xfrm>
          <a:prstGeom prst="rect">
            <a:avLst/>
          </a:prstGeom>
        </p:spPr>
        <p:txBody>
          <a:bodyPr wrap="square" lIns="0" tIns="0" rIns="0" bIns="0">
            <a:spAutoFit/>
          </a:bodyPr>
          <a:lstStyle>
            <a:lvl1pPr>
              <a:defRPr sz="2800" b="1" i="0">
                <a:solidFill>
                  <a:schemeClr val="bg1"/>
                </a:solidFill>
                <a:latin typeface="Times New Roman"/>
                <a:cs typeface="Times New Roman"/>
              </a:defRPr>
            </a:lvl1pPr>
          </a:lstStyle>
          <a:p>
            <a:endParaRPr/>
          </a:p>
        </p:txBody>
      </p:sp>
      <p:sp>
        <p:nvSpPr>
          <p:cNvPr id="1048577" name="Holder 3"/>
          <p:cNvSpPr>
            <a:spLocks noGrp="1"/>
          </p:cNvSpPr>
          <p:nvPr>
            <p:ph type="body" idx="1"/>
          </p:nvPr>
        </p:nvSpPr>
        <p:spPr>
          <a:xfrm>
            <a:off x="1829044" y="1765804"/>
            <a:ext cx="5485910" cy="1610360"/>
          </a:xfrm>
          <a:prstGeom prst="rect">
            <a:avLst/>
          </a:prstGeom>
        </p:spPr>
        <p:txBody>
          <a:bodyPr wrap="square" lIns="0" tIns="0" rIns="0" bIns="0">
            <a:spAutoFit/>
          </a:bodyPr>
          <a:lstStyle>
            <a:lvl1pPr>
              <a:defRPr b="0" i="0">
                <a:solidFill>
                  <a:schemeClr val="tx1"/>
                </a:solidFill>
              </a:defRPr>
            </a:lvl1pPr>
          </a:lstStyle>
          <a:p>
            <a:endParaRPr/>
          </a:p>
        </p:txBody>
      </p:sp>
      <p:sp>
        <p:nvSpPr>
          <p:cNvPr id="1048578"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1048579"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3/26/2022</a:t>
            </a:fld>
            <a:endParaRPr lang="en-US" dirty="0"/>
          </a:p>
        </p:txBody>
      </p:sp>
      <p:sp>
        <p:nvSpPr>
          <p:cNvPr id="1048580"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object 2"/>
          <p:cNvSpPr txBox="1"/>
          <p:nvPr/>
        </p:nvSpPr>
        <p:spPr>
          <a:xfrm>
            <a:off x="1829044" y="1533118"/>
            <a:ext cx="5176520" cy="2857500"/>
          </a:xfrm>
          <a:prstGeom prst="rect">
            <a:avLst/>
          </a:prstGeom>
        </p:spPr>
        <p:txBody>
          <a:bodyPr vert="horz" wrap="square" lIns="0" tIns="12700" rIns="0" bIns="0" rtlCol="0">
            <a:spAutoFit/>
          </a:bodyPr>
          <a:lstStyle/>
          <a:p>
            <a:pPr algn="ctr">
              <a:lnSpc>
                <a:spcPct val="100000"/>
              </a:lnSpc>
              <a:spcBef>
                <a:spcPts val="100"/>
              </a:spcBef>
            </a:pPr>
            <a:r>
              <a:rPr sz="2400" b="1" spc="-5" dirty="0">
                <a:solidFill>
                  <a:srgbClr val="702FA0"/>
                </a:solidFill>
                <a:latin typeface="Times New Roman"/>
                <a:cs typeface="Times New Roman"/>
              </a:rPr>
              <a:t>Department </a:t>
            </a:r>
            <a:r>
              <a:rPr sz="2400" b="1" dirty="0">
                <a:solidFill>
                  <a:srgbClr val="702FA0"/>
                </a:solidFill>
                <a:latin typeface="Times New Roman"/>
                <a:cs typeface="Times New Roman"/>
              </a:rPr>
              <a:t>of </a:t>
            </a:r>
            <a:r>
              <a:rPr sz="2400" b="1" spc="-5" dirty="0">
                <a:solidFill>
                  <a:srgbClr val="702FA0"/>
                </a:solidFill>
                <a:latin typeface="Times New Roman"/>
                <a:cs typeface="Times New Roman"/>
              </a:rPr>
              <a:t>Information</a:t>
            </a:r>
            <a:r>
              <a:rPr sz="2400" b="1" spc="-90" dirty="0">
                <a:solidFill>
                  <a:srgbClr val="702FA0"/>
                </a:solidFill>
                <a:latin typeface="Times New Roman"/>
                <a:cs typeface="Times New Roman"/>
              </a:rPr>
              <a:t> </a:t>
            </a:r>
            <a:r>
              <a:rPr sz="2400" b="1" spc="-5" dirty="0">
                <a:solidFill>
                  <a:srgbClr val="702FA0"/>
                </a:solidFill>
                <a:latin typeface="Times New Roman"/>
                <a:cs typeface="Times New Roman"/>
              </a:rPr>
              <a:t>Technology</a:t>
            </a:r>
            <a:endParaRPr sz="2400" dirty="0">
              <a:latin typeface="Times New Roman"/>
              <a:cs typeface="Times New Roman"/>
            </a:endParaRPr>
          </a:p>
          <a:p>
            <a:pPr>
              <a:lnSpc>
                <a:spcPct val="100000"/>
              </a:lnSpc>
            </a:pPr>
            <a:endParaRPr sz="2450" dirty="0">
              <a:latin typeface="Times New Roman"/>
              <a:cs typeface="Times New Roman"/>
            </a:endParaRPr>
          </a:p>
          <a:p>
            <a:pPr marL="1905" algn="ctr">
              <a:lnSpc>
                <a:spcPct val="100000"/>
              </a:lnSpc>
              <a:tabLst>
                <a:tab pos="1049655" algn="l"/>
              </a:tabLst>
            </a:pPr>
            <a:r>
              <a:rPr sz="2400" b="1" u="heavy" spc="-5" dirty="0">
                <a:solidFill>
                  <a:srgbClr val="702FA0"/>
                </a:solidFill>
                <a:uFill>
                  <a:solidFill>
                    <a:srgbClr val="702FA0"/>
                  </a:solidFill>
                </a:uFill>
                <a:latin typeface="Times New Roman"/>
                <a:cs typeface="Times New Roman"/>
              </a:rPr>
              <a:t>FIRST	REVIEW</a:t>
            </a:r>
            <a:endParaRPr lang="en-US" sz="2400" b="1" u="heavy" spc="-5" dirty="0">
              <a:solidFill>
                <a:srgbClr val="702FA0"/>
              </a:solidFill>
              <a:uFill>
                <a:solidFill>
                  <a:srgbClr val="702FA0"/>
                </a:solidFill>
              </a:uFill>
              <a:latin typeface="Times New Roman"/>
              <a:cs typeface="Times New Roman"/>
            </a:endParaRPr>
          </a:p>
          <a:p>
            <a:pPr marL="1905" algn="ctr">
              <a:lnSpc>
                <a:spcPct val="100000"/>
              </a:lnSpc>
              <a:tabLst>
                <a:tab pos="1049655" algn="l"/>
              </a:tabLst>
            </a:pPr>
            <a:endParaRPr lang="en-US" sz="2400" u="heavy" dirty="0">
              <a:uFill>
                <a:solidFill>
                  <a:srgbClr val="702FA0"/>
                </a:solidFill>
              </a:uFill>
              <a:latin typeface="Times New Roman"/>
              <a:cs typeface="Times New Roman"/>
            </a:endParaRPr>
          </a:p>
          <a:p>
            <a:pPr marL="1905" algn="ctr">
              <a:lnSpc>
                <a:spcPct val="100000"/>
              </a:lnSpc>
              <a:tabLst>
                <a:tab pos="1049655" algn="l"/>
              </a:tabLst>
            </a:pPr>
            <a:r>
              <a:rPr lang="en-US" sz="2400" b="1" spc="-5" dirty="0">
                <a:solidFill>
                  <a:srgbClr val="702FA0"/>
                </a:solidFill>
                <a:latin typeface="Times New Roman"/>
                <a:cs typeface="Times New Roman"/>
              </a:rPr>
              <a:t>DETECTION OF PLANT DISEASE USING IMAGE PROCESSING AND IMAGE RECOGNITION</a:t>
            </a:r>
            <a:endParaRPr lang="en-US" sz="2400" dirty="0">
              <a:latin typeface="Times New Roman"/>
              <a:cs typeface="Times New Roman"/>
            </a:endParaRPr>
          </a:p>
        </p:txBody>
      </p:sp>
      <p:sp>
        <p:nvSpPr>
          <p:cNvPr id="1048587" name="object 3"/>
          <p:cNvSpPr txBox="1"/>
          <p:nvPr/>
        </p:nvSpPr>
        <p:spPr>
          <a:xfrm>
            <a:off x="301624" y="4575038"/>
            <a:ext cx="2746376" cy="1872307"/>
          </a:xfrm>
          <a:prstGeom prst="rect">
            <a:avLst/>
          </a:prstGeom>
        </p:spPr>
        <p:txBody>
          <a:bodyPr vert="horz" wrap="square" lIns="0" tIns="12700" rIns="0" bIns="0" rtlCol="0">
            <a:spAutoFit/>
          </a:bodyPr>
          <a:lstStyle/>
          <a:p>
            <a:pPr marL="12700">
              <a:lnSpc>
                <a:spcPct val="100000"/>
              </a:lnSpc>
              <a:spcBef>
                <a:spcPts val="100"/>
              </a:spcBef>
            </a:pPr>
            <a:r>
              <a:rPr sz="2000" b="1" u="heavy" spc="-5" dirty="0">
                <a:uFill>
                  <a:solidFill>
                    <a:srgbClr val="000000"/>
                  </a:solidFill>
                </a:uFill>
                <a:latin typeface="Times New Roman"/>
                <a:cs typeface="Times New Roman"/>
              </a:rPr>
              <a:t>Supervisor</a:t>
            </a:r>
            <a:br>
              <a:rPr lang="en-IN" sz="2000" b="1" u="heavy" spc="-5" dirty="0">
                <a:uFill>
                  <a:solidFill>
                    <a:srgbClr val="000000"/>
                  </a:solidFill>
                </a:uFill>
                <a:latin typeface="Times New Roman"/>
                <a:cs typeface="Times New Roman"/>
              </a:rPr>
            </a:br>
            <a:br>
              <a:rPr lang="en-IN" sz="2000" b="1" u="heavy" spc="-5" dirty="0">
                <a:uFill>
                  <a:solidFill>
                    <a:srgbClr val="000000"/>
                  </a:solidFill>
                </a:uFill>
                <a:latin typeface="Times New Roman"/>
                <a:cs typeface="Times New Roman"/>
              </a:rPr>
            </a:br>
            <a:r>
              <a:rPr lang="en-IN" sz="2000" b="1" spc="-5" dirty="0" err="1">
                <a:uFill>
                  <a:solidFill>
                    <a:srgbClr val="000000"/>
                  </a:solidFill>
                </a:uFill>
                <a:latin typeface="Times New Roman"/>
                <a:cs typeface="Times New Roman"/>
              </a:rPr>
              <a:t>Irumporai</a:t>
            </a:r>
            <a:r>
              <a:rPr lang="en-IN" sz="2000" b="1" spc="-5" dirty="0">
                <a:uFill>
                  <a:solidFill>
                    <a:srgbClr val="000000"/>
                  </a:solidFill>
                </a:uFill>
                <a:latin typeface="Times New Roman"/>
                <a:cs typeface="Times New Roman"/>
              </a:rPr>
              <a:t>  A </a:t>
            </a:r>
          </a:p>
          <a:p>
            <a:pPr marL="12700">
              <a:lnSpc>
                <a:spcPct val="100000"/>
              </a:lnSpc>
              <a:spcBef>
                <a:spcPts val="100"/>
              </a:spcBef>
            </a:pPr>
            <a:r>
              <a:rPr lang="en-IN" sz="2000" b="1" spc="-5" dirty="0" err="1">
                <a:uFill>
                  <a:solidFill>
                    <a:srgbClr val="000000"/>
                  </a:solidFill>
                </a:uFill>
                <a:latin typeface="Times New Roman"/>
                <a:cs typeface="Times New Roman"/>
              </a:rPr>
              <a:t>M.Tech</a:t>
            </a:r>
            <a:r>
              <a:rPr lang="en-IN" sz="2000" b="1" spc="-5" dirty="0">
                <a:uFill>
                  <a:solidFill>
                    <a:srgbClr val="000000"/>
                  </a:solidFill>
                </a:uFill>
                <a:latin typeface="Times New Roman"/>
                <a:cs typeface="Times New Roman"/>
              </a:rPr>
              <a:t>-CSE</a:t>
            </a:r>
            <a:br>
              <a:rPr lang="en-IN" sz="2000" b="1" spc="-5" dirty="0">
                <a:uFill>
                  <a:solidFill>
                    <a:srgbClr val="000000"/>
                  </a:solidFill>
                </a:uFill>
                <a:latin typeface="Times New Roman"/>
                <a:cs typeface="Times New Roman"/>
              </a:rPr>
            </a:br>
            <a:r>
              <a:rPr lang="en-IN" sz="2000" b="1" spc="-5" dirty="0">
                <a:uFill>
                  <a:solidFill>
                    <a:srgbClr val="000000"/>
                  </a:solidFill>
                </a:uFill>
                <a:latin typeface="Times New Roman"/>
                <a:cs typeface="Times New Roman"/>
              </a:rPr>
              <a:t>Assistant Professor</a:t>
            </a:r>
            <a:br>
              <a:rPr lang="en-IN" sz="2000" b="1" spc="-5" dirty="0">
                <a:uFill>
                  <a:solidFill>
                    <a:srgbClr val="000000"/>
                  </a:solidFill>
                </a:uFill>
                <a:latin typeface="Times New Roman"/>
                <a:cs typeface="Times New Roman"/>
              </a:rPr>
            </a:br>
            <a:endParaRPr sz="2000" dirty="0">
              <a:latin typeface="Times New Roman"/>
              <a:cs typeface="Times New Roman"/>
            </a:endParaRPr>
          </a:p>
        </p:txBody>
      </p:sp>
      <p:sp>
        <p:nvSpPr>
          <p:cNvPr id="1048588" name="object 5"/>
          <p:cNvSpPr/>
          <p:nvPr/>
        </p:nvSpPr>
        <p:spPr>
          <a:xfrm>
            <a:off x="0" y="0"/>
            <a:ext cx="9144000" cy="630555"/>
          </a:xfrm>
          <a:custGeom>
            <a:avLst/>
            <a:gdLst/>
            <a:ahLst/>
            <a:cxnLst/>
            <a:rect l="l" t="t" r="r" b="b"/>
            <a:pathLst>
              <a:path w="9144000" h="630555">
                <a:moveTo>
                  <a:pt x="9143981" y="630236"/>
                </a:moveTo>
                <a:lnTo>
                  <a:pt x="0" y="630236"/>
                </a:lnTo>
                <a:lnTo>
                  <a:pt x="0" y="0"/>
                </a:lnTo>
                <a:lnTo>
                  <a:pt x="9143981" y="0"/>
                </a:lnTo>
                <a:lnTo>
                  <a:pt x="9143981" y="630236"/>
                </a:lnTo>
                <a:close/>
              </a:path>
            </a:pathLst>
          </a:custGeom>
          <a:solidFill>
            <a:srgbClr val="702FA0"/>
          </a:solidFill>
        </p:spPr>
        <p:txBody>
          <a:bodyPr wrap="square" lIns="0" tIns="0" rIns="0" bIns="0" rtlCol="0"/>
          <a:lstStyle/>
          <a:p>
            <a:endParaRPr dirty="0"/>
          </a:p>
        </p:txBody>
      </p:sp>
      <p:sp>
        <p:nvSpPr>
          <p:cNvPr id="1048589" name="object 6"/>
          <p:cNvSpPr txBox="1">
            <a:spLocks noGrp="1"/>
          </p:cNvSpPr>
          <p:nvPr>
            <p:ph type="title"/>
          </p:nvPr>
        </p:nvSpPr>
        <p:spPr>
          <a:xfrm>
            <a:off x="1107923" y="7619"/>
            <a:ext cx="6917055" cy="1054100"/>
          </a:xfrm>
          <a:prstGeom prst="rect">
            <a:avLst/>
          </a:prstGeom>
        </p:spPr>
        <p:txBody>
          <a:bodyPr vert="horz" wrap="square" lIns="0" tIns="12700" rIns="0" bIns="0" rtlCol="0">
            <a:spAutoFit/>
          </a:bodyPr>
          <a:lstStyle/>
          <a:p>
            <a:pPr marL="12700">
              <a:lnSpc>
                <a:spcPct val="100000"/>
              </a:lnSpc>
              <a:spcBef>
                <a:spcPts val="100"/>
              </a:spcBef>
            </a:pPr>
            <a:r>
              <a:rPr sz="3500" b="0" spc="-10" dirty="0">
                <a:latin typeface="Carlito"/>
                <a:cs typeface="Carlito"/>
              </a:rPr>
              <a:t>RAJALAKSHMI </a:t>
            </a:r>
            <a:r>
              <a:rPr sz="3500" b="0" spc="-5" dirty="0">
                <a:latin typeface="Carlito"/>
                <a:cs typeface="Carlito"/>
              </a:rPr>
              <a:t>ENGINEERING</a:t>
            </a:r>
            <a:r>
              <a:rPr sz="3500" b="0" spc="-85" dirty="0">
                <a:latin typeface="Carlito"/>
                <a:cs typeface="Carlito"/>
              </a:rPr>
              <a:t> </a:t>
            </a:r>
            <a:r>
              <a:rPr sz="3500" b="0" spc="-5" dirty="0">
                <a:latin typeface="Carlito"/>
                <a:cs typeface="Carlito"/>
              </a:rPr>
              <a:t>COLLEGE</a:t>
            </a:r>
            <a:endParaRPr sz="3500" dirty="0">
              <a:latin typeface="Carlito"/>
              <a:cs typeface="Carlito"/>
            </a:endParaRPr>
          </a:p>
        </p:txBody>
      </p:sp>
      <p:sp>
        <p:nvSpPr>
          <p:cNvPr id="1048590" name="TextBox 7"/>
          <p:cNvSpPr txBox="1"/>
          <p:nvPr/>
        </p:nvSpPr>
        <p:spPr>
          <a:xfrm>
            <a:off x="5413376" y="4495529"/>
            <a:ext cx="3429000" cy="1958340"/>
          </a:xfrm>
          <a:prstGeom prst="rect">
            <a:avLst/>
          </a:prstGeom>
          <a:noFill/>
        </p:spPr>
        <p:txBody>
          <a:bodyPr wrap="square">
            <a:spAutoFit/>
          </a:bodyPr>
          <a:lstStyle/>
          <a:p>
            <a:r>
              <a:rPr lang="en-IN" b="1" dirty="0"/>
              <a:t>   </a:t>
            </a: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Project by,</a:t>
            </a:r>
            <a:r>
              <a:rPr lang="en-IN" b="1" dirty="0">
                <a:latin typeface="Times New Roman" panose="02020603050405020304" pitchFamily="18" charset="0"/>
                <a:cs typeface="Times New Roman" panose="02020603050405020304" pitchFamily="18" charset="0"/>
              </a:rPr>
              <a:t> </a:t>
            </a:r>
          </a:p>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Ramkumar K         (181001072)</a:t>
            </a:r>
          </a:p>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Vijay Bharathwaj G (181001113)</a:t>
            </a:r>
          </a:p>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Ajay Dhiwakar S    (181001501)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2" name="object 2"/>
          <p:cNvGrpSpPr/>
          <p:nvPr/>
        </p:nvGrpSpPr>
        <p:grpSpPr>
          <a:xfrm>
            <a:off x="5092689" y="0"/>
            <a:ext cx="4064000" cy="939800"/>
            <a:chOff x="5092689" y="0"/>
            <a:chExt cx="4064000" cy="939800"/>
          </a:xfrm>
        </p:grpSpPr>
        <p:sp>
          <p:nvSpPr>
            <p:cNvPr id="1048626" name="object 3"/>
            <p:cNvSpPr/>
            <p:nvPr/>
          </p:nvSpPr>
          <p:spPr>
            <a:xfrm>
              <a:off x="5105389" y="0"/>
              <a:ext cx="4038600" cy="914400"/>
            </a:xfrm>
            <a:custGeom>
              <a:avLst/>
              <a:gdLst/>
              <a:ahLst/>
              <a:cxnLst/>
              <a:rect l="l" t="t" r="r" b="b"/>
              <a:pathLst>
                <a:path w="4038600" h="914400">
                  <a:moveTo>
                    <a:pt x="4038591" y="914398"/>
                  </a:moveTo>
                  <a:lnTo>
                    <a:pt x="0" y="914398"/>
                  </a:lnTo>
                  <a:lnTo>
                    <a:pt x="0" y="0"/>
                  </a:lnTo>
                  <a:lnTo>
                    <a:pt x="4038591" y="0"/>
                  </a:lnTo>
                  <a:lnTo>
                    <a:pt x="4038591" y="914398"/>
                  </a:lnTo>
                  <a:close/>
                </a:path>
              </a:pathLst>
            </a:custGeom>
            <a:solidFill>
              <a:srgbClr val="702FA0"/>
            </a:solidFill>
          </p:spPr>
          <p:txBody>
            <a:bodyPr wrap="square" lIns="0" tIns="0" rIns="0" bIns="0" rtlCol="0"/>
            <a:lstStyle/>
            <a:p>
              <a:endParaRPr dirty="0"/>
            </a:p>
          </p:txBody>
        </p:sp>
        <p:sp>
          <p:nvSpPr>
            <p:cNvPr id="1048627" name="object 4"/>
            <p:cNvSpPr/>
            <p:nvPr/>
          </p:nvSpPr>
          <p:spPr>
            <a:xfrm>
              <a:off x="5105389" y="0"/>
              <a:ext cx="4038600" cy="914400"/>
            </a:xfrm>
            <a:custGeom>
              <a:avLst/>
              <a:gdLst/>
              <a:ahLst/>
              <a:cxnLst/>
              <a:rect l="l" t="t" r="r" b="b"/>
              <a:pathLst>
                <a:path w="4038600" h="914400">
                  <a:moveTo>
                    <a:pt x="0" y="0"/>
                  </a:moveTo>
                  <a:lnTo>
                    <a:pt x="4038591" y="0"/>
                  </a:lnTo>
                  <a:lnTo>
                    <a:pt x="4038591"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28" name="object 5"/>
          <p:cNvSpPr txBox="1">
            <a:spLocks noGrp="1"/>
          </p:cNvSpPr>
          <p:nvPr>
            <p:ph type="title"/>
          </p:nvPr>
        </p:nvSpPr>
        <p:spPr>
          <a:xfrm>
            <a:off x="5278725" y="251332"/>
            <a:ext cx="3689350" cy="391160"/>
          </a:xfrm>
          <a:prstGeom prst="rect">
            <a:avLst/>
          </a:prstGeom>
        </p:spPr>
        <p:txBody>
          <a:bodyPr vert="horz" wrap="square" lIns="0" tIns="12700" rIns="0" bIns="0" rtlCol="0">
            <a:spAutoFit/>
          </a:bodyPr>
          <a:lstStyle/>
          <a:p>
            <a:pPr marL="12700">
              <a:lnSpc>
                <a:spcPct val="100000"/>
              </a:lnSpc>
              <a:spcBef>
                <a:spcPts val="100"/>
              </a:spcBef>
            </a:pPr>
            <a:r>
              <a:rPr sz="2400" spc="-5" dirty="0"/>
              <a:t>ER/ USE CASE</a:t>
            </a:r>
            <a:r>
              <a:rPr sz="2400" spc="-85" dirty="0"/>
              <a:t> </a:t>
            </a:r>
            <a:r>
              <a:rPr sz="2400" spc="-5" dirty="0"/>
              <a:t>DIAGRAM</a:t>
            </a:r>
            <a:endParaRPr sz="2400" dirty="0"/>
          </a:p>
        </p:txBody>
      </p:sp>
      <p:pic>
        <p:nvPicPr>
          <p:cNvPr id="2097153" name="Picture 7"/>
          <p:cNvPicPr>
            <a:picLocks noChangeAspect="1"/>
          </p:cNvPicPr>
          <p:nvPr/>
        </p:nvPicPr>
        <p:blipFill>
          <a:blip r:embed="rId2" cstate="print"/>
          <a:stretch>
            <a:fillRect/>
          </a:stretch>
        </p:blipFill>
        <p:spPr>
          <a:xfrm>
            <a:off x="495300" y="1028110"/>
            <a:ext cx="8153400" cy="55785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 name="object 2"/>
          <p:cNvGrpSpPr/>
          <p:nvPr/>
        </p:nvGrpSpPr>
        <p:grpSpPr>
          <a:xfrm>
            <a:off x="5092689" y="0"/>
            <a:ext cx="4064000" cy="939800"/>
            <a:chOff x="5092689" y="0"/>
            <a:chExt cx="4064000" cy="939800"/>
          </a:xfrm>
        </p:grpSpPr>
        <p:sp>
          <p:nvSpPr>
            <p:cNvPr id="1048629" name="object 3"/>
            <p:cNvSpPr/>
            <p:nvPr/>
          </p:nvSpPr>
          <p:spPr>
            <a:xfrm>
              <a:off x="5105389" y="0"/>
              <a:ext cx="4038600" cy="914400"/>
            </a:xfrm>
            <a:custGeom>
              <a:avLst/>
              <a:gdLst/>
              <a:ahLst/>
              <a:cxnLst/>
              <a:rect l="l" t="t" r="r" b="b"/>
              <a:pathLst>
                <a:path w="4038600" h="914400">
                  <a:moveTo>
                    <a:pt x="4038591" y="914398"/>
                  </a:moveTo>
                  <a:lnTo>
                    <a:pt x="0" y="914398"/>
                  </a:lnTo>
                  <a:lnTo>
                    <a:pt x="0" y="0"/>
                  </a:lnTo>
                  <a:lnTo>
                    <a:pt x="4038591" y="0"/>
                  </a:lnTo>
                  <a:lnTo>
                    <a:pt x="4038591" y="914398"/>
                  </a:lnTo>
                  <a:close/>
                </a:path>
              </a:pathLst>
            </a:custGeom>
            <a:solidFill>
              <a:srgbClr val="702FA0"/>
            </a:solidFill>
          </p:spPr>
          <p:txBody>
            <a:bodyPr wrap="square" lIns="0" tIns="0" rIns="0" bIns="0" rtlCol="0"/>
            <a:lstStyle/>
            <a:p>
              <a:endParaRPr dirty="0"/>
            </a:p>
          </p:txBody>
        </p:sp>
        <p:sp>
          <p:nvSpPr>
            <p:cNvPr id="1048630" name="object 4"/>
            <p:cNvSpPr/>
            <p:nvPr/>
          </p:nvSpPr>
          <p:spPr>
            <a:xfrm>
              <a:off x="5105389" y="0"/>
              <a:ext cx="4038600" cy="914400"/>
            </a:xfrm>
            <a:custGeom>
              <a:avLst/>
              <a:gdLst/>
              <a:ahLst/>
              <a:cxnLst/>
              <a:rect l="l" t="t" r="r" b="b"/>
              <a:pathLst>
                <a:path w="4038600" h="914400">
                  <a:moveTo>
                    <a:pt x="0" y="0"/>
                  </a:moveTo>
                  <a:lnTo>
                    <a:pt x="4038591" y="0"/>
                  </a:lnTo>
                  <a:lnTo>
                    <a:pt x="4038591"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31" name="object 5"/>
          <p:cNvSpPr txBox="1">
            <a:spLocks noGrp="1"/>
          </p:cNvSpPr>
          <p:nvPr>
            <p:ph type="title"/>
          </p:nvPr>
        </p:nvSpPr>
        <p:spPr>
          <a:prstGeom prst="rect">
            <a:avLst/>
          </a:prstGeom>
        </p:spPr>
        <p:txBody>
          <a:bodyPr vert="horz" wrap="square" lIns="0" tIns="96646" rIns="0" bIns="0" rtlCol="0">
            <a:spAutoFit/>
          </a:bodyPr>
          <a:lstStyle/>
          <a:p>
            <a:pPr marL="5480685" marR="5080" indent="351155">
              <a:lnSpc>
                <a:spcPts val="2850"/>
              </a:lnSpc>
              <a:spcBef>
                <a:spcPts val="219"/>
              </a:spcBef>
            </a:pPr>
            <a:r>
              <a:rPr sz="2400" spc="-5" dirty="0"/>
              <a:t>ALGORITHM/  TECHNIQUE</a:t>
            </a:r>
            <a:r>
              <a:rPr sz="2400" spc="-95" dirty="0"/>
              <a:t> </a:t>
            </a:r>
            <a:r>
              <a:rPr sz="2400" spc="-5" dirty="0"/>
              <a:t>USED</a:t>
            </a:r>
            <a:endParaRPr sz="2400" dirty="0"/>
          </a:p>
        </p:txBody>
      </p:sp>
      <p:sp>
        <p:nvSpPr>
          <p:cNvPr id="1048632" name="TextBox 5"/>
          <p:cNvSpPr txBox="1"/>
          <p:nvPr/>
        </p:nvSpPr>
        <p:spPr>
          <a:xfrm>
            <a:off x="267735" y="1676400"/>
            <a:ext cx="8666196" cy="4370427"/>
          </a:xfrm>
          <a:prstGeom prst="rect">
            <a:avLst/>
          </a:prstGeom>
          <a:noFill/>
        </p:spPr>
        <p:txBody>
          <a:bodyPr wrap="square" rtlCol="0">
            <a:spAutoFit/>
          </a:bodyPr>
          <a:lstStyle/>
          <a:p>
            <a:pPr marL="342900" indent="-34290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OpenCV </a:t>
            </a:r>
            <a:r>
              <a:rPr lang="en-US" sz="2000" dirty="0">
                <a:latin typeface="Times New Roman" panose="02020603050405020304" pitchFamily="18" charset="0"/>
                <a:cs typeface="Times New Roman" panose="02020603050405020304" pitchFamily="18" charset="0"/>
              </a:rPr>
              <a:t>is a Python Library that is used here for Image Processing and Image Segmentation.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Artificial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Neural Network (ANN) is a Deep Learning algorithm which can take in an input image, assign importance to various aspects/objects in the image and be able to differentiate one from the other. </a:t>
            </a:r>
          </a:p>
          <a:p>
            <a:pPr marL="342900" indent="-342900">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pre-processing required in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ANN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much lower as compared to other classification algorithms. While in primitive methods filters are hand-engineered, with enough training, ANN have the ability to learn these filters/characteristics.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ANN</a:t>
            </a:r>
            <a:r>
              <a:rPr lang="en-US" sz="2000" dirty="0">
                <a:effectLst/>
                <a:latin typeface="Times New Roman" panose="02020603050405020304" pitchFamily="18" charset="0"/>
                <a:ea typeface="Times New Roman" panose="02020603050405020304" pitchFamily="18" charset="0"/>
              </a:rPr>
              <a:t> is able to successfully capture the Spatial and Temporal dependencies in an image through the application of relevant filters.</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 name="object 2"/>
          <p:cNvGrpSpPr/>
          <p:nvPr/>
        </p:nvGrpSpPr>
        <p:grpSpPr>
          <a:xfrm>
            <a:off x="5092689" y="0"/>
            <a:ext cx="4064000" cy="939800"/>
            <a:chOff x="5092689" y="0"/>
            <a:chExt cx="4064000" cy="939800"/>
          </a:xfrm>
        </p:grpSpPr>
        <p:sp>
          <p:nvSpPr>
            <p:cNvPr id="1048633" name="object 3"/>
            <p:cNvSpPr/>
            <p:nvPr/>
          </p:nvSpPr>
          <p:spPr>
            <a:xfrm>
              <a:off x="5105389" y="0"/>
              <a:ext cx="4038600" cy="914400"/>
            </a:xfrm>
            <a:custGeom>
              <a:avLst/>
              <a:gdLst/>
              <a:ahLst/>
              <a:cxnLst/>
              <a:rect l="l" t="t" r="r" b="b"/>
              <a:pathLst>
                <a:path w="4038600" h="914400">
                  <a:moveTo>
                    <a:pt x="4038591" y="914398"/>
                  </a:moveTo>
                  <a:lnTo>
                    <a:pt x="0" y="914398"/>
                  </a:lnTo>
                  <a:lnTo>
                    <a:pt x="0" y="0"/>
                  </a:lnTo>
                  <a:lnTo>
                    <a:pt x="4038591" y="0"/>
                  </a:lnTo>
                  <a:lnTo>
                    <a:pt x="4038591" y="914398"/>
                  </a:lnTo>
                  <a:close/>
                </a:path>
              </a:pathLst>
            </a:custGeom>
            <a:solidFill>
              <a:srgbClr val="702FA0"/>
            </a:solidFill>
          </p:spPr>
          <p:txBody>
            <a:bodyPr wrap="square" lIns="0" tIns="0" rIns="0" bIns="0" rtlCol="0"/>
            <a:lstStyle/>
            <a:p>
              <a:endParaRPr dirty="0"/>
            </a:p>
          </p:txBody>
        </p:sp>
        <p:sp>
          <p:nvSpPr>
            <p:cNvPr id="1048634" name="object 4"/>
            <p:cNvSpPr/>
            <p:nvPr/>
          </p:nvSpPr>
          <p:spPr>
            <a:xfrm>
              <a:off x="5105389" y="0"/>
              <a:ext cx="4038600" cy="914400"/>
            </a:xfrm>
            <a:custGeom>
              <a:avLst/>
              <a:gdLst/>
              <a:ahLst/>
              <a:cxnLst/>
              <a:rect l="l" t="t" r="r" b="b"/>
              <a:pathLst>
                <a:path w="4038600" h="914400">
                  <a:moveTo>
                    <a:pt x="0" y="0"/>
                  </a:moveTo>
                  <a:lnTo>
                    <a:pt x="4038591" y="0"/>
                  </a:lnTo>
                  <a:lnTo>
                    <a:pt x="4038591"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35" name="object 5"/>
          <p:cNvSpPr txBox="1">
            <a:spLocks noGrp="1"/>
          </p:cNvSpPr>
          <p:nvPr>
            <p:ph type="title"/>
          </p:nvPr>
        </p:nvSpPr>
        <p:spPr>
          <a:xfrm>
            <a:off x="6074848" y="1651"/>
            <a:ext cx="2098040" cy="880744"/>
          </a:xfrm>
          <a:prstGeom prst="rect">
            <a:avLst/>
          </a:prstGeom>
        </p:spPr>
        <p:txBody>
          <a:bodyPr vert="horz" wrap="square" lIns="0" tIns="10795" rIns="0" bIns="0" rtlCol="0">
            <a:spAutoFit/>
          </a:bodyPr>
          <a:lstStyle/>
          <a:p>
            <a:pPr marL="12700" marR="5080" indent="68580">
              <a:lnSpc>
                <a:spcPct val="100400"/>
              </a:lnSpc>
              <a:spcBef>
                <a:spcPts val="85"/>
              </a:spcBef>
            </a:pPr>
            <a:r>
              <a:rPr spc="-10" dirty="0"/>
              <a:t>EXPECTED  </a:t>
            </a:r>
            <a:r>
              <a:rPr spc="-5" dirty="0"/>
              <a:t>OUTCOMES</a:t>
            </a:r>
          </a:p>
        </p:txBody>
      </p:sp>
      <p:sp>
        <p:nvSpPr>
          <p:cNvPr id="1048636" name="TextBox 6"/>
          <p:cNvSpPr txBox="1"/>
          <p:nvPr/>
        </p:nvSpPr>
        <p:spPr>
          <a:xfrm>
            <a:off x="457200" y="1524000"/>
            <a:ext cx="8229600" cy="255454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smart phone application based on image processing technique which analyzes color features of spots in plants is being developed. Artificial neural networks (ANN) is the most widely used classification technique for classifying plant diseases. The dilemma of costly domain experts will be solved if plant diseases could be detected automatically.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successful detection of plant disease is very important for cultivation of the crop and this can be done by using image processing.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8" name="object 2"/>
          <p:cNvGrpSpPr/>
          <p:nvPr/>
        </p:nvGrpSpPr>
        <p:grpSpPr>
          <a:xfrm>
            <a:off x="5092689" y="0"/>
            <a:ext cx="4064000" cy="939800"/>
            <a:chOff x="5092689" y="0"/>
            <a:chExt cx="4064000" cy="939800"/>
          </a:xfrm>
        </p:grpSpPr>
        <p:sp>
          <p:nvSpPr>
            <p:cNvPr id="1048637" name="object 3"/>
            <p:cNvSpPr/>
            <p:nvPr/>
          </p:nvSpPr>
          <p:spPr>
            <a:xfrm>
              <a:off x="5105389" y="0"/>
              <a:ext cx="4038600" cy="914400"/>
            </a:xfrm>
            <a:custGeom>
              <a:avLst/>
              <a:gdLst/>
              <a:ahLst/>
              <a:cxnLst/>
              <a:rect l="l" t="t" r="r" b="b"/>
              <a:pathLst>
                <a:path w="4038600" h="914400">
                  <a:moveTo>
                    <a:pt x="4038591" y="914398"/>
                  </a:moveTo>
                  <a:lnTo>
                    <a:pt x="0" y="914398"/>
                  </a:lnTo>
                  <a:lnTo>
                    <a:pt x="0" y="0"/>
                  </a:lnTo>
                  <a:lnTo>
                    <a:pt x="4038591" y="0"/>
                  </a:lnTo>
                  <a:lnTo>
                    <a:pt x="4038591" y="914398"/>
                  </a:lnTo>
                  <a:close/>
                </a:path>
              </a:pathLst>
            </a:custGeom>
            <a:solidFill>
              <a:srgbClr val="702FA0"/>
            </a:solidFill>
          </p:spPr>
          <p:txBody>
            <a:bodyPr wrap="square" lIns="0" tIns="0" rIns="0" bIns="0" rtlCol="0"/>
            <a:lstStyle/>
            <a:p>
              <a:endParaRPr dirty="0"/>
            </a:p>
          </p:txBody>
        </p:sp>
        <p:sp>
          <p:nvSpPr>
            <p:cNvPr id="1048638" name="object 4"/>
            <p:cNvSpPr/>
            <p:nvPr/>
          </p:nvSpPr>
          <p:spPr>
            <a:xfrm>
              <a:off x="5105389" y="0"/>
              <a:ext cx="4038600" cy="914400"/>
            </a:xfrm>
            <a:custGeom>
              <a:avLst/>
              <a:gdLst/>
              <a:ahLst/>
              <a:cxnLst/>
              <a:rect l="l" t="t" r="r" b="b"/>
              <a:pathLst>
                <a:path w="4038600" h="914400">
                  <a:moveTo>
                    <a:pt x="0" y="0"/>
                  </a:moveTo>
                  <a:lnTo>
                    <a:pt x="4038591" y="0"/>
                  </a:lnTo>
                  <a:lnTo>
                    <a:pt x="4038591"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39" name="object 5"/>
          <p:cNvSpPr txBox="1">
            <a:spLocks noGrp="1"/>
          </p:cNvSpPr>
          <p:nvPr>
            <p:ph type="title"/>
          </p:nvPr>
        </p:nvSpPr>
        <p:spPr>
          <a:prstGeom prst="rect">
            <a:avLst/>
          </a:prstGeom>
        </p:spPr>
        <p:txBody>
          <a:bodyPr vert="horz" wrap="square" lIns="0" tIns="10795" rIns="0" bIns="0" rtlCol="0">
            <a:spAutoFit/>
          </a:bodyPr>
          <a:lstStyle/>
          <a:p>
            <a:pPr marL="5113020" marR="5080" indent="306070">
              <a:lnSpc>
                <a:spcPct val="100400"/>
              </a:lnSpc>
              <a:spcBef>
                <a:spcPts val="85"/>
              </a:spcBef>
            </a:pPr>
            <a:r>
              <a:rPr spc="-5" dirty="0"/>
              <a:t>ADVANTAGE OF  PROPOSED</a:t>
            </a:r>
            <a:r>
              <a:rPr spc="-95" dirty="0"/>
              <a:t> </a:t>
            </a:r>
            <a:r>
              <a:rPr spc="-5" dirty="0"/>
              <a:t>SYSTEM</a:t>
            </a:r>
          </a:p>
        </p:txBody>
      </p:sp>
      <p:sp>
        <p:nvSpPr>
          <p:cNvPr id="1048640" name="TextBox 6"/>
          <p:cNvSpPr txBox="1"/>
          <p:nvPr/>
        </p:nvSpPr>
        <p:spPr>
          <a:xfrm>
            <a:off x="672349" y="1676400"/>
            <a:ext cx="8229600" cy="4093428"/>
          </a:xfrm>
          <a:prstGeom prst="rect">
            <a:avLst/>
          </a:prstGeom>
          <a:noFill/>
        </p:spPr>
        <p:txBody>
          <a:bodyPr wrap="square">
            <a:spAutoFit/>
          </a:bodyPr>
          <a:lstStyle/>
          <a:p>
            <a:pPr marL="342900" indent="-342900" algn="just">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If the image </a:t>
            </a:r>
            <a:r>
              <a:rPr lang="en-US" sz="2000" dirty="0">
                <a:latin typeface="Times New Roman" panose="02020603050405020304" pitchFamily="18" charset="0"/>
                <a:cs typeface="Times New Roman" panose="02020603050405020304" pitchFamily="18" charset="0"/>
              </a:rPr>
              <a:t>processing and ANN is applied for the automatic disease detection then a low amount of effort will be needed, it will be less time consuming and will be more accurate.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 of using image processing method and ANN is that the leaf diseases can be identified at its early stage. For improving recognition rate, most of researchers used artificial neural networks and classifiers like CNN, SVM, etc.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identification of plant diseases would assist farmers in growing crop yields, which would raise India's gross domestic product (GDP).</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object 2"/>
          <p:cNvSpPr txBox="1"/>
          <p:nvPr/>
        </p:nvSpPr>
        <p:spPr>
          <a:xfrm>
            <a:off x="6095987" y="0"/>
            <a:ext cx="3048000" cy="762000"/>
          </a:xfrm>
          <a:prstGeom prst="rect">
            <a:avLst/>
          </a:prstGeom>
          <a:solidFill>
            <a:srgbClr val="702FA0"/>
          </a:solidFill>
          <a:ln w="25399">
            <a:solidFill>
              <a:srgbClr val="385D89"/>
            </a:solidFill>
          </a:ln>
        </p:spPr>
        <p:txBody>
          <a:bodyPr vert="horz" wrap="square" lIns="0" tIns="152400" rIns="0" bIns="0" rtlCol="0">
            <a:spAutoFit/>
          </a:bodyPr>
          <a:lstStyle/>
          <a:p>
            <a:pPr marL="328295">
              <a:lnSpc>
                <a:spcPct val="100000"/>
              </a:lnSpc>
              <a:spcBef>
                <a:spcPts val="1200"/>
              </a:spcBef>
            </a:pPr>
            <a:r>
              <a:rPr sz="2800" b="1" spc="-5" dirty="0">
                <a:solidFill>
                  <a:srgbClr val="FFFFFF"/>
                </a:solidFill>
                <a:latin typeface="Times New Roman"/>
                <a:cs typeface="Times New Roman"/>
              </a:rPr>
              <a:t>REFERENCES</a:t>
            </a:r>
            <a:endParaRPr sz="2800" dirty="0">
              <a:latin typeface="Times New Roman"/>
              <a:cs typeface="Times New Roman"/>
            </a:endParaRPr>
          </a:p>
        </p:txBody>
      </p:sp>
      <p:sp>
        <p:nvSpPr>
          <p:cNvPr id="1048647" name="object 3"/>
          <p:cNvSpPr txBox="1"/>
          <p:nvPr/>
        </p:nvSpPr>
        <p:spPr>
          <a:xfrm>
            <a:off x="188912" y="1143000"/>
            <a:ext cx="8766176" cy="4288162"/>
          </a:xfrm>
          <a:prstGeom prst="rect">
            <a:avLst/>
          </a:prstGeom>
        </p:spPr>
        <p:txBody>
          <a:bodyPr vert="horz" wrap="square" lIns="0" tIns="12700" rIns="0" bIns="0" rtlCol="0">
            <a:spAutoFit/>
          </a:bodyPr>
          <a:lstStyle/>
          <a:p>
            <a:pPr marL="342900" indent="-342900" algn="just">
              <a:lnSpc>
                <a:spcPct val="115000"/>
              </a:lnSpc>
              <a:spcAft>
                <a:spcPts val="800"/>
              </a:spcAft>
              <a:buFont typeface="+mj-lt"/>
              <a:buAutoNum type="arabicParenR"/>
            </a:pPr>
            <a:r>
              <a:rPr lang="en-IN" sz="2000" i="0" dirty="0">
                <a:effectLst/>
                <a:latin typeface="Times New Roman" panose="02020603050405020304" pitchFamily="18" charset="0"/>
                <a:cs typeface="Times New Roman" panose="02020603050405020304" pitchFamily="18" charset="0"/>
              </a:rPr>
              <a:t>Wang P, </a:t>
            </a:r>
            <a:r>
              <a:rPr lang="en-IN" sz="2000" i="0" dirty="0" err="1">
                <a:effectLst/>
                <a:latin typeface="Times New Roman" panose="02020603050405020304" pitchFamily="18" charset="0"/>
                <a:cs typeface="Times New Roman" panose="02020603050405020304" pitchFamily="18" charset="0"/>
              </a:rPr>
              <a:t>Niu</a:t>
            </a:r>
            <a:r>
              <a:rPr lang="en-IN" sz="2000" i="0" dirty="0">
                <a:effectLst/>
                <a:latin typeface="Times New Roman" panose="02020603050405020304" pitchFamily="18" charset="0"/>
                <a:cs typeface="Times New Roman" panose="02020603050405020304" pitchFamily="18" charset="0"/>
              </a:rPr>
              <a:t> T, Mao Y, Zhang Z, Liu B and He D (2021) Identification of Apple Leaf Diseases by Improved Deep Convolutional Neural Networks With an Attention Mechanism. </a:t>
            </a:r>
            <a:endParaRPr lang="en-US" sz="20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spcAft>
                <a:spcPts val="800"/>
              </a:spcAft>
              <a:buFont typeface="+mj-lt"/>
              <a:buAutoNum type="arabicParenR"/>
            </a:pPr>
            <a:r>
              <a:rPr lang="en-US" sz="2000" dirty="0">
                <a:latin typeface="Times New Roman" panose="02020603050405020304" pitchFamily="18" charset="0"/>
                <a:cs typeface="Times New Roman" panose="02020603050405020304" pitchFamily="18" charset="0"/>
              </a:rPr>
              <a:t>Agarwal, M., Gupta, S. K., and Biswas, K. K. (2020) Development of Efficient CNN model for Tomato crop disease identification.</a:t>
            </a:r>
          </a:p>
          <a:p>
            <a:pPr marL="342900" indent="-342900" algn="just">
              <a:lnSpc>
                <a:spcPct val="115000"/>
              </a:lnSpc>
              <a:spcAft>
                <a:spcPts val="800"/>
              </a:spcAft>
              <a:buFont typeface="+mj-lt"/>
              <a:buAutoNum type="arabicParenR"/>
            </a:pPr>
            <a:r>
              <a:rPr lang="en-US" sz="2000" dirty="0" err="1">
                <a:latin typeface="Times New Roman" panose="02020603050405020304" pitchFamily="18" charset="0"/>
                <a:cs typeface="Times New Roman" panose="02020603050405020304" pitchFamily="18" charset="0"/>
              </a:rPr>
              <a:t>Uğuz</a:t>
            </a:r>
            <a:r>
              <a:rPr lang="en-US" sz="2000" dirty="0">
                <a:latin typeface="Times New Roman" panose="02020603050405020304" pitchFamily="18" charset="0"/>
                <a:cs typeface="Times New Roman" panose="02020603050405020304" pitchFamily="18" charset="0"/>
              </a:rPr>
              <a:t>, S. and </a:t>
            </a:r>
            <a:r>
              <a:rPr lang="en-US" sz="2000" dirty="0" err="1">
                <a:latin typeface="Times New Roman" panose="02020603050405020304" pitchFamily="18" charset="0"/>
                <a:cs typeface="Times New Roman" panose="02020603050405020304" pitchFamily="18" charset="0"/>
              </a:rPr>
              <a:t>Uysal</a:t>
            </a:r>
            <a:r>
              <a:rPr lang="en-US" sz="2000" dirty="0">
                <a:latin typeface="Times New Roman" panose="02020603050405020304" pitchFamily="18" charset="0"/>
                <a:cs typeface="Times New Roman" panose="02020603050405020304" pitchFamily="18" charset="0"/>
              </a:rPr>
              <a:t>, N.: Classification of olive leaf diseases using deep convolutional neural networks.(2020)</a:t>
            </a:r>
          </a:p>
          <a:p>
            <a:pPr marL="342900" lvl="0" indent="-342900" algn="just">
              <a:lnSpc>
                <a:spcPct val="115000"/>
              </a:lnSpc>
              <a:spcAft>
                <a:spcPts val="800"/>
              </a:spcAft>
              <a:buFont typeface="+mj-lt"/>
              <a:buAutoNum type="arabicParenR"/>
            </a:pPr>
            <a:r>
              <a:rPr lang="en-IN" sz="2000" dirty="0">
                <a:latin typeface="Times New Roman" panose="02020603050405020304" pitchFamily="18" charset="0"/>
                <a:cs typeface="Times New Roman" panose="02020603050405020304" pitchFamily="18" charset="0"/>
              </a:rPr>
              <a:t>Shrivastava, V. K., Pradhan, M. K., </a:t>
            </a:r>
            <a:r>
              <a:rPr lang="en-IN" sz="2000" dirty="0" err="1">
                <a:latin typeface="Times New Roman" panose="02020603050405020304" pitchFamily="18" charset="0"/>
                <a:cs typeface="Times New Roman" panose="02020603050405020304" pitchFamily="18" charset="0"/>
              </a:rPr>
              <a:t>Minz</a:t>
            </a:r>
            <a:r>
              <a:rPr lang="en-IN" sz="2000" dirty="0">
                <a:latin typeface="Times New Roman" panose="02020603050405020304" pitchFamily="18" charset="0"/>
                <a:cs typeface="Times New Roman" panose="02020603050405020304" pitchFamily="18" charset="0"/>
              </a:rPr>
              <a:t>, S., and Thakur, M. P.(2019) Rice plant disease classification using transfer learning of deep convolution neural network. </a:t>
            </a:r>
          </a:p>
          <a:p>
            <a:pPr marL="342900" lvl="0" indent="-342900" algn="just">
              <a:lnSpc>
                <a:spcPct val="115000"/>
              </a:lnSpc>
              <a:spcAft>
                <a:spcPts val="800"/>
              </a:spcAft>
              <a:buFont typeface="+mj-lt"/>
              <a:buAutoNum type="arabicParenR"/>
            </a:pPr>
            <a:r>
              <a:rPr lang="en-US" sz="2000" dirty="0" err="1">
                <a:latin typeface="Times New Roman" panose="02020603050405020304" pitchFamily="18" charset="0"/>
                <a:cs typeface="Times New Roman" panose="02020603050405020304" pitchFamily="18" charset="0"/>
              </a:rPr>
              <a:t>Ozguven</a:t>
            </a:r>
            <a:r>
              <a:rPr lang="en-US" sz="2000" dirty="0">
                <a:latin typeface="Times New Roman" panose="02020603050405020304" pitchFamily="18" charset="0"/>
                <a:cs typeface="Times New Roman" panose="02020603050405020304" pitchFamily="18" charset="0"/>
              </a:rPr>
              <a:t>, M. M. and </a:t>
            </a:r>
            <a:r>
              <a:rPr lang="en-US" sz="2000" dirty="0" err="1">
                <a:latin typeface="Times New Roman" panose="02020603050405020304" pitchFamily="18" charset="0"/>
                <a:cs typeface="Times New Roman" panose="02020603050405020304" pitchFamily="18" charset="0"/>
              </a:rPr>
              <a:t>Adem</a:t>
            </a:r>
            <a:r>
              <a:rPr lang="en-US" sz="2000" dirty="0">
                <a:latin typeface="Times New Roman" panose="02020603050405020304" pitchFamily="18" charset="0"/>
                <a:cs typeface="Times New Roman" panose="02020603050405020304" pitchFamily="18" charset="0"/>
              </a:rPr>
              <a:t>, K. (2019) Automatic detection and classification of leaf spot disease in sugar beet using convolutional neural networks.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8" name="object 2"/>
          <p:cNvSpPr txBox="1">
            <a:spLocks noGrp="1"/>
          </p:cNvSpPr>
          <p:nvPr>
            <p:ph type="title"/>
          </p:nvPr>
        </p:nvSpPr>
        <p:spPr>
          <a:xfrm>
            <a:off x="990597" y="2362195"/>
            <a:ext cx="7010400" cy="1600200"/>
          </a:xfrm>
          <a:prstGeom prst="rect">
            <a:avLst/>
          </a:prstGeom>
          <a:solidFill>
            <a:srgbClr val="702FA0"/>
          </a:solidFill>
          <a:ln w="25399">
            <a:solidFill>
              <a:srgbClr val="385D89"/>
            </a:solidFill>
          </a:ln>
        </p:spPr>
        <p:txBody>
          <a:bodyPr vert="horz" wrap="square" lIns="0" tIns="0" rIns="0" bIns="0" rtlCol="0">
            <a:spAutoFit/>
          </a:bodyPr>
          <a:lstStyle/>
          <a:p>
            <a:pPr>
              <a:lnSpc>
                <a:spcPct val="100000"/>
              </a:lnSpc>
            </a:pPr>
            <a:endParaRPr sz="3700" dirty="0">
              <a:latin typeface="Times New Roman"/>
              <a:cs typeface="Times New Roman"/>
            </a:endParaRPr>
          </a:p>
          <a:p>
            <a:pPr algn="ctr">
              <a:lnSpc>
                <a:spcPct val="100000"/>
              </a:lnSpc>
              <a:spcBef>
                <a:spcPts val="5"/>
              </a:spcBef>
            </a:pPr>
            <a:r>
              <a:rPr sz="3200" spc="-10" dirty="0"/>
              <a:t>THANK</a:t>
            </a:r>
            <a:r>
              <a:rPr sz="3200" spc="-15" dirty="0"/>
              <a:t> </a:t>
            </a:r>
            <a:r>
              <a:rPr sz="3200" spc="-5" dirty="0"/>
              <a:t>YOU</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 name="object 2"/>
          <p:cNvGrpSpPr/>
          <p:nvPr/>
        </p:nvGrpSpPr>
        <p:grpSpPr>
          <a:xfrm>
            <a:off x="6311887" y="0"/>
            <a:ext cx="2844800" cy="635000"/>
            <a:chOff x="6311887" y="0"/>
            <a:chExt cx="2844800" cy="635000"/>
          </a:xfrm>
        </p:grpSpPr>
        <p:sp>
          <p:nvSpPr>
            <p:cNvPr id="1048595" name="object 3"/>
            <p:cNvSpPr/>
            <p:nvPr/>
          </p:nvSpPr>
          <p:spPr>
            <a:xfrm>
              <a:off x="6324587" y="0"/>
              <a:ext cx="2819400" cy="609600"/>
            </a:xfrm>
            <a:custGeom>
              <a:avLst/>
              <a:gdLst/>
              <a:ahLst/>
              <a:cxnLst/>
              <a:rect l="l" t="t" r="r" b="b"/>
              <a:pathLst>
                <a:path w="2819400" h="609600">
                  <a:moveTo>
                    <a:pt x="2819394" y="609598"/>
                  </a:moveTo>
                  <a:lnTo>
                    <a:pt x="0" y="609598"/>
                  </a:lnTo>
                  <a:lnTo>
                    <a:pt x="0" y="0"/>
                  </a:lnTo>
                  <a:lnTo>
                    <a:pt x="2819394" y="0"/>
                  </a:lnTo>
                  <a:lnTo>
                    <a:pt x="2819394" y="609598"/>
                  </a:lnTo>
                  <a:close/>
                </a:path>
              </a:pathLst>
            </a:custGeom>
            <a:solidFill>
              <a:srgbClr val="702FA0"/>
            </a:solidFill>
          </p:spPr>
          <p:txBody>
            <a:bodyPr wrap="square" lIns="0" tIns="0" rIns="0" bIns="0" rtlCol="0"/>
            <a:lstStyle/>
            <a:p>
              <a:endParaRPr dirty="0"/>
            </a:p>
          </p:txBody>
        </p:sp>
        <p:sp>
          <p:nvSpPr>
            <p:cNvPr id="1048596" name="object 4"/>
            <p:cNvSpPr/>
            <p:nvPr/>
          </p:nvSpPr>
          <p:spPr>
            <a:xfrm>
              <a:off x="6324587" y="0"/>
              <a:ext cx="2819400" cy="609600"/>
            </a:xfrm>
            <a:custGeom>
              <a:avLst/>
              <a:gdLst/>
              <a:ahLst/>
              <a:cxnLst/>
              <a:rect l="l" t="t" r="r" b="b"/>
              <a:pathLst>
                <a:path w="2819400" h="609600">
                  <a:moveTo>
                    <a:pt x="0" y="0"/>
                  </a:moveTo>
                  <a:lnTo>
                    <a:pt x="2819394" y="0"/>
                  </a:lnTo>
                  <a:lnTo>
                    <a:pt x="2819394" y="609598"/>
                  </a:lnTo>
                  <a:lnTo>
                    <a:pt x="0" y="609598"/>
                  </a:lnTo>
                  <a:lnTo>
                    <a:pt x="0" y="0"/>
                  </a:lnTo>
                  <a:close/>
                </a:path>
              </a:pathLst>
            </a:custGeom>
            <a:ln w="25399">
              <a:solidFill>
                <a:srgbClr val="385D89"/>
              </a:solidFill>
            </a:ln>
          </p:spPr>
          <p:txBody>
            <a:bodyPr wrap="square" lIns="0" tIns="0" rIns="0" bIns="0" rtlCol="0"/>
            <a:lstStyle/>
            <a:p>
              <a:endParaRPr dirty="0"/>
            </a:p>
          </p:txBody>
        </p:sp>
      </p:grpSp>
      <p:sp>
        <p:nvSpPr>
          <p:cNvPr id="1048597" name="object 5"/>
          <p:cNvSpPr txBox="1">
            <a:spLocks noGrp="1"/>
          </p:cNvSpPr>
          <p:nvPr>
            <p:ph type="title"/>
          </p:nvPr>
        </p:nvSpPr>
        <p:spPr>
          <a:xfrm>
            <a:off x="6694170" y="63563"/>
            <a:ext cx="2078355" cy="452120"/>
          </a:xfrm>
          <a:prstGeom prst="rect">
            <a:avLst/>
          </a:prstGeom>
        </p:spPr>
        <p:txBody>
          <a:bodyPr vert="horz" wrap="square" lIns="0" tIns="12700" rIns="0" bIns="0" rtlCol="0">
            <a:spAutoFit/>
          </a:bodyPr>
          <a:lstStyle/>
          <a:p>
            <a:pPr marL="12700">
              <a:lnSpc>
                <a:spcPct val="100000"/>
              </a:lnSpc>
              <a:spcBef>
                <a:spcPts val="100"/>
              </a:spcBef>
            </a:pPr>
            <a:r>
              <a:rPr spc="-5" dirty="0"/>
              <a:t>OBJECTIVE</a:t>
            </a:r>
          </a:p>
        </p:txBody>
      </p:sp>
      <p:sp>
        <p:nvSpPr>
          <p:cNvPr id="1048598" name="TextBox 5"/>
          <p:cNvSpPr txBox="1"/>
          <p:nvPr/>
        </p:nvSpPr>
        <p:spPr>
          <a:xfrm>
            <a:off x="76200" y="1600200"/>
            <a:ext cx="8839200" cy="3850640"/>
          </a:xfrm>
          <a:prstGeom prst="rect">
            <a:avLst/>
          </a:prstGeom>
          <a:noFill/>
        </p:spPr>
        <p:txBody>
          <a:bodyPr wrap="square" rtlCol="0">
            <a:spAutoFit/>
          </a:bodyPr>
          <a:lstStyle/>
          <a:p>
            <a:pPr marL="342900"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of this project is to implement a Plant Disease detection system using image processing and image recognition with the help of Artificial Neural Network(ANN).</a:t>
            </a:r>
          </a:p>
          <a:p>
            <a:pPr marL="342900"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Plant disease can directly lead to stunted growth causing bad effects on yields and economic losses In addition, traditional methods mainly rely on specialists, experience, and manuals, but the majority of them are expensive, time-consuming, and labor-intensive with difficulty detecting precisely.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object 2"/>
          <p:cNvGrpSpPr/>
          <p:nvPr/>
        </p:nvGrpSpPr>
        <p:grpSpPr>
          <a:xfrm>
            <a:off x="6159487" y="0"/>
            <a:ext cx="2997200" cy="635000"/>
            <a:chOff x="6159487" y="0"/>
            <a:chExt cx="2997200" cy="635000"/>
          </a:xfrm>
        </p:grpSpPr>
        <p:sp>
          <p:nvSpPr>
            <p:cNvPr id="1048599" name="object 3"/>
            <p:cNvSpPr/>
            <p:nvPr/>
          </p:nvSpPr>
          <p:spPr>
            <a:xfrm>
              <a:off x="6172187" y="0"/>
              <a:ext cx="2971800" cy="609600"/>
            </a:xfrm>
            <a:custGeom>
              <a:avLst/>
              <a:gdLst/>
              <a:ahLst/>
              <a:cxnLst/>
              <a:rect l="l" t="t" r="r" b="b"/>
              <a:pathLst>
                <a:path w="2971800" h="609600">
                  <a:moveTo>
                    <a:pt x="2971794" y="609598"/>
                  </a:moveTo>
                  <a:lnTo>
                    <a:pt x="0" y="609598"/>
                  </a:lnTo>
                  <a:lnTo>
                    <a:pt x="0" y="0"/>
                  </a:lnTo>
                  <a:lnTo>
                    <a:pt x="2971794" y="0"/>
                  </a:lnTo>
                  <a:lnTo>
                    <a:pt x="2971794" y="609598"/>
                  </a:lnTo>
                  <a:close/>
                </a:path>
              </a:pathLst>
            </a:custGeom>
            <a:solidFill>
              <a:srgbClr val="702FA0"/>
            </a:solidFill>
          </p:spPr>
          <p:txBody>
            <a:bodyPr wrap="square" lIns="0" tIns="0" rIns="0" bIns="0" rtlCol="0"/>
            <a:lstStyle/>
            <a:p>
              <a:endParaRPr dirty="0"/>
            </a:p>
          </p:txBody>
        </p:sp>
        <p:sp>
          <p:nvSpPr>
            <p:cNvPr id="1048600" name="object 4"/>
            <p:cNvSpPr/>
            <p:nvPr/>
          </p:nvSpPr>
          <p:spPr>
            <a:xfrm>
              <a:off x="6172187" y="0"/>
              <a:ext cx="2971800" cy="609600"/>
            </a:xfrm>
            <a:custGeom>
              <a:avLst/>
              <a:gdLst/>
              <a:ahLst/>
              <a:cxnLst/>
              <a:rect l="l" t="t" r="r" b="b"/>
              <a:pathLst>
                <a:path w="2971800" h="609600">
                  <a:moveTo>
                    <a:pt x="0" y="0"/>
                  </a:moveTo>
                  <a:lnTo>
                    <a:pt x="2971794" y="0"/>
                  </a:lnTo>
                  <a:lnTo>
                    <a:pt x="2971794" y="609598"/>
                  </a:lnTo>
                  <a:lnTo>
                    <a:pt x="0" y="609598"/>
                  </a:lnTo>
                  <a:lnTo>
                    <a:pt x="0" y="0"/>
                  </a:lnTo>
                  <a:close/>
                </a:path>
              </a:pathLst>
            </a:custGeom>
            <a:ln w="25399">
              <a:solidFill>
                <a:srgbClr val="385D89"/>
              </a:solidFill>
            </a:ln>
          </p:spPr>
          <p:txBody>
            <a:bodyPr wrap="square" lIns="0" tIns="0" rIns="0" bIns="0" rtlCol="0"/>
            <a:lstStyle/>
            <a:p>
              <a:endParaRPr dirty="0"/>
            </a:p>
          </p:txBody>
        </p:sp>
      </p:grpSp>
      <p:sp>
        <p:nvSpPr>
          <p:cNvPr id="1048601" name="object 5"/>
          <p:cNvSpPr txBox="1">
            <a:spLocks noGrp="1"/>
          </p:cNvSpPr>
          <p:nvPr>
            <p:ph type="title"/>
          </p:nvPr>
        </p:nvSpPr>
        <p:spPr>
          <a:xfrm>
            <a:off x="6677258" y="63563"/>
            <a:ext cx="1961514" cy="452120"/>
          </a:xfrm>
          <a:prstGeom prst="rect">
            <a:avLst/>
          </a:prstGeom>
        </p:spPr>
        <p:txBody>
          <a:bodyPr vert="horz" wrap="square" lIns="0" tIns="12700" rIns="0" bIns="0" rtlCol="0">
            <a:spAutoFit/>
          </a:bodyPr>
          <a:lstStyle/>
          <a:p>
            <a:pPr marL="12700">
              <a:lnSpc>
                <a:spcPct val="100000"/>
              </a:lnSpc>
              <a:spcBef>
                <a:spcPts val="100"/>
              </a:spcBef>
            </a:pPr>
            <a:r>
              <a:rPr spc="-5" dirty="0"/>
              <a:t>ABSTRACT</a:t>
            </a:r>
          </a:p>
        </p:txBody>
      </p:sp>
      <p:sp>
        <p:nvSpPr>
          <p:cNvPr id="1048602" name="TextBox 5"/>
          <p:cNvSpPr txBox="1"/>
          <p:nvPr/>
        </p:nvSpPr>
        <p:spPr>
          <a:xfrm>
            <a:off x="304800" y="1382286"/>
            <a:ext cx="8686800" cy="527304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proposes a disease detection and classification algorithm with the assistance of machine learning mechanisms and image recognition tools and also integrates this algorithm with an android application.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Identifying and recording the contaminated area comes first, followed by image</a:t>
            </a:r>
          </a:p>
          <a:p>
            <a:r>
              <a:rPr lang="en-US" sz="2000" dirty="0">
                <a:latin typeface="Times New Roman" panose="02020603050405020304" pitchFamily="18" charset="0"/>
                <a:cs typeface="Times New Roman" panose="02020603050405020304" pitchFamily="18" charset="0"/>
              </a:rPr>
              <a:t>     preprocessing then the infected area is identified and feature extraction </a:t>
            </a:r>
          </a:p>
          <a:p>
            <a:r>
              <a:rPr lang="en-US" sz="2000" dirty="0">
                <a:latin typeface="Times New Roman" panose="02020603050405020304" pitchFamily="18" charset="0"/>
                <a:cs typeface="Times New Roman" panose="02020603050405020304" pitchFamily="18" charset="0"/>
              </a:rPr>
              <a:t>     is performed on the same.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And then the image is processed by the Artificial neural network to </a:t>
            </a:r>
            <a:endParaRPr lang="zh-CN" altLang="en-US" dirty="0"/>
          </a:p>
          <a:p>
            <a:r>
              <a:rPr lang="en-US" sz="2000" dirty="0">
                <a:latin typeface="Times New Roman" panose="02020603050405020304" pitchFamily="18" charset="0"/>
                <a:cs typeface="Times New Roman" panose="02020603050405020304" pitchFamily="18" charset="0"/>
              </a:rPr>
              <a:t>    identify whether the image of the leaf under supervision is diseased or not.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Plant disease identification can help farmers not just to increase yields and moreover help in increasing the GDP.</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object 2"/>
          <p:cNvGrpSpPr/>
          <p:nvPr/>
        </p:nvGrpSpPr>
        <p:grpSpPr>
          <a:xfrm>
            <a:off x="2578094" y="0"/>
            <a:ext cx="6578600" cy="939800"/>
            <a:chOff x="2578094" y="0"/>
            <a:chExt cx="6578600" cy="939800"/>
          </a:xfrm>
        </p:grpSpPr>
        <p:sp>
          <p:nvSpPr>
            <p:cNvPr id="1048603" name="object 3"/>
            <p:cNvSpPr/>
            <p:nvPr/>
          </p:nvSpPr>
          <p:spPr>
            <a:xfrm>
              <a:off x="2590794" y="0"/>
              <a:ext cx="6553200" cy="914400"/>
            </a:xfrm>
            <a:custGeom>
              <a:avLst/>
              <a:gdLst/>
              <a:ahLst/>
              <a:cxnLst/>
              <a:rect l="l" t="t" r="r" b="b"/>
              <a:pathLst>
                <a:path w="6553200" h="914400">
                  <a:moveTo>
                    <a:pt x="6553186" y="914398"/>
                  </a:moveTo>
                  <a:lnTo>
                    <a:pt x="0" y="914398"/>
                  </a:lnTo>
                  <a:lnTo>
                    <a:pt x="0" y="0"/>
                  </a:lnTo>
                  <a:lnTo>
                    <a:pt x="6553186" y="0"/>
                  </a:lnTo>
                  <a:lnTo>
                    <a:pt x="6553186" y="914398"/>
                  </a:lnTo>
                  <a:close/>
                </a:path>
              </a:pathLst>
            </a:custGeom>
            <a:solidFill>
              <a:srgbClr val="702FA0"/>
            </a:solidFill>
          </p:spPr>
          <p:txBody>
            <a:bodyPr wrap="square" lIns="0" tIns="0" rIns="0" bIns="0" rtlCol="0"/>
            <a:lstStyle/>
            <a:p>
              <a:endParaRPr dirty="0"/>
            </a:p>
          </p:txBody>
        </p:sp>
        <p:sp>
          <p:nvSpPr>
            <p:cNvPr id="1048604" name="object 4"/>
            <p:cNvSpPr/>
            <p:nvPr/>
          </p:nvSpPr>
          <p:spPr>
            <a:xfrm>
              <a:off x="2590794" y="0"/>
              <a:ext cx="6553200" cy="914400"/>
            </a:xfrm>
            <a:custGeom>
              <a:avLst/>
              <a:gdLst/>
              <a:ahLst/>
              <a:cxnLst/>
              <a:rect l="l" t="t" r="r" b="b"/>
              <a:pathLst>
                <a:path w="6553200" h="914400">
                  <a:moveTo>
                    <a:pt x="0" y="0"/>
                  </a:moveTo>
                  <a:lnTo>
                    <a:pt x="6553186" y="0"/>
                  </a:lnTo>
                  <a:lnTo>
                    <a:pt x="6553186"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05" name="object 5"/>
          <p:cNvSpPr txBox="1">
            <a:spLocks noGrp="1"/>
          </p:cNvSpPr>
          <p:nvPr>
            <p:ph type="title"/>
          </p:nvPr>
        </p:nvSpPr>
        <p:spPr>
          <a:xfrm>
            <a:off x="267735" y="1651"/>
            <a:ext cx="8608529" cy="848995"/>
          </a:xfrm>
          <a:prstGeom prst="rect">
            <a:avLst/>
          </a:prstGeom>
        </p:spPr>
        <p:txBody>
          <a:bodyPr vert="horz" wrap="square" lIns="0" tIns="10795" rIns="0" bIns="0" rtlCol="0">
            <a:spAutoFit/>
          </a:bodyPr>
          <a:lstStyle/>
          <a:p>
            <a:pPr marL="4838700" marR="5080" indent="-1906905">
              <a:lnSpc>
                <a:spcPct val="100400"/>
              </a:lnSpc>
              <a:spcBef>
                <a:spcPts val="85"/>
              </a:spcBef>
            </a:pPr>
            <a:r>
              <a:rPr spc="-5" dirty="0"/>
              <a:t>INTRODUCTION TO</a:t>
            </a:r>
            <a:r>
              <a:rPr spc="-105" dirty="0"/>
              <a:t> </a:t>
            </a:r>
            <a:r>
              <a:rPr spc="-5" dirty="0"/>
              <a:t>PROBLEM  DOMAIN</a:t>
            </a:r>
          </a:p>
        </p:txBody>
      </p:sp>
      <p:sp>
        <p:nvSpPr>
          <p:cNvPr id="1048606" name="TextBox 5"/>
          <p:cNvSpPr txBox="1"/>
          <p:nvPr/>
        </p:nvSpPr>
        <p:spPr>
          <a:xfrm>
            <a:off x="267735" y="1591830"/>
            <a:ext cx="8608530" cy="4038093"/>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Image processing is a method to perform operations on an image in order to improve it for further analysis.</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most common way image processing is performed into a computer vision system is the following: </a:t>
            </a:r>
          </a:p>
          <a:p>
            <a:pPr marL="800100" lvl="1" indent="-342900"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Image acquisition: The camera and sensors take an image and digitize it in order to process it. </a:t>
            </a:r>
          </a:p>
          <a:p>
            <a:pPr marL="800100" lvl="1" indent="-342900"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Pre-processing: </a:t>
            </a:r>
            <a:r>
              <a:rPr lang="en-US" sz="2000" dirty="0">
                <a:latin typeface="Times New Roman" panose="02020603050405020304" pitchFamily="18" charset="0"/>
                <a:cs typeface="Times New Roman" panose="02020603050405020304" pitchFamily="18" charset="0"/>
              </a:rPr>
              <a:t>Performing basic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processing tasks in order to have a suitable image to work with.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object 2"/>
          <p:cNvGrpSpPr/>
          <p:nvPr/>
        </p:nvGrpSpPr>
        <p:grpSpPr>
          <a:xfrm>
            <a:off x="2578094" y="0"/>
            <a:ext cx="6578600" cy="939800"/>
            <a:chOff x="2578094" y="0"/>
            <a:chExt cx="6578600" cy="939800"/>
          </a:xfrm>
        </p:grpSpPr>
        <p:sp>
          <p:nvSpPr>
            <p:cNvPr id="1048607" name="object 3"/>
            <p:cNvSpPr/>
            <p:nvPr/>
          </p:nvSpPr>
          <p:spPr>
            <a:xfrm>
              <a:off x="2590794" y="0"/>
              <a:ext cx="6553200" cy="914400"/>
            </a:xfrm>
            <a:custGeom>
              <a:avLst/>
              <a:gdLst/>
              <a:ahLst/>
              <a:cxnLst/>
              <a:rect l="l" t="t" r="r" b="b"/>
              <a:pathLst>
                <a:path w="6553200" h="914400">
                  <a:moveTo>
                    <a:pt x="6553186" y="914398"/>
                  </a:moveTo>
                  <a:lnTo>
                    <a:pt x="0" y="914398"/>
                  </a:lnTo>
                  <a:lnTo>
                    <a:pt x="0" y="0"/>
                  </a:lnTo>
                  <a:lnTo>
                    <a:pt x="6553186" y="0"/>
                  </a:lnTo>
                  <a:lnTo>
                    <a:pt x="6553186" y="914398"/>
                  </a:lnTo>
                  <a:close/>
                </a:path>
              </a:pathLst>
            </a:custGeom>
            <a:solidFill>
              <a:srgbClr val="702FA0"/>
            </a:solidFill>
          </p:spPr>
          <p:txBody>
            <a:bodyPr wrap="square" lIns="0" tIns="0" rIns="0" bIns="0" rtlCol="0"/>
            <a:lstStyle/>
            <a:p>
              <a:endParaRPr dirty="0"/>
            </a:p>
          </p:txBody>
        </p:sp>
        <p:sp>
          <p:nvSpPr>
            <p:cNvPr id="1048608" name="object 4"/>
            <p:cNvSpPr/>
            <p:nvPr/>
          </p:nvSpPr>
          <p:spPr>
            <a:xfrm>
              <a:off x="2590794" y="0"/>
              <a:ext cx="6553200" cy="914400"/>
            </a:xfrm>
            <a:custGeom>
              <a:avLst/>
              <a:gdLst/>
              <a:ahLst/>
              <a:cxnLst/>
              <a:rect l="l" t="t" r="r" b="b"/>
              <a:pathLst>
                <a:path w="6553200" h="914400">
                  <a:moveTo>
                    <a:pt x="0" y="0"/>
                  </a:moveTo>
                  <a:lnTo>
                    <a:pt x="6553186" y="0"/>
                  </a:lnTo>
                  <a:lnTo>
                    <a:pt x="6553186"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09" name="object 5"/>
          <p:cNvSpPr txBox="1">
            <a:spLocks noGrp="1"/>
          </p:cNvSpPr>
          <p:nvPr>
            <p:ph type="title"/>
          </p:nvPr>
        </p:nvSpPr>
        <p:spPr>
          <a:xfrm>
            <a:off x="267735" y="1651"/>
            <a:ext cx="8608529" cy="848995"/>
          </a:xfrm>
          <a:prstGeom prst="rect">
            <a:avLst/>
          </a:prstGeom>
        </p:spPr>
        <p:txBody>
          <a:bodyPr vert="horz" wrap="square" lIns="0" tIns="10795" rIns="0" bIns="0" rtlCol="0">
            <a:spAutoFit/>
          </a:bodyPr>
          <a:lstStyle/>
          <a:p>
            <a:pPr marL="4838700" marR="5080" indent="-1906905">
              <a:lnSpc>
                <a:spcPct val="100400"/>
              </a:lnSpc>
              <a:spcBef>
                <a:spcPts val="85"/>
              </a:spcBef>
            </a:pPr>
            <a:r>
              <a:rPr spc="-5" dirty="0"/>
              <a:t>INTRODUCTION TO</a:t>
            </a:r>
            <a:r>
              <a:rPr spc="-105" dirty="0"/>
              <a:t> </a:t>
            </a:r>
            <a:r>
              <a:rPr spc="-5" dirty="0"/>
              <a:t>PROBLEM  DOMAIN</a:t>
            </a:r>
          </a:p>
        </p:txBody>
      </p:sp>
      <p:sp>
        <p:nvSpPr>
          <p:cNvPr id="1048610" name="TextBox 5"/>
          <p:cNvSpPr txBox="1"/>
          <p:nvPr/>
        </p:nvSpPr>
        <p:spPr>
          <a:xfrm>
            <a:off x="267734" y="1752600"/>
            <a:ext cx="8608529" cy="3901440"/>
          </a:xfrm>
          <a:prstGeom prst="rect">
            <a:avLst/>
          </a:prstGeom>
          <a:noFill/>
        </p:spPr>
        <p:txBody>
          <a:bodyPr wrap="square" rtlCol="0">
            <a:spAutoFit/>
          </a:bodyPr>
          <a:lstStyle/>
          <a:p>
            <a:pPr marL="800100" lvl="1"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Processing: Here the techniques required for the correct modification 	         	of the image are applied.</a:t>
            </a:r>
          </a:p>
          <a:p>
            <a:pPr marL="800100" lvl="1"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Representation and description: extracting the most particular features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 the objects from the already processed image, in order to      	differentiate these objects.</a:t>
            </a:r>
          </a:p>
          <a:p>
            <a:pPr marL="800100" lvl="1" indent="-342900"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Recognition and interpretation: assigning labels to those objects to     	completely define them.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 name="object 2"/>
          <p:cNvGrpSpPr/>
          <p:nvPr/>
        </p:nvGrpSpPr>
        <p:grpSpPr>
          <a:xfrm>
            <a:off x="5245089" y="0"/>
            <a:ext cx="3911600" cy="863600"/>
            <a:chOff x="5245089" y="0"/>
            <a:chExt cx="3911600" cy="863600"/>
          </a:xfrm>
        </p:grpSpPr>
        <p:sp>
          <p:nvSpPr>
            <p:cNvPr id="1048611" name="object 3"/>
            <p:cNvSpPr/>
            <p:nvPr/>
          </p:nvSpPr>
          <p:spPr>
            <a:xfrm>
              <a:off x="5257789" y="0"/>
              <a:ext cx="3886200" cy="838200"/>
            </a:xfrm>
            <a:custGeom>
              <a:avLst/>
              <a:gdLst/>
              <a:ahLst/>
              <a:cxnLst/>
              <a:rect l="l" t="t" r="r" b="b"/>
              <a:pathLst>
                <a:path w="3886200" h="838200">
                  <a:moveTo>
                    <a:pt x="3886192" y="838198"/>
                  </a:moveTo>
                  <a:lnTo>
                    <a:pt x="0" y="838198"/>
                  </a:lnTo>
                  <a:lnTo>
                    <a:pt x="0" y="0"/>
                  </a:lnTo>
                  <a:lnTo>
                    <a:pt x="3886192" y="0"/>
                  </a:lnTo>
                  <a:lnTo>
                    <a:pt x="3886192" y="838198"/>
                  </a:lnTo>
                  <a:close/>
                </a:path>
              </a:pathLst>
            </a:custGeom>
            <a:solidFill>
              <a:srgbClr val="702FA0"/>
            </a:solidFill>
          </p:spPr>
          <p:txBody>
            <a:bodyPr wrap="square" lIns="0" tIns="0" rIns="0" bIns="0" rtlCol="0"/>
            <a:lstStyle/>
            <a:p>
              <a:endParaRPr dirty="0"/>
            </a:p>
          </p:txBody>
        </p:sp>
        <p:sp>
          <p:nvSpPr>
            <p:cNvPr id="1048612" name="object 4"/>
            <p:cNvSpPr/>
            <p:nvPr/>
          </p:nvSpPr>
          <p:spPr>
            <a:xfrm>
              <a:off x="5257789" y="0"/>
              <a:ext cx="3886200" cy="838200"/>
            </a:xfrm>
            <a:custGeom>
              <a:avLst/>
              <a:gdLst/>
              <a:ahLst/>
              <a:cxnLst/>
              <a:rect l="l" t="t" r="r" b="b"/>
              <a:pathLst>
                <a:path w="3886200" h="838200">
                  <a:moveTo>
                    <a:pt x="0" y="0"/>
                  </a:moveTo>
                  <a:lnTo>
                    <a:pt x="3886192" y="0"/>
                  </a:lnTo>
                  <a:lnTo>
                    <a:pt x="3886192" y="838198"/>
                  </a:lnTo>
                  <a:lnTo>
                    <a:pt x="0" y="838198"/>
                  </a:lnTo>
                  <a:lnTo>
                    <a:pt x="0" y="0"/>
                  </a:lnTo>
                  <a:close/>
                </a:path>
              </a:pathLst>
            </a:custGeom>
            <a:ln w="25399">
              <a:solidFill>
                <a:srgbClr val="385D89"/>
              </a:solidFill>
            </a:ln>
          </p:spPr>
          <p:txBody>
            <a:bodyPr wrap="square" lIns="0" tIns="0" rIns="0" bIns="0" rtlCol="0"/>
            <a:lstStyle/>
            <a:p>
              <a:endParaRPr dirty="0"/>
            </a:p>
          </p:txBody>
        </p:sp>
      </p:grpSp>
      <p:sp>
        <p:nvSpPr>
          <p:cNvPr id="1048613" name="object 5"/>
          <p:cNvSpPr txBox="1">
            <a:spLocks noGrp="1"/>
          </p:cNvSpPr>
          <p:nvPr>
            <p:ph type="title"/>
          </p:nvPr>
        </p:nvSpPr>
        <p:spPr>
          <a:xfrm>
            <a:off x="5543246" y="177863"/>
            <a:ext cx="3310254" cy="452120"/>
          </a:xfrm>
          <a:prstGeom prst="rect">
            <a:avLst/>
          </a:prstGeom>
        </p:spPr>
        <p:txBody>
          <a:bodyPr vert="horz" wrap="square" lIns="0" tIns="12700" rIns="0" bIns="0" rtlCol="0">
            <a:spAutoFit/>
          </a:bodyPr>
          <a:lstStyle/>
          <a:p>
            <a:pPr marL="12700">
              <a:lnSpc>
                <a:spcPct val="100000"/>
              </a:lnSpc>
              <a:spcBef>
                <a:spcPts val="100"/>
              </a:spcBef>
            </a:pPr>
            <a:r>
              <a:rPr spc="-10" dirty="0"/>
              <a:t>EXISTING</a:t>
            </a:r>
            <a:r>
              <a:rPr spc="-85" dirty="0"/>
              <a:t> </a:t>
            </a:r>
            <a:r>
              <a:rPr spc="-5" dirty="0"/>
              <a:t>SYSTEM</a:t>
            </a:r>
          </a:p>
        </p:txBody>
      </p:sp>
      <p:sp>
        <p:nvSpPr>
          <p:cNvPr id="1048614" name="TextBox 6"/>
          <p:cNvSpPr txBox="1"/>
          <p:nvPr/>
        </p:nvSpPr>
        <p:spPr>
          <a:xfrm>
            <a:off x="609600" y="1295400"/>
            <a:ext cx="7924799" cy="3785652"/>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Existing System ,To recognize apple leaf disease,</a:t>
            </a:r>
            <a:r>
              <a:rPr lang="en-IN" sz="2000" b="0" i="0" dirty="0">
                <a:solidFill>
                  <a:srgbClr val="3E3D40"/>
                </a:solidFill>
                <a:effectLst/>
                <a:latin typeface="MuseoSans"/>
              </a:rPr>
              <a:t> </a:t>
            </a:r>
            <a:r>
              <a:rPr lang="en-IN" sz="2000" dirty="0">
                <a:latin typeface="Times New Roman" panose="02020603050405020304" pitchFamily="18" charset="0"/>
                <a:cs typeface="Times New Roman" panose="02020603050405020304" pitchFamily="18" charset="0"/>
              </a:rPr>
              <a:t>Wang P,</a:t>
            </a:r>
            <a:r>
              <a:rPr lang="en-US" sz="2000" dirty="0">
                <a:latin typeface="Times New Roman" panose="02020603050405020304" pitchFamily="18" charset="0"/>
                <a:cs typeface="Times New Roman" panose="02020603050405020304" pitchFamily="18" charset="0"/>
              </a:rPr>
              <a:t> Zang z proposed a correlation-based feature selection approach in 2017.</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effectLst/>
                <a:highlight>
                  <a:srgbClr val="FFFFFF"/>
                </a:highlight>
                <a:latin typeface="Times New Roman" panose="02020603050405020304" pitchFamily="18" charset="0"/>
                <a:ea typeface="Times New Roman" panose="02020603050405020304" pitchFamily="18" charset="0"/>
              </a:rPr>
              <a:t>Support vector machines (SVM) uses color, texture, and shape features as input to identify apple leaf diseases like mosaic, powdery mildew, and rust</a:t>
            </a:r>
            <a:r>
              <a:rPr lang="en-US" sz="2000" dirty="0">
                <a:solidFill>
                  <a:srgbClr val="FF0000"/>
                </a:solidFill>
                <a:effectLst/>
                <a:highlight>
                  <a:srgbClr val="FFFFFF"/>
                </a:highlight>
                <a:latin typeface="Times New Roman" panose="02020603050405020304" pitchFamily="18" charset="0"/>
                <a:ea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u="none" strike="noStrike" dirty="0">
                <a:effectLst/>
                <a:highlight>
                  <a:srgbClr val="FFFFFF"/>
                </a:highlight>
                <a:latin typeface="Times New Roman" panose="02020603050405020304" pitchFamily="18" charset="0"/>
                <a:ea typeface="Times New Roman" panose="02020603050405020304" pitchFamily="18" charset="0"/>
              </a:rPr>
              <a:t>A. Chakraborty</a:t>
            </a: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describes</a:t>
            </a:r>
            <a:r>
              <a:rPr lang="en-US" sz="2000" dirty="0">
                <a:solidFill>
                  <a:srgbClr val="252525"/>
                </a:solidFill>
                <a:effectLst/>
                <a:highlight>
                  <a:srgbClr val="FFFFFF"/>
                </a:highlight>
                <a:latin typeface="Times New Roman" panose="02020603050405020304" pitchFamily="18" charset="0"/>
                <a:ea typeface="Times New Roman" panose="02020603050405020304" pitchFamily="18" charset="0"/>
              </a:rPr>
              <a:t> a proposal for “Visual plant stem and leaf disease detection”. The developed method is focused on image processing and involves the following steps: first, the images are segmented using the K-Means technique, and then the segments are passed through a trained neural network. </a:t>
            </a: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 name="object 2"/>
          <p:cNvGrpSpPr/>
          <p:nvPr/>
        </p:nvGrpSpPr>
        <p:grpSpPr>
          <a:xfrm>
            <a:off x="3644892" y="0"/>
            <a:ext cx="5511800" cy="863600"/>
            <a:chOff x="3644892" y="0"/>
            <a:chExt cx="5511800" cy="863600"/>
          </a:xfrm>
        </p:grpSpPr>
        <p:sp>
          <p:nvSpPr>
            <p:cNvPr id="1048615" name="object 3"/>
            <p:cNvSpPr/>
            <p:nvPr/>
          </p:nvSpPr>
          <p:spPr>
            <a:xfrm>
              <a:off x="3657592" y="0"/>
              <a:ext cx="5486400" cy="838200"/>
            </a:xfrm>
            <a:custGeom>
              <a:avLst/>
              <a:gdLst/>
              <a:ahLst/>
              <a:cxnLst/>
              <a:rect l="l" t="t" r="r" b="b"/>
              <a:pathLst>
                <a:path w="5486400" h="838200">
                  <a:moveTo>
                    <a:pt x="5486388" y="838198"/>
                  </a:moveTo>
                  <a:lnTo>
                    <a:pt x="0" y="838198"/>
                  </a:lnTo>
                  <a:lnTo>
                    <a:pt x="0" y="0"/>
                  </a:lnTo>
                  <a:lnTo>
                    <a:pt x="5486388" y="0"/>
                  </a:lnTo>
                  <a:lnTo>
                    <a:pt x="5486388" y="838198"/>
                  </a:lnTo>
                  <a:close/>
                </a:path>
              </a:pathLst>
            </a:custGeom>
            <a:solidFill>
              <a:srgbClr val="702FA0"/>
            </a:solidFill>
          </p:spPr>
          <p:txBody>
            <a:bodyPr wrap="square" lIns="0" tIns="0" rIns="0" bIns="0" rtlCol="0"/>
            <a:lstStyle/>
            <a:p>
              <a:endParaRPr dirty="0"/>
            </a:p>
          </p:txBody>
        </p:sp>
        <p:sp>
          <p:nvSpPr>
            <p:cNvPr id="1048616" name="object 4"/>
            <p:cNvSpPr/>
            <p:nvPr/>
          </p:nvSpPr>
          <p:spPr>
            <a:xfrm>
              <a:off x="3657592" y="0"/>
              <a:ext cx="5486400" cy="838200"/>
            </a:xfrm>
            <a:custGeom>
              <a:avLst/>
              <a:gdLst/>
              <a:ahLst/>
              <a:cxnLst/>
              <a:rect l="l" t="t" r="r" b="b"/>
              <a:pathLst>
                <a:path w="5486400" h="838200">
                  <a:moveTo>
                    <a:pt x="0" y="0"/>
                  </a:moveTo>
                  <a:lnTo>
                    <a:pt x="5486388" y="0"/>
                  </a:lnTo>
                  <a:lnTo>
                    <a:pt x="5486388" y="838198"/>
                  </a:lnTo>
                  <a:lnTo>
                    <a:pt x="0" y="838198"/>
                  </a:lnTo>
                  <a:lnTo>
                    <a:pt x="0" y="0"/>
                  </a:lnTo>
                  <a:close/>
                </a:path>
              </a:pathLst>
            </a:custGeom>
            <a:ln w="25399">
              <a:solidFill>
                <a:srgbClr val="385D89"/>
              </a:solidFill>
            </a:ln>
          </p:spPr>
          <p:txBody>
            <a:bodyPr wrap="square" lIns="0" tIns="0" rIns="0" bIns="0" rtlCol="0"/>
            <a:lstStyle/>
            <a:p>
              <a:endParaRPr dirty="0"/>
            </a:p>
          </p:txBody>
        </p:sp>
      </p:grpSp>
      <p:sp>
        <p:nvSpPr>
          <p:cNvPr id="1048617" name="object 5"/>
          <p:cNvSpPr txBox="1">
            <a:spLocks noGrp="1"/>
          </p:cNvSpPr>
          <p:nvPr>
            <p:ph type="title"/>
          </p:nvPr>
        </p:nvSpPr>
        <p:spPr>
          <a:prstGeom prst="rect">
            <a:avLst/>
          </a:prstGeom>
        </p:spPr>
        <p:txBody>
          <a:bodyPr vert="horz" wrap="square" lIns="0" tIns="10795" rIns="0" bIns="0" rtlCol="0">
            <a:spAutoFit/>
          </a:bodyPr>
          <a:lstStyle/>
          <a:p>
            <a:pPr marL="5401310" marR="5080" indent="-1699260">
              <a:lnSpc>
                <a:spcPct val="100400"/>
              </a:lnSpc>
              <a:spcBef>
                <a:spcPts val="85"/>
              </a:spcBef>
            </a:pPr>
            <a:r>
              <a:rPr spc="-10" dirty="0"/>
              <a:t>LIMITATIONS </a:t>
            </a:r>
            <a:r>
              <a:rPr spc="-5" dirty="0"/>
              <a:t>OF </a:t>
            </a:r>
            <a:r>
              <a:rPr spc="-10" dirty="0"/>
              <a:t>EXISTING  </a:t>
            </a:r>
            <a:r>
              <a:rPr spc="-5" dirty="0"/>
              <a:t>SYSTEM</a:t>
            </a:r>
          </a:p>
        </p:txBody>
      </p:sp>
      <p:sp>
        <p:nvSpPr>
          <p:cNvPr id="1048618" name="TextBox 6"/>
          <p:cNvSpPr txBox="1"/>
          <p:nvPr/>
        </p:nvSpPr>
        <p:spPr>
          <a:xfrm>
            <a:off x="647699" y="1143000"/>
            <a:ext cx="7848600" cy="3477875"/>
          </a:xfrm>
          <a:prstGeom prst="rect">
            <a:avLst/>
          </a:prstGeom>
          <a:noFill/>
        </p:spPr>
        <p:txBody>
          <a:bodyPr wrap="square">
            <a:spAutoFit/>
          </a:bodyPr>
          <a:lstStyle/>
          <a:p>
            <a:endParaRPr lang="en-US" sz="2000" b="0" i="0" dirty="0">
              <a:solidFill>
                <a:srgbClr val="202124"/>
              </a:solidFill>
              <a:effectLst/>
              <a:latin typeface="Roboto" panose="02000000000000000000" pitchFamily="2" charset="0"/>
            </a:endParaRPr>
          </a:p>
          <a:p>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Wang P ,Zang Z‘s model they have used Support vector machines (SVM) to identify apple leaf diseases. It lacks a reliable and fast detection of apple disease to ensure the apple industry's continued health.</a:t>
            </a:r>
          </a:p>
          <a:p>
            <a:pPr marL="457200" indent="-4572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In Chakraborty’s Model he had used the K-Means technique for Image Segmentation. But it is Difficult to predict value of k with fixed number of clusters which is the major drawback of his model.</a:t>
            </a:r>
          </a:p>
          <a:p>
            <a:pPr marL="457200" indent="-457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 name="object 2"/>
          <p:cNvGrpSpPr/>
          <p:nvPr/>
        </p:nvGrpSpPr>
        <p:grpSpPr>
          <a:xfrm>
            <a:off x="5168889" y="0"/>
            <a:ext cx="3987800" cy="711200"/>
            <a:chOff x="5168889" y="0"/>
            <a:chExt cx="3987800" cy="711200"/>
          </a:xfrm>
        </p:grpSpPr>
        <p:sp>
          <p:nvSpPr>
            <p:cNvPr id="1048619" name="object 3"/>
            <p:cNvSpPr/>
            <p:nvPr/>
          </p:nvSpPr>
          <p:spPr>
            <a:xfrm>
              <a:off x="5181589" y="0"/>
              <a:ext cx="3962400" cy="685800"/>
            </a:xfrm>
            <a:custGeom>
              <a:avLst/>
              <a:gdLst/>
              <a:ahLst/>
              <a:cxnLst/>
              <a:rect l="l" t="t" r="r" b="b"/>
              <a:pathLst>
                <a:path w="3962400" h="685800">
                  <a:moveTo>
                    <a:pt x="3962392" y="685798"/>
                  </a:moveTo>
                  <a:lnTo>
                    <a:pt x="0" y="685798"/>
                  </a:lnTo>
                  <a:lnTo>
                    <a:pt x="0" y="0"/>
                  </a:lnTo>
                  <a:lnTo>
                    <a:pt x="3962392" y="0"/>
                  </a:lnTo>
                  <a:lnTo>
                    <a:pt x="3962392" y="685798"/>
                  </a:lnTo>
                  <a:close/>
                </a:path>
              </a:pathLst>
            </a:custGeom>
            <a:solidFill>
              <a:srgbClr val="702FA0"/>
            </a:solidFill>
          </p:spPr>
          <p:txBody>
            <a:bodyPr wrap="square" lIns="0" tIns="0" rIns="0" bIns="0" rtlCol="0"/>
            <a:lstStyle/>
            <a:p>
              <a:endParaRPr dirty="0"/>
            </a:p>
          </p:txBody>
        </p:sp>
        <p:sp>
          <p:nvSpPr>
            <p:cNvPr id="1048620" name="object 4"/>
            <p:cNvSpPr/>
            <p:nvPr/>
          </p:nvSpPr>
          <p:spPr>
            <a:xfrm>
              <a:off x="5181589" y="0"/>
              <a:ext cx="3962400" cy="685800"/>
            </a:xfrm>
            <a:custGeom>
              <a:avLst/>
              <a:gdLst/>
              <a:ahLst/>
              <a:cxnLst/>
              <a:rect l="l" t="t" r="r" b="b"/>
              <a:pathLst>
                <a:path w="3962400" h="685800">
                  <a:moveTo>
                    <a:pt x="0" y="0"/>
                  </a:moveTo>
                  <a:lnTo>
                    <a:pt x="3962392" y="0"/>
                  </a:lnTo>
                  <a:lnTo>
                    <a:pt x="3962392" y="685798"/>
                  </a:lnTo>
                  <a:lnTo>
                    <a:pt x="0" y="685798"/>
                  </a:lnTo>
                  <a:lnTo>
                    <a:pt x="0" y="0"/>
                  </a:lnTo>
                  <a:close/>
                </a:path>
              </a:pathLst>
            </a:custGeom>
            <a:ln w="25399">
              <a:solidFill>
                <a:srgbClr val="385D89"/>
              </a:solidFill>
            </a:ln>
          </p:spPr>
          <p:txBody>
            <a:bodyPr wrap="square" lIns="0" tIns="0" rIns="0" bIns="0" rtlCol="0"/>
            <a:lstStyle/>
            <a:p>
              <a:endParaRPr dirty="0"/>
            </a:p>
          </p:txBody>
        </p:sp>
      </p:grpSp>
      <p:sp>
        <p:nvSpPr>
          <p:cNvPr id="1048621" name="object 5"/>
          <p:cNvSpPr txBox="1">
            <a:spLocks noGrp="1"/>
          </p:cNvSpPr>
          <p:nvPr>
            <p:ph type="title"/>
          </p:nvPr>
        </p:nvSpPr>
        <p:spPr>
          <a:xfrm>
            <a:off x="5406624" y="101663"/>
            <a:ext cx="3507740" cy="452120"/>
          </a:xfrm>
          <a:prstGeom prst="rect">
            <a:avLst/>
          </a:prstGeom>
        </p:spPr>
        <p:txBody>
          <a:bodyPr vert="horz" wrap="square" lIns="0" tIns="12700" rIns="0" bIns="0" rtlCol="0">
            <a:spAutoFit/>
          </a:bodyPr>
          <a:lstStyle/>
          <a:p>
            <a:pPr marL="12700">
              <a:lnSpc>
                <a:spcPct val="100000"/>
              </a:lnSpc>
              <a:spcBef>
                <a:spcPts val="100"/>
              </a:spcBef>
            </a:pPr>
            <a:r>
              <a:rPr spc="-5" dirty="0"/>
              <a:t>PROPOSED</a:t>
            </a:r>
            <a:r>
              <a:rPr spc="-85" dirty="0"/>
              <a:t> </a:t>
            </a:r>
            <a:r>
              <a:rPr spc="-5" dirty="0"/>
              <a:t>SYSTEM</a:t>
            </a:r>
          </a:p>
        </p:txBody>
      </p:sp>
      <p:sp>
        <p:nvSpPr>
          <p:cNvPr id="1048622" name="TextBox 5"/>
          <p:cNvSpPr txBox="1"/>
          <p:nvPr/>
        </p:nvSpPr>
        <p:spPr>
          <a:xfrm>
            <a:off x="228600" y="1079242"/>
            <a:ext cx="8763000" cy="5016758"/>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Here a novel plant leaf identification model based on a deep learning algorithm is designed to solve the above issues. </a:t>
            </a:r>
          </a:p>
          <a:p>
            <a:pPr marL="342900" indent="-342900" algn="just">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function contains leaf retrieval, image segmentation, and identification with the utilization of integrated deep learning algorithms throughout the whole process. </a:t>
            </a:r>
          </a:p>
          <a:p>
            <a:pPr marL="342900" indent="-342900" algn="just">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First task is leaf retrieval, but many factors pose the challenge of identification accuracy such as soil and illumination in the complex environment.</a:t>
            </a:r>
          </a:p>
          <a:p>
            <a:pPr algn="just"/>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 second step is Image segmentation, it is considered to be the most crucial because diagnostic precision plays an important role in detection results.</a:t>
            </a:r>
          </a:p>
          <a:p>
            <a:pPr marL="342900" indent="-342900" algn="just">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last step is to identify the disease of leaves based on the deep learning algorithm.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 name="object 2"/>
          <p:cNvGrpSpPr/>
          <p:nvPr/>
        </p:nvGrpSpPr>
        <p:grpSpPr>
          <a:xfrm>
            <a:off x="5092689" y="0"/>
            <a:ext cx="4064000" cy="939800"/>
            <a:chOff x="5092689" y="0"/>
            <a:chExt cx="4064000" cy="939800"/>
          </a:xfrm>
        </p:grpSpPr>
        <p:sp>
          <p:nvSpPr>
            <p:cNvPr id="1048623" name="object 3"/>
            <p:cNvSpPr/>
            <p:nvPr/>
          </p:nvSpPr>
          <p:spPr>
            <a:xfrm>
              <a:off x="5105389" y="0"/>
              <a:ext cx="4038600" cy="914400"/>
            </a:xfrm>
            <a:custGeom>
              <a:avLst/>
              <a:gdLst/>
              <a:ahLst/>
              <a:cxnLst/>
              <a:rect l="l" t="t" r="r" b="b"/>
              <a:pathLst>
                <a:path w="4038600" h="914400">
                  <a:moveTo>
                    <a:pt x="4038591" y="914398"/>
                  </a:moveTo>
                  <a:lnTo>
                    <a:pt x="0" y="914398"/>
                  </a:lnTo>
                  <a:lnTo>
                    <a:pt x="0" y="0"/>
                  </a:lnTo>
                  <a:lnTo>
                    <a:pt x="4038591" y="0"/>
                  </a:lnTo>
                  <a:lnTo>
                    <a:pt x="4038591" y="914398"/>
                  </a:lnTo>
                  <a:close/>
                </a:path>
              </a:pathLst>
            </a:custGeom>
            <a:solidFill>
              <a:srgbClr val="702FA0"/>
            </a:solidFill>
          </p:spPr>
          <p:txBody>
            <a:bodyPr wrap="square" lIns="0" tIns="0" rIns="0" bIns="0" rtlCol="0"/>
            <a:lstStyle/>
            <a:p>
              <a:endParaRPr dirty="0"/>
            </a:p>
          </p:txBody>
        </p:sp>
        <p:sp>
          <p:nvSpPr>
            <p:cNvPr id="1048624" name="object 4"/>
            <p:cNvSpPr/>
            <p:nvPr/>
          </p:nvSpPr>
          <p:spPr>
            <a:xfrm>
              <a:off x="5105389" y="0"/>
              <a:ext cx="4038600" cy="914400"/>
            </a:xfrm>
            <a:custGeom>
              <a:avLst/>
              <a:gdLst/>
              <a:ahLst/>
              <a:cxnLst/>
              <a:rect l="l" t="t" r="r" b="b"/>
              <a:pathLst>
                <a:path w="4038600" h="914400">
                  <a:moveTo>
                    <a:pt x="0" y="0"/>
                  </a:moveTo>
                  <a:lnTo>
                    <a:pt x="4038591" y="0"/>
                  </a:lnTo>
                  <a:lnTo>
                    <a:pt x="4038591" y="914398"/>
                  </a:lnTo>
                  <a:lnTo>
                    <a:pt x="0" y="914398"/>
                  </a:lnTo>
                  <a:lnTo>
                    <a:pt x="0" y="0"/>
                  </a:lnTo>
                  <a:close/>
                </a:path>
              </a:pathLst>
            </a:custGeom>
            <a:ln w="25399">
              <a:solidFill>
                <a:srgbClr val="385D89"/>
              </a:solidFill>
            </a:ln>
          </p:spPr>
          <p:txBody>
            <a:bodyPr wrap="square" lIns="0" tIns="0" rIns="0" bIns="0" rtlCol="0"/>
            <a:lstStyle/>
            <a:p>
              <a:endParaRPr dirty="0"/>
            </a:p>
          </p:txBody>
        </p:sp>
      </p:grpSp>
      <p:sp>
        <p:nvSpPr>
          <p:cNvPr id="1048625" name="object 5"/>
          <p:cNvSpPr txBox="1">
            <a:spLocks noGrp="1"/>
          </p:cNvSpPr>
          <p:nvPr>
            <p:ph type="title"/>
          </p:nvPr>
        </p:nvSpPr>
        <p:spPr>
          <a:prstGeom prst="rect">
            <a:avLst/>
          </a:prstGeom>
        </p:spPr>
        <p:txBody>
          <a:bodyPr vert="horz" wrap="square" lIns="0" tIns="140588" rIns="0" bIns="0" rtlCol="0">
            <a:spAutoFit/>
          </a:bodyPr>
          <a:lstStyle/>
          <a:p>
            <a:pPr marL="5311775" marR="5080" indent="-102870">
              <a:lnSpc>
                <a:spcPct val="100000"/>
              </a:lnSpc>
              <a:spcBef>
                <a:spcPts val="100"/>
              </a:spcBef>
            </a:pPr>
            <a:r>
              <a:rPr sz="2000" spc="-5" dirty="0"/>
              <a:t>ARCHITECTURAL</a:t>
            </a:r>
            <a:r>
              <a:rPr sz="2000" spc="-85" dirty="0"/>
              <a:t> </a:t>
            </a:r>
            <a:r>
              <a:rPr sz="2000" spc="-5" dirty="0"/>
              <a:t>DESIGN  FOR PROPOSED</a:t>
            </a:r>
            <a:r>
              <a:rPr sz="2000" spc="-55" dirty="0"/>
              <a:t> </a:t>
            </a:r>
            <a:r>
              <a:rPr sz="2000" spc="-5" dirty="0"/>
              <a:t>SYSTEM</a:t>
            </a:r>
            <a:endParaRPr sz="2000" dirty="0"/>
          </a:p>
        </p:txBody>
      </p:sp>
      <p:pic>
        <p:nvPicPr>
          <p:cNvPr id="3" name="Picture 2">
            <a:extLst>
              <a:ext uri="{FF2B5EF4-FFF2-40B4-BE49-F238E27FC236}">
                <a16:creationId xmlns:a16="http://schemas.microsoft.com/office/drawing/2014/main" id="{80E0FF0C-7350-4ECC-95DD-9CCB1F99E324}"/>
              </a:ext>
            </a:extLst>
          </p:cNvPr>
          <p:cNvPicPr>
            <a:picLocks noChangeAspect="1"/>
          </p:cNvPicPr>
          <p:nvPr/>
        </p:nvPicPr>
        <p:blipFill>
          <a:blip r:embed="rId2"/>
          <a:stretch>
            <a:fillRect/>
          </a:stretch>
        </p:blipFill>
        <p:spPr>
          <a:xfrm>
            <a:off x="267735" y="1295400"/>
            <a:ext cx="8678580" cy="495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1168</Words>
  <Application>Microsoft Office PowerPoint</Application>
  <PresentationFormat>On-screen Show (4:3)</PresentationFormat>
  <Paragraphs>84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Carlito</vt:lpstr>
      <vt:lpstr>MuseoSans</vt:lpstr>
      <vt:lpstr>Roboto</vt:lpstr>
      <vt:lpstr>Times New Roman</vt:lpstr>
      <vt:lpstr>Wingdings</vt:lpstr>
      <vt:lpstr>Office Theme</vt:lpstr>
      <vt:lpstr>RAJALAKSHMI ENGINEERING COLLEGE</vt:lpstr>
      <vt:lpstr>OBJECTIVE</vt:lpstr>
      <vt:lpstr>ABSTRACT</vt:lpstr>
      <vt:lpstr>INTRODUCTION TO PROBLEM  DOMAIN</vt:lpstr>
      <vt:lpstr>INTRODUCTION TO PROBLEM  DOMAIN</vt:lpstr>
      <vt:lpstr>EXISTING SYSTEM</vt:lpstr>
      <vt:lpstr>LIMITATIONS OF EXISTING  SYSTEM</vt:lpstr>
      <vt:lpstr>PROPOSED SYSTEM</vt:lpstr>
      <vt:lpstr>ARCHITECTURAL DESIGN  FOR PROPOSED SYSTEM</vt:lpstr>
      <vt:lpstr>ER/ USE CASE DIAGRAM</vt:lpstr>
      <vt:lpstr>ALGORITHM/  TECHNIQUE USED</vt:lpstr>
      <vt:lpstr>EXPECTED  OUTCOMES</vt:lpstr>
      <vt:lpstr>ADVANTAGE OF  PROPOSED SYSTEM</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RAJALAKSHMI ENGINEERING COLLEGE</dc:title>
  <dc:creator>Sugumaran</dc:creator>
  <cp:lastModifiedBy>SUGUMARAN B</cp:lastModifiedBy>
  <cp:revision>23</cp:revision>
  <dcterms:created xsi:type="dcterms:W3CDTF">2022-03-12T00:15:36Z</dcterms:created>
  <dcterms:modified xsi:type="dcterms:W3CDTF">2022-03-26T05:10:24Z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2022-03-12T00:00:00Z</vt:filetime>
  </property>
</Properties>
</file>