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6" r:id="rId2"/>
    <p:sldId id="267" r:id="rId3"/>
    <p:sldId id="268" r:id="rId4"/>
    <p:sldId id="269" r:id="rId5"/>
    <p:sldId id="270" r:id="rId6"/>
    <p:sldId id="298" r:id="rId7"/>
    <p:sldId id="300" r:id="rId8"/>
    <p:sldId id="292" r:id="rId9"/>
    <p:sldId id="303" r:id="rId10"/>
    <p:sldId id="293" r:id="rId11"/>
    <p:sldId id="294" r:id="rId12"/>
    <p:sldId id="289" r:id="rId13"/>
    <p:sldId id="301" r:id="rId14"/>
    <p:sldId id="302" r:id="rId15"/>
    <p:sldId id="274" r:id="rId16"/>
    <p:sldId id="27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5">
          <p15:clr>
            <a:srgbClr val="A4A3A4"/>
          </p15:clr>
        </p15:guide>
        <p15:guide id="2" pos="29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1498" y="62"/>
      </p:cViewPr>
      <p:guideLst>
        <p:guide orient="horz" pos="2185"/>
        <p:guide pos="29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540113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45BCD86F-6B8C-4DAA-AD63-FCEEF48E4F69}" type="datetimeFigureOut">
              <a:rPr lang="en-US"/>
              <a:t>4/4/2022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3ADC0C2-2345-41C2-B293-DF28E2ADEBF3}"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161E276F-1066-4A0A-AA0C-B4F426149EEA}" type="datetimeFigureOut">
              <a:rPr lang="en-US"/>
              <a:t>4/4/2022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C11DAC4-3C84-4307-9E5E-B13C5AC08FD5}"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6E15C94-6B80-4057-9C9C-2AD2E3DA3679}" type="datetimeFigureOut">
              <a:rPr lang="en-US"/>
              <a:t>4/4/2022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0163855-51F3-4EF4-B8B9-2DAE8E1EFB8C}"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F439E54E-9EEE-471E-87BC-9742F7888790}" type="datetimeFigureOut">
              <a:rPr lang="en-US"/>
              <a:t>4/4/2022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FCC20C5-D4A6-4603-87AC-21CC11E7C1C0}"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DEFD11E-DCBE-47F2-8DAA-4673BB0CC19A}" type="datetimeFigureOut">
              <a:rPr lang="en-US"/>
              <a:t>4/4/2022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6176215-9D96-4049-99D5-253E81A5007A}"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AC3DA28D-2402-4422-9085-8FFDC4841458}" type="datetimeFigureOut">
              <a:rPr lang="en-US"/>
              <a:t>4/4/2022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DB9E72B-A9E5-49E4-AE73-0FDA90AFAC92}"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4B2E206D-6F33-40D2-954E-5EE215CD79ED}" type="datetimeFigureOut">
              <a:rPr lang="en-US"/>
              <a:t>4/4/2022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43DDBFDB-1634-4BA2-A565-8BC1661D0112}"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47B3331C-D40F-490F-B68D-B0C22AE90024}" type="datetimeFigureOut">
              <a:rPr lang="en-US"/>
              <a:t>4/4/2022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26D72EC-BDA5-4971-B1FE-88DBDC42ED19}"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1D60D18-041E-4C7C-9BBD-B7E95DC658CB}" type="datetimeFigureOut">
              <a:rPr lang="en-US"/>
              <a:t>4/4/2022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CC376F2-97D3-43D7-866B-7F19C934B38F}"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9F15FAD-8844-4771-8CA7-8A0025834815}" type="datetimeFigureOut">
              <a:rPr lang="en-US"/>
              <a:t>4/4/2022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26015C4-74D2-46AC-BE90-660F7EB8729F}"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A676AEF-AA9B-4174-962E-F8DEDD5A0771}" type="datetimeFigureOut">
              <a:rPr lang="en-US"/>
              <a:t>4/4/2022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335B339-D6ED-49A5-8AD1-7ABD1CEADE9D}"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2CFE098-0D5C-4DE6-BAD7-D180758577A8}" type="datetimeFigureOut">
              <a:rPr lang="en-US"/>
              <a:t>4/4/2022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C7DBF3E4-CD16-4C47-BFF0-0AA16EC9ADAA}"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066800" y="1267069"/>
            <a:ext cx="6705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SzPct val="100000"/>
            </a:pPr>
            <a:r>
              <a:rPr lang="en-US" altLang="en-US" sz="2400" b="1" dirty="0">
                <a:solidFill>
                  <a:srgbClr val="7030A0"/>
                </a:solidFill>
                <a:latin typeface="Times New Roman" panose="02020603050405020304" pitchFamily="18" charset="0"/>
                <a:cs typeface="Times New Roman" panose="02020603050405020304" pitchFamily="18" charset="0"/>
              </a:rPr>
              <a:t>Department of Information Technology</a:t>
            </a:r>
          </a:p>
          <a:p>
            <a:pPr algn="ctr" eaLnBrk="1" hangingPunct="1">
              <a:buSzPct val="100000"/>
            </a:pPr>
            <a:endParaRPr lang="en-US" altLang="en-US" sz="2400" b="1" u="sng" dirty="0">
              <a:solidFill>
                <a:srgbClr val="7030A0"/>
              </a:solidFill>
              <a:latin typeface="Times New Roman" panose="02020603050405020304" pitchFamily="18" charset="0"/>
              <a:cs typeface="Times New Roman" panose="02020603050405020304" pitchFamily="18" charset="0"/>
            </a:endParaRPr>
          </a:p>
          <a:p>
            <a:pPr algn="ctr" eaLnBrk="1" hangingPunct="1">
              <a:buSzPct val="100000"/>
            </a:pPr>
            <a:r>
              <a:rPr lang="en-US" altLang="en-US" sz="2400" b="1" u="sng" dirty="0">
                <a:solidFill>
                  <a:srgbClr val="7030A0"/>
                </a:solidFill>
                <a:latin typeface="Times New Roman" panose="02020603050405020304" pitchFamily="18" charset="0"/>
                <a:cs typeface="Times New Roman" panose="02020603050405020304" pitchFamily="18" charset="0"/>
              </a:rPr>
              <a:t>FIRST REVIEW</a:t>
            </a:r>
          </a:p>
          <a:p>
            <a:pPr algn="ctr" eaLnBrk="1" hangingPunct="1">
              <a:buSzPct val="100000"/>
            </a:pPr>
            <a:endParaRPr lang="en-US" altLang="en-US" sz="2400" b="1" u="sng" dirty="0">
              <a:solidFill>
                <a:srgbClr val="7030A0"/>
              </a:solidFill>
              <a:latin typeface="Times New Roman" panose="02020603050405020304" pitchFamily="18" charset="0"/>
              <a:cs typeface="Times New Roman" panose="02020603050405020304" pitchFamily="18" charset="0"/>
            </a:endParaRPr>
          </a:p>
          <a:p>
            <a:pPr algn="ctr" eaLnBrk="1" hangingPunct="1">
              <a:buSzPct val="100000"/>
            </a:pPr>
            <a:r>
              <a:rPr lang="en-US" altLang="en-US" sz="2400" b="1" u="sng" dirty="0">
                <a:solidFill>
                  <a:srgbClr val="7030A0"/>
                </a:solidFill>
                <a:latin typeface="Times New Roman" panose="02020603050405020304" pitchFamily="18" charset="0"/>
                <a:cs typeface="Times New Roman" panose="02020603050405020304" pitchFamily="18" charset="0"/>
              </a:rPr>
              <a:t>STRESS DETECTION AND REDUCTION IN</a:t>
            </a:r>
          </a:p>
          <a:p>
            <a:pPr algn="ctr" eaLnBrk="1" hangingPunct="1">
              <a:buSzPct val="100000"/>
            </a:pPr>
            <a:r>
              <a:rPr lang="en-US" altLang="en-US" sz="2400" b="1" u="sng" dirty="0">
                <a:solidFill>
                  <a:srgbClr val="7030A0"/>
                </a:solidFill>
                <a:latin typeface="Times New Roman" panose="02020603050405020304" pitchFamily="18" charset="0"/>
                <a:cs typeface="Times New Roman" panose="02020603050405020304" pitchFamily="18" charset="0"/>
              </a:rPr>
              <a:t> IT PROFESSTIONALS</a:t>
            </a:r>
          </a:p>
          <a:p>
            <a:pPr algn="ctr" eaLnBrk="1" hangingPunct="1">
              <a:buSzPct val="100000"/>
            </a:pPr>
            <a:endParaRPr lang="en-US" altLang="en-US" sz="2400" b="1" u="sng" dirty="0">
              <a:solidFill>
                <a:srgbClr val="7030A0"/>
              </a:solidFill>
              <a:latin typeface="Times New Roman" panose="02020603050405020304" pitchFamily="18" charset="0"/>
              <a:cs typeface="Times New Roman" panose="02020603050405020304" pitchFamily="18" charset="0"/>
            </a:endParaRPr>
          </a:p>
        </p:txBody>
      </p:sp>
      <p:sp>
        <p:nvSpPr>
          <p:cNvPr id="2051" name="TextBox 5"/>
          <p:cNvSpPr txBox="1">
            <a:spLocks noChangeArrowheads="1"/>
          </p:cNvSpPr>
          <p:nvPr/>
        </p:nvSpPr>
        <p:spPr bwMode="auto">
          <a:xfrm>
            <a:off x="935990" y="3224530"/>
            <a:ext cx="76117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55600">
              <a:spcBef>
                <a:spcPts val="310"/>
              </a:spcBef>
            </a:pPr>
            <a:endParaRPr lang="en-US" sz="2000" b="1" dirty="0">
              <a:solidFill>
                <a:srgbClr val="7030A0"/>
              </a:solidFill>
              <a:effectLst/>
              <a:latin typeface="Times New Roman" panose="02020603050405020304" pitchFamily="18" charset="0"/>
              <a:ea typeface="Times New Roman" panose="02020603050405020304" pitchFamily="18" charset="0"/>
            </a:endParaRPr>
          </a:p>
        </p:txBody>
      </p:sp>
      <p:sp>
        <p:nvSpPr>
          <p:cNvPr id="2052" name="Rectangle 6"/>
          <p:cNvSpPr>
            <a:spLocks noChangeArrowheads="1"/>
          </p:cNvSpPr>
          <p:nvPr/>
        </p:nvSpPr>
        <p:spPr bwMode="auto">
          <a:xfrm>
            <a:off x="469952" y="4412974"/>
            <a:ext cx="4773852" cy="151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5000"/>
              </a:lnSpc>
              <a:buClr>
                <a:srgbClr val="000000"/>
              </a:buClr>
              <a:buSzPct val="100000"/>
            </a:pPr>
            <a:r>
              <a:rPr lang="en-GB" altLang="en-US" sz="2000" b="1" dirty="0">
                <a:latin typeface="Times New Roman" panose="02020603050405020304"/>
                <a:cs typeface="Times New Roman" panose="02020603050405020304"/>
                <a:sym typeface="+mn-ea"/>
              </a:rPr>
              <a:t>   SUPERVISOR</a:t>
            </a: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sym typeface="+mn-ea"/>
              </a:rPr>
              <a:t>   </a:t>
            </a:r>
            <a:endParaRPr lang="en-US" altLang="en-US" sz="2000" dirty="0">
              <a:sym typeface="+mn-ea"/>
            </a:endParaRPr>
          </a:p>
          <a:p>
            <a:pPr eaLnBrk="1" hangingPunct="1">
              <a:lnSpc>
                <a:spcPct val="75000"/>
              </a:lnSpc>
              <a:buClr>
                <a:srgbClr val="000000"/>
              </a:buClr>
              <a:buSzPct val="100000"/>
            </a:pPr>
            <a:r>
              <a:rPr lang="en-US" altLang="en-US" sz="2000" b="1" dirty="0">
                <a:latin typeface="Times New Roman" panose="02020603050405020304" pitchFamily="18" charset="0"/>
                <a:cs typeface="Times New Roman" panose="02020603050405020304" pitchFamily="18" charset="0"/>
              </a:rPr>
              <a:t>DR  S KAYALVIZHI ,</a:t>
            </a:r>
            <a:r>
              <a:rPr lang="en-US" altLang="en-US" sz="2000" b="1" dirty="0" err="1">
                <a:latin typeface="Times New Roman" panose="02020603050405020304" pitchFamily="18" charset="0"/>
                <a:cs typeface="Times New Roman" panose="02020603050405020304" pitchFamily="18" charset="0"/>
              </a:rPr>
              <a:t>B.Tech</a:t>
            </a:r>
            <a:r>
              <a:rPr lang="en-US" altLang="en-US" sz="2000" b="1" dirty="0">
                <a:latin typeface="Times New Roman" panose="02020603050405020304" pitchFamily="18" charset="0"/>
                <a:cs typeface="Times New Roman" panose="02020603050405020304" pitchFamily="18" charset="0"/>
              </a:rPr>
              <a:t> , M.E, Ph.D.</a:t>
            </a:r>
          </a:p>
          <a:p>
            <a:pPr eaLnBrk="1" hangingPunct="1">
              <a:lnSpc>
                <a:spcPct val="75000"/>
              </a:lnSpc>
              <a:buClr>
                <a:srgbClr val="000000"/>
              </a:buClr>
              <a:buSzPct val="100000"/>
            </a:pPr>
            <a:endParaRPr lang="en-US" altLang="en-US" sz="2000" b="1" dirty="0">
              <a:latin typeface="Times New Roman" panose="02020603050405020304" pitchFamily="18" charset="0"/>
              <a:cs typeface="Times New Roman" panose="02020603050405020304" pitchFamily="18" charset="0"/>
            </a:endParaRPr>
          </a:p>
          <a:p>
            <a:pPr eaLnBrk="1" hangingPunct="1">
              <a:lnSpc>
                <a:spcPct val="75000"/>
              </a:lnSpc>
              <a:buClr>
                <a:srgbClr val="000000"/>
              </a:buClr>
              <a:buSzPct val="100000"/>
            </a:pPr>
            <a:r>
              <a:rPr lang="en-US" altLang="en-US" sz="2000" b="1" dirty="0">
                <a:latin typeface="Times New Roman" panose="02020603050405020304" pitchFamily="18" charset="0"/>
                <a:cs typeface="Times New Roman" panose="02020603050405020304" pitchFamily="18" charset="0"/>
              </a:rPr>
              <a:t>Assistant Professor(SG),</a:t>
            </a:r>
          </a:p>
          <a:p>
            <a:pPr eaLnBrk="1" hangingPunct="1">
              <a:lnSpc>
                <a:spcPct val="75000"/>
              </a:lnSpc>
              <a:buClr>
                <a:srgbClr val="000000"/>
              </a:buClr>
              <a:buSzPct val="100000"/>
            </a:pPr>
            <a:r>
              <a:rPr lang="en-US" altLang="en-US" sz="2000" b="1" dirty="0">
                <a:latin typeface="Times New Roman" panose="02020603050405020304" pitchFamily="18" charset="0"/>
                <a:cs typeface="Times New Roman" panose="02020603050405020304" pitchFamily="18" charset="0"/>
              </a:rPr>
              <a:t>Department of IT,REC </a:t>
            </a:r>
          </a:p>
        </p:txBody>
      </p:sp>
      <p:sp>
        <p:nvSpPr>
          <p:cNvPr id="2053" name="Rectangle 7"/>
          <p:cNvSpPr>
            <a:spLocks noChangeArrowheads="1"/>
          </p:cNvSpPr>
          <p:nvPr/>
        </p:nvSpPr>
        <p:spPr bwMode="auto">
          <a:xfrm>
            <a:off x="3082565" y="4300268"/>
            <a:ext cx="5814144" cy="17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TEAM MEMBERS</a:t>
            </a:r>
          </a:p>
          <a:p>
            <a:pPr algn="r" eaLnBrk="1" hangingPunct="1">
              <a:lnSpc>
                <a:spcPct val="75000"/>
              </a:lnSpc>
              <a:buClr>
                <a:srgbClr val="000000"/>
              </a:buClr>
              <a:buSzPct val="100000"/>
            </a:pPr>
            <a:endParaRPr lang="en-GB" altLang="en-US" sz="2000" b="1" dirty="0">
              <a:latin typeface="Times New Roman" panose="02020603050405020304"/>
              <a:cs typeface="Times New Roman" panose="02020603050405020304"/>
            </a:endParaRP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SREEKRISHNA P A(181001093)</a:t>
            </a:r>
          </a:p>
          <a:p>
            <a:pPr algn="r" eaLnBrk="1" hangingPunct="1">
              <a:lnSpc>
                <a:spcPct val="75000"/>
              </a:lnSpc>
              <a:buClr>
                <a:srgbClr val="000000"/>
              </a:buClr>
              <a:buSzPct val="100000"/>
            </a:pPr>
            <a:endParaRPr lang="en-GB" altLang="en-US" sz="2000" b="1" dirty="0">
              <a:latin typeface="Times New Roman" panose="02020603050405020304"/>
              <a:cs typeface="Times New Roman" panose="02020603050405020304"/>
            </a:endParaRP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SRIMANJEY R (181001095)</a:t>
            </a:r>
          </a:p>
          <a:p>
            <a:pPr algn="r" eaLnBrk="1" hangingPunct="1">
              <a:lnSpc>
                <a:spcPct val="75000"/>
              </a:lnSpc>
              <a:buClr>
                <a:srgbClr val="000000"/>
              </a:buClr>
              <a:buSzPct val="100000"/>
            </a:pPr>
            <a:endParaRPr lang="en-GB" altLang="en-US" sz="2000" b="1" dirty="0">
              <a:latin typeface="Times New Roman" panose="02020603050405020304"/>
              <a:cs typeface="Times New Roman" panose="02020603050405020304"/>
            </a:endParaRPr>
          </a:p>
          <a:p>
            <a:pPr algn="r" eaLnBrk="1" hangingPunct="1">
              <a:lnSpc>
                <a:spcPct val="75000"/>
              </a:lnSpc>
              <a:buClr>
                <a:srgbClr val="000000"/>
              </a:buClr>
              <a:buSzPct val="100000"/>
            </a:pPr>
            <a:r>
              <a:rPr lang="en-GB" altLang="en-US" sz="2000" b="1" dirty="0">
                <a:latin typeface="Times New Roman" panose="02020603050405020304"/>
                <a:cs typeface="Times New Roman" panose="02020603050405020304"/>
              </a:rPr>
              <a:t>SUGUMARAN B(181001102)   </a:t>
            </a:r>
            <a:endParaRPr lang="en-US" dirty="0"/>
          </a:p>
        </p:txBody>
      </p:sp>
      <p:sp>
        <p:nvSpPr>
          <p:cNvPr id="2054" name="TextBox 8"/>
          <p:cNvSpPr txBox="1">
            <a:spLocks noChangeArrowheads="1"/>
          </p:cNvSpPr>
          <p:nvPr/>
        </p:nvSpPr>
        <p:spPr bwMode="auto">
          <a:xfrm>
            <a:off x="0" y="0"/>
            <a:ext cx="9144000" cy="63023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500" dirty="0">
                <a:solidFill>
                  <a:schemeClr val="bg1"/>
                </a:solidFill>
                <a:latin typeface="Calibri" panose="020F0502020204030204" pitchFamily="34" charset="0"/>
              </a:rPr>
              <a:t>RAJALAKSHMI ENGINEERING COLLEGE</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p:nvPr/>
        </p:nvSpPr>
        <p:spPr>
          <a:xfrm>
            <a:off x="3881755" y="0"/>
            <a:ext cx="5262245" cy="663575"/>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Times New Roman" panose="02020603050405020304"/>
              <a:buNone/>
            </a:pPr>
            <a:r>
              <a:rPr lang="en-US" sz="20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ARCHITECTURAL DESIGN FOR PROPOSED SYSTEM</a:t>
            </a:r>
          </a:p>
        </p:txBody>
      </p:sp>
      <p:sp>
        <p:nvSpPr>
          <p:cNvPr id="2" name="Rectangle 1"/>
          <p:cNvSpPr/>
          <p:nvPr/>
        </p:nvSpPr>
        <p:spPr>
          <a:xfrm>
            <a:off x="1084333" y="6384616"/>
            <a:ext cx="6764941" cy="30749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itchFamily="18" charset="0"/>
                <a:cs typeface="Times New Roman" pitchFamily="18" charset="0"/>
              </a:rPr>
              <a:t>FER MODEL – FACIAL EMOTION RECOGNITION MODEL</a:t>
            </a:r>
            <a:endParaRPr lang="en-IN" dirty="0">
              <a:latin typeface="Times New Roman" pitchFamily="18" charset="0"/>
              <a:cs typeface="Times New Roman" pitchFamily="18" charset="0"/>
            </a:endParaRPr>
          </a:p>
        </p:txBody>
      </p:sp>
      <p:pic>
        <p:nvPicPr>
          <p:cNvPr id="6" name="Content Placeholder 5">
            <a:extLst>
              <a:ext uri="{FF2B5EF4-FFF2-40B4-BE49-F238E27FC236}">
                <a16:creationId xmlns:a16="http://schemas.microsoft.com/office/drawing/2014/main" id="{FFD48BB9-1652-489B-B608-92A5D6D10A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7766" y="793102"/>
            <a:ext cx="6591915" cy="5393094"/>
          </a:xfrm>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ER/ USE CASE DIAGRAM</a:t>
            </a:r>
          </a:p>
        </p:txBody>
      </p:sp>
      <p:sp>
        <p:nvSpPr>
          <p:cNvPr id="6" name="Rounded Rectangle 5"/>
          <p:cNvSpPr/>
          <p:nvPr/>
        </p:nvSpPr>
        <p:spPr>
          <a:xfrm>
            <a:off x="3669030" y="1630680"/>
            <a:ext cx="609600" cy="190500"/>
          </a:xfrm>
          <a:prstGeom prst="roundRect">
            <a:avLst/>
          </a:prstGeom>
          <a:noFill/>
          <a:ln>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4292" y="956388"/>
            <a:ext cx="5075919" cy="5747657"/>
          </a:xfrm>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ALGORITHM/ TECHNIQUE USED</a:t>
            </a:r>
          </a:p>
        </p:txBody>
      </p:sp>
      <p:sp>
        <p:nvSpPr>
          <p:cNvPr id="155" name="Google Shape;155;p24"/>
          <p:cNvSpPr txBox="1"/>
          <p:nvPr/>
        </p:nvSpPr>
        <p:spPr>
          <a:xfrm>
            <a:off x="664350" y="1200150"/>
            <a:ext cx="7815300" cy="7054209"/>
          </a:xfrm>
          <a:prstGeom prst="rect">
            <a:avLst/>
          </a:prstGeom>
          <a:noFill/>
          <a:ln>
            <a:noFill/>
          </a:ln>
        </p:spPr>
        <p:txBody>
          <a:bodyPr spcFirstLastPara="1" wrap="square" lIns="91425" tIns="91425" rIns="91425" bIns="91425" anchor="t" anchorCtr="0">
            <a:spAutoFit/>
          </a:bodyPr>
          <a:lstStyle/>
          <a:p>
            <a:pPr marL="342900" lvl="0" indent="-342900">
              <a:lnSpc>
                <a:spcPct val="160000"/>
              </a:lnSpc>
              <a:spcBef>
                <a:spcPts val="0"/>
              </a:spcBef>
              <a:spcAft>
                <a:spcPts val="0"/>
              </a:spcAft>
              <a:buFont typeface="Arial" pitchFamily="34" charset="0"/>
              <a:buChar char="•"/>
            </a:pPr>
            <a:r>
              <a:rPr lang="en-US" sz="2400" dirty="0">
                <a:latin typeface="Times New Roman" pitchFamily="18" charset="0"/>
                <a:cs typeface="Times New Roman" pitchFamily="18" charset="0"/>
              </a:rPr>
              <a:t>The system uses mini-</a:t>
            </a:r>
            <a:r>
              <a:rPr lang="en-US" sz="2400" dirty="0" err="1">
                <a:latin typeface="Times New Roman" pitchFamily="18" charset="0"/>
                <a:cs typeface="Times New Roman" pitchFamily="18" charset="0"/>
              </a:rPr>
              <a:t>Xception</a:t>
            </a:r>
            <a:r>
              <a:rPr lang="en-US" sz="2400" dirty="0">
                <a:latin typeface="Times New Roman" pitchFamily="18" charset="0"/>
                <a:cs typeface="Times New Roman" pitchFamily="18" charset="0"/>
              </a:rPr>
              <a:t> model to extract emotions from images processed from real-time video .</a:t>
            </a:r>
          </a:p>
          <a:p>
            <a:pPr marL="342900" lvl="0" indent="-342900">
              <a:lnSpc>
                <a:spcPct val="160000"/>
              </a:lnSpc>
              <a:spcBef>
                <a:spcPts val="0"/>
              </a:spcBef>
              <a:spcAft>
                <a:spcPts val="0"/>
              </a:spcAft>
              <a:buFont typeface="Arial" pitchFamily="34" charset="0"/>
              <a:buChar char="•"/>
            </a:pPr>
            <a:endParaRPr lang="en-US" sz="2400" dirty="0">
              <a:latin typeface="Times New Roman" pitchFamily="18" charset="0"/>
              <a:cs typeface="Times New Roman" pitchFamily="18" charset="0"/>
            </a:endParaRPr>
          </a:p>
          <a:p>
            <a:pPr marL="342900" lvl="0" indent="-342900">
              <a:lnSpc>
                <a:spcPct val="160000"/>
              </a:lnSpc>
              <a:spcBef>
                <a:spcPts val="0"/>
              </a:spcBef>
              <a:spcAft>
                <a:spcPts val="0"/>
              </a:spcAft>
              <a:buFont typeface="Arial" pitchFamily="34" charset="0"/>
              <a:buChar char="•"/>
            </a:pPr>
            <a:r>
              <a:rPr lang="en-IN" sz="2400" dirty="0">
                <a:latin typeface="Times New Roman" pitchFamily="18" charset="0"/>
                <a:cs typeface="Times New Roman" pitchFamily="18" charset="0"/>
              </a:rPr>
              <a:t>Mini-</a:t>
            </a:r>
            <a:r>
              <a:rPr lang="en-IN" sz="2400" dirty="0" err="1">
                <a:latin typeface="Times New Roman" pitchFamily="18" charset="0"/>
                <a:cs typeface="Times New Roman" pitchFamily="18" charset="0"/>
              </a:rPr>
              <a:t>Xception</a:t>
            </a:r>
            <a:r>
              <a:rPr lang="en-IN" sz="2400" dirty="0">
                <a:latin typeface="Times New Roman" pitchFamily="18" charset="0"/>
                <a:cs typeface="Times New Roman" pitchFamily="18" charset="0"/>
              </a:rPr>
              <a:t>, is a pre-trained convolution model, which is used for image classification, object detection , etc.</a:t>
            </a:r>
          </a:p>
          <a:p>
            <a:pPr lvl="0">
              <a:lnSpc>
                <a:spcPct val="160000"/>
              </a:lnSpc>
              <a:spcBef>
                <a:spcPts val="0"/>
              </a:spcBef>
              <a:spcAft>
                <a:spcPts val="0"/>
              </a:spcAft>
            </a:pPr>
            <a:endParaRPr lang="en-IN" sz="2400" dirty="0">
              <a:latin typeface="Times New Roman" pitchFamily="18" charset="0"/>
              <a:cs typeface="Times New Roman" pitchFamily="18" charset="0"/>
            </a:endParaRPr>
          </a:p>
          <a:p>
            <a:pPr marL="342900" lvl="0" indent="-342900">
              <a:lnSpc>
                <a:spcPct val="160000"/>
              </a:lnSpc>
              <a:spcBef>
                <a:spcPts val="0"/>
              </a:spcBef>
              <a:spcAft>
                <a:spcPts val="0"/>
              </a:spcAft>
              <a:buFont typeface="Arial" pitchFamily="34" charset="0"/>
              <a:buChar char="•"/>
            </a:pPr>
            <a:r>
              <a:rPr lang="en-GB" sz="2400" dirty="0">
                <a:latin typeface="Times New Roman" panose="02020603050405020304" pitchFamily="18" charset="0"/>
                <a:ea typeface="Calibri" panose="020F0502020204030204"/>
                <a:cs typeface="Times New Roman" panose="02020603050405020304" pitchFamily="18" charset="0"/>
                <a:sym typeface="Calibri" panose="020F0502020204030204"/>
              </a:rPr>
              <a:t>The mini-</a:t>
            </a:r>
            <a:r>
              <a:rPr lang="en-GB" sz="2400" dirty="0" err="1">
                <a:latin typeface="Times New Roman" panose="02020603050405020304" pitchFamily="18" charset="0"/>
                <a:ea typeface="Calibri" panose="020F0502020204030204"/>
                <a:cs typeface="Times New Roman" panose="02020603050405020304" pitchFamily="18" charset="0"/>
                <a:sym typeface="Calibri" panose="020F0502020204030204"/>
              </a:rPr>
              <a:t>Xception</a:t>
            </a:r>
            <a:r>
              <a:rPr lang="en-GB" sz="2400" dirty="0">
                <a:latin typeface="Times New Roman" panose="02020603050405020304" pitchFamily="18" charset="0"/>
                <a:ea typeface="Calibri" panose="020F0502020204030204"/>
                <a:cs typeface="Times New Roman" panose="02020603050405020304" pitchFamily="18" charset="0"/>
                <a:sym typeface="Calibri" panose="020F0502020204030204"/>
              </a:rPr>
              <a:t> model is used to extract features from images, which is used for emotion detection and stress level calculation.</a:t>
            </a:r>
          </a:p>
          <a:p>
            <a:pPr marL="342900" lvl="0" indent="-342900">
              <a:lnSpc>
                <a:spcPct val="160000"/>
              </a:lnSpc>
              <a:spcBef>
                <a:spcPts val="0"/>
              </a:spcBef>
              <a:spcAft>
                <a:spcPts val="0"/>
              </a:spcAft>
              <a:buFont typeface="Arial" pitchFamily="34" charset="0"/>
              <a:buChar char="•"/>
            </a:pPr>
            <a:endParaRPr lang="en-GB" sz="24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lvl="0">
              <a:lnSpc>
                <a:spcPct val="160000"/>
              </a:lnSpc>
              <a:spcBef>
                <a:spcPts val="0"/>
              </a:spcBef>
              <a:spcAft>
                <a:spcPts val="0"/>
              </a:spcAft>
            </a:pPr>
            <a:endParaRPr lang="en-GB" sz="24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Font typeface="Arial" panose="020B0604020202020204" pitchFamily="34" charset="0"/>
              <a:buNone/>
            </a:pPr>
            <a:endParaRPr lang="en-GB" sz="2400"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EXPECTED</a:t>
            </a:r>
          </a:p>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OUTCOMES</a:t>
            </a:r>
            <a:endPar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24"/>
          <p:cNvSpPr txBox="1"/>
          <p:nvPr/>
        </p:nvSpPr>
        <p:spPr>
          <a:xfrm>
            <a:off x="664350" y="1200150"/>
            <a:ext cx="7815300" cy="6611010"/>
          </a:xfrm>
          <a:prstGeom prst="rect">
            <a:avLst/>
          </a:prstGeom>
          <a:noFill/>
          <a:ln>
            <a:noFill/>
          </a:ln>
        </p:spPr>
        <p:txBody>
          <a:bodyPr spcFirstLastPara="1" wrap="square" lIns="91425" tIns="91425" rIns="91425" bIns="91425" anchor="t" anchorCtr="0">
            <a:spAutoFit/>
          </a:bodyPr>
          <a:lstStyle/>
          <a:p>
            <a:pPr marL="342900" lvl="0" indent="-342900">
              <a:lnSpc>
                <a:spcPct val="160000"/>
              </a:lnSpc>
              <a:spcBef>
                <a:spcPts val="0"/>
              </a:spcBef>
              <a:spcAft>
                <a:spcPts val="0"/>
              </a:spcAft>
              <a:buFont typeface="Arial" pitchFamily="34" charset="0"/>
              <a:buChar char="•"/>
            </a:pPr>
            <a:r>
              <a:rPr lang="en-IN" sz="2400" dirty="0">
                <a:latin typeface="Times New Roman" panose="02020603050405020304" pitchFamily="18" charset="0"/>
                <a:ea typeface="Calibri" panose="020F0502020204030204"/>
                <a:cs typeface="Times New Roman" panose="02020603050405020304" pitchFamily="18" charset="0"/>
                <a:sym typeface="Calibri" panose="020F0502020204030204"/>
              </a:rPr>
              <a:t> A system based on image processing technique which analyses the stress experienced by an employee at real time and calculates the stress level.</a:t>
            </a:r>
          </a:p>
          <a:p>
            <a:pPr marL="342900" lvl="0" indent="-342900">
              <a:lnSpc>
                <a:spcPct val="160000"/>
              </a:lnSpc>
              <a:spcBef>
                <a:spcPts val="0"/>
              </a:spcBef>
              <a:spcAft>
                <a:spcPts val="0"/>
              </a:spcAft>
              <a:buFont typeface="Arial" pitchFamily="34" charset="0"/>
              <a:buChar char="•"/>
            </a:pPr>
            <a:endParaRPr lang="en-IN" sz="24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lvl="0" indent="-342900">
              <a:lnSpc>
                <a:spcPct val="160000"/>
              </a:lnSpc>
              <a:spcBef>
                <a:spcPts val="0"/>
              </a:spcBef>
              <a:spcAft>
                <a:spcPts val="0"/>
              </a:spcAft>
              <a:buFont typeface="Arial" pitchFamily="34" charset="0"/>
              <a:buChar char="•"/>
            </a:pPr>
            <a:r>
              <a:rPr lang="en-IN" sz="2400" dirty="0">
                <a:latin typeface="Times New Roman" panose="02020603050405020304" pitchFamily="18" charset="0"/>
                <a:ea typeface="Calibri" panose="020F0502020204030204"/>
                <a:cs typeface="Times New Roman" panose="02020603050405020304" pitchFamily="18" charset="0"/>
                <a:sym typeface="Calibri" panose="020F0502020204030204"/>
              </a:rPr>
              <a:t>Based on the stress level, it provides the employees with remedies and suggestions to reduce stress.</a:t>
            </a:r>
          </a:p>
          <a:p>
            <a:pPr marL="342900" lvl="0" indent="-342900">
              <a:lnSpc>
                <a:spcPct val="160000"/>
              </a:lnSpc>
              <a:spcBef>
                <a:spcPts val="0"/>
              </a:spcBef>
              <a:spcAft>
                <a:spcPts val="0"/>
              </a:spcAft>
              <a:buFont typeface="Arial" pitchFamily="34" charset="0"/>
              <a:buChar char="•"/>
            </a:pPr>
            <a:endParaRPr lang="en-IN" sz="24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lvl="0" indent="-342900">
              <a:lnSpc>
                <a:spcPct val="160000"/>
              </a:lnSpc>
              <a:spcBef>
                <a:spcPts val="0"/>
              </a:spcBef>
              <a:spcAft>
                <a:spcPts val="0"/>
              </a:spcAft>
              <a:buFont typeface="Arial" pitchFamily="34" charset="0"/>
              <a:buChar char="•"/>
            </a:pPr>
            <a:r>
              <a:rPr lang="en-IN" sz="2400" dirty="0">
                <a:latin typeface="Times New Roman" panose="02020603050405020304" pitchFamily="18" charset="0"/>
                <a:ea typeface="Calibri" panose="020F0502020204030204"/>
                <a:cs typeface="Times New Roman" panose="02020603050405020304" pitchFamily="18" charset="0"/>
                <a:sym typeface="Calibri" panose="020F0502020204030204"/>
              </a:rPr>
              <a:t>An healthy work environment is necessary for efficient work by employees and profit for the organization.</a:t>
            </a:r>
          </a:p>
          <a:p>
            <a:pPr lvl="0">
              <a:spcBef>
                <a:spcPts val="0"/>
              </a:spcBef>
              <a:spcAft>
                <a:spcPts val="0"/>
              </a:spcAft>
            </a:pPr>
            <a:r>
              <a:rPr lang="en-IN" sz="2400" dirty="0">
                <a:latin typeface="Times New Roman" panose="02020603050405020304" pitchFamily="18" charset="0"/>
                <a:ea typeface="Calibri" panose="020F0502020204030204"/>
                <a:cs typeface="Times New Roman" panose="02020603050405020304" pitchFamily="18" charset="0"/>
                <a:sym typeface="Calibri" panose="020F0502020204030204"/>
              </a:rPr>
              <a:t> </a:t>
            </a:r>
          </a:p>
          <a:p>
            <a:pPr lvl="0">
              <a:spcBef>
                <a:spcPts val="0"/>
              </a:spcBef>
              <a:spcAft>
                <a:spcPts val="0"/>
              </a:spcAft>
            </a:pPr>
            <a:endParaRPr lang="en-IN" sz="24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Font typeface="Arial" panose="020B0604020202020204" pitchFamily="34" charset="0"/>
              <a:buNone/>
            </a:pPr>
            <a:endParaRPr lang="en-GB" sz="2400"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extLst>
      <p:ext uri="{BB962C8B-B14F-4D97-AF65-F5344CB8AC3E}">
        <p14:creationId xmlns:p14="http://schemas.microsoft.com/office/powerpoint/2010/main" val="2043160792"/>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ADVANTAGES OF</a:t>
            </a:r>
          </a:p>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endParaRPr lang="en-US" sz="24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24"/>
          <p:cNvSpPr txBox="1"/>
          <p:nvPr/>
        </p:nvSpPr>
        <p:spPr>
          <a:xfrm>
            <a:off x="664350" y="1200150"/>
            <a:ext cx="7815300" cy="5109061"/>
          </a:xfrm>
          <a:prstGeom prst="rect">
            <a:avLst/>
          </a:prstGeom>
          <a:noFill/>
          <a:ln>
            <a:noFill/>
          </a:ln>
        </p:spPr>
        <p:txBody>
          <a:bodyPr spcFirstLastPara="1" wrap="square" lIns="91425" tIns="91425" rIns="91425" bIns="91425" anchor="t" anchorCtr="0">
            <a:spAutoFit/>
          </a:bodyPr>
          <a:lstStyle/>
          <a:p>
            <a:pPr marL="342900" lvl="0" indent="-342900">
              <a:lnSpc>
                <a:spcPct val="160000"/>
              </a:lnSpc>
              <a:spcBef>
                <a:spcPts val="0"/>
              </a:spcBef>
              <a:spcAft>
                <a:spcPts val="0"/>
              </a:spcAft>
              <a:buFont typeface="Arial" pitchFamily="34" charset="0"/>
              <a:buChar char="•"/>
            </a:pPr>
            <a:r>
              <a:rPr lang="en-GB" sz="2000" dirty="0">
                <a:latin typeface="Times New Roman" panose="02020603050405020304" pitchFamily="18" charset="0"/>
                <a:ea typeface="Calibri" panose="020F0502020204030204"/>
                <a:cs typeface="Times New Roman" panose="02020603050405020304" pitchFamily="18" charset="0"/>
                <a:sym typeface="Calibri" panose="020F0502020204030204"/>
              </a:rPr>
              <a:t>The </a:t>
            </a:r>
            <a:r>
              <a:rPr lang="en-IN" sz="2000" dirty="0">
                <a:latin typeface="Times New Roman" pitchFamily="18" charset="0"/>
                <a:cs typeface="Times New Roman" pitchFamily="18" charset="0"/>
              </a:rPr>
              <a:t>proposed architectures have been systematically built in order to reduce the amount of parameters.</a:t>
            </a:r>
            <a:endParaRPr lang="en-US" sz="20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lvl="0" indent="-342900">
              <a:lnSpc>
                <a:spcPct val="160000"/>
              </a:lnSpc>
              <a:spcBef>
                <a:spcPts val="0"/>
              </a:spcBef>
              <a:spcAft>
                <a:spcPts val="0"/>
              </a:spcAft>
              <a:buFont typeface="Arial" pitchFamily="34" charset="0"/>
              <a:buChar char="•"/>
            </a:pPr>
            <a:r>
              <a:rPr lang="en-US" sz="2000" dirty="0">
                <a:latin typeface="Times New Roman" panose="02020603050405020304" pitchFamily="18" charset="0"/>
                <a:ea typeface="Calibri" panose="020F0502020204030204"/>
                <a:cs typeface="Times New Roman" panose="02020603050405020304" pitchFamily="18" charset="0"/>
                <a:sym typeface="Calibri" panose="020F0502020204030204"/>
              </a:rPr>
              <a:t>By using CNN with mini-</a:t>
            </a:r>
            <a:r>
              <a:rPr lang="en-US" sz="2000" dirty="0" err="1">
                <a:latin typeface="Times New Roman" panose="02020603050405020304" pitchFamily="18" charset="0"/>
                <a:ea typeface="Calibri" panose="020F0502020204030204"/>
                <a:cs typeface="Times New Roman" panose="02020603050405020304" pitchFamily="18" charset="0"/>
                <a:sym typeface="Calibri" panose="020F0502020204030204"/>
              </a:rPr>
              <a:t>Xception</a:t>
            </a:r>
            <a:r>
              <a:rPr lang="en-US" sz="2000" dirty="0">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IN" sz="2000" dirty="0">
                <a:latin typeface="Times New Roman" pitchFamily="18" charset="0"/>
                <a:cs typeface="Times New Roman" pitchFamily="18" charset="0"/>
              </a:rPr>
              <a:t> it helps in eliminating completely the fully connected layers and reducing the amount of parameters in the remaining convolutional layers making the system fast.</a:t>
            </a:r>
          </a:p>
          <a:p>
            <a:pPr marL="342900" lvl="0" indent="-342900">
              <a:lnSpc>
                <a:spcPct val="160000"/>
              </a:lnSpc>
              <a:spcBef>
                <a:spcPts val="0"/>
              </a:spcBef>
              <a:spcAft>
                <a:spcPts val="0"/>
              </a:spcAft>
              <a:buFont typeface="Arial" pitchFamily="34" charset="0"/>
              <a:buChar char="•"/>
            </a:pPr>
            <a:r>
              <a:rPr lang="en-US" sz="2000" dirty="0">
                <a:latin typeface="Times New Roman" pitchFamily="18" charset="0"/>
                <a:ea typeface="Calibri" panose="020F0502020204030204"/>
                <a:cs typeface="Times New Roman" pitchFamily="18" charset="0"/>
                <a:sym typeface="Calibri" panose="020F0502020204030204"/>
              </a:rPr>
              <a:t>Also the system provides real-time remedies to its employees promoting an healthy work culture.</a:t>
            </a:r>
          </a:p>
          <a:p>
            <a:pPr marL="342900" lvl="0" indent="-342900">
              <a:lnSpc>
                <a:spcPct val="160000"/>
              </a:lnSpc>
              <a:spcBef>
                <a:spcPts val="0"/>
              </a:spcBef>
              <a:spcAft>
                <a:spcPts val="0"/>
              </a:spcAft>
              <a:buFont typeface="Arial" pitchFamily="34" charset="0"/>
              <a:buChar char="•"/>
            </a:pPr>
            <a:r>
              <a:rPr lang="en-GB" sz="2000" dirty="0">
                <a:latin typeface="Times New Roman" panose="02020603050405020304" pitchFamily="18" charset="0"/>
                <a:ea typeface="Calibri" panose="020F0502020204030204"/>
                <a:cs typeface="Times New Roman" panose="02020603050405020304" pitchFamily="18" charset="0"/>
                <a:sym typeface="Calibri" panose="020F0502020204030204"/>
              </a:rPr>
              <a:t>The CNN-TL model is more feasible than the CNN prototypes and the models that can adopt different TL methods which have advantages in either working accuracy or speed for different tasks.</a:t>
            </a:r>
            <a:endParaRPr lang="en-GB" sz="2000" dirty="0">
              <a:ea typeface="Calibri" panose="020F0502020204030204"/>
              <a:sym typeface="Calibri" panose="020F0502020204030204"/>
            </a:endParaRPr>
          </a:p>
        </p:txBody>
      </p:sp>
    </p:spTree>
    <p:extLst>
      <p:ext uri="{BB962C8B-B14F-4D97-AF65-F5344CB8AC3E}">
        <p14:creationId xmlns:p14="http://schemas.microsoft.com/office/powerpoint/2010/main" val="2062083212"/>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0"/>
            <a:ext cx="3048000" cy="76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REFERENCES</a:t>
            </a:r>
            <a:endParaRPr lang="en-IN" sz="2800" b="1">
              <a:solidFill>
                <a:schemeClr val="bg1"/>
              </a:solidFill>
              <a:latin typeface="Times New Roman" panose="02020603050405020304" pitchFamily="18" charset="0"/>
              <a:cs typeface="Times New Roman" panose="02020603050405020304" pitchFamily="18" charset="0"/>
            </a:endParaRPr>
          </a:p>
        </p:txBody>
      </p:sp>
      <p:sp>
        <p:nvSpPr>
          <p:cNvPr id="15363" name="Rectangle 4"/>
          <p:cNvSpPr>
            <a:spLocks noChangeArrowheads="1"/>
          </p:cNvSpPr>
          <p:nvPr/>
        </p:nvSpPr>
        <p:spPr bwMode="auto">
          <a:xfrm>
            <a:off x="407437" y="198586"/>
            <a:ext cx="8534400" cy="630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Times New Roman" panose="02020603050405020304" pitchFamily="18" charset="0"/>
                <a:cs typeface="Times New Roman" panose="02020603050405020304" pitchFamily="18" charset="0"/>
              </a:rPr>
              <a:t>References in IEEE Format</a:t>
            </a:r>
          </a:p>
          <a:p>
            <a:pPr marL="457200" indent="-457200" algn="just" eaLnBrk="1" hangingPunct="1">
              <a:buFont typeface="+mj-lt"/>
              <a:buAutoNum type="arabicPeriod"/>
            </a:pPr>
            <a:endParaRPr lang="en-IN"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1.Brindahini </a:t>
            </a:r>
            <a:r>
              <a:rPr lang="en-US" altLang="en-US" sz="2000" dirty="0" err="1">
                <a:latin typeface="Times New Roman" panose="02020603050405020304" pitchFamily="18" charset="0"/>
                <a:cs typeface="Times New Roman" panose="02020603050405020304" pitchFamily="18" charset="0"/>
              </a:rPr>
              <a:t>Vimaleswaran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Andreoli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Gayashini</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Shyanka</a:t>
            </a:r>
            <a:r>
              <a:rPr lang="en-US" altLang="en-US" sz="2000" dirty="0">
                <a:latin typeface="Times New Roman" panose="02020603050405020304" pitchFamily="18" charset="0"/>
                <a:cs typeface="Times New Roman" panose="02020603050405020304" pitchFamily="18" charset="0"/>
              </a:rPr>
              <a:t> Ratnayake “E - Therapy Improvement Monitoring Platform for Depression using Facial Emotion Detection of Youth”  2021 Third International Conference on Intelligent Communication Technologies and Virtual Mobile Networks (ICICV) March 2021. </a:t>
            </a: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2. Yue Lu, </a:t>
            </a:r>
            <a:r>
              <a:rPr lang="en-US" altLang="en-US" sz="2000" dirty="0" err="1">
                <a:latin typeface="Times New Roman" panose="02020603050405020304" pitchFamily="18" charset="0"/>
                <a:cs typeface="Times New Roman" panose="02020603050405020304" pitchFamily="18" charset="0"/>
              </a:rPr>
              <a:t>Xinsha</a:t>
            </a:r>
            <a:r>
              <a:rPr lang="en-US" altLang="en-US" sz="2000" dirty="0">
                <a:latin typeface="Times New Roman" panose="02020603050405020304" pitchFamily="18" charset="0"/>
                <a:cs typeface="Times New Roman" panose="02020603050405020304" pitchFamily="18" charset="0"/>
              </a:rPr>
              <a:t> Fu, </a:t>
            </a:r>
            <a:r>
              <a:rPr lang="en-US" altLang="en-US" sz="2000" dirty="0" err="1">
                <a:latin typeface="Times New Roman" panose="02020603050405020304" pitchFamily="18" charset="0"/>
                <a:cs typeface="Times New Roman" panose="02020603050405020304" pitchFamily="18" charset="0"/>
              </a:rPr>
              <a:t>Enqiang</a:t>
            </a:r>
            <a:r>
              <a:rPr lang="en-US" altLang="en-US" sz="2000" dirty="0">
                <a:latin typeface="Times New Roman" panose="02020603050405020304" pitchFamily="18" charset="0"/>
                <a:cs typeface="Times New Roman" panose="02020603050405020304" pitchFamily="18" charset="0"/>
              </a:rPr>
              <a:t> Guo, Feng Tang "</a:t>
            </a:r>
            <a:r>
              <a:rPr lang="en-US" altLang="en-US" sz="2000" dirty="0" err="1">
                <a:latin typeface="Times New Roman" panose="02020603050405020304" pitchFamily="18" charset="0"/>
                <a:cs typeface="Times New Roman" panose="02020603050405020304" pitchFamily="18" charset="0"/>
              </a:rPr>
              <a:t>XGBoost</a:t>
            </a:r>
            <a:r>
              <a:rPr lang="en-US" altLang="en-US" sz="2000" dirty="0">
                <a:latin typeface="Times New Roman" panose="02020603050405020304" pitchFamily="18" charset="0"/>
                <a:cs typeface="Times New Roman" panose="02020603050405020304" pitchFamily="18" charset="0"/>
              </a:rPr>
              <a:t> Algorithm- Based Monitoring Model for Urban Driving Stress: Combining Driving </a:t>
            </a:r>
            <a:r>
              <a:rPr lang="en-US" altLang="en-US" sz="2000" dirty="0" err="1">
                <a:latin typeface="Times New Roman" panose="02020603050405020304" pitchFamily="18" charset="0"/>
                <a:cs typeface="Times New Roman" panose="02020603050405020304" pitchFamily="18" charset="0"/>
              </a:rPr>
              <a:t>Behaviour</a:t>
            </a:r>
            <a:r>
              <a:rPr lang="en-US" altLang="en-US" sz="2000" dirty="0">
                <a:latin typeface="Times New Roman" panose="02020603050405020304" pitchFamily="18" charset="0"/>
                <a:cs typeface="Times New Roman" panose="02020603050405020304" pitchFamily="18" charset="0"/>
              </a:rPr>
              <a:t>, Driving Environment, and Route Familiarity" 2021 January 2021.</a:t>
            </a: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3. </a:t>
            </a:r>
            <a:r>
              <a:rPr lang="en-IN" altLang="en-US" sz="2000" dirty="0">
                <a:latin typeface="Times New Roman" panose="02020603050405020304" pitchFamily="18" charset="0"/>
                <a:cs typeface="Times New Roman" panose="02020603050405020304" pitchFamily="18" charset="0"/>
              </a:rPr>
              <a:t>S. Kumar D, Varshney G. </a:t>
            </a:r>
            <a:r>
              <a:rPr lang="en-IN" altLang="en-US" sz="2000" dirty="0" err="1">
                <a:latin typeface="Times New Roman" panose="02020603050405020304" pitchFamily="18" charset="0"/>
                <a:cs typeface="Times New Roman" panose="02020603050405020304" pitchFamily="18" charset="0"/>
              </a:rPr>
              <a:t>Dhawan</a:t>
            </a:r>
            <a:r>
              <a:rPr lang="en-IN" altLang="en-US" sz="2000" dirty="0">
                <a:latin typeface="Times New Roman" panose="02020603050405020304" pitchFamily="18" charset="0"/>
                <a:cs typeface="Times New Roman" panose="02020603050405020304" pitchFamily="18" charset="0"/>
              </a:rPr>
              <a:t> and H. </a:t>
            </a:r>
            <a:r>
              <a:rPr lang="en-IN" altLang="en-US" sz="2000" dirty="0" err="1">
                <a:latin typeface="Times New Roman" panose="02020603050405020304" pitchFamily="18" charset="0"/>
                <a:cs typeface="Times New Roman" panose="02020603050405020304" pitchFamily="18" charset="0"/>
              </a:rPr>
              <a:t>Jalutharia</a:t>
            </a:r>
            <a:r>
              <a:rPr lang="en-IN" altLang="en-US" sz="2000" dirty="0">
                <a:latin typeface="Times New Roman" panose="02020603050405020304" pitchFamily="18" charset="0"/>
                <a:cs typeface="Times New Roman" panose="02020603050405020304" pitchFamily="18" charset="0"/>
              </a:rPr>
              <a:t> "Analysing the Effective     Psychological State of Students using Facial Features" 2020 4th International Conference on Intelligent Computing and Control Systems (ICICCS) May 2020.</a:t>
            </a: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4. Gen-Min Lin, Masanori </a:t>
            </a:r>
            <a:r>
              <a:rPr lang="en-US" altLang="en-US" sz="2000" dirty="0" err="1">
                <a:latin typeface="Times New Roman" panose="02020603050405020304" pitchFamily="18" charset="0"/>
                <a:cs typeface="Times New Roman" panose="02020603050405020304" pitchFamily="18" charset="0"/>
              </a:rPr>
              <a:t>Nagamine</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Szu-Nian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YangYueh</a:t>
            </a:r>
            <a:r>
              <a:rPr lang="en-US" altLang="en-US" sz="2000" dirty="0">
                <a:latin typeface="Times New Roman" panose="02020603050405020304" pitchFamily="18" charset="0"/>
                <a:cs typeface="Times New Roman" panose="02020603050405020304" pitchFamily="18" charset="0"/>
              </a:rPr>
              <a:t>-Ming Tai , Chin      Lin , </a:t>
            </a:r>
            <a:r>
              <a:rPr lang="en-US" altLang="en-US" sz="2000" dirty="0" err="1">
                <a:latin typeface="Times New Roman" panose="02020603050405020304" pitchFamily="18" charset="0"/>
                <a:cs typeface="Times New Roman" panose="02020603050405020304" pitchFamily="18" charset="0"/>
              </a:rPr>
              <a:t>SHiroshi</a:t>
            </a:r>
            <a:r>
              <a:rPr lang="en-US" altLang="en-US" sz="2000" dirty="0">
                <a:latin typeface="Times New Roman" panose="02020603050405020304" pitchFamily="18" charset="0"/>
                <a:cs typeface="Times New Roman" panose="02020603050405020304" pitchFamily="18" charset="0"/>
              </a:rPr>
              <a:t> Sato "Machine Learning Based Suicide Ideation Prediction for Military Personnel" 2021 IEEE Journal of Biomedical and Health Informatics April 2020.</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362200"/>
            <a:ext cx="7010400" cy="1600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a:solidFill>
                  <a:schemeClr val="bg1"/>
                </a:solidFill>
                <a:latin typeface="Times New Roman" panose="02020603050405020304" pitchFamily="18" charset="0"/>
                <a:cs typeface="Times New Roman" panose="02020603050405020304" pitchFamily="18" charset="0"/>
              </a:rPr>
              <a:t>THANK YOU</a:t>
            </a:r>
            <a:endParaRPr lang="en-IN" sz="3200" b="1">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24600" y="0"/>
            <a:ext cx="28194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OUTLINE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533400" y="609600"/>
            <a:ext cx="8001000" cy="5939155"/>
          </a:xfrm>
          <a:prstGeom prst="rect">
            <a:avLst/>
          </a:prstGeom>
        </p:spPr>
        <p:txBody>
          <a:bodyPr>
            <a:spAutoFit/>
          </a:bodyPr>
          <a:lstStyle/>
          <a:p>
            <a:pPr algn="just" fontAlgn="auto">
              <a:spcBef>
                <a:spcPts val="0"/>
              </a:spcBef>
              <a:spcAft>
                <a:spcPts val="0"/>
              </a:spcAft>
              <a:buClr>
                <a:srgbClr val="920000"/>
              </a:buClr>
              <a:buSzPct val="100000"/>
              <a:buFont typeface="Wingdings" panose="05000000000000000000" pitchFamily="2" charset="2"/>
              <a:buChar char="v"/>
              <a:defRP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sym typeface="+mn-ea"/>
              </a:rPr>
              <a:t>Objective</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fontAlgn="auto">
              <a:spcBef>
                <a:spcPts val="0"/>
              </a:spcBef>
              <a:spcAft>
                <a:spcPts val="0"/>
              </a:spcAft>
              <a:buClr>
                <a:srgbClr val="920000"/>
              </a:buClr>
              <a:buSzPct val="100000"/>
              <a:buFont typeface="Wingdings" panose="05000000000000000000" pitchFamily="2" charset="2"/>
              <a:buChar char="v"/>
              <a:defRPr/>
            </a:pPr>
            <a:r>
              <a:rPr lang="en-GB" altLang="en-US" sz="32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fontAlgn="auto">
              <a:spcBef>
                <a:spcPts val="0"/>
              </a:spcBef>
              <a:spcAft>
                <a:spcPts val="0"/>
              </a:spcAft>
              <a:buClr>
                <a:srgbClr val="920000"/>
              </a:buClr>
              <a:buSzPct val="100000"/>
              <a:buFont typeface="Wingdings" panose="05000000000000000000" pitchFamily="2" charset="2"/>
              <a:buChar char="v"/>
              <a:defRP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Introduction to Problem Domain</a:t>
            </a:r>
          </a:p>
          <a:p>
            <a:pPr algn="just" fontAlgn="auto">
              <a:spcBef>
                <a:spcPts val="0"/>
              </a:spcBef>
              <a:spcAft>
                <a:spcPts val="0"/>
              </a:spcAft>
              <a:buClr>
                <a:srgbClr val="920000"/>
              </a:buClr>
              <a:buSzPct val="100000"/>
              <a:buFont typeface="Wingdings" panose="05000000000000000000" pitchFamily="2" charset="2"/>
              <a:buChar char="v"/>
              <a:defRP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p>
          <a:p>
            <a:pPr algn="just" fontAlgn="auto">
              <a:spcBef>
                <a:spcPts val="0"/>
              </a:spcBef>
              <a:spcAft>
                <a:spcPts val="0"/>
              </a:spcAft>
              <a:buClr>
                <a:srgbClr val="920000"/>
              </a:buClr>
              <a:buSzPct val="100000"/>
              <a:buFont typeface="Wingdings" panose="05000000000000000000" pitchFamily="2" charset="2"/>
              <a:buChar char="v"/>
              <a:defRP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Limitation of the Existing System</a:t>
            </a:r>
          </a:p>
          <a:p>
            <a:pPr algn="just" fontAlgn="auto">
              <a:spcBef>
                <a:spcPts val="0"/>
              </a:spcBef>
              <a:spcAft>
                <a:spcPts val="0"/>
              </a:spcAft>
              <a:buClr>
                <a:srgbClr val="920000"/>
              </a:buClr>
              <a:buSzPct val="100000"/>
              <a:buFont typeface="Wingdings" panose="05000000000000000000" pitchFamily="2" charset="2"/>
              <a:buChar char="v"/>
              <a:defRP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pPr algn="just" fontAlgn="auto">
              <a:spcBef>
                <a:spcPts val="0"/>
              </a:spcBef>
              <a:spcAft>
                <a:spcPts val="0"/>
              </a:spcAft>
              <a:buClr>
                <a:srgbClr val="920000"/>
              </a:buClr>
              <a:buSzPct val="100000"/>
              <a:buFont typeface="Wingdings" panose="05000000000000000000" pitchFamily="2" charset="2"/>
              <a:buChar char="v"/>
              <a:defRP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Architectural design for Proposed system</a:t>
            </a:r>
          </a:p>
          <a:p>
            <a:pPr algn="just" fontAlgn="auto">
              <a:spcBef>
                <a:spcPts val="0"/>
              </a:spcBef>
              <a:spcAft>
                <a:spcPts val="0"/>
              </a:spcAft>
              <a:buClr>
                <a:srgbClr val="920000"/>
              </a:buClr>
              <a:buSzPct val="100000"/>
              <a:buFont typeface="Wingdings" panose="05000000000000000000" pitchFamily="2" charset="2"/>
              <a:buChar char="v"/>
              <a:defRP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ER ,Use case Diagram</a:t>
            </a:r>
          </a:p>
          <a:p>
            <a:pPr algn="just" fontAlgn="auto">
              <a:spcBef>
                <a:spcPts val="0"/>
              </a:spcBef>
              <a:spcAft>
                <a:spcPts val="0"/>
              </a:spcAft>
              <a:buClr>
                <a:srgbClr val="920000"/>
              </a:buClr>
              <a:buSzPct val="100000"/>
              <a:buFont typeface="Wingdings" panose="05000000000000000000" pitchFamily="2" charset="2"/>
              <a:buChar char="v"/>
              <a:defRP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Algorithm/Technique Used</a:t>
            </a:r>
          </a:p>
          <a:p>
            <a:pPr algn="just" fontAlgn="auto">
              <a:spcBef>
                <a:spcPts val="0"/>
              </a:spcBef>
              <a:spcAft>
                <a:spcPts val="0"/>
              </a:spcAft>
              <a:buClr>
                <a:srgbClr val="920000"/>
              </a:buClr>
              <a:buSzPct val="100000"/>
              <a:buFont typeface="Wingdings" panose="05000000000000000000" pitchFamily="2" charset="2"/>
              <a:buChar char="v"/>
              <a:defRP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Expected Outcomes</a:t>
            </a:r>
          </a:p>
          <a:p>
            <a:pPr algn="just" fontAlgn="auto">
              <a:spcBef>
                <a:spcPts val="0"/>
              </a:spcBef>
              <a:spcAft>
                <a:spcPts val="0"/>
              </a:spcAft>
              <a:buClr>
                <a:srgbClr val="920000"/>
              </a:buClr>
              <a:buSzPct val="100000"/>
              <a:buFont typeface="Wingdings" panose="05000000000000000000" pitchFamily="2" charset="2"/>
              <a:buChar char="v"/>
              <a:defRP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References</a:t>
            </a:r>
          </a:p>
          <a:p>
            <a:pPr algn="just" fontAlgn="auto">
              <a:spcBef>
                <a:spcPts val="0"/>
              </a:spcBef>
              <a:spcAft>
                <a:spcPts val="0"/>
              </a:spcAft>
              <a:buClr>
                <a:srgbClr val="920000"/>
              </a:buClr>
              <a:buSzPct val="100000"/>
              <a:buFont typeface="Wingdings" panose="05000000000000000000" pitchFamily="2" charset="2"/>
              <a:buChar char="Ø"/>
              <a:defRPr/>
            </a:pP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24600" y="0"/>
            <a:ext cx="28194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OBJECTIVE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60705" y="1154430"/>
            <a:ext cx="8272145" cy="39333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lnSpc>
                <a:spcPct val="130000"/>
              </a:lnSpc>
              <a:buFont typeface="Arial" panose="020B0604020202020204" pitchFamily="34" charset="0"/>
              <a:buChar char="•"/>
            </a:pPr>
            <a:r>
              <a:rPr sz="2400" dirty="0">
                <a:latin typeface="Times New Roman" panose="02020603050405020304" pitchFamily="18" charset="0"/>
                <a:cs typeface="Times New Roman" panose="02020603050405020304" pitchFamily="18" charset="0"/>
              </a:rPr>
              <a:t>The main objective of th</a:t>
            </a:r>
            <a:r>
              <a:rPr lang="en-US" sz="2400" dirty="0">
                <a:latin typeface="Times New Roman" panose="02020603050405020304" pitchFamily="18" charset="0"/>
                <a:cs typeface="Times New Roman" panose="02020603050405020304" pitchFamily="18" charset="0"/>
              </a:rPr>
              <a:t>e </a:t>
            </a:r>
            <a:r>
              <a:rPr lang="en-IN" sz="2400" dirty="0">
                <a:latin typeface="Times New Roman" pitchFamily="18" charset="0"/>
                <a:cs typeface="Times New Roman" pitchFamily="18" charset="0"/>
              </a:rPr>
              <a:t>Stress Detection In IT Professional by Image Processing and Machine Learning is to detect the stress level of the IT professionals and providing them remedies to reduce stress and become more efficient.</a:t>
            </a:r>
          </a:p>
          <a:p>
            <a:pPr algn="just">
              <a:lnSpc>
                <a:spcPct val="130000"/>
              </a:lnSpc>
            </a:pPr>
            <a:endParaRPr sz="2400" dirty="0">
              <a:latin typeface="Times New Roman" panose="02020603050405020304" pitchFamily="18" charset="0"/>
              <a:cs typeface="Times New Roman" panose="02020603050405020304" pitchFamily="18" charset="0"/>
            </a:endParaRPr>
          </a:p>
          <a:p>
            <a:pPr marL="342900" indent="-342900" algn="just">
              <a:lnSpc>
                <a:spcPct val="13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system helps in reducing stress and creating an healthy environment for the IT professionals to become more efficient and focused.</a:t>
            </a:r>
          </a:p>
        </p:txBody>
      </p:sp>
      <p:sp>
        <p:nvSpPr>
          <p:cNvPr id="3" name="TextBox 2"/>
          <p:cNvSpPr txBox="1"/>
          <p:nvPr/>
        </p:nvSpPr>
        <p:spPr>
          <a:xfrm>
            <a:off x="2883200" y="42921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72200" y="0"/>
            <a:ext cx="29718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ABSTRACT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60045" y="929640"/>
            <a:ext cx="842327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US" sz="2400" dirty="0">
              <a:latin typeface="Times New Roman" panose="02020603050405020304"/>
              <a:cs typeface="Times New Roman" panose="02020603050405020304"/>
            </a:endParaRPr>
          </a:p>
          <a:p>
            <a:pPr marL="342900" indent="-342900" algn="just">
              <a:buFont typeface="Arial" panose="020B0604020202020204" pitchFamily="34" charset="0"/>
              <a:buChar char="•"/>
            </a:pPr>
            <a:r>
              <a:rPr lang="en-US" sz="2400" dirty="0">
                <a:latin typeface="Times New Roman" panose="02020603050405020304"/>
                <a:cs typeface="Times New Roman" panose="02020603050405020304"/>
              </a:rPr>
              <a:t>There is an unavoidable need to make sure the wellbeing of employee who contribute to the success of the company. </a:t>
            </a:r>
          </a:p>
          <a:p>
            <a:pPr marL="342900" indent="-342900" algn="just">
              <a:buFont typeface="Arial" panose="020B0604020202020204" pitchFamily="34" charset="0"/>
              <a:buChar char="•"/>
            </a:pPr>
            <a:endParaRPr lang="en-US" sz="2400" dirty="0">
              <a:latin typeface="Times New Roman" panose="02020603050405020304"/>
              <a:cs typeface="Times New Roman" panose="02020603050405020304"/>
            </a:endParaRPr>
          </a:p>
          <a:p>
            <a:pPr marL="342900" indent="-342900" algn="just">
              <a:buFont typeface="Arial" panose="020B0604020202020204" pitchFamily="34" charset="0"/>
              <a:buChar char="•"/>
            </a:pPr>
            <a:r>
              <a:rPr lang="en-US" sz="2400" dirty="0">
                <a:latin typeface="Times New Roman" panose="02020603050405020304"/>
                <a:cs typeface="Times New Roman" panose="02020603050405020304"/>
              </a:rPr>
              <a:t>Nowadays, IT industries are developing at a rapid pace in the market by introducing new technologies and deadlines and it requires its employee’s to cope up with its pace which leads to stress.</a:t>
            </a:r>
          </a:p>
          <a:p>
            <a:pPr marL="342900" indent="-342900" algn="just">
              <a:buFont typeface="Arial" panose="020B0604020202020204" pitchFamily="34" charset="0"/>
              <a:buChar char="•"/>
            </a:pPr>
            <a:endParaRPr lang="en-US" sz="2400" dirty="0">
              <a:latin typeface="Times New Roman" panose="02020603050405020304"/>
              <a:cs typeface="Times New Roman" panose="02020603050405020304"/>
            </a:endParaRPr>
          </a:p>
          <a:p>
            <a:pPr marL="342900" indent="-342900" algn="just">
              <a:buFont typeface="Arial" panose="020B0604020202020204" pitchFamily="34" charset="0"/>
              <a:buChar char="•"/>
            </a:pPr>
            <a:r>
              <a:rPr lang="en-US" sz="2400" dirty="0">
                <a:latin typeface="Times New Roman" panose="02020603050405020304"/>
                <a:cs typeface="Times New Roman" panose="02020603050405020304"/>
              </a:rPr>
              <a:t>Therefore, there is a need to develop a system that tracks the health of the employee so that they work efficiently and suggest remedies to reduce stress in case of stress.</a:t>
            </a:r>
          </a:p>
          <a:p>
            <a:pPr marL="0" indent="0" algn="just">
              <a:buFont typeface="Arial" panose="020B0604020202020204" pitchFamily="34" charset="0"/>
              <a:buNone/>
            </a:pPr>
            <a:endParaRPr lang="en-US" sz="2400" dirty="0">
              <a:latin typeface="Times New Roman" panose="02020603050405020304"/>
              <a:cs typeface="Times New Roman" panose="02020603050405020304"/>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0"/>
            <a:ext cx="65532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bg1"/>
                </a:solidFill>
                <a:latin typeface="Times New Roman" panose="02020603050405020304" pitchFamily="18" charset="0"/>
                <a:cs typeface="Times New Roman" panose="02020603050405020304" pitchFamily="18" charset="0"/>
              </a:rPr>
              <a:t>INTRODUCTION TO PROBLEM DOMAIN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38785" y="1611630"/>
            <a:ext cx="8494395" cy="5373779"/>
          </a:xfrm>
          <a:prstGeom prst="rect">
            <a:avLst/>
          </a:prstGeom>
          <a:noFill/>
        </p:spPr>
        <p:txBody>
          <a:bodyPr wrap="square" rtlCol="0">
            <a:spAutoFit/>
          </a:bodyPr>
          <a:lstStyle/>
          <a:p>
            <a:pPr marL="342900" indent="-342900" algn="just">
              <a:lnSpc>
                <a:spcPct val="130000"/>
              </a:lnSpc>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sym typeface="+mn-ea"/>
              </a:rPr>
              <a:t>A professional can work efficiently as long as they stay physically fit and mentally healthy. </a:t>
            </a:r>
          </a:p>
          <a:p>
            <a:pPr marL="342900" indent="-342900" algn="just">
              <a:lnSpc>
                <a:spcPct val="130000"/>
              </a:lnSpc>
              <a:buFont typeface="Arial" panose="020B0604020202020204" pitchFamily="34" charset="0"/>
              <a:buChar char="•"/>
            </a:pPr>
            <a:endParaRPr lang="en-IN" sz="2400" dirty="0"/>
          </a:p>
          <a:p>
            <a:pPr marL="342900" indent="-342900" algn="just">
              <a:lnSpc>
                <a:spcPct val="130000"/>
              </a:lnSpc>
              <a:buFont typeface="Arial" panose="020B0604020202020204" pitchFamily="34" charset="0"/>
              <a:buChar char="•"/>
            </a:pPr>
            <a:r>
              <a:rPr lang="en-IN" sz="2400" dirty="0">
                <a:latin typeface="Times New Roman" pitchFamily="18" charset="0"/>
                <a:cs typeface="Times New Roman" pitchFamily="18" charset="0"/>
              </a:rPr>
              <a:t>An employee become stressed when they are allotted unachievable targets and are unable to manage a given situation. This leads to increased stress and reduced efficiency.</a:t>
            </a:r>
          </a:p>
          <a:p>
            <a:pPr marL="0" indent="0" algn="just">
              <a:lnSpc>
                <a:spcPct val="130000"/>
              </a:lnSpc>
              <a:buFont typeface="Arial" panose="020B0604020202020204" pitchFamily="34" charset="0"/>
              <a:buNone/>
            </a:pPr>
            <a:endParaRPr lang="en-US" sz="2400" dirty="0">
              <a:latin typeface="Times New Roman" panose="02020603050405020304"/>
              <a:cs typeface="Times New Roman" panose="02020603050405020304"/>
              <a:sym typeface="+mn-ea"/>
            </a:endParaRPr>
          </a:p>
          <a:p>
            <a:pPr marL="342900" indent="-342900" algn="just">
              <a:lnSpc>
                <a:spcPct val="130000"/>
              </a:lnSpc>
              <a:buFont typeface="Arial" panose="020B0604020202020204" pitchFamily="34" charset="0"/>
              <a:buChar char="•"/>
            </a:pPr>
            <a:r>
              <a:rPr lang="en-US" sz="2400" dirty="0">
                <a:latin typeface="Times New Roman" panose="02020603050405020304"/>
                <a:cs typeface="Times New Roman" panose="02020603050405020304"/>
                <a:sym typeface="+mn-ea"/>
              </a:rPr>
              <a:t>With the advent of COVID-19 pandemic, employee’s were highly stressed due to long hours of work and limited option to reduce stress due to lockdown and curfew. </a:t>
            </a:r>
            <a:endParaRPr lang="en-US" sz="2400" dirty="0">
              <a:latin typeface="Times New Roman" panose="02020603050405020304"/>
              <a:cs typeface="Times New Roman" panose="02020603050405020304"/>
            </a:endParaRPr>
          </a:p>
          <a:p>
            <a:pPr marL="342900" indent="-342900" algn="just">
              <a:lnSpc>
                <a:spcPct val="130000"/>
              </a:lnSpc>
              <a:buFont typeface="Arial" panose="020B0604020202020204" pitchFamily="34" charset="0"/>
              <a:buChar char="•"/>
            </a:pPr>
            <a:endParaRPr lang="en-GB" altLang="en-IN" sz="2400"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8"/>
          <p:cNvSpPr txBox="1"/>
          <p:nvPr/>
        </p:nvSpPr>
        <p:spPr>
          <a:xfrm>
            <a:off x="5257800" y="0"/>
            <a:ext cx="3886200" cy="8382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EXISTING SYSTEM</a:t>
            </a:r>
          </a:p>
        </p:txBody>
      </p:sp>
      <p:sp>
        <p:nvSpPr>
          <p:cNvPr id="2" name="Text Box 1"/>
          <p:cNvSpPr txBox="1"/>
          <p:nvPr/>
        </p:nvSpPr>
        <p:spPr>
          <a:xfrm>
            <a:off x="1033780" y="838200"/>
            <a:ext cx="7076440" cy="5632311"/>
          </a:xfrm>
          <a:prstGeom prst="rect">
            <a:avLst/>
          </a:prstGeom>
          <a:noFill/>
        </p:spPr>
        <p:txBody>
          <a:bodyPr wrap="square" rtlCol="0">
            <a:spAutoFit/>
          </a:bodyPr>
          <a:lstStyle/>
          <a:p>
            <a:pPr marL="342900" indent="-342900">
              <a:buFont typeface="Arial" pitchFamily="34" charset="0"/>
              <a:buChar char="•"/>
            </a:pPr>
            <a:r>
              <a:rPr lang="en-GB" altLang="en-US" sz="2400" dirty="0">
                <a:latin typeface="Times New Roman" panose="02020603050405020304" pitchFamily="18" charset="0"/>
                <a:cs typeface="Times New Roman" panose="02020603050405020304" pitchFamily="18" charset="0"/>
              </a:rPr>
              <a:t>In the existing system, to recognize depression level,</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Brindahini</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Vimaleswaran</a:t>
            </a:r>
            <a:r>
              <a:rPr lang="en-IN" sz="2400" dirty="0">
                <a:latin typeface="Times New Roman" pitchFamily="18" charset="0"/>
                <a:cs typeface="Times New Roman" pitchFamily="18" charset="0"/>
              </a:rPr>
              <a:t> [1] proposed a solution for detecting the depression level in youth and providing them therapy.</a:t>
            </a:r>
          </a:p>
          <a:p>
            <a:pPr marL="342900" indent="-342900">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US" sz="2400" dirty="0">
                <a:latin typeface="Times New Roman" panose="02020603050405020304" pitchFamily="18" charset="0"/>
                <a:cs typeface="Times New Roman" panose="02020603050405020304" pitchFamily="18" charset="0"/>
              </a:rPr>
              <a:t>They used </a:t>
            </a:r>
            <a:r>
              <a:rPr lang="en-IN" sz="2400" dirty="0">
                <a:latin typeface="Times New Roman" pitchFamily="18" charset="0"/>
                <a:cs typeface="Times New Roman" pitchFamily="18" charset="0"/>
              </a:rPr>
              <a:t>feed-forward Neural Network (FFNN) for image processing and detecting depression level.</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In the driver stress monitoring system [2],the system is used to detect the driver stress dynamically and which may alert the driver and analyse the data by using the </a:t>
            </a:r>
            <a:r>
              <a:rPr lang="en-IN" sz="2400" dirty="0" err="1">
                <a:latin typeface="Times New Roman" pitchFamily="18" charset="0"/>
                <a:cs typeface="Times New Roman" pitchFamily="18" charset="0"/>
              </a:rPr>
              <a:t>Xgboost</a:t>
            </a:r>
            <a:r>
              <a:rPr lang="en-IN" sz="2400" dirty="0">
                <a:latin typeface="Times New Roman" pitchFamily="18" charset="0"/>
                <a:cs typeface="Times New Roman" pitchFamily="18" charset="0"/>
              </a:rPr>
              <a:t> algorithm.</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endParaRPr lang="en-US"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725718848"/>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8"/>
          <p:cNvSpPr txBox="1"/>
          <p:nvPr/>
        </p:nvSpPr>
        <p:spPr>
          <a:xfrm>
            <a:off x="3981281" y="0"/>
            <a:ext cx="5162720" cy="8382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LIMITATIONS OF EXISTING SYSTEM</a:t>
            </a:r>
          </a:p>
        </p:txBody>
      </p:sp>
      <p:sp>
        <p:nvSpPr>
          <p:cNvPr id="2" name="Text Box 1"/>
          <p:cNvSpPr txBox="1"/>
          <p:nvPr/>
        </p:nvSpPr>
        <p:spPr>
          <a:xfrm>
            <a:off x="1033780" y="576943"/>
            <a:ext cx="7076440" cy="6370975"/>
          </a:xfrm>
          <a:prstGeom prst="rect">
            <a:avLst/>
          </a:prstGeom>
          <a:noFill/>
        </p:spPr>
        <p:txBody>
          <a:bodyPr wrap="square" rtlCol="0">
            <a:spAutoFit/>
          </a:bodyPr>
          <a:lstStyle/>
          <a:p>
            <a:pPr marL="457200" indent="-457200">
              <a:buFont typeface="Arial" pitchFamily="34" charset="0"/>
              <a:buChar char="•"/>
            </a:pPr>
            <a:endParaRPr lang="en-GB" altLang="en-US" sz="24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GB" altLang="en-US" sz="2400" dirty="0">
                <a:latin typeface="Times New Roman" panose="02020603050405020304" pitchFamily="18" charset="0"/>
                <a:cs typeface="Times New Roman" panose="02020603050405020304" pitchFamily="18" charset="0"/>
              </a:rPr>
              <a:t>The depression level approach by </a:t>
            </a:r>
            <a:r>
              <a:rPr lang="en-GB" altLang="en-US" sz="2400" dirty="0" err="1">
                <a:latin typeface="Times New Roman" panose="02020603050405020304" pitchFamily="18" charset="0"/>
                <a:cs typeface="Times New Roman" panose="02020603050405020304" pitchFamily="18" charset="0"/>
              </a:rPr>
              <a:t>Vimaleshwaran</a:t>
            </a:r>
            <a:r>
              <a:rPr lang="en-GB" altLang="en-US" sz="2400" dirty="0">
                <a:latin typeface="Times New Roman" panose="02020603050405020304" pitchFamily="18" charset="0"/>
                <a:cs typeface="Times New Roman" panose="02020603050405020304" pitchFamily="18" charset="0"/>
              </a:rPr>
              <a:t>[1] focuses only on youth facing depression.</a:t>
            </a:r>
          </a:p>
          <a:p>
            <a:pPr marL="285750" indent="-285750">
              <a:buFont typeface="Arial" pitchFamily="34" charset="0"/>
              <a:buChar char="•"/>
            </a:pPr>
            <a:endParaRPr lang="en-GB" altLang="en-US" sz="24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GB" altLang="en-US" sz="2400" dirty="0">
                <a:latin typeface="Times New Roman" panose="02020603050405020304" pitchFamily="18" charset="0"/>
                <a:cs typeface="Times New Roman" panose="02020603050405020304" pitchFamily="18" charset="0"/>
              </a:rPr>
              <a:t>It notes only limited emotions such as disgust , happy and contempt.</a:t>
            </a:r>
          </a:p>
          <a:p>
            <a:pPr marL="285750" indent="-285750">
              <a:buFont typeface="Arial" pitchFamily="34" charset="0"/>
              <a:buChar char="•"/>
            </a:pPr>
            <a:endParaRPr lang="en-GB" altLang="en-US" sz="24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GB" altLang="en-US" sz="2400" dirty="0">
                <a:latin typeface="Times New Roman" panose="02020603050405020304" pitchFamily="18" charset="0"/>
                <a:cs typeface="Times New Roman" panose="02020603050405020304" pitchFamily="18" charset="0"/>
              </a:rPr>
              <a:t>The classification of the images to predict depression resulted in only 62% accuracy.</a:t>
            </a:r>
          </a:p>
          <a:p>
            <a:pPr marL="285750" indent="-285750">
              <a:buFont typeface="Arial" pitchFamily="34" charset="0"/>
              <a:buChar char="•"/>
            </a:pPr>
            <a:endParaRPr lang="en-GB" altLang="en-US" sz="24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GB" altLang="en-US" sz="2400" dirty="0">
                <a:latin typeface="Times New Roman" panose="02020603050405020304" pitchFamily="18" charset="0"/>
                <a:cs typeface="Times New Roman" panose="02020603050405020304" pitchFamily="18" charset="0"/>
              </a:rPr>
              <a:t>The </a:t>
            </a:r>
            <a:r>
              <a:rPr lang="en-IN" altLang="en-US" sz="2400" dirty="0">
                <a:latin typeface="Times New Roman" pitchFamily="18" charset="0"/>
                <a:cs typeface="Times New Roman" pitchFamily="18" charset="0"/>
              </a:rPr>
              <a:t>system</a:t>
            </a:r>
            <a:r>
              <a:rPr lang="en-GB" altLang="en-US" sz="2400" dirty="0">
                <a:latin typeface="Times New Roman" panose="02020603050405020304" pitchFamily="18" charset="0"/>
                <a:cs typeface="Times New Roman" panose="02020603050405020304" pitchFamily="18" charset="0"/>
              </a:rPr>
              <a:t> does not have a </a:t>
            </a:r>
            <a:r>
              <a:rPr lang="en-IN" sz="2400" dirty="0">
                <a:latin typeface="Times New Roman" pitchFamily="18" charset="0"/>
                <a:cs typeface="Times New Roman" pitchFamily="18" charset="0"/>
              </a:rPr>
              <a:t>standard scoring pattern, formula or algorithm to identify the depression severe state</a:t>
            </a:r>
            <a:r>
              <a:rPr lang="en-GB" altLang="en-US" sz="2400" dirty="0">
                <a:latin typeface="Times New Roman" panose="02020603050405020304" pitchFamily="18" charset="0"/>
                <a:cs typeface="Times New Roman" panose="02020603050405020304" pitchFamily="18" charset="0"/>
              </a:rPr>
              <a:t>.</a:t>
            </a:r>
          </a:p>
          <a:p>
            <a:pPr marL="285750" indent="-285750">
              <a:buFont typeface="Arial" pitchFamily="34" charset="0"/>
              <a:buChar char="•"/>
            </a:pPr>
            <a:endParaRPr lang="en-GB" altLang="en-US" sz="24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GB" altLang="en-US" sz="2400" dirty="0">
                <a:latin typeface="Times New Roman" panose="02020603050405020304" pitchFamily="18" charset="0"/>
                <a:cs typeface="Times New Roman" panose="02020603050405020304" pitchFamily="18" charset="0"/>
              </a:rPr>
              <a:t>Limitations of </a:t>
            </a:r>
            <a:r>
              <a:rPr lang="en-IN" sz="2400" dirty="0">
                <a:latin typeface="Times New Roman" pitchFamily="18" charset="0"/>
                <a:cs typeface="Times New Roman" pitchFamily="18" charset="0"/>
              </a:rPr>
              <a:t> driver stress monitoring system is that using </a:t>
            </a:r>
            <a:r>
              <a:rPr lang="en-IN" sz="2400" dirty="0" err="1">
                <a:latin typeface="Times New Roman" pitchFamily="18" charset="0"/>
                <a:cs typeface="Times New Roman" pitchFamily="18" charset="0"/>
              </a:rPr>
              <a:t>Xgboost</a:t>
            </a:r>
            <a:r>
              <a:rPr lang="en-IN" sz="2400" dirty="0">
                <a:latin typeface="Times New Roman" pitchFamily="18" charset="0"/>
                <a:cs typeface="Times New Roman" pitchFamily="18" charset="0"/>
              </a:rPr>
              <a:t> algorithm only recognition has been done so the </a:t>
            </a:r>
            <a:r>
              <a:rPr lang="en-IN" sz="2400" dirty="0" err="1">
                <a:latin typeface="Times New Roman" pitchFamily="18" charset="0"/>
                <a:cs typeface="Times New Roman" pitchFamily="18" charset="0"/>
              </a:rPr>
              <a:t>Xgboost</a:t>
            </a:r>
            <a:r>
              <a:rPr lang="en-IN" sz="2400" dirty="0">
                <a:latin typeface="Times New Roman" pitchFamily="18" charset="0"/>
                <a:cs typeface="Times New Roman" pitchFamily="18" charset="0"/>
              </a:rPr>
              <a:t> algorithm is dependent</a:t>
            </a:r>
            <a:r>
              <a:rPr lang="en-GB"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96403583"/>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5181600" y="0"/>
            <a:ext cx="3962400" cy="6858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p>
        </p:txBody>
      </p:sp>
      <p:sp>
        <p:nvSpPr>
          <p:cNvPr id="2" name="TextBox 1"/>
          <p:cNvSpPr txBox="1"/>
          <p:nvPr/>
        </p:nvSpPr>
        <p:spPr>
          <a:xfrm>
            <a:off x="284480" y="831215"/>
            <a:ext cx="8575675" cy="6340197"/>
          </a:xfrm>
          <a:prstGeom prst="rect">
            <a:avLst/>
          </a:prstGeom>
          <a:noFill/>
        </p:spPr>
        <p:txBody>
          <a:bodyPr wrap="square" rtlCol="0">
            <a:spAutoFit/>
          </a:bodyPr>
          <a:lstStyle/>
          <a:p>
            <a:pPr marL="342900" indent="-342900" algn="just">
              <a:lnSpc>
                <a:spcPct val="14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Stress Detection system is existing in various sectors, but we mainly focus to enhance the IT sector to help </a:t>
            </a:r>
            <a:r>
              <a:rPr lang="en-GB" sz="2200" dirty="0">
                <a:latin typeface="Times New Roman" panose="02020603050405020304" pitchFamily="18" charset="0"/>
                <a:cs typeface="Times New Roman" panose="02020603050405020304" pitchFamily="18" charset="0"/>
              </a:rPr>
              <a:t>both the organization and its employees.</a:t>
            </a:r>
          </a:p>
          <a:p>
            <a:pPr marL="342900" indent="-342900" algn="just">
              <a:lnSpc>
                <a:spcPct val="14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mn-ea"/>
              </a:rPr>
              <a:t>Concepts like implementing the stress detection have been developed before however this project focuses on to promote an healthy work environment and an efficient work culture</a:t>
            </a:r>
            <a:r>
              <a:rPr lang="en-GB" altLang="en-US" sz="2200" dirty="0">
                <a:latin typeface="Times New Roman" panose="02020603050405020304" pitchFamily="18" charset="0"/>
                <a:cs typeface="Times New Roman" panose="02020603050405020304" pitchFamily="18" charset="0"/>
                <a:sym typeface="+mn-ea"/>
              </a:rPr>
              <a:t>. </a:t>
            </a:r>
          </a:p>
          <a:p>
            <a:pPr marL="342900" indent="-342900" algn="just">
              <a:lnSpc>
                <a:spcPct val="140000"/>
              </a:lnSpc>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sym typeface="+mn-ea"/>
              </a:rPr>
              <a:t>In addition we also provide suggestions to employees based on their stress level helping them to stay relaxed and at the same time being efficient</a:t>
            </a:r>
            <a:r>
              <a:rPr lang="en-US" sz="2200" dirty="0">
                <a:latin typeface="Times New Roman" panose="02020603050405020304" pitchFamily="18" charset="0"/>
                <a:cs typeface="Times New Roman" panose="02020603050405020304" pitchFamily="18" charset="0"/>
                <a:sym typeface="+mn-ea"/>
              </a:rPr>
              <a:t>. </a:t>
            </a:r>
          </a:p>
          <a:p>
            <a:pPr marL="342900" indent="-342900" algn="just">
              <a:lnSpc>
                <a:spcPct val="14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mn-ea"/>
              </a:rPr>
              <a:t>Herewith we are using the algorithm of mini-</a:t>
            </a:r>
            <a:r>
              <a:rPr lang="en-US" sz="2200" dirty="0" err="1">
                <a:latin typeface="Times New Roman" panose="02020603050405020304" pitchFamily="18" charset="0"/>
                <a:cs typeface="Times New Roman" panose="02020603050405020304" pitchFamily="18" charset="0"/>
                <a:sym typeface="+mn-ea"/>
              </a:rPr>
              <a:t>Xception</a:t>
            </a:r>
            <a:r>
              <a:rPr lang="en-US" sz="2200" dirty="0">
                <a:latin typeface="Times New Roman" panose="02020603050405020304" pitchFamily="18" charset="0"/>
                <a:cs typeface="Times New Roman" panose="02020603050405020304" pitchFamily="18" charset="0"/>
                <a:sym typeface="+mn-ea"/>
              </a:rPr>
              <a:t>  </a:t>
            </a:r>
            <a:r>
              <a:rPr lang="en-US" sz="2200" dirty="0" err="1">
                <a:latin typeface="Times New Roman" panose="02020603050405020304" pitchFamily="18" charset="0"/>
                <a:cs typeface="Times New Roman" panose="02020603050405020304" pitchFamily="18" charset="0"/>
                <a:sym typeface="+mn-ea"/>
              </a:rPr>
              <a:t>zwhich</a:t>
            </a:r>
            <a:r>
              <a:rPr lang="en-US" sz="2200" dirty="0">
                <a:latin typeface="Times New Roman" panose="02020603050405020304" pitchFamily="18" charset="0"/>
                <a:cs typeface="Times New Roman" panose="02020603050405020304" pitchFamily="18" charset="0"/>
                <a:sym typeface="+mn-ea"/>
              </a:rPr>
              <a:t> is efficient to recognize the facial emotion of an individual. </a:t>
            </a:r>
          </a:p>
          <a:p>
            <a:pPr marL="342900" indent="-342900" algn="just">
              <a:lnSpc>
                <a:spcPct val="140000"/>
              </a:lnSpc>
            </a:pPr>
            <a:endParaRPr lang="en-US" sz="2400" dirty="0">
              <a:latin typeface="Times New Roman" panose="02020603050405020304" pitchFamily="18" charset="0"/>
              <a:cs typeface="Times New Roman" panose="02020603050405020304" pitchFamily="18" charset="0"/>
            </a:endParaRPr>
          </a:p>
          <a:p>
            <a:pPr algn="just">
              <a:lnSpc>
                <a:spcPct val="140000"/>
              </a:lnSpc>
            </a:pP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5181600" y="0"/>
            <a:ext cx="3962400" cy="6858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panose="02020603050405020304"/>
              <a:buNone/>
            </a:pPr>
            <a:r>
              <a:rPr lang="en-US" sz="2800" b="1" i="0" u="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a:t>
            </a:r>
          </a:p>
        </p:txBody>
      </p:sp>
      <p:sp>
        <p:nvSpPr>
          <p:cNvPr id="2" name="TextBox 1"/>
          <p:cNvSpPr txBox="1"/>
          <p:nvPr/>
        </p:nvSpPr>
        <p:spPr>
          <a:xfrm>
            <a:off x="284480" y="831215"/>
            <a:ext cx="8575675" cy="6239978"/>
          </a:xfrm>
          <a:prstGeom prst="rect">
            <a:avLst/>
          </a:prstGeom>
          <a:noFill/>
        </p:spPr>
        <p:txBody>
          <a:bodyPr wrap="square" rtlCol="0">
            <a:spAutoFit/>
          </a:bodyPr>
          <a:lstStyle/>
          <a:p>
            <a:pPr marL="342900" indent="-342900" algn="just">
              <a:lnSpc>
                <a:spcPct val="140000"/>
              </a:lnSpc>
              <a:buFont typeface="Arial" pitchFamily="34" charset="0"/>
              <a:buChar char="•"/>
            </a:pPr>
            <a:r>
              <a:rPr lang="en-US" sz="2400" dirty="0">
                <a:latin typeface="Times New Roman" panose="02020603050405020304" pitchFamily="18" charset="0"/>
                <a:cs typeface="Times New Roman" panose="02020603050405020304" pitchFamily="18" charset="0"/>
              </a:rPr>
              <a:t>The system identifies stress level of each employee by the facial emotion and eyebrow displacement.</a:t>
            </a:r>
          </a:p>
          <a:p>
            <a:pPr marL="342900" indent="-342900" algn="just">
              <a:lnSpc>
                <a:spcPct val="140000"/>
              </a:lnSpc>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lnSpc>
                <a:spcPct val="140000"/>
              </a:lnSpc>
              <a:buFont typeface="Arial" pitchFamily="34" charset="0"/>
              <a:buChar char="•"/>
            </a:pPr>
            <a:r>
              <a:rPr lang="en-US" sz="2400" dirty="0">
                <a:latin typeface="Times New Roman" panose="02020603050405020304" pitchFamily="18" charset="0"/>
                <a:cs typeface="Times New Roman" panose="02020603050405020304" pitchFamily="18" charset="0"/>
              </a:rPr>
              <a:t>Based on the level of stress it provides remedies to reduce stress such as suggesting rest, playing stress reduction game, meditation for a few minutes, playing classic sounds, and providing food coupons to the employees, participation in sports activities and gym.</a:t>
            </a:r>
          </a:p>
          <a:p>
            <a:pPr marL="342900" indent="-342900" algn="just">
              <a:lnSpc>
                <a:spcPct val="140000"/>
              </a:lnSpc>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lnSpc>
                <a:spcPct val="140000"/>
              </a:lnSpc>
              <a:buFont typeface="Arial" pitchFamily="34" charset="0"/>
              <a:buChar char="•"/>
            </a:pPr>
            <a:r>
              <a:rPr lang="en-US" sz="2400" dirty="0">
                <a:latin typeface="Times New Roman" panose="02020603050405020304" pitchFamily="18" charset="0"/>
                <a:cs typeface="Times New Roman" panose="02020603050405020304" pitchFamily="18" charset="0"/>
              </a:rPr>
              <a:t>This helps the employees to relax, stay motivated and become more focused and efficient.</a:t>
            </a:r>
          </a:p>
          <a:p>
            <a:pPr algn="just">
              <a:lnSpc>
                <a:spcPct val="140000"/>
              </a:lnSpc>
            </a:pPr>
            <a:endParaRPr lang="en-GB"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16495"/>
      </p:ext>
    </p:extLst>
  </p:cSld>
  <p:clrMapOvr>
    <a:masterClrMapping/>
  </p:clrMapOvr>
  <p:transition spd="slow">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1093</Words>
  <Application>Microsoft Office PowerPoint</Application>
  <PresentationFormat>On-screen Show (4:3)</PresentationFormat>
  <Paragraphs>113</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ZIGBEE-BASED TELECARDIOLOGY SYSTEM FOR REMOTE HEALTHCARE SERVICE DELIVERY</dc:title>
  <dc:creator>AdithyaMuruganantham</dc:creator>
  <cp:lastModifiedBy>SUGUMARAN B</cp:lastModifiedBy>
  <cp:revision>144</cp:revision>
  <dcterms:created xsi:type="dcterms:W3CDTF">2000-07-07T07:14:00Z</dcterms:created>
  <dcterms:modified xsi:type="dcterms:W3CDTF">2022-04-04T11:27:22Z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4D744CAC5899415E877CDA1C8B668D02</vt:lpwstr>
  </property>
  <property fmtid="{D5CDD505-2E9C-101B-9397-08002B2CF9AE}" pid="3" name="KSOProductBuildVer">
    <vt:lpwstr>1033-11.2.0.10463</vt:lpwstr>
  </property>
</Properties>
</file>