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66" r:id="rId2"/>
    <p:sldId id="268" r:id="rId3"/>
    <p:sldId id="320" r:id="rId4"/>
    <p:sldId id="322" r:id="rId5"/>
    <p:sldId id="269" r:id="rId6"/>
    <p:sldId id="323" r:id="rId7"/>
    <p:sldId id="298" r:id="rId8"/>
    <p:sldId id="300" r:id="rId9"/>
    <p:sldId id="292" r:id="rId10"/>
    <p:sldId id="303" r:id="rId11"/>
    <p:sldId id="294" r:id="rId12"/>
    <p:sldId id="306" r:id="rId13"/>
    <p:sldId id="302" r:id="rId14"/>
    <p:sldId id="307" r:id="rId15"/>
    <p:sldId id="309" r:id="rId16"/>
    <p:sldId id="289" r:id="rId17"/>
    <p:sldId id="324" r:id="rId18"/>
    <p:sldId id="325" r:id="rId19"/>
    <p:sldId id="319" r:id="rId20"/>
    <p:sldId id="301" r:id="rId21"/>
    <p:sldId id="311" r:id="rId22"/>
    <p:sldId id="313" r:id="rId23"/>
    <p:sldId id="274" r:id="rId24"/>
    <p:sldId id="315" r:id="rId25"/>
    <p:sldId id="316" r:id="rId26"/>
    <p:sldId id="317" r:id="rId27"/>
    <p:sldId id="27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snapToGrid="0">
      <p:cViewPr varScale="1">
        <p:scale>
          <a:sx n="80" d="100"/>
          <a:sy n="80" d="100"/>
        </p:scale>
        <p:origin x="941" y="67"/>
      </p:cViewPr>
      <p:guideLst>
        <p:guide orient="horz" pos="2185"/>
        <p:guide pos="292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GUMARAN B" userId="ed2d5af420ec2314" providerId="LiveId" clId="{8EDC1E72-E14C-4854-87F0-34D9E6A06F88}"/>
    <pc:docChg chg="custSel modSld">
      <pc:chgData name="SUGUMARAN B" userId="ed2d5af420ec2314" providerId="LiveId" clId="{8EDC1E72-E14C-4854-87F0-34D9E6A06F88}" dt="2022-05-07T04:29:15.106" v="22"/>
      <pc:docMkLst>
        <pc:docMk/>
      </pc:docMkLst>
      <pc:sldChg chg="modSp mod">
        <pc:chgData name="SUGUMARAN B" userId="ed2d5af420ec2314" providerId="LiveId" clId="{8EDC1E72-E14C-4854-87F0-34D9E6A06F88}" dt="2022-05-07T04:25:46.661" v="20" actId="20577"/>
        <pc:sldMkLst>
          <pc:docMk/>
          <pc:sldMk cId="0" sldId="266"/>
        </pc:sldMkLst>
        <pc:spChg chg="mod">
          <ac:chgData name="SUGUMARAN B" userId="ed2d5af420ec2314" providerId="LiveId" clId="{8EDC1E72-E14C-4854-87F0-34D9E6A06F88}" dt="2022-05-07T04:25:46.661" v="20" actId="20577"/>
          <ac:spMkLst>
            <pc:docMk/>
            <pc:sldMk cId="0" sldId="266"/>
            <ac:spMk id="2050" creationId="{00000000-0000-0000-0000-000000000000}"/>
          </ac:spMkLst>
        </pc:spChg>
      </pc:sldChg>
      <pc:sldChg chg="addSp delSp modSp mod">
        <pc:chgData name="SUGUMARAN B" userId="ed2d5af420ec2314" providerId="LiveId" clId="{8EDC1E72-E14C-4854-87F0-34D9E6A06F88}" dt="2022-05-07T04:29:15.106" v="22"/>
        <pc:sldMkLst>
          <pc:docMk/>
          <pc:sldMk cId="4039721130" sldId="306"/>
        </pc:sldMkLst>
        <pc:picChg chg="del">
          <ac:chgData name="SUGUMARAN B" userId="ed2d5af420ec2314" providerId="LiveId" clId="{8EDC1E72-E14C-4854-87F0-34D9E6A06F88}" dt="2022-05-07T04:29:14.075" v="21" actId="478"/>
          <ac:picMkLst>
            <pc:docMk/>
            <pc:sldMk cId="4039721130" sldId="306"/>
            <ac:picMk id="4" creationId="{84D346CD-E112-4538-A02E-786967A6EA8D}"/>
          </ac:picMkLst>
        </pc:picChg>
        <pc:picChg chg="add mod">
          <ac:chgData name="SUGUMARAN B" userId="ed2d5af420ec2314" providerId="LiveId" clId="{8EDC1E72-E14C-4854-87F0-34D9E6A06F88}" dt="2022-05-07T04:29:15.106" v="22"/>
          <ac:picMkLst>
            <pc:docMk/>
            <pc:sldMk cId="4039721130" sldId="306"/>
            <ac:picMk id="5" creationId="{62779656-3EBD-424B-9E6B-7DDBA3D1CD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54011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7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94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5BCD86F-6B8C-4DAA-AD63-FCEEF48E4F69}"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ADC0C2-2345-41C2-B293-DF28E2ADEBF3}"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61E276F-1066-4A0A-AA0C-B4F426149EEA}"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C11DAC4-3C84-4307-9E5E-B13C5AC08FD5}"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6E15C94-6B80-4057-9C9C-2AD2E3DA3679}"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163855-51F3-4EF4-B8B9-2DAE8E1EFB8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439E54E-9EEE-471E-87BC-9742F7888790}"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FCC20C5-D4A6-4603-87AC-21CC11E7C1C0}"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EFD11E-DCBE-47F2-8DAA-4673BB0CC19A}" type="datetimeFigureOut">
              <a:rPr lang="en-US"/>
              <a:t>5/7/2022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6176215-9D96-4049-99D5-253E81A5007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C3DA28D-2402-4422-9085-8FFDC4841458}"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DB9E72B-A9E5-49E4-AE73-0FDA90AFAC92}"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4B2E206D-6F33-40D2-954E-5EE215CD79ED}" type="datetimeFigureOut">
              <a:rPr lang="en-US"/>
              <a:t>5/7/2022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3DDBFDB-1634-4BA2-A565-8BC1661D011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47B3331C-D40F-490F-B68D-B0C22AE90024}" type="datetimeFigureOut">
              <a:rPr lang="en-US"/>
              <a:t>5/7/2022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26D72EC-BDA5-4971-B1FE-88DBDC42ED19}"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D60D18-041E-4C7C-9BBD-B7E95DC658CB}" type="datetimeFigureOut">
              <a:rPr lang="en-US"/>
              <a:t>5/7/2022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CC376F2-97D3-43D7-866B-7F19C934B38F}"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F15FAD-8844-4771-8CA7-8A0025834815}"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26015C4-74D2-46AC-BE90-660F7EB8729F}"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676AEF-AA9B-4174-962E-F8DEDD5A0771}" type="datetimeFigureOut">
              <a:rPr lang="en-US"/>
              <a:t>5/7/2022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335B339-D6ED-49A5-8AD1-7ABD1CEADE9D}"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2CFE098-0D5C-4DE6-BAD7-D180758577A8}" type="datetimeFigureOut">
              <a:rPr lang="en-US"/>
              <a:t>5/7/2022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C7DBF3E4-CD16-4C47-BFF0-0AA16EC9ADAA}"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219200" y="742944"/>
            <a:ext cx="670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SzPct val="100000"/>
            </a:pPr>
            <a:r>
              <a:rPr lang="en-US" altLang="en-US" sz="2400" b="1" dirty="0">
                <a:solidFill>
                  <a:srgbClr val="7030A0"/>
                </a:solidFill>
                <a:latin typeface="Times New Roman" panose="02020603050405020304" pitchFamily="18" charset="0"/>
                <a:cs typeface="Times New Roman" panose="02020603050405020304" pitchFamily="18" charset="0"/>
              </a:rPr>
              <a:t>Department of Information Technology</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PLANT DISEASE DETECTION USING IMAGE PROCESSING </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p:txBody>
      </p:sp>
      <p:sp>
        <p:nvSpPr>
          <p:cNvPr id="2052" name="Rectangle 6"/>
          <p:cNvSpPr>
            <a:spLocks noChangeArrowheads="1"/>
          </p:cNvSpPr>
          <p:nvPr/>
        </p:nvSpPr>
        <p:spPr bwMode="auto">
          <a:xfrm>
            <a:off x="469952" y="4412974"/>
            <a:ext cx="4668490" cy="174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buClr>
                <a:srgbClr val="000000"/>
              </a:buClr>
              <a:buSzPct val="100000"/>
            </a:pPr>
            <a:r>
              <a:rPr lang="en-GB" altLang="en-US" sz="2000" b="1" dirty="0">
                <a:latin typeface="Times New Roman" panose="02020603050405020304"/>
                <a:cs typeface="Times New Roman" panose="02020603050405020304"/>
                <a:sym typeface="+mn-ea"/>
              </a:rPr>
              <a:t>SUPERVISOR</a:t>
            </a: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sym typeface="+mn-ea"/>
              </a:rPr>
              <a:t>   </a:t>
            </a:r>
            <a:endParaRPr lang="en-US" altLang="en-US" sz="2000" dirty="0">
              <a:sym typeface="+mn-ea"/>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Mr. A IRUMPORAI </a:t>
            </a:r>
            <a:r>
              <a:rPr lang="en-US" altLang="en-US" sz="2000" b="1" dirty="0" err="1">
                <a:latin typeface="Times New Roman" panose="02020603050405020304" pitchFamily="18" charset="0"/>
                <a:cs typeface="Times New Roman" panose="02020603050405020304" pitchFamily="18" charset="0"/>
              </a:rPr>
              <a:t>M.Tech</a:t>
            </a:r>
            <a:r>
              <a:rPr lang="en-US" altLang="en-US" sz="2000" b="1" dirty="0">
                <a:latin typeface="Times New Roman" panose="02020603050405020304" pitchFamily="18" charset="0"/>
                <a:cs typeface="Times New Roman" panose="02020603050405020304" pitchFamily="18" charset="0"/>
              </a:rPr>
              <a:t>,</a:t>
            </a:r>
          </a:p>
          <a:p>
            <a:pPr eaLnBrk="1" hangingPunct="1">
              <a:lnSpc>
                <a:spcPct val="75000"/>
              </a:lnSpc>
              <a:buClr>
                <a:srgbClr val="000000"/>
              </a:buClr>
              <a:buSzPct val="100000"/>
            </a:pPr>
            <a:endParaRPr lang="en-US" altLang="en-US" sz="2000" b="1" dirty="0">
              <a:latin typeface="Times New Roman" panose="02020603050405020304" pitchFamily="18" charset="0"/>
              <a:cs typeface="Times New Roman" panose="02020603050405020304" pitchFamily="18" charset="0"/>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Assistant Professor,</a:t>
            </a:r>
          </a:p>
          <a:p>
            <a:pPr eaLnBrk="1" hangingPunct="1">
              <a:lnSpc>
                <a:spcPct val="75000"/>
              </a:lnSpc>
              <a:buClr>
                <a:srgbClr val="000000"/>
              </a:buClr>
              <a:buSzPct val="100000"/>
            </a:pPr>
            <a:endParaRPr lang="en-US" altLang="en-US" sz="2000" b="1" dirty="0">
              <a:latin typeface="Times New Roman" panose="02020603050405020304" pitchFamily="18" charset="0"/>
              <a:cs typeface="Times New Roman" panose="02020603050405020304" pitchFamily="18" charset="0"/>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Department of IT,REC </a:t>
            </a:r>
          </a:p>
        </p:txBody>
      </p:sp>
      <p:sp>
        <p:nvSpPr>
          <p:cNvPr id="2053" name="Rectangle 7"/>
          <p:cNvSpPr>
            <a:spLocks noChangeArrowheads="1"/>
          </p:cNvSpPr>
          <p:nvPr/>
        </p:nvSpPr>
        <p:spPr bwMode="auto">
          <a:xfrm>
            <a:off x="3082565" y="4300268"/>
            <a:ext cx="5814144" cy="17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TEAM MEMBERS</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RAMKUMAR K(181001072)</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VIJAY BHARATHWAJ G (181001113)</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AJAY DHIWAKAR S(181001501)   </a:t>
            </a:r>
            <a:endParaRPr lang="en-US" dirty="0"/>
          </a:p>
        </p:txBody>
      </p:sp>
      <p:sp>
        <p:nvSpPr>
          <p:cNvPr id="2054" name="TextBox 8"/>
          <p:cNvSpPr txBox="1">
            <a:spLocks noChangeArrowheads="1"/>
          </p:cNvSpPr>
          <p:nvPr/>
        </p:nvSpPr>
        <p:spPr bwMode="auto">
          <a:xfrm>
            <a:off x="0" y="0"/>
            <a:ext cx="9144000" cy="63023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500" dirty="0">
                <a:solidFill>
                  <a:schemeClr val="bg1"/>
                </a:solidFill>
                <a:latin typeface="Calibri" panose="020F0502020204030204" pitchFamily="34" charset="0"/>
              </a:rPr>
              <a:t>RAJALAKSHMI ENGINEERING COLLEGE</a:t>
            </a:r>
          </a:p>
        </p:txBody>
      </p:sp>
      <p:pic>
        <p:nvPicPr>
          <p:cNvPr id="7" name="image10.png">
            <a:extLst>
              <a:ext uri="{FF2B5EF4-FFF2-40B4-BE49-F238E27FC236}">
                <a16:creationId xmlns:a16="http://schemas.microsoft.com/office/drawing/2014/main" id="{1BF37A0C-2BAF-4478-BF06-0A44CF9EB623}"/>
              </a:ext>
            </a:extLst>
          </p:cNvPr>
          <p:cNvPicPr>
            <a:picLocks noChangeAspect="1"/>
          </p:cNvPicPr>
          <p:nvPr/>
        </p:nvPicPr>
        <p:blipFill>
          <a:blip r:embed="rId2" cstate="print"/>
          <a:stretch>
            <a:fillRect/>
          </a:stretch>
        </p:blipFill>
        <p:spPr>
          <a:xfrm>
            <a:off x="895032" y="2681936"/>
            <a:ext cx="1359535" cy="1157605"/>
          </a:xfrm>
          <a:prstGeom prst="rect">
            <a:avLst/>
          </a:prstGeom>
        </p:spPr>
      </p:pic>
      <p:pic>
        <p:nvPicPr>
          <p:cNvPr id="8" name="Picture 7">
            <a:extLst>
              <a:ext uri="{FF2B5EF4-FFF2-40B4-BE49-F238E27FC236}">
                <a16:creationId xmlns:a16="http://schemas.microsoft.com/office/drawing/2014/main" id="{50EB1D11-3A65-4DB6-A14A-87AF811B4E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843" y="2680694"/>
            <a:ext cx="1127125" cy="1143000"/>
          </a:xfrm>
          <a:prstGeom prst="rect">
            <a:avLst/>
          </a:prstGeom>
          <a:noFill/>
          <a:ln>
            <a:noFill/>
          </a:ln>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27206" y="1568657"/>
            <a:ext cx="8689587" cy="3884140"/>
          </a:xfrm>
          <a:prstGeom prst="rect">
            <a:avLst/>
          </a:prstGeom>
          <a:noFill/>
        </p:spPr>
        <p:txBody>
          <a:bodyPr wrap="square" rtlCol="0">
            <a:spAutoFit/>
          </a:bodyPr>
          <a:lstStyle/>
          <a:p>
            <a:pPr marL="342900" indent="-342900" algn="jus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second step is Image segmentation, it is considered to be the most crucial because diagnostic precision plays an important role in detection results.</a:t>
            </a:r>
          </a:p>
          <a:p>
            <a:pPr marL="342900" indent="-342900" algn="just">
              <a:buFont typeface="Arial" pitchFamily="34" charset="0"/>
              <a:buChar char="•"/>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last step is to identify the disease of leaves based on the deep learning algorithm. </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40000"/>
              </a:lnSpc>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6495"/>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USE CASE DIAGRAM</a:t>
            </a:r>
          </a:p>
        </p:txBody>
      </p:sp>
      <p:sp>
        <p:nvSpPr>
          <p:cNvPr id="6" name="Rounded Rectangle 5"/>
          <p:cNvSpPr/>
          <p:nvPr/>
        </p:nvSpPr>
        <p:spPr>
          <a:xfrm>
            <a:off x="3669030" y="1630680"/>
            <a:ext cx="609600" cy="190500"/>
          </a:xfrm>
          <a:prstGeom prst="round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63547" y="6327972"/>
            <a:ext cx="7841182" cy="44506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Diagram representing the actors in the system and their interactions with the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5B08A24-DA42-4EA0-A5D8-AF989A03B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951216"/>
            <a:ext cx="8382000" cy="5311268"/>
          </a:xfrm>
          <a:prstGeom prst="rect">
            <a:avLst/>
          </a:prstGeom>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BLOCK DIAGRAM</a:t>
            </a:r>
          </a:p>
        </p:txBody>
      </p:sp>
      <p:sp>
        <p:nvSpPr>
          <p:cNvPr id="6" name="Rounded Rectangle 5"/>
          <p:cNvSpPr/>
          <p:nvPr/>
        </p:nvSpPr>
        <p:spPr>
          <a:xfrm>
            <a:off x="3669030" y="1630680"/>
            <a:ext cx="609600" cy="190500"/>
          </a:xfrm>
          <a:prstGeom prst="round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70305" y="6109487"/>
            <a:ext cx="6808442" cy="4046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Diagram representing the overall system workflow</a:t>
            </a:r>
            <a:endParaRPr lang="en-IN"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2779656-3EBD-424B-9E6B-7DDBA3D1C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371600"/>
            <a:ext cx="6972300" cy="4114800"/>
          </a:xfrm>
          <a:prstGeom prst="rect">
            <a:avLst/>
          </a:prstGeom>
        </p:spPr>
      </p:pic>
    </p:spTree>
    <p:extLst>
      <p:ext uri="{BB962C8B-B14F-4D97-AF65-F5344CB8AC3E}">
        <p14:creationId xmlns:p14="http://schemas.microsoft.com/office/powerpoint/2010/main" val="4039721130"/>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ADVANTAGES OF</a:t>
            </a:r>
          </a:p>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4"/>
          <p:cNvSpPr txBox="1"/>
          <p:nvPr/>
        </p:nvSpPr>
        <p:spPr>
          <a:xfrm>
            <a:off x="311150" y="914400"/>
            <a:ext cx="8521700" cy="6734121"/>
          </a:xfrm>
          <a:prstGeom prst="rect">
            <a:avLst/>
          </a:prstGeom>
          <a:noFill/>
          <a:ln>
            <a:noFill/>
          </a:ln>
        </p:spPr>
        <p:txBody>
          <a:bodyPr spcFirstLastPara="1" wrap="square" lIns="91425" tIns="91425" rIns="91425" bIns="91425" anchor="t" anchorCtr="0">
            <a:spAutoFit/>
          </a:bodyPr>
          <a:lstStyle/>
          <a:p>
            <a:pPr marL="457200" indent="-457200" algn="just">
              <a:buFont typeface="Arial" pitchFamily="34" charset="0"/>
              <a:buChar char="•"/>
            </a:pPr>
            <a:r>
              <a:rPr lang="en-US" sz="2800" dirty="0">
                <a:latin typeface="Times New Roman" panose="02020603050405020304" pitchFamily="18" charset="0"/>
                <a:cs typeface="Times New Roman" panose="02020603050405020304" pitchFamily="18" charset="0"/>
              </a:rPr>
              <a:t>If the image processing and CNN is applied for the disease detection then a low amount of effort will be needed, it will be less time consuming and will be more accurate.</a:t>
            </a:r>
          </a:p>
          <a:p>
            <a:pPr marL="457200" indent="-457200" algn="just">
              <a:buFont typeface="Arial" pitchFamily="34" charset="0"/>
              <a:buChar char="•"/>
            </a:pPr>
            <a:r>
              <a:rPr lang="en-US" sz="2800" dirty="0">
                <a:latin typeface="Times New Roman" panose="02020603050405020304" pitchFamily="18" charset="0"/>
                <a:cs typeface="Times New Roman" panose="02020603050405020304" pitchFamily="18" charset="0"/>
              </a:rPr>
              <a:t>Advantage of using image processing method and CNN is that the leaf diseases can be identified at its early stage. For improving recognition rate, most of researchers used artificial neural networks and classifiers like ANN, SVM, etc. </a:t>
            </a:r>
          </a:p>
          <a:p>
            <a:pPr marL="457200" indent="-457200" algn="just">
              <a:buFont typeface="Arial" pitchFamily="34" charset="0"/>
              <a:buChar char="•"/>
            </a:pPr>
            <a:r>
              <a:rPr lang="en-US" sz="2800" dirty="0">
                <a:latin typeface="Times New Roman" panose="02020603050405020304" pitchFamily="18" charset="0"/>
                <a:cs typeface="Times New Roman" panose="02020603050405020304" pitchFamily="18" charset="0"/>
              </a:rPr>
              <a:t>Early identification of plant diseases would assist farmers in growing crop yields, which would raise India's gross domestic product (GDP).</a:t>
            </a:r>
          </a:p>
          <a:p>
            <a:pPr marL="342900" lvl="0" indent="-342900">
              <a:lnSpc>
                <a:spcPct val="160000"/>
              </a:lnSpc>
              <a:spcBef>
                <a:spcPts val="0"/>
              </a:spcBef>
              <a:spcAft>
                <a:spcPts val="0"/>
              </a:spcAft>
              <a:buFont typeface="Arial" pitchFamily="34" charset="0"/>
              <a:buChar char="•"/>
            </a:pPr>
            <a:endParaRPr lang="en-US" sz="2800" dirty="0">
              <a:latin typeface="Times New Roman" pitchFamily="18" charset="0"/>
              <a:ea typeface="Calibri" panose="020F0502020204030204"/>
              <a:cs typeface="Times New Roman" pitchFamily="18" charset="0"/>
              <a:sym typeface="Calibri" panose="020F0502020204030204"/>
            </a:endParaRPr>
          </a:p>
          <a:p>
            <a:pPr marL="342900" lvl="0" indent="-342900">
              <a:lnSpc>
                <a:spcPct val="160000"/>
              </a:lnSpc>
              <a:spcBef>
                <a:spcPts val="0"/>
              </a:spcBef>
              <a:spcAft>
                <a:spcPts val="0"/>
              </a:spcAft>
              <a:buFont typeface="Arial" pitchFamily="34" charset="0"/>
              <a:buChar char="•"/>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062083212"/>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798076"/>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LIST OF HARDWARE AND SOFTWARE USED</a:t>
            </a:r>
          </a:p>
        </p:txBody>
      </p:sp>
      <p:sp>
        <p:nvSpPr>
          <p:cNvPr id="155" name="Google Shape;155;p24"/>
          <p:cNvSpPr txBox="1"/>
          <p:nvPr/>
        </p:nvSpPr>
        <p:spPr>
          <a:xfrm>
            <a:off x="610315" y="798076"/>
            <a:ext cx="8261166" cy="6389411"/>
          </a:xfrm>
          <a:prstGeom prst="rect">
            <a:avLst/>
          </a:prstGeom>
          <a:noFill/>
          <a:ln>
            <a:noFill/>
          </a:ln>
        </p:spPr>
        <p:txBody>
          <a:bodyPr spcFirstLastPara="1" wrap="square" lIns="91425" tIns="91425" rIns="91425" bIns="91425" anchor="t" anchorCtr="0">
            <a:spAutoFit/>
          </a:bodyPr>
          <a:lstStyle/>
          <a:p>
            <a:pPr lvl="0">
              <a:lnSpc>
                <a:spcPct val="160000"/>
              </a:lnSpc>
              <a:spcBef>
                <a:spcPts val="0"/>
              </a:spcBef>
              <a:spcAft>
                <a:spcPts val="0"/>
              </a:spcAft>
            </a:pPr>
            <a:r>
              <a:rPr lang="en-GB" sz="2800" b="1" dirty="0">
                <a:latin typeface="Times New Roman" pitchFamily="18" charset="0"/>
                <a:ea typeface="Calibri" panose="020F0502020204030204"/>
                <a:cs typeface="Times New Roman" pitchFamily="18" charset="0"/>
                <a:sym typeface="Calibri" panose="020F0502020204030204"/>
              </a:rPr>
              <a:t>HARDWARE USED</a:t>
            </a:r>
            <a:r>
              <a:rPr lang="en-GB" sz="2800" dirty="0">
                <a:latin typeface="Times New Roman" pitchFamily="18" charset="0"/>
                <a:ea typeface="Calibri" panose="020F0502020204030204"/>
                <a:cs typeface="Times New Roman" pitchFamily="18" charset="0"/>
                <a:sym typeface="Calibri" panose="020F0502020204030204"/>
              </a:rPr>
              <a:t>:</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Hardware: Dual core         </a:t>
            </a: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RAM: 4GB</a:t>
            </a:r>
            <a:endParaRPr lang="en-IN" sz="2800" dirty="0">
              <a:latin typeface="Times New Roman" pitchFamily="18" charset="0"/>
              <a:cs typeface="Times New Roman" pitchFamily="18" charset="0"/>
            </a:endParaRPr>
          </a:p>
          <a:p>
            <a:pPr marL="800100" lvl="1" indent="-342900">
              <a:lnSpc>
                <a:spcPct val="160000"/>
              </a:lnSpc>
              <a:spcBef>
                <a:spcPts val="0"/>
              </a:spcBef>
              <a:spcAft>
                <a:spcPts val="0"/>
              </a:spcAft>
              <a:buFont typeface="Arial" pitchFamily="34" charset="0"/>
              <a:buChar char="•"/>
            </a:pPr>
            <a:r>
              <a:rPr lang="en-US" sz="2800" dirty="0">
                <a:latin typeface="Times New Roman" pitchFamily="18" charset="0"/>
                <a:cs typeface="Times New Roman" pitchFamily="18" charset="0"/>
              </a:rPr>
              <a:t>Hard disk: 500 GB</a:t>
            </a:r>
            <a:endParaRPr lang="en-IN" sz="2800" dirty="0">
              <a:latin typeface="Times New Roman" pitchFamily="18" charset="0"/>
              <a:cs typeface="Times New Roman" pitchFamily="18" charset="0"/>
            </a:endParaRPr>
          </a:p>
          <a:p>
            <a:pPr marL="800100" lvl="1" indent="-342900">
              <a:lnSpc>
                <a:spcPct val="160000"/>
              </a:lnSpc>
              <a:spcBef>
                <a:spcPts val="0"/>
              </a:spcBef>
              <a:spcAft>
                <a:spcPts val="0"/>
              </a:spcAft>
              <a:buFont typeface="Arial" pitchFamily="34" charset="0"/>
              <a:buChar char="•"/>
            </a:pPr>
            <a:r>
              <a:rPr lang="en-IN" sz="2800" dirty="0">
                <a:latin typeface="Times New Roman" pitchFamily="18" charset="0"/>
                <a:cs typeface="Times New Roman" pitchFamily="18" charset="0"/>
              </a:rPr>
              <a:t>Processor: 64-bit,1.80GHz minimum</a:t>
            </a:r>
          </a:p>
          <a:p>
            <a:pPr marL="800100" lvl="1" indent="-342900">
              <a:lnSpc>
                <a:spcPct val="160000"/>
              </a:lnSpc>
              <a:spcBef>
                <a:spcPts val="0"/>
              </a:spcBef>
              <a:spcAft>
                <a:spcPts val="0"/>
              </a:spcAft>
              <a:buFont typeface="Arial" pitchFamily="34" charset="0"/>
              <a:buChar char="•"/>
            </a:pPr>
            <a:r>
              <a:rPr lang="en-US" sz="2800" dirty="0" err="1">
                <a:latin typeface="Times New Roman" pitchFamily="18" charset="0"/>
                <a:cs typeface="Times New Roman" pitchFamily="18" charset="0"/>
              </a:rPr>
              <a:t>Input:Any</a:t>
            </a:r>
            <a:r>
              <a:rPr lang="en-US" sz="2800" dirty="0">
                <a:latin typeface="Times New Roman" pitchFamily="18" charset="0"/>
                <a:cs typeface="Times New Roman" pitchFamily="18" charset="0"/>
              </a:rPr>
              <a:t> input image which is diseased or healthy.</a:t>
            </a:r>
            <a:endParaRPr lang="en-IN" sz="2800" dirty="0">
              <a:latin typeface="Times New Roman" pitchFamily="18" charset="0"/>
              <a:cs typeface="Times New Roman" pitchFamily="18" charset="0"/>
            </a:endParaRPr>
          </a:p>
          <a:p>
            <a:pPr marL="800100" lvl="1"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a:p>
            <a:pPr marL="800100" lvl="1"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p:txBody>
      </p:sp>
    </p:spTree>
    <p:extLst>
      <p:ext uri="{BB962C8B-B14F-4D97-AF65-F5344CB8AC3E}">
        <p14:creationId xmlns:p14="http://schemas.microsoft.com/office/powerpoint/2010/main" val="1210407330"/>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LIST OF HARDWARE AND SOFTWARE USED</a:t>
            </a:r>
          </a:p>
        </p:txBody>
      </p:sp>
      <p:sp>
        <p:nvSpPr>
          <p:cNvPr id="155" name="Google Shape;155;p24"/>
          <p:cNvSpPr txBox="1"/>
          <p:nvPr/>
        </p:nvSpPr>
        <p:spPr>
          <a:xfrm>
            <a:off x="529551" y="914400"/>
            <a:ext cx="8372077" cy="6561766"/>
          </a:xfrm>
          <a:prstGeom prst="rect">
            <a:avLst/>
          </a:prstGeom>
          <a:noFill/>
          <a:ln>
            <a:noFill/>
          </a:ln>
        </p:spPr>
        <p:txBody>
          <a:bodyPr spcFirstLastPara="1" wrap="square" lIns="91425" tIns="91425" rIns="91425" bIns="91425" anchor="t" anchorCtr="0">
            <a:spAutoFit/>
          </a:bodyPr>
          <a:lstStyle/>
          <a:p>
            <a:pPr lvl="0" algn="just">
              <a:lnSpc>
                <a:spcPct val="160000"/>
              </a:lnSpc>
              <a:spcBef>
                <a:spcPts val="0"/>
              </a:spcBef>
              <a:spcAft>
                <a:spcPts val="0"/>
              </a:spcAft>
            </a:pPr>
            <a:r>
              <a:rPr lang="en-GB" sz="2800" b="1" dirty="0">
                <a:latin typeface="Times New Roman" pitchFamily="18" charset="0"/>
                <a:ea typeface="Calibri" panose="020F0502020204030204"/>
                <a:cs typeface="Times New Roman" pitchFamily="18" charset="0"/>
                <a:sym typeface="Calibri" panose="020F0502020204030204"/>
              </a:rPr>
              <a:t>SOFTWARE USED</a:t>
            </a:r>
            <a:r>
              <a:rPr lang="en-GB" sz="2800" dirty="0">
                <a:latin typeface="Times New Roman" pitchFamily="18" charset="0"/>
                <a:ea typeface="Calibri" panose="020F0502020204030204"/>
                <a:cs typeface="Times New Roman" pitchFamily="18" charset="0"/>
                <a:sym typeface="Calibri" panose="020F0502020204030204"/>
              </a:rPr>
              <a:t>:</a:t>
            </a:r>
          </a:p>
          <a:p>
            <a:pPr algn="just" fontAlgn="t"/>
            <a:r>
              <a:rPr lang="en-US" sz="2800" dirty="0">
                <a:latin typeface="Times New Roman" pitchFamily="18" charset="0"/>
                <a:cs typeface="Times New Roman" pitchFamily="18" charset="0"/>
              </a:rPr>
              <a:t>FRONT END TOOLS</a:t>
            </a:r>
            <a:endParaRPr lang="en-IN" sz="2800" dirty="0">
              <a:latin typeface="Times New Roman" pitchFamily="18" charset="0"/>
              <a:cs typeface="Times New Roman" pitchFamily="18" charset="0"/>
            </a:endParaRPr>
          </a:p>
          <a:p>
            <a:pPr marL="457200" indent="-457200" algn="just" fontAlgn="t">
              <a:buFont typeface="Arial" pitchFamily="34" charset="0"/>
              <a:buChar char="•"/>
            </a:pPr>
            <a:r>
              <a:rPr lang="en-US" sz="2800" dirty="0">
                <a:latin typeface="Times New Roman" pitchFamily="18" charset="0"/>
                <a:cs typeface="Times New Roman" pitchFamily="18" charset="0"/>
              </a:rPr>
              <a:t> Flutter (Android App Development</a:t>
            </a:r>
            <a:r>
              <a:rPr lang="en-US" sz="280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algn="just" fontAlgn="t"/>
            <a:r>
              <a:rPr lang="en-US" sz="2800" dirty="0">
                <a:latin typeface="Times New Roman" pitchFamily="18" charset="0"/>
                <a:cs typeface="Times New Roman" pitchFamily="18" charset="0"/>
              </a:rPr>
              <a:t>BACK-END TOOLS</a:t>
            </a:r>
            <a:endParaRPr lang="en-IN" sz="2800" dirty="0">
              <a:latin typeface="Times New Roman" pitchFamily="18" charset="0"/>
              <a:cs typeface="Times New Roman" pitchFamily="18" charset="0"/>
            </a:endParaRPr>
          </a:p>
          <a:p>
            <a:pPr marL="457200" indent="-457200" algn="just" fontAlgn="t">
              <a:buFont typeface="Arial" pitchFamily="34" charset="0"/>
              <a:buChar char="•"/>
            </a:pP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(framework)</a:t>
            </a:r>
            <a:endParaRPr lang="en-IN" sz="2800" dirty="0">
              <a:latin typeface="Times New Roman" pitchFamily="18" charset="0"/>
              <a:cs typeface="Times New Roman" pitchFamily="18" charset="0"/>
            </a:endParaRPr>
          </a:p>
          <a:p>
            <a:pPr algn="just" fontAlgn="t"/>
            <a:r>
              <a:rPr lang="en-US" sz="2800" dirty="0">
                <a:latin typeface="Times New Roman" pitchFamily="18" charset="0"/>
                <a:cs typeface="Times New Roman" pitchFamily="18" charset="0"/>
              </a:rPr>
              <a:t>MIDDLEWARE TECHNOLOGIES</a:t>
            </a:r>
            <a:endParaRPr lang="en-IN" sz="2800" dirty="0">
              <a:latin typeface="Times New Roman" pitchFamily="18" charset="0"/>
              <a:cs typeface="Times New Roman" pitchFamily="18" charset="0"/>
            </a:endParaRPr>
          </a:p>
          <a:p>
            <a:pPr marL="457200" indent="-457200" algn="just" fontAlgn="t">
              <a:buFont typeface="Arial" pitchFamily="34" charset="0"/>
              <a:buChar char="•"/>
            </a:pP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Lite API</a:t>
            </a:r>
            <a:endParaRPr lang="en-IN" sz="2800" dirty="0">
              <a:latin typeface="Times New Roman" pitchFamily="18" charset="0"/>
              <a:cs typeface="Times New Roman" pitchFamily="18" charset="0"/>
            </a:endParaRPr>
          </a:p>
          <a:p>
            <a:pPr algn="just" fontAlgn="t"/>
            <a:r>
              <a:rPr lang="en-US" sz="2800" dirty="0">
                <a:latin typeface="Times New Roman" pitchFamily="18" charset="0"/>
                <a:cs typeface="Times New Roman" pitchFamily="18" charset="0"/>
              </a:rPr>
              <a:t>IDE</a:t>
            </a:r>
            <a:endParaRPr lang="en-IN" sz="2800" dirty="0">
              <a:latin typeface="Times New Roman" pitchFamily="18" charset="0"/>
              <a:cs typeface="Times New Roman" pitchFamily="18" charset="0"/>
            </a:endParaRPr>
          </a:p>
          <a:p>
            <a:pPr marL="457200" indent="-457200" algn="just" fontAlgn="t">
              <a:buFont typeface="Arial" pitchFamily="34" charset="0"/>
              <a:buChar char="•"/>
            </a:pPr>
            <a:r>
              <a:rPr lang="en-US" sz="2800" dirty="0">
                <a:latin typeface="Times New Roman" pitchFamily="18" charset="0"/>
                <a:cs typeface="Times New Roman" pitchFamily="18" charset="0"/>
              </a:rPr>
              <a:t>Android Studio</a:t>
            </a:r>
            <a:endParaRPr lang="en-IN" sz="2800" dirty="0">
              <a:latin typeface="Times New Roman" pitchFamily="18" charset="0"/>
              <a:cs typeface="Times New Roman" pitchFamily="18" charset="0"/>
            </a:endParaRPr>
          </a:p>
          <a:p>
            <a:pPr algn="just" fontAlgn="t"/>
            <a:r>
              <a:rPr lang="en-US" sz="2800" dirty="0">
                <a:latin typeface="Times New Roman" pitchFamily="18" charset="0"/>
                <a:cs typeface="Times New Roman" pitchFamily="18" charset="0"/>
              </a:rPr>
              <a:t>SIMULATION TOOLS</a:t>
            </a:r>
            <a:endParaRPr lang="en-IN" sz="2800" dirty="0">
              <a:latin typeface="Times New Roman" pitchFamily="18" charset="0"/>
              <a:cs typeface="Times New Roman" pitchFamily="18" charset="0"/>
            </a:endParaRPr>
          </a:p>
          <a:p>
            <a:pPr marL="457200" indent="-457200" algn="just" fontAlgn="t">
              <a:buFont typeface="Arial" pitchFamily="34" charset="0"/>
              <a:buChar char="•"/>
            </a:pPr>
            <a:r>
              <a:rPr lang="en-US" sz="2800" dirty="0">
                <a:latin typeface="Times New Roman" pitchFamily="18" charset="0"/>
                <a:cs typeface="Times New Roman" pitchFamily="18" charset="0"/>
              </a:rPr>
              <a:t>Android Emulator</a:t>
            </a:r>
            <a:endParaRPr lang="en-IN" sz="2800" dirty="0">
              <a:latin typeface="Times New Roman" pitchFamily="18" charset="0"/>
              <a:cs typeface="Times New Roman" pitchFamily="18" charset="0"/>
            </a:endParaRPr>
          </a:p>
          <a:p>
            <a:pPr marL="1257300" lvl="2"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a:p>
            <a:pPr marL="800100" lvl="1" indent="-342900">
              <a:lnSpc>
                <a:spcPct val="160000"/>
              </a:lnSpc>
              <a:spcBef>
                <a:spcPts val="0"/>
              </a:spcBef>
              <a:spcAft>
                <a:spcPts val="0"/>
              </a:spcAft>
              <a:buFont typeface="Arial" pitchFamily="34" charset="0"/>
              <a:buChar char="•"/>
            </a:pPr>
            <a:endParaRPr lang="en-GB" sz="2800" dirty="0">
              <a:latin typeface="Times New Roman" pitchFamily="18" charset="0"/>
              <a:ea typeface="Calibri" panose="020F0502020204030204"/>
              <a:cs typeface="Times New Roman" pitchFamily="18" charset="0"/>
              <a:sym typeface="Calibri" panose="020F0502020204030204"/>
            </a:endParaRPr>
          </a:p>
        </p:txBody>
      </p:sp>
    </p:spTree>
    <p:extLst>
      <p:ext uri="{BB962C8B-B14F-4D97-AF65-F5344CB8AC3E}">
        <p14:creationId xmlns:p14="http://schemas.microsoft.com/office/powerpoint/2010/main" val="2870276674"/>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MODULES DESCRIPTION</a:t>
            </a:r>
          </a:p>
        </p:txBody>
      </p:sp>
      <p:sp>
        <p:nvSpPr>
          <p:cNvPr id="155" name="Google Shape;155;p24"/>
          <p:cNvSpPr txBox="1"/>
          <p:nvPr/>
        </p:nvSpPr>
        <p:spPr>
          <a:xfrm>
            <a:off x="404601" y="501706"/>
            <a:ext cx="8585163" cy="6217056"/>
          </a:xfrm>
          <a:prstGeom prst="rect">
            <a:avLst/>
          </a:prstGeom>
          <a:noFill/>
          <a:ln>
            <a:noFill/>
          </a:ln>
        </p:spPr>
        <p:txBody>
          <a:bodyPr spcFirstLastPara="1" wrap="square" lIns="91425" tIns="91425" rIns="91425" bIns="91425" anchor="t" anchorCtr="0">
            <a:spAutoFit/>
          </a:bodyPr>
          <a:lstStyle/>
          <a:p>
            <a:pPr marL="457200" indent="-457200" algn="just">
              <a:buFont typeface="Arial" pitchFamily="34" charset="0"/>
              <a:buChar char="•"/>
            </a:pPr>
            <a:r>
              <a:rPr lang="en-IN" altLang="en-US" sz="2800" b="1" dirty="0">
                <a:latin typeface="Times New Roman" panose="02020603050405020304" pitchFamily="18" charset="0"/>
                <a:cs typeface="Times New Roman" panose="02020603050405020304" pitchFamily="18" charset="0"/>
              </a:rPr>
              <a:t>Image Acquisition :</a:t>
            </a:r>
          </a:p>
          <a:p>
            <a:pPr algn="just"/>
            <a:r>
              <a:rPr lang="en-IN" altLang="en-US" sz="2800" dirty="0">
                <a:latin typeface="Times New Roman" panose="02020603050405020304" pitchFamily="18" charset="0"/>
                <a:cs typeface="Times New Roman" panose="02020603050405020304" pitchFamily="18" charset="0"/>
              </a:rPr>
              <a:t>        This model allows the users to upload the image of the diseased crop/leaf from gallery or through camera.</a:t>
            </a:r>
          </a:p>
          <a:p>
            <a:pPr marL="342900" indent="-342900" algn="just">
              <a:buFont typeface="Arial" pitchFamily="34" charset="0"/>
              <a:buChar char="•"/>
            </a:pPr>
            <a:r>
              <a:rPr lang="en-IN" altLang="en-US" sz="2800" b="1" dirty="0">
                <a:latin typeface="Times New Roman" panose="02020603050405020304" pitchFamily="18" charset="0"/>
                <a:cs typeface="Times New Roman" panose="02020603050405020304" pitchFamily="18" charset="0"/>
              </a:rPr>
              <a:t>Disease Detection :</a:t>
            </a:r>
            <a:endParaRPr lang="en-GB" altLang="en-US" sz="2800" b="1" dirty="0">
              <a:latin typeface="Times New Roman" panose="02020603050405020304" pitchFamily="18" charset="0"/>
              <a:cs typeface="Times New Roman" panose="02020603050405020304" pitchFamily="18" charset="0"/>
            </a:endParaRPr>
          </a:p>
          <a:p>
            <a:pPr algn="just"/>
            <a:r>
              <a:rPr lang="en-GB" altLang="en-US" sz="2800" dirty="0">
                <a:latin typeface="Times New Roman" panose="02020603050405020304" pitchFamily="18" charset="0"/>
                <a:cs typeface="Times New Roman" panose="02020603050405020304" pitchFamily="18" charset="0"/>
              </a:rPr>
              <a:t>        This module is used to detect the diseased part of the leaf through image segmentation.</a:t>
            </a:r>
          </a:p>
          <a:p>
            <a:pPr marL="342900" indent="-342900" algn="just">
              <a:buFont typeface="Arial" pitchFamily="34" charset="0"/>
              <a:buChar char="•"/>
            </a:pPr>
            <a:r>
              <a:rPr lang="en-GB" altLang="en-US" sz="2800" b="1" dirty="0">
                <a:latin typeface="Times New Roman" panose="02020603050405020304" pitchFamily="18" charset="0"/>
                <a:cs typeface="Times New Roman" panose="02020603050405020304" pitchFamily="18" charset="0"/>
              </a:rPr>
              <a:t>Disease Evaluation :</a:t>
            </a:r>
          </a:p>
          <a:p>
            <a:pPr algn="just"/>
            <a:r>
              <a:rPr lang="en-GB" altLang="en-US" sz="2800" dirty="0">
                <a:latin typeface="Times New Roman" panose="02020603050405020304" pitchFamily="18" charset="0"/>
                <a:cs typeface="Times New Roman" panose="02020603050405020304" pitchFamily="18" charset="0"/>
              </a:rPr>
              <a:t>       This module compares the diseased part of the input image with the trained data set and identifies the type of disease.</a:t>
            </a:r>
          </a:p>
          <a:p>
            <a:pPr marL="342900" indent="-342900" algn="just">
              <a:buFont typeface="Arial" pitchFamily="34" charset="0"/>
              <a:buChar char="•"/>
            </a:pPr>
            <a:r>
              <a:rPr lang="en-GB" altLang="en-US" sz="2800" b="1" dirty="0">
                <a:latin typeface="Times New Roman" panose="02020603050405020304" pitchFamily="18" charset="0"/>
                <a:cs typeface="Times New Roman" panose="02020603050405020304" pitchFamily="18" charset="0"/>
              </a:rPr>
              <a:t>Remedy Suggestion :</a:t>
            </a:r>
          </a:p>
          <a:p>
            <a:pPr lvl="1" algn="just"/>
            <a:r>
              <a:rPr lang="en-GB" altLang="en-US" sz="2800" dirty="0">
                <a:latin typeface="Times New Roman" panose="02020603050405020304" pitchFamily="18" charset="0"/>
                <a:cs typeface="Times New Roman" panose="02020603050405020304" pitchFamily="18" charset="0"/>
              </a:rPr>
              <a:t>  This module provides the remedies to the users which can be used to protect the plant from getting affected by the same disease.</a:t>
            </a:r>
            <a:endParaRPr lang="en-GB"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SNAPSHOTS</a:t>
            </a:r>
          </a:p>
        </p:txBody>
      </p:sp>
      <p:pic>
        <p:nvPicPr>
          <p:cNvPr id="5" name="image8.jpg"/>
          <p:cNvPicPr/>
          <p:nvPr/>
        </p:nvPicPr>
        <p:blipFill>
          <a:blip r:embed="rId3"/>
          <a:srcRect/>
          <a:stretch>
            <a:fillRect/>
          </a:stretch>
        </p:blipFill>
        <p:spPr>
          <a:xfrm>
            <a:off x="1590675" y="1175701"/>
            <a:ext cx="2166620" cy="4506595"/>
          </a:xfrm>
          <a:prstGeom prst="rect">
            <a:avLst/>
          </a:prstGeom>
          <a:ln w="12700">
            <a:solidFill>
              <a:srgbClr val="000000"/>
            </a:solidFill>
            <a:prstDash val="solid"/>
          </a:ln>
        </p:spPr>
      </p:pic>
      <p:pic>
        <p:nvPicPr>
          <p:cNvPr id="6" name="image10.jpg"/>
          <p:cNvPicPr/>
          <p:nvPr/>
        </p:nvPicPr>
        <p:blipFill>
          <a:blip r:embed="rId4"/>
          <a:srcRect/>
          <a:stretch>
            <a:fillRect/>
          </a:stretch>
        </p:blipFill>
        <p:spPr>
          <a:xfrm>
            <a:off x="5815330" y="1175701"/>
            <a:ext cx="2166620" cy="4488815"/>
          </a:xfrm>
          <a:prstGeom prst="rect">
            <a:avLst/>
          </a:prstGeom>
          <a:ln w="12700">
            <a:solidFill>
              <a:srgbClr val="000000"/>
            </a:solidFill>
            <a:prstDash val="solid"/>
          </a:ln>
        </p:spPr>
      </p:pic>
      <p:sp>
        <p:nvSpPr>
          <p:cNvPr id="7" name="Rectangle 6"/>
          <p:cNvSpPr/>
          <p:nvPr/>
        </p:nvSpPr>
        <p:spPr>
          <a:xfrm>
            <a:off x="1635760" y="5921375"/>
            <a:ext cx="2076450" cy="314325"/>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nSpc>
                <a:spcPct val="107000"/>
              </a:lnSpc>
              <a:spcAft>
                <a:spcPts val="800"/>
              </a:spcAft>
            </a:pPr>
            <a:r>
              <a:rPr lang="en-US" sz="1200" b="1" dirty="0">
                <a:solidFill>
                  <a:srgbClr val="000000"/>
                </a:solidFill>
                <a:latin typeface="Times New Roman"/>
                <a:ea typeface="Times New Roman"/>
              </a:rPr>
              <a:t>         </a:t>
            </a:r>
            <a:r>
              <a:rPr lang="en-US" sz="1200" b="1" dirty="0">
                <a:solidFill>
                  <a:srgbClr val="000000"/>
                </a:solidFill>
                <a:effectLst/>
                <a:latin typeface="Times New Roman"/>
                <a:ea typeface="Times New Roman"/>
              </a:rPr>
              <a:t> Splash Screen</a:t>
            </a:r>
            <a:endParaRPr lang="en-IN" sz="1100" dirty="0">
              <a:effectLst/>
              <a:latin typeface="Calibri"/>
              <a:ea typeface="Calibri"/>
            </a:endParaRPr>
          </a:p>
        </p:txBody>
      </p:sp>
      <p:sp>
        <p:nvSpPr>
          <p:cNvPr id="8" name="Rectangle 7"/>
          <p:cNvSpPr/>
          <p:nvPr/>
        </p:nvSpPr>
        <p:spPr>
          <a:xfrm>
            <a:off x="5905500" y="5907086"/>
            <a:ext cx="2076450" cy="314325"/>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nSpc>
                <a:spcPct val="107000"/>
              </a:lnSpc>
              <a:spcAft>
                <a:spcPts val="800"/>
              </a:spcAft>
            </a:pPr>
            <a:r>
              <a:rPr lang="en-US" sz="1200" b="1" dirty="0">
                <a:solidFill>
                  <a:srgbClr val="000000"/>
                </a:solidFill>
                <a:latin typeface="Times New Roman"/>
                <a:ea typeface="Times New Roman"/>
              </a:rPr>
              <a:t>         </a:t>
            </a:r>
            <a:r>
              <a:rPr lang="en-US" sz="1200" b="1" dirty="0">
                <a:solidFill>
                  <a:srgbClr val="000000"/>
                </a:solidFill>
                <a:effectLst/>
                <a:latin typeface="Times New Roman"/>
                <a:ea typeface="Times New Roman"/>
              </a:rPr>
              <a:t>Home Screen</a:t>
            </a:r>
            <a:endParaRPr lang="en-IN" sz="1100" dirty="0">
              <a:effectLst/>
              <a:latin typeface="Calibri"/>
              <a:ea typeface="Calibri"/>
            </a:endParaRPr>
          </a:p>
        </p:txBody>
      </p:sp>
    </p:spTree>
    <p:extLst>
      <p:ext uri="{BB962C8B-B14F-4D97-AF65-F5344CB8AC3E}">
        <p14:creationId xmlns:p14="http://schemas.microsoft.com/office/powerpoint/2010/main" val="2115477945"/>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SNAPSHOTS</a:t>
            </a:r>
          </a:p>
        </p:txBody>
      </p:sp>
      <p:pic>
        <p:nvPicPr>
          <p:cNvPr id="5" name="image12.jpg"/>
          <p:cNvPicPr/>
          <p:nvPr/>
        </p:nvPicPr>
        <p:blipFill>
          <a:blip r:embed="rId3"/>
          <a:srcRect/>
          <a:stretch>
            <a:fillRect/>
          </a:stretch>
        </p:blipFill>
        <p:spPr>
          <a:xfrm>
            <a:off x="746125" y="1369695"/>
            <a:ext cx="2184400" cy="4499610"/>
          </a:xfrm>
          <a:prstGeom prst="rect">
            <a:avLst/>
          </a:prstGeom>
          <a:ln w="12700">
            <a:solidFill>
              <a:srgbClr val="000000"/>
            </a:solidFill>
            <a:prstDash val="solid"/>
          </a:ln>
        </p:spPr>
      </p:pic>
      <p:pic>
        <p:nvPicPr>
          <p:cNvPr id="6" name="Picture 5" descr="C:\Users\91883\Downloads\Screenshot_2022-04-25-14-38-24-64_0dcb539f1eb1e7b589bcbadb8e88357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5700" y="1345565"/>
            <a:ext cx="2198687" cy="4523740"/>
          </a:xfrm>
          <a:prstGeom prst="rect">
            <a:avLst/>
          </a:prstGeom>
          <a:noFill/>
          <a:ln>
            <a:noFill/>
          </a:ln>
        </p:spPr>
      </p:pic>
      <p:sp>
        <p:nvSpPr>
          <p:cNvPr id="7" name="Rectangle 6"/>
          <p:cNvSpPr/>
          <p:nvPr/>
        </p:nvSpPr>
        <p:spPr>
          <a:xfrm>
            <a:off x="1076325" y="5946140"/>
            <a:ext cx="2484755" cy="492760"/>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nSpc>
                <a:spcPct val="107000"/>
              </a:lnSpc>
              <a:spcAft>
                <a:spcPts val="800"/>
              </a:spcAft>
            </a:pPr>
            <a:r>
              <a:rPr lang="en-US" sz="1200" b="1" dirty="0">
                <a:solidFill>
                  <a:srgbClr val="000000"/>
                </a:solidFill>
                <a:latin typeface="Times New Roman"/>
                <a:ea typeface="Times New Roman"/>
              </a:rPr>
              <a:t>     </a:t>
            </a:r>
            <a:r>
              <a:rPr lang="en-US" sz="1200" b="1" dirty="0">
                <a:solidFill>
                  <a:srgbClr val="000000"/>
                </a:solidFill>
                <a:effectLst/>
                <a:latin typeface="Times New Roman"/>
                <a:ea typeface="Times New Roman"/>
              </a:rPr>
              <a:t> Option to Select Image</a:t>
            </a:r>
            <a:endParaRPr lang="en-IN" sz="1100" dirty="0">
              <a:effectLst/>
              <a:latin typeface="Calibri"/>
              <a:ea typeface="Calibri"/>
            </a:endParaRPr>
          </a:p>
        </p:txBody>
      </p:sp>
      <p:sp>
        <p:nvSpPr>
          <p:cNvPr id="8" name="Rectangle 7"/>
          <p:cNvSpPr/>
          <p:nvPr/>
        </p:nvSpPr>
        <p:spPr>
          <a:xfrm>
            <a:off x="3695700" y="6057900"/>
            <a:ext cx="2321560" cy="422275"/>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nSpc>
                <a:spcPct val="107000"/>
              </a:lnSpc>
              <a:spcAft>
                <a:spcPts val="800"/>
              </a:spcAft>
            </a:pPr>
            <a:r>
              <a:rPr lang="en-US" sz="1200" b="1" dirty="0">
                <a:solidFill>
                  <a:srgbClr val="000000"/>
                </a:solidFill>
                <a:latin typeface="Times New Roman"/>
                <a:ea typeface="Times New Roman"/>
              </a:rPr>
              <a:t>          </a:t>
            </a:r>
            <a:r>
              <a:rPr lang="en-US" sz="1200" b="1" dirty="0">
                <a:solidFill>
                  <a:srgbClr val="000000"/>
                </a:solidFill>
                <a:effectLst/>
                <a:latin typeface="Times New Roman"/>
                <a:ea typeface="Times New Roman"/>
              </a:rPr>
              <a:t> Disease detection </a:t>
            </a:r>
            <a:endParaRPr lang="en-IN" sz="1100" dirty="0">
              <a:effectLst/>
              <a:latin typeface="Calibri"/>
              <a:ea typeface="Calibri"/>
            </a:endParaRPr>
          </a:p>
        </p:txBody>
      </p:sp>
      <p:pic>
        <p:nvPicPr>
          <p:cNvPr id="9" name="Picture 8" descr="C:\Users\91883\Pictures\remedy part.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5400" y="1345565"/>
            <a:ext cx="2325370" cy="4523740"/>
          </a:xfrm>
          <a:prstGeom prst="rect">
            <a:avLst/>
          </a:prstGeom>
          <a:noFill/>
          <a:ln>
            <a:noFill/>
          </a:ln>
        </p:spPr>
      </p:pic>
      <p:sp>
        <p:nvSpPr>
          <p:cNvPr id="2" name="Rectangle 1"/>
          <p:cNvSpPr/>
          <p:nvPr/>
        </p:nvSpPr>
        <p:spPr>
          <a:xfrm>
            <a:off x="6732654" y="6054020"/>
            <a:ext cx="1255921" cy="276999"/>
          </a:xfrm>
          <a:prstGeom prst="rect">
            <a:avLst/>
          </a:prstGeom>
        </p:spPr>
        <p:txBody>
          <a:bodyPr wrap="none">
            <a:spAutoFit/>
          </a:bodyPr>
          <a:lstStyle/>
          <a:p>
            <a:r>
              <a:rPr lang="en-US" sz="1200" b="1" dirty="0">
                <a:latin typeface="Times New Roman" pitchFamily="18" charset="0"/>
                <a:cs typeface="Times New Roman" pitchFamily="18" charset="0"/>
              </a:rPr>
              <a:t>  Remedy screen</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06116719"/>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1"/>
            <a:ext cx="4038600" cy="50170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TESTING AND ANALYSIS</a:t>
            </a:r>
          </a:p>
        </p:txBody>
      </p:sp>
      <p:sp>
        <p:nvSpPr>
          <p:cNvPr id="6" name="Rectangle 5">
            <a:extLst>
              <a:ext uri="{FF2B5EF4-FFF2-40B4-BE49-F238E27FC236}">
                <a16:creationId xmlns:a16="http://schemas.microsoft.com/office/drawing/2014/main" id="{F6F0504C-25F0-41BF-B65D-FDCB86A052E4}"/>
              </a:ext>
            </a:extLst>
          </p:cNvPr>
          <p:cNvSpPr/>
          <p:nvPr/>
        </p:nvSpPr>
        <p:spPr>
          <a:xfrm>
            <a:off x="1443990" y="2789223"/>
            <a:ext cx="5791200"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82441D1-F3DA-4D27-A323-FA6FEC5AAF69}"/>
              </a:ext>
            </a:extLst>
          </p:cNvPr>
          <p:cNvSpPr/>
          <p:nvPr/>
        </p:nvSpPr>
        <p:spPr>
          <a:xfrm>
            <a:off x="1266588" y="6080152"/>
            <a:ext cx="5791200" cy="501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Google Shape;368;p48"/>
          <p:cNvPicPr preferRelativeResize="0"/>
          <p:nvPr/>
        </p:nvPicPr>
        <p:blipFill>
          <a:blip r:embed="rId3">
            <a:alphaModFix/>
          </a:blip>
          <a:stretch>
            <a:fillRect/>
          </a:stretch>
        </p:blipFill>
        <p:spPr>
          <a:xfrm>
            <a:off x="457200" y="763550"/>
            <a:ext cx="7962050" cy="5648176"/>
          </a:xfrm>
          <a:prstGeom prst="rect">
            <a:avLst/>
          </a:prstGeom>
          <a:noFill/>
          <a:ln>
            <a:noFill/>
          </a:ln>
        </p:spPr>
      </p:pic>
    </p:spTree>
    <p:extLst>
      <p:ext uri="{BB962C8B-B14F-4D97-AF65-F5344CB8AC3E}">
        <p14:creationId xmlns:p14="http://schemas.microsoft.com/office/powerpoint/2010/main" val="2749512166"/>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OBJECTIVE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8452" y="925876"/>
            <a:ext cx="8507095" cy="45037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spcAft>
                <a:spcPts val="800"/>
              </a:spcAft>
              <a:buFont typeface="Arial" pitchFamily="34" charset="0"/>
              <a:buChar char="•"/>
            </a:pPr>
            <a:r>
              <a:rPr lang="en-US" sz="2800" dirty="0">
                <a:latin typeface="Times New Roman" panose="02020603050405020304" pitchFamily="18" charset="0"/>
                <a:cs typeface="Times New Roman" panose="02020603050405020304" pitchFamily="18" charset="0"/>
              </a:rPr>
              <a:t>The goal of this project is to implement a Plant Disease detection system using image processing and image recognition with the help of Convolutional Neural Network(CNN).</a:t>
            </a:r>
          </a:p>
          <a:p>
            <a:pPr marL="342900" indent="-342900" algn="just">
              <a:spcAft>
                <a:spcPts val="800"/>
              </a:spcAft>
              <a:buFont typeface="Arial" pitchFamily="34" charset="0"/>
              <a:buChar char="•"/>
            </a:pPr>
            <a:r>
              <a:rPr lang="en-US" sz="2800" dirty="0">
                <a:latin typeface="Times New Roman" panose="02020603050405020304" pitchFamily="18" charset="0"/>
                <a:cs typeface="Times New Roman" panose="02020603050405020304" pitchFamily="18" charset="0"/>
              </a:rPr>
              <a:t>Plant disease can directly lead to stunted growth causing bad effects on yields and economic losses In addition, traditional methods mainly rely on specialists, experience, and manuals, but the majority of them are expensive, time-consuming, and labor-intensive with difficulty detecting precisely</a:t>
            </a:r>
            <a:endParaRPr lang="en-GB"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FUTURE ENHANCEMENTS</a:t>
            </a:r>
          </a:p>
        </p:txBody>
      </p:sp>
      <p:sp>
        <p:nvSpPr>
          <p:cNvPr id="155" name="Google Shape;155;p24"/>
          <p:cNvSpPr txBox="1"/>
          <p:nvPr/>
        </p:nvSpPr>
        <p:spPr>
          <a:xfrm>
            <a:off x="297455" y="903383"/>
            <a:ext cx="8182195" cy="4924395"/>
          </a:xfrm>
          <a:prstGeom prst="rect">
            <a:avLst/>
          </a:prstGeom>
          <a:noFill/>
          <a:ln>
            <a:noFill/>
          </a:ln>
        </p:spPr>
        <p:txBody>
          <a:bodyPr spcFirstLastPara="1" wrap="square" lIns="91425" tIns="91425" rIns="91425" bIns="91425" anchor="t" anchorCtr="0">
            <a:spAutoFit/>
          </a:bodyPr>
          <a:lstStyle/>
          <a:p>
            <a:pPr marL="342900" indent="-342900" algn="just">
              <a:spcBef>
                <a:spcPts val="0"/>
              </a:spcBef>
              <a:spcAft>
                <a:spcPts val="0"/>
              </a:spcAft>
              <a:buFont typeface="Arial" pitchFamily="34" charset="0"/>
              <a:buChar char="•"/>
            </a:pPr>
            <a:r>
              <a:rPr lang="en-US" sz="2800" dirty="0">
                <a:latin typeface="Times New Roman" pitchFamily="18" charset="0"/>
                <a:cs typeface="Times New Roman" pitchFamily="18" charset="0"/>
              </a:rPr>
              <a:t>A deeper research on the topic of this project can be done by expanding the dataset and increasing the number of crop species and diseases which can be detected with the help of this application and also by integrating a module where the farmers can get live suggestions and insights from experts in the domain. </a:t>
            </a:r>
          </a:p>
          <a:p>
            <a:pPr marL="342900" indent="-342900" algn="just">
              <a:spcBef>
                <a:spcPts val="0"/>
              </a:spcBef>
              <a:spcAft>
                <a:spcPts val="0"/>
              </a:spcAft>
              <a:buFont typeface="Arial" pitchFamily="34" charset="0"/>
              <a:buChar char="•"/>
            </a:pPr>
            <a:r>
              <a:rPr lang="en-US" sz="2800" dirty="0">
                <a:latin typeface="Times New Roman" pitchFamily="18" charset="0"/>
                <a:cs typeface="Times New Roman" pitchFamily="18" charset="0"/>
              </a:rPr>
              <a:t>There can also be a shopping or an e-commerce based module where the farmers can buy the required chemicals for the remedy which is stated in the application.</a:t>
            </a:r>
            <a:endParaRPr lang="en-IN" sz="2800" dirty="0">
              <a:latin typeface="Times New Roman" pitchFamily="18" charset="0"/>
              <a:cs typeface="Times New Roman" pitchFamily="18" charset="0"/>
            </a:endParaRPr>
          </a:p>
          <a:p>
            <a:pPr marL="342900" indent="-342900">
              <a:spcBef>
                <a:spcPts val="0"/>
              </a:spcBef>
              <a:spcAft>
                <a:spcPts val="0"/>
              </a:spcAft>
              <a:buFont typeface="Arial" pitchFamily="34" charset="0"/>
              <a:buChar char="•"/>
            </a:pP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043160792"/>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FUTURE ENHANCEMENTS</a:t>
            </a:r>
          </a:p>
        </p:txBody>
      </p:sp>
      <p:sp>
        <p:nvSpPr>
          <p:cNvPr id="155" name="Google Shape;155;p24"/>
          <p:cNvSpPr txBox="1"/>
          <p:nvPr/>
        </p:nvSpPr>
        <p:spPr>
          <a:xfrm>
            <a:off x="209320" y="914400"/>
            <a:ext cx="8648241" cy="3631733"/>
          </a:xfrm>
          <a:prstGeom prst="rect">
            <a:avLst/>
          </a:prstGeom>
          <a:noFill/>
          <a:ln>
            <a:noFill/>
          </a:ln>
        </p:spPr>
        <p:txBody>
          <a:bodyPr spcFirstLastPara="1" wrap="square" lIns="91425" tIns="91425" rIns="91425" bIns="91425" anchor="t" anchorCtr="0">
            <a:spAutoFit/>
          </a:bodyPr>
          <a:lstStyle/>
          <a:p>
            <a:pPr marL="457200" indent="-457200" algn="just">
              <a:buFont typeface="Arial" pitchFamily="34" charset="0"/>
              <a:buChar char="•"/>
            </a:pPr>
            <a:r>
              <a:rPr lang="en-US" sz="2800" dirty="0">
                <a:latin typeface="Times New Roman" pitchFamily="18" charset="0"/>
                <a:cs typeface="Times New Roman" pitchFamily="18" charset="0"/>
              </a:rPr>
              <a:t>The dilemma of costly domain experts will be solved if plant diseases could be detected automatically. Early identification of plant diseases would assist farmers in growing crop yields, which would raise India's gross domestic product (GDP).</a:t>
            </a:r>
            <a:endParaRPr lang="en-IN" sz="2800" dirty="0">
              <a:latin typeface="Times New Roman" pitchFamily="18" charset="0"/>
              <a:cs typeface="Times New Roman" pitchFamily="18" charset="0"/>
            </a:endParaRPr>
          </a:p>
          <a:p>
            <a:pPr marL="457200" indent="-457200">
              <a:buFont typeface="Arial" pitchFamily="34" charset="0"/>
              <a:buChar char="•"/>
            </a:pPr>
            <a:endParaRPr lang="en-US" sz="2800" dirty="0">
              <a:latin typeface="Times New Roman" pitchFamily="18" charset="0"/>
              <a:cs typeface="Times New Roman" pitchFamily="18" charset="0"/>
            </a:endParaRPr>
          </a:p>
          <a:p>
            <a:pPr marL="457200" indent="-457200">
              <a:buFont typeface="Arial" pitchFamily="34" charset="0"/>
              <a:buChar char="•"/>
            </a:pPr>
            <a:endParaRPr lang="en-IN" sz="2800" dirty="0">
              <a:latin typeface="Times New Roman" pitchFamily="18" charset="0"/>
              <a:cs typeface="Times New Roman" pitchFamily="18" charset="0"/>
            </a:endParaRPr>
          </a:p>
          <a:p>
            <a:pPr marL="0" lvl="0" indent="0" algn="l" rtl="0">
              <a:spcBef>
                <a:spcPts val="0"/>
              </a:spcBef>
              <a:spcAft>
                <a:spcPts val="0"/>
              </a:spcAft>
              <a:buFont typeface="Arial" panose="020B0604020202020204" pitchFamily="34" charset="0"/>
              <a:buNone/>
            </a:pP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1779016220"/>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155" name="Google Shape;155;p24"/>
          <p:cNvSpPr txBox="1"/>
          <p:nvPr/>
        </p:nvSpPr>
        <p:spPr>
          <a:xfrm>
            <a:off x="186116" y="955785"/>
            <a:ext cx="8771767" cy="4924395"/>
          </a:xfrm>
          <a:prstGeom prst="rect">
            <a:avLst/>
          </a:prstGeom>
          <a:noFill/>
          <a:ln>
            <a:noFill/>
          </a:ln>
        </p:spPr>
        <p:txBody>
          <a:bodyPr spcFirstLastPara="1" wrap="square" lIns="91425" tIns="91425" rIns="91425" bIns="91425" anchor="t" anchorCtr="0">
            <a:spAutoFit/>
          </a:bodyPr>
          <a:lstStyle/>
          <a:p>
            <a:pPr marL="457200" indent="-457200" algn="just">
              <a:buFont typeface="Arial" pitchFamily="34" charset="0"/>
              <a:buChar char="•"/>
            </a:pPr>
            <a:r>
              <a:rPr lang="en-US" sz="2800" dirty="0">
                <a:latin typeface="Times New Roman" pitchFamily="18" charset="0"/>
                <a:cs typeface="Times New Roman" pitchFamily="18" charset="0"/>
              </a:rPr>
              <a:t>The successful detection of plant disease is very important for cultivation of the crop and this can be done by using image processing. A smart phone application based on image processing technique which analyzes color features of spots in plants is developed and the preliminary measurement results in the recognition of the number of spots and their area on plant leaves showed accuracy higher than 90%.</a:t>
            </a:r>
          </a:p>
          <a:p>
            <a:pPr marL="457200" indent="-457200" algn="just">
              <a:buFont typeface="Arial" pitchFamily="34" charset="0"/>
              <a:buChar char="•"/>
            </a:pPr>
            <a:r>
              <a:rPr lang="en-US" sz="2800" dirty="0">
                <a:latin typeface="Times New Roman" pitchFamily="18" charset="0"/>
                <a:cs typeface="Times New Roman" pitchFamily="18" charset="0"/>
              </a:rPr>
              <a:t> Convolutional neural networks (CNN) is the most widely used classification technique for classifying plant diseases. </a:t>
            </a:r>
            <a:endParaRPr lang="en-GB" sz="2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240113447"/>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53407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418454" y="429940"/>
            <a:ext cx="8534400" cy="668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just">
              <a:lnSpc>
                <a:spcPct val="150000"/>
              </a:lnSpc>
              <a:spcBef>
                <a:spcPts val="0"/>
              </a:spcBef>
              <a:spcAft>
                <a:spcPts val="0"/>
              </a:spcAft>
              <a:buSzPts val="1100"/>
            </a:pPr>
            <a:r>
              <a:rPr lang="en-US" dirty="0">
                <a:solidFill>
                  <a:srgbClr val="000000"/>
                </a:solidFill>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Wang P, </a:t>
            </a:r>
            <a:r>
              <a:rPr lang="en-US" sz="1800" dirty="0" err="1">
                <a:effectLst/>
                <a:latin typeface="Times New Roman" panose="02020603050405020304" pitchFamily="18" charset="0"/>
                <a:ea typeface="Times New Roman" panose="02020603050405020304" pitchFamily="18" charset="0"/>
              </a:rPr>
              <a:t>Niu</a:t>
            </a:r>
            <a:r>
              <a:rPr lang="en-US" sz="1800" dirty="0">
                <a:effectLst/>
                <a:latin typeface="Times New Roman" panose="02020603050405020304" pitchFamily="18" charset="0"/>
                <a:ea typeface="Times New Roman" panose="02020603050405020304" pitchFamily="18" charset="0"/>
              </a:rPr>
              <a:t> T, Mao Y, Zhang Z, Liu B and He D (2021) Identification of Apple Leaf Diseases by Improved Deep Convolutional Neural Networks With an Attention Mechanism .DOI:10.3389/fpls.2021.723294.</a:t>
            </a:r>
          </a:p>
          <a:p>
            <a:pPr marR="0" lvl="0" algn="just">
              <a:lnSpc>
                <a:spcPct val="150000"/>
              </a:lnSpc>
              <a:spcBef>
                <a:spcPts val="0"/>
              </a:spcBef>
              <a:spcAft>
                <a:spcPts val="0"/>
              </a:spcAft>
              <a:buSzPts val="1100"/>
            </a:pPr>
            <a:endParaRPr lang="en-US" dirty="0">
              <a:latin typeface="Calibri" panose="020F0502020204030204" pitchFamily="34" charset="0"/>
              <a:ea typeface="Times New Roman" panose="02020603050405020304" pitchFamily="18" charset="0"/>
            </a:endParaRPr>
          </a:p>
          <a:p>
            <a:pPr marR="0" lvl="0" algn="just">
              <a:lnSpc>
                <a:spcPct val="150000"/>
              </a:lnSpc>
              <a:spcBef>
                <a:spcPts val="0"/>
              </a:spcBef>
              <a:spcAft>
                <a:spcPts val="0"/>
              </a:spcAft>
              <a:buSzPts val="1100"/>
            </a:pPr>
            <a:r>
              <a:rPr lang="en-US" sz="1800" dirty="0">
                <a:solidFill>
                  <a:srgbClr val="252525"/>
                </a:solidFill>
                <a:effectLst/>
                <a:latin typeface="Calibri" panose="020F0502020204030204" pitchFamily="34" charset="0"/>
                <a:ea typeface="Arial" panose="020B0604020202020204" pitchFamily="34" charset="0"/>
              </a:rPr>
              <a:t>[2] </a:t>
            </a:r>
            <a:r>
              <a:rPr lang="en-US" sz="1800" dirty="0">
                <a:solidFill>
                  <a:srgbClr val="252525"/>
                </a:solidFill>
                <a:effectLst/>
                <a:latin typeface="Times New Roman" panose="02020603050405020304" pitchFamily="18" charset="0"/>
                <a:ea typeface="Arial" panose="020B0604020202020204" pitchFamily="34" charset="0"/>
              </a:rPr>
              <a:t>P. Jiang, Y. Chen, B. Liu, D. He and C. Liang, (2019) "Real-Time Detection of Apple Leaf Diseases Using Deep Learning Approach Based on Improved Convolutional Neural Networks," in IEEE Access, vol. 7, pp. 59069-59080, 2019, </a:t>
            </a:r>
            <a:r>
              <a:rPr lang="en-US" sz="1800" dirty="0" err="1">
                <a:solidFill>
                  <a:srgbClr val="252525"/>
                </a:solidFill>
                <a:effectLst/>
                <a:latin typeface="Times New Roman" panose="02020603050405020304" pitchFamily="18" charset="0"/>
                <a:ea typeface="Arial" panose="020B0604020202020204" pitchFamily="34" charset="0"/>
              </a:rPr>
              <a:t>doi</a:t>
            </a:r>
            <a:r>
              <a:rPr lang="en-US" sz="1800" dirty="0">
                <a:solidFill>
                  <a:srgbClr val="252525"/>
                </a:solidFill>
                <a:effectLst/>
                <a:latin typeface="Times New Roman" panose="02020603050405020304" pitchFamily="18" charset="0"/>
                <a:ea typeface="Arial" panose="020B0604020202020204" pitchFamily="34" charset="0"/>
              </a:rPr>
              <a:t>: 10.1109/ACCESS.2019.2914929 </a:t>
            </a:r>
          </a:p>
          <a:p>
            <a:pPr marR="0" lvl="0" algn="just">
              <a:lnSpc>
                <a:spcPct val="150000"/>
              </a:lnSpc>
              <a:spcBef>
                <a:spcPts val="0"/>
              </a:spcBef>
              <a:spcAft>
                <a:spcPts val="0"/>
              </a:spcAft>
              <a:buSzPts val="1100"/>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Nivedhitha</a:t>
            </a:r>
            <a:r>
              <a:rPr lang="en-US" sz="1800" u="none" strike="noStrike" dirty="0">
                <a:effectLst/>
                <a:highlight>
                  <a:srgbClr val="FFFFFF"/>
                </a:highlight>
                <a:latin typeface="Times New Roman" panose="02020603050405020304" pitchFamily="18" charset="0"/>
                <a:ea typeface="Times New Roman" panose="02020603050405020304" pitchFamily="18" charset="0"/>
              </a:rPr>
              <a:t> P, Sankar S,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Dhanalakshmi</a:t>
            </a:r>
            <a:r>
              <a:rPr lang="en-US" sz="1800" u="none" strike="noStrike" dirty="0">
                <a:effectLst/>
                <a:highlight>
                  <a:srgbClr val="FFFFFF"/>
                </a:highlight>
                <a:latin typeface="Times New Roman" panose="02020603050405020304" pitchFamily="18" charset="0"/>
                <a:ea typeface="Times New Roman" panose="02020603050405020304" pitchFamily="18" charset="0"/>
              </a:rPr>
              <a:t> R, (2019) “An Efficient Hemorrhage Detection System using Decision Tree Classifier'', 2019, International Journal of Recent Technology and Engineering (IJRTE) ISSN: 2277-3878, Volume-8 Issue-3</a:t>
            </a:r>
            <a:endParaRPr lang="en-US" sz="1800" u="none" strike="noStrike"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0"/>
              </a:spcAft>
            </a:pPr>
            <a:r>
              <a:rPr lang="en-US" sz="1800" dirty="0">
                <a:effectLst/>
                <a:highlight>
                  <a:srgbClr val="FFFFFF"/>
                </a:highlight>
                <a:latin typeface="Times New Roman" panose="02020603050405020304" pitchFamily="18" charset="0"/>
                <a:ea typeface="Times New Roman" panose="02020603050405020304" pitchFamily="18" charset="0"/>
              </a:rPr>
              <a:t>  </a:t>
            </a:r>
          </a:p>
          <a:p>
            <a:pPr algn="just">
              <a:lnSpc>
                <a:spcPct val="115000"/>
              </a:lnSpc>
              <a:spcBef>
                <a:spcPts val="0"/>
              </a:spcBef>
              <a:spcAft>
                <a:spcPts val="0"/>
              </a:spcAft>
            </a:pPr>
            <a:r>
              <a:rPr lang="en-US" dirty="0">
                <a:highlight>
                  <a:srgbClr val="FFFFFF"/>
                </a:highlight>
                <a:latin typeface="Times New Roman" panose="02020603050405020304" pitchFamily="18" charset="0"/>
                <a:ea typeface="Calibri" panose="020F0502020204030204" pitchFamily="34" charset="0"/>
              </a:rPr>
              <a:t>[4] </a:t>
            </a:r>
            <a:r>
              <a:rPr lang="en-US" sz="1800" u="none" strike="noStrike" dirty="0">
                <a:effectLst/>
                <a:highlight>
                  <a:srgbClr val="FFFFFF"/>
                </a:highlight>
                <a:latin typeface="Times New Roman" panose="02020603050405020304" pitchFamily="18" charset="0"/>
                <a:ea typeface="Times New Roman" panose="02020603050405020304" pitchFamily="18" charset="0"/>
              </a:rPr>
              <a:t>A. Chakraborty, (2018) "Image Processing and Image Pattern Recognition a Programming Tutorial," 2018 First International Conference on Artificial Intelligence for Industries (AI4I), Laguna Hills, CA, USA, 2018, pp. 122-123,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doi</a:t>
            </a:r>
            <a:r>
              <a:rPr lang="en-US" sz="1800" u="none" strike="noStrike" dirty="0">
                <a:effectLst/>
                <a:highlight>
                  <a:srgbClr val="FFFFFF"/>
                </a:highlight>
                <a:latin typeface="Times New Roman" panose="02020603050405020304" pitchFamily="18" charset="0"/>
                <a:ea typeface="Times New Roman" panose="02020603050405020304" pitchFamily="18" charset="0"/>
              </a:rPr>
              <a:t>: 10.1109/AI4I.2018.8665702.</a:t>
            </a:r>
            <a:endParaRPr lang="en-US" sz="1800" u="none" strike="noStrike"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0025EC-A62E-45CF-8F61-425B6346F555}"/>
              </a:ext>
            </a:extLst>
          </p:cNvPr>
          <p:cNvSpPr txBox="1"/>
          <p:nvPr/>
        </p:nvSpPr>
        <p:spPr>
          <a:xfrm>
            <a:off x="550844" y="762000"/>
            <a:ext cx="8031296" cy="5807487"/>
          </a:xfrm>
          <a:prstGeom prst="rect">
            <a:avLst/>
          </a:prstGeom>
          <a:noFill/>
        </p:spPr>
        <p:txBody>
          <a:bodyPr wrap="square">
            <a:spAutoFit/>
          </a:bodyPr>
          <a:lstStyle/>
          <a:p>
            <a:pPr marR="0" lvl="0"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Times New Roman" panose="02020603050405020304" pitchFamily="18" charset="0"/>
              </a:rPr>
              <a:t>[5] B.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Nivedha</a:t>
            </a:r>
            <a:r>
              <a:rPr lang="en-US" sz="1800" u="none" strike="noStrike" dirty="0">
                <a:effectLst/>
                <a:highlight>
                  <a:srgbClr val="FFFFFF"/>
                </a:highlight>
                <a:latin typeface="Times New Roman" panose="02020603050405020304" pitchFamily="18" charset="0"/>
                <a:ea typeface="Times New Roman" panose="02020603050405020304" pitchFamily="18" charset="0"/>
              </a:rPr>
              <a:t>, M.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Priyadharshini</a:t>
            </a:r>
            <a:r>
              <a:rPr lang="en-US" sz="1800" u="none" strike="noStrike" dirty="0">
                <a:effectLst/>
                <a:highlight>
                  <a:srgbClr val="FFFFFF"/>
                </a:highlight>
                <a:latin typeface="Times New Roman" panose="02020603050405020304" pitchFamily="18" charset="0"/>
                <a:ea typeface="Times New Roman" panose="02020603050405020304" pitchFamily="18" charset="0"/>
              </a:rPr>
              <a:t>, E.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Thendral</a:t>
            </a:r>
            <a:r>
              <a:rPr lang="en-US" sz="1800" u="none" strike="noStrike" dirty="0">
                <a:effectLst/>
                <a:highlight>
                  <a:srgbClr val="FFFFFF"/>
                </a:highlight>
                <a:latin typeface="Times New Roman" panose="02020603050405020304" pitchFamily="18" charset="0"/>
                <a:ea typeface="Times New Roman" panose="02020603050405020304" pitchFamily="18" charset="0"/>
              </a:rPr>
              <a:t> and T.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Deenadayalan</a:t>
            </a:r>
            <a:r>
              <a:rPr lang="en-US" sz="1800" u="none" strike="noStrike" dirty="0">
                <a:effectLst/>
                <a:highlight>
                  <a:srgbClr val="FFFFFF"/>
                </a:highlight>
                <a:latin typeface="Times New Roman" panose="02020603050405020304" pitchFamily="18" charset="0"/>
                <a:ea typeface="Times New Roman" panose="02020603050405020304" pitchFamily="18" charset="0"/>
              </a:rPr>
              <a:t>, "Lossless Image Compression in Cloud Computing," (2017) International Conference on Technical Advancements in Computers and Communications (ICTACC),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Melmaruvathur</a:t>
            </a:r>
            <a:r>
              <a:rPr lang="en-US" sz="1800" u="none" strike="noStrike" dirty="0">
                <a:effectLst/>
                <a:highlight>
                  <a:srgbClr val="FFFFFF"/>
                </a:highlight>
                <a:latin typeface="Times New Roman" panose="02020603050405020304" pitchFamily="18" charset="0"/>
                <a:ea typeface="Times New Roman" panose="02020603050405020304" pitchFamily="18" charset="0"/>
              </a:rPr>
              <a:t>, India, 2017, pp. 112-115,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doi</a:t>
            </a:r>
            <a:r>
              <a:rPr lang="en-US" sz="1800" u="none" strike="noStrike" dirty="0">
                <a:effectLst/>
                <a:highlight>
                  <a:srgbClr val="FFFFFF"/>
                </a:highlight>
                <a:latin typeface="Times New Roman" panose="02020603050405020304" pitchFamily="18" charset="0"/>
                <a:ea typeface="Times New Roman" panose="02020603050405020304" pitchFamily="18" charset="0"/>
              </a:rPr>
              <a:t>: 10.1109/ICTACC.2017.37.</a:t>
            </a:r>
          </a:p>
          <a:p>
            <a:pPr marR="0" lvl="0" algn="just">
              <a:lnSpc>
                <a:spcPct val="115000"/>
              </a:lnSpc>
              <a:spcBef>
                <a:spcPts val="0"/>
              </a:spcBef>
              <a:spcAft>
                <a:spcPts val="0"/>
              </a:spcAft>
            </a:pPr>
            <a:endParaRPr lang="en-US" dirty="0">
              <a:highlight>
                <a:srgbClr val="FFFFFF"/>
              </a:highlight>
              <a:latin typeface="Times New Roman" panose="02020603050405020304" pitchFamily="18" charset="0"/>
              <a:ea typeface="Calibri" panose="020F0502020204030204" pitchFamily="34" charset="0"/>
            </a:endParaRPr>
          </a:p>
          <a:p>
            <a:pPr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Calibri" panose="020F0502020204030204" pitchFamily="34" charset="0"/>
              </a:rPr>
              <a:t>[6]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Bharate</a:t>
            </a:r>
            <a:r>
              <a:rPr lang="en-US" sz="1800" u="none" strike="noStrike" dirty="0">
                <a:effectLst/>
                <a:highlight>
                  <a:srgbClr val="FFFFFF"/>
                </a:highlight>
                <a:latin typeface="Times New Roman" panose="02020603050405020304" pitchFamily="18" charset="0"/>
                <a:ea typeface="Times New Roman" panose="02020603050405020304" pitchFamily="18" charset="0"/>
              </a:rPr>
              <a:t> A. A.  and M. S.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Shirdhonkar</a:t>
            </a:r>
            <a:r>
              <a:rPr lang="en-US" sz="1800" u="none" strike="noStrike" dirty="0">
                <a:effectLst/>
                <a:highlight>
                  <a:srgbClr val="FFFFFF"/>
                </a:highlight>
                <a:latin typeface="Times New Roman" panose="02020603050405020304" pitchFamily="18" charset="0"/>
                <a:ea typeface="Times New Roman" panose="02020603050405020304" pitchFamily="18" charset="0"/>
              </a:rPr>
              <a:t>, (2017) "A review on plant disease detection using image processing," 2017 International Conference on Intelligent Sustainable Systems (ICISS),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Palladam</a:t>
            </a:r>
            <a:r>
              <a:rPr lang="en-US" sz="1800" u="none" strike="noStrike" dirty="0">
                <a:effectLst/>
                <a:highlight>
                  <a:srgbClr val="FFFFFF"/>
                </a:highlight>
                <a:latin typeface="Times New Roman" panose="02020603050405020304" pitchFamily="18" charset="0"/>
                <a:ea typeface="Times New Roman" panose="02020603050405020304" pitchFamily="18" charset="0"/>
              </a:rPr>
              <a:t>, India, 2017, pp. 103-109,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doi</a:t>
            </a:r>
            <a:r>
              <a:rPr lang="en-US" sz="1800" u="none" strike="noStrike" dirty="0">
                <a:effectLst/>
                <a:highlight>
                  <a:srgbClr val="FFFFFF"/>
                </a:highlight>
                <a:latin typeface="Times New Roman" panose="02020603050405020304" pitchFamily="18" charset="0"/>
                <a:ea typeface="Times New Roman" panose="02020603050405020304" pitchFamily="18" charset="0"/>
              </a:rPr>
              <a:t>: 10.1109/ISS1.2017.8389326.</a:t>
            </a:r>
            <a:endParaRPr lang="en-US" sz="1800" u="none" strike="noStrike"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endParaRPr lang="en-US" sz="1800" u="none" strike="noStrike" dirty="0">
              <a:effectLst/>
              <a:highlight>
                <a:srgbClr val="FFFFFF"/>
              </a:highlight>
              <a:latin typeface="Times New Roman" panose="02020603050405020304" pitchFamily="18" charset="0"/>
              <a:ea typeface="Calibri" panose="020F0502020204030204" pitchFamily="34" charset="0"/>
            </a:endParaRPr>
          </a:p>
          <a:p>
            <a:pPr algn="just">
              <a:lnSpc>
                <a:spcPct val="115000"/>
              </a:lnSpc>
              <a:spcBef>
                <a:spcPts val="0"/>
              </a:spcBef>
              <a:spcAft>
                <a:spcPts val="0"/>
              </a:spcAft>
            </a:pPr>
            <a:r>
              <a:rPr lang="en-US" dirty="0">
                <a:highlight>
                  <a:srgbClr val="FFFFFF"/>
                </a:highlight>
                <a:latin typeface="Times New Roman" panose="02020603050405020304" pitchFamily="18" charset="0"/>
                <a:ea typeface="Calibri" panose="020F0502020204030204" pitchFamily="34" charset="0"/>
              </a:rPr>
              <a:t>[7]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Chuanlei</a:t>
            </a:r>
            <a:r>
              <a:rPr lang="en-US" sz="1800" u="none" strike="noStrike" dirty="0">
                <a:effectLst/>
                <a:highlight>
                  <a:srgbClr val="FFFFFF"/>
                </a:highlight>
                <a:latin typeface="Times New Roman" panose="02020603050405020304" pitchFamily="18" charset="0"/>
                <a:ea typeface="Times New Roman" panose="02020603050405020304" pitchFamily="18" charset="0"/>
              </a:rPr>
              <a:t>, Z. &amp;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Shanwen</a:t>
            </a:r>
            <a:r>
              <a:rPr lang="en-US" sz="1800" u="none" strike="noStrike" dirty="0">
                <a:effectLst/>
                <a:highlight>
                  <a:srgbClr val="FFFFFF"/>
                </a:highlight>
                <a:latin typeface="Times New Roman" panose="02020603050405020304" pitchFamily="18" charset="0"/>
                <a:ea typeface="Times New Roman" panose="02020603050405020304" pitchFamily="18" charset="0"/>
              </a:rPr>
              <a:t>, Z. &amp;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Jucheng</a:t>
            </a:r>
            <a:r>
              <a:rPr lang="en-US" sz="1800" u="none" strike="noStrike" dirty="0">
                <a:effectLst/>
                <a:highlight>
                  <a:srgbClr val="FFFFFF"/>
                </a:highlight>
                <a:latin typeface="Times New Roman" panose="02020603050405020304" pitchFamily="18" charset="0"/>
                <a:ea typeface="Times New Roman" panose="02020603050405020304" pitchFamily="18" charset="0"/>
              </a:rPr>
              <a:t>, Y. &amp;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Yancui</a:t>
            </a:r>
            <a:r>
              <a:rPr lang="en-US" sz="1800" u="none" strike="noStrike" dirty="0">
                <a:effectLst/>
                <a:highlight>
                  <a:srgbClr val="FFFFFF"/>
                </a:highlight>
                <a:latin typeface="Times New Roman" panose="02020603050405020304" pitchFamily="18" charset="0"/>
                <a:ea typeface="Times New Roman" panose="02020603050405020304" pitchFamily="18" charset="0"/>
              </a:rPr>
              <a:t>, S. &amp; Jia, C.. (2017). Apple leaf disease identification using genetic algorithm and correlation based feature selection method. 10. 74-83. 10.3965/j.ijabe.20171002.2166. </a:t>
            </a:r>
            <a:endParaRPr lang="en-US" sz="1800" u="none" strike="noStrike"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endParaRPr lang="en-US" sz="1800" u="none" strike="noStrike" dirty="0">
              <a:effectLst/>
              <a:latin typeface="Calibri" panose="020F0502020204030204" pitchFamily="34" charset="0"/>
              <a:ea typeface="Calibri" panose="020F0502020204030204" pitchFamily="34" charset="0"/>
            </a:endParaRPr>
          </a:p>
          <a:p>
            <a:pPr algn="just">
              <a:lnSpc>
                <a:spcPct val="115000"/>
              </a:lnSpc>
              <a:spcBef>
                <a:spcPts val="0"/>
              </a:spcBef>
              <a:spcAft>
                <a:spcPts val="0"/>
              </a:spcAft>
            </a:pPr>
            <a:r>
              <a:rPr lang="en-US" dirty="0">
                <a:latin typeface="Calibri" panose="020F0502020204030204" pitchFamily="34" charset="0"/>
                <a:ea typeface="Calibri" panose="020F0502020204030204" pitchFamily="34" charset="0"/>
              </a:rPr>
              <a:t>[8] </a:t>
            </a:r>
            <a:r>
              <a:rPr lang="en-US" sz="1800" u="none" strike="noStrike" dirty="0">
                <a:solidFill>
                  <a:srgbClr val="000000"/>
                </a:solidFill>
                <a:effectLst/>
                <a:latin typeface="Times New Roman" panose="02020603050405020304" pitchFamily="18" charset="0"/>
                <a:ea typeface="Times New Roman" panose="02020603050405020304" pitchFamily="18" charset="0"/>
              </a:rPr>
              <a:t>Jose, D., </a:t>
            </a:r>
            <a:r>
              <a:rPr lang="en-US" sz="1800" u="none" strike="noStrike" dirty="0" err="1">
                <a:solidFill>
                  <a:srgbClr val="000000"/>
                </a:solidFill>
                <a:effectLst/>
                <a:latin typeface="Times New Roman" panose="02020603050405020304" pitchFamily="18" charset="0"/>
                <a:ea typeface="Times New Roman" panose="02020603050405020304" pitchFamily="18" charset="0"/>
              </a:rPr>
              <a:t>Chithara</a:t>
            </a:r>
            <a:r>
              <a:rPr lang="en-US" sz="1800" u="none" strike="noStrike" dirty="0">
                <a:solidFill>
                  <a:srgbClr val="000000"/>
                </a:solidFill>
                <a:effectLst/>
                <a:latin typeface="Times New Roman" panose="02020603050405020304" pitchFamily="18" charset="0"/>
                <a:ea typeface="Times New Roman" panose="02020603050405020304" pitchFamily="18" charset="0"/>
              </a:rPr>
              <a:t>, A.N., Nirmal Kumar, P.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effectLst/>
                <a:highlight>
                  <a:srgbClr val="FFFFFF"/>
                </a:highlight>
                <a:latin typeface="Times New Roman" panose="02020603050405020304" pitchFamily="18" charset="0"/>
                <a:ea typeface="Times New Roman" panose="02020603050405020304" pitchFamily="18" charset="0"/>
              </a:rPr>
              <a:t>(2017)</a:t>
            </a:r>
            <a:r>
              <a:rPr lang="en-US" sz="1800" u="none" strike="noStrike" dirty="0">
                <a:solidFill>
                  <a:srgbClr val="000000"/>
                </a:solidFill>
                <a:effectLst/>
                <a:latin typeface="Times New Roman" panose="02020603050405020304" pitchFamily="18" charset="0"/>
                <a:ea typeface="Times New Roman" panose="02020603050405020304" pitchFamily="18" charset="0"/>
              </a:rPr>
              <a:t> Automatic Detection of Lung Cancer Nodules in Computerized Tomography Images.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Natl. Acad. Sci. Lett.</a:t>
            </a:r>
            <a:r>
              <a:rPr lang="en-US" sz="1800" u="none" strike="noStrike" dirty="0">
                <a:solidFill>
                  <a:srgbClr val="000000"/>
                </a:solidFill>
                <a:effectLst/>
                <a:latin typeface="Times New Roman" panose="02020603050405020304" pitchFamily="18" charset="0"/>
                <a:ea typeface="Times New Roman" panose="02020603050405020304" pitchFamily="18" charset="0"/>
              </a:rPr>
              <a:t> 40, 161–166 (2017).</a:t>
            </a:r>
            <a:endParaRPr lang="en-US" sz="1800" u="none" strike="noStrike"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endParaRPr lang="en-US" sz="1800" u="none" strike="noStrike"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50718963"/>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517605" y="762000"/>
            <a:ext cx="8534400" cy="53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Times New Roman" panose="02020603050405020304" pitchFamily="18" charset="0"/>
              </a:rPr>
              <a:t>[9]</a:t>
            </a:r>
            <a:r>
              <a:rPr lang="en-US" sz="1800" dirty="0">
                <a:effectLst/>
                <a:highlight>
                  <a:srgbClr val="FFFFFF"/>
                </a:highlight>
                <a:latin typeface="Times New Roman" panose="02020603050405020304" pitchFamily="18" charset="0"/>
                <a:ea typeface="Times New Roman" panose="02020603050405020304" pitchFamily="18" charset="0"/>
              </a:rPr>
              <a:t>  J. Francis, </a:t>
            </a:r>
            <a:r>
              <a:rPr lang="en-US" sz="1800" dirty="0" err="1">
                <a:effectLst/>
                <a:highlight>
                  <a:srgbClr val="FFFFFF"/>
                </a:highlight>
                <a:latin typeface="Times New Roman" panose="02020603050405020304" pitchFamily="18" charset="0"/>
                <a:ea typeface="Times New Roman" panose="02020603050405020304" pitchFamily="18" charset="0"/>
              </a:rPr>
              <a:t>Anto</a:t>
            </a:r>
            <a:r>
              <a:rPr lang="en-US" sz="1800" dirty="0">
                <a:effectLst/>
                <a:highlight>
                  <a:srgbClr val="FFFFFF"/>
                </a:highlight>
                <a:latin typeface="Times New Roman" panose="02020603050405020304" pitchFamily="18" charset="0"/>
                <a:ea typeface="Times New Roman" panose="02020603050405020304" pitchFamily="18" charset="0"/>
              </a:rPr>
              <a:t> </a:t>
            </a:r>
            <a:r>
              <a:rPr lang="en-US" sz="1800" dirty="0" err="1">
                <a:effectLst/>
                <a:highlight>
                  <a:srgbClr val="FFFFFF"/>
                </a:highlight>
                <a:latin typeface="Times New Roman" panose="02020603050405020304" pitchFamily="18" charset="0"/>
                <a:ea typeface="Times New Roman" panose="02020603050405020304" pitchFamily="18" charset="0"/>
              </a:rPr>
              <a:t>Sahaya</a:t>
            </a:r>
            <a:r>
              <a:rPr lang="en-US" sz="1800" dirty="0">
                <a:effectLst/>
                <a:highlight>
                  <a:srgbClr val="FFFFFF"/>
                </a:highlight>
                <a:latin typeface="Times New Roman" panose="02020603050405020304" pitchFamily="18" charset="0"/>
                <a:ea typeface="Times New Roman" panose="02020603050405020304" pitchFamily="18" charset="0"/>
              </a:rPr>
              <a:t> </a:t>
            </a:r>
            <a:r>
              <a:rPr lang="en-US" sz="1800" dirty="0" err="1">
                <a:effectLst/>
                <a:highlight>
                  <a:srgbClr val="FFFFFF"/>
                </a:highlight>
                <a:latin typeface="Times New Roman" panose="02020603050405020304" pitchFamily="18" charset="0"/>
                <a:ea typeface="Times New Roman" panose="02020603050405020304" pitchFamily="18" charset="0"/>
              </a:rPr>
              <a:t>Dhas</a:t>
            </a:r>
            <a:r>
              <a:rPr lang="en-US" sz="1800" dirty="0">
                <a:effectLst/>
                <a:highlight>
                  <a:srgbClr val="FFFFFF"/>
                </a:highlight>
                <a:latin typeface="Times New Roman" panose="02020603050405020304" pitchFamily="18" charset="0"/>
                <a:ea typeface="Times New Roman" panose="02020603050405020304" pitchFamily="18" charset="0"/>
              </a:rPr>
              <a:t> D and Anoop B K, (2016) "Identification of leaf diseases in pepper plants using soft computing techniques", 2016 Conference on Emerging Devices and Smart Systems (ICEDSS), </a:t>
            </a:r>
            <a:r>
              <a:rPr lang="en-US" sz="1800" dirty="0" err="1">
                <a:effectLst/>
                <a:highlight>
                  <a:srgbClr val="FFFFFF"/>
                </a:highlight>
                <a:latin typeface="Times New Roman" panose="02020603050405020304" pitchFamily="18" charset="0"/>
                <a:ea typeface="Times New Roman" panose="02020603050405020304" pitchFamily="18" charset="0"/>
              </a:rPr>
              <a:t>Namakkal</a:t>
            </a:r>
            <a:r>
              <a:rPr lang="en-US" sz="1800" dirty="0">
                <a:effectLst/>
                <a:highlight>
                  <a:srgbClr val="FFFFFF"/>
                </a:highlight>
                <a:latin typeface="Times New Roman" panose="02020603050405020304" pitchFamily="18" charset="0"/>
                <a:ea typeface="Times New Roman" panose="02020603050405020304" pitchFamily="18" charset="0"/>
              </a:rPr>
              <a:t>, India, 2016, pp. 168-173, </a:t>
            </a:r>
            <a:r>
              <a:rPr lang="en-US" sz="1800" dirty="0" err="1">
                <a:effectLst/>
                <a:highlight>
                  <a:srgbClr val="FFFFFF"/>
                </a:highlight>
                <a:latin typeface="Times New Roman" panose="02020603050405020304" pitchFamily="18" charset="0"/>
                <a:ea typeface="Times New Roman" panose="02020603050405020304" pitchFamily="18" charset="0"/>
              </a:rPr>
              <a:t>doi</a:t>
            </a:r>
            <a:r>
              <a:rPr lang="en-US" sz="1800" dirty="0">
                <a:effectLst/>
                <a:highlight>
                  <a:srgbClr val="FFFFFF"/>
                </a:highlight>
                <a:latin typeface="Times New Roman" panose="02020603050405020304" pitchFamily="18" charset="0"/>
                <a:ea typeface="Times New Roman" panose="02020603050405020304" pitchFamily="18" charset="0"/>
              </a:rPr>
              <a:t>: 10.1109/ICEDSS.2016.7587787</a:t>
            </a:r>
            <a:endParaRPr lang="en-US" sz="1800" u="none" strike="noStrike" dirty="0">
              <a:effectLst/>
              <a:latin typeface="Calibri" panose="020F0502020204030204" pitchFamily="34" charset="0"/>
              <a:ea typeface="Calibri" panose="020F0502020204030204" pitchFamily="34" charset="0"/>
            </a:endParaRPr>
          </a:p>
          <a:p>
            <a:pPr marL="457200" marR="0" algn="just">
              <a:lnSpc>
                <a:spcPct val="115000"/>
              </a:lnSpc>
              <a:spcBef>
                <a:spcPts val="0"/>
              </a:spcBef>
              <a:spcAft>
                <a:spcPts val="0"/>
              </a:spcAft>
            </a:pPr>
            <a:r>
              <a:rPr lang="en-US" sz="1800" dirty="0">
                <a:effectLst/>
                <a:highlight>
                  <a:srgbClr val="FFFFFF"/>
                </a:highligh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Times New Roman" panose="02020603050405020304" pitchFamily="18" charset="0"/>
              </a:rPr>
              <a:t>[10] S. D.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Khirade</a:t>
            </a:r>
            <a:r>
              <a:rPr lang="en-US" sz="1800" u="none" strike="noStrike" dirty="0">
                <a:effectLst/>
                <a:highlight>
                  <a:srgbClr val="FFFFFF"/>
                </a:highlight>
                <a:latin typeface="Times New Roman" panose="02020603050405020304" pitchFamily="18" charset="0"/>
                <a:ea typeface="Times New Roman" panose="02020603050405020304" pitchFamily="18" charset="0"/>
              </a:rPr>
              <a:t> and A. B. Patil, (2015) "Plant Disease Detection Using Image Processing," 2015 International Conference on Computing Communication Control and Automation, Pune, India, 2015, pp. 768-771,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doi</a:t>
            </a:r>
            <a:r>
              <a:rPr lang="en-US" sz="1800" u="none" strike="noStrike" dirty="0">
                <a:effectLst/>
                <a:highlight>
                  <a:srgbClr val="FFFFFF"/>
                </a:highlight>
                <a:latin typeface="Times New Roman" panose="02020603050405020304" pitchFamily="18" charset="0"/>
                <a:ea typeface="Times New Roman" panose="02020603050405020304" pitchFamily="18" charset="0"/>
              </a:rPr>
              <a:t>: 10.1109/ICCUBEA.2015.153</a:t>
            </a:r>
          </a:p>
          <a:p>
            <a:pPr marR="0" lvl="0" algn="just">
              <a:lnSpc>
                <a:spcPct val="115000"/>
              </a:lnSpc>
              <a:spcBef>
                <a:spcPts val="0"/>
              </a:spcBef>
              <a:spcAft>
                <a:spcPts val="0"/>
              </a:spcAft>
            </a:pPr>
            <a:endParaRPr lang="en-US" sz="1800" u="none" strike="noStrike" dirty="0">
              <a:effectLst/>
              <a:highlight>
                <a:srgbClr val="FFFFFF"/>
              </a:highlight>
              <a:latin typeface="Times New Roman" panose="02020603050405020304" pitchFamily="18" charset="0"/>
              <a:ea typeface="Times New Roman" panose="02020603050405020304" pitchFamily="18" charset="0"/>
            </a:endParaRPr>
          </a:p>
          <a:p>
            <a:pPr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Times New Roman" panose="02020603050405020304" pitchFamily="18" charset="0"/>
              </a:rPr>
              <a:t>[11] Manisha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Bhange</a:t>
            </a:r>
            <a:r>
              <a:rPr lang="en-US" sz="1800" u="none" strike="noStrike" dirty="0">
                <a:effectLst/>
                <a:highlight>
                  <a:srgbClr val="FFFFFF"/>
                </a:highlight>
                <a:latin typeface="Times New Roman" panose="02020603050405020304" pitchFamily="18" charset="0"/>
                <a:ea typeface="Times New Roman" panose="02020603050405020304" pitchFamily="18" charset="0"/>
              </a:rPr>
              <a:t>, H.A.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Hingoliwala</a:t>
            </a:r>
            <a:r>
              <a:rPr lang="en-US" sz="1800" u="none" strike="noStrike" dirty="0">
                <a:effectLst/>
                <a:highlight>
                  <a:srgbClr val="FFFFFF"/>
                </a:highlight>
                <a:latin typeface="Times New Roman" panose="02020603050405020304" pitchFamily="18" charset="0"/>
                <a:ea typeface="Times New Roman" panose="02020603050405020304" pitchFamily="18" charset="0"/>
              </a:rPr>
              <a:t>, (2015) “Smart Farming: Pomegranate Disease Detection Using Image Processing”, Procedia Computer Science, Volume 58, 2015, Pages 280-288, ISSN 1877-0509.</a:t>
            </a:r>
          </a:p>
          <a:p>
            <a:pPr algn="just">
              <a:lnSpc>
                <a:spcPct val="115000"/>
              </a:lnSpc>
              <a:spcBef>
                <a:spcPts val="0"/>
              </a:spcBef>
              <a:spcAft>
                <a:spcPts val="0"/>
              </a:spcAft>
            </a:pPr>
            <a:r>
              <a:rPr lang="en-US" sz="1800" dirty="0">
                <a:effectLst/>
                <a:highlight>
                  <a:srgbClr val="FFFFFF"/>
                </a:highligh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r>
              <a:rPr lang="en-US" dirty="0">
                <a:highlight>
                  <a:srgbClr val="FFFFFF"/>
                </a:highlight>
                <a:latin typeface="Times New Roman" panose="02020603050405020304" pitchFamily="18" charset="0"/>
                <a:ea typeface="Times New Roman" panose="02020603050405020304" pitchFamily="18" charset="0"/>
              </a:rPr>
              <a:t>[12]</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Barbedo</a:t>
            </a:r>
            <a:r>
              <a:rPr lang="en-US" sz="1800" u="none" strike="noStrike" dirty="0">
                <a:effectLst/>
                <a:highlight>
                  <a:srgbClr val="FFFFFF"/>
                </a:highlight>
                <a:latin typeface="Times New Roman" panose="02020603050405020304" pitchFamily="18" charset="0"/>
                <a:ea typeface="Times New Roman" panose="02020603050405020304" pitchFamily="18" charset="0"/>
              </a:rPr>
              <a:t>, Jayme &amp; Godoy, Claudia. (2015). Automatic Classification of Soybean Diseases Based on Digital Images of Leaf Symptoms.</a:t>
            </a:r>
            <a:endParaRPr lang="en-US" sz="1800" u="none" strike="noStrike" dirty="0">
              <a:effectLst/>
              <a:latin typeface="Calibri" panose="020F0502020204030204" pitchFamily="34" charset="0"/>
              <a:ea typeface="Calibri" panose="020F0502020204030204" pitchFamily="34" charset="0"/>
            </a:endParaRPr>
          </a:p>
          <a:p>
            <a:endParaRPr lang="en-US" sz="1800" u="none" strike="noStrike" dirty="0">
              <a:effectLst/>
              <a:latin typeface="Calibri" panose="020F0502020204030204" pitchFamily="34" charset="0"/>
              <a:ea typeface="Calibri" panose="020F0502020204030204" pitchFamily="34" charset="0"/>
            </a:endParaRPr>
          </a:p>
          <a:p>
            <a:pPr marL="5029200" marR="0" indent="457200" algn="just">
              <a:lnSpc>
                <a:spcPct val="115000"/>
              </a:lnSpc>
              <a:spcBef>
                <a:spcPts val="0"/>
              </a:spcBef>
              <a:spcAft>
                <a:spcPts val="0"/>
              </a:spcAft>
            </a:pPr>
            <a:r>
              <a:rPr lang="en-US" sz="1800" dirty="0">
                <a:effectLst/>
                <a:highlight>
                  <a:srgbClr val="FFFFFF"/>
                </a:highligh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84658961"/>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5097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451505" y="771463"/>
            <a:ext cx="8534400" cy="485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15000"/>
              </a:lnSpc>
              <a:spcBef>
                <a:spcPts val="0"/>
              </a:spcBef>
              <a:spcAft>
                <a:spcPts val="0"/>
              </a:spcAft>
            </a:pPr>
            <a:r>
              <a:rPr lang="en-US" sz="1800" u="none" strike="noStrike" dirty="0">
                <a:effectLst/>
                <a:highlight>
                  <a:srgbClr val="FFFFFF"/>
                </a:highlight>
                <a:latin typeface="Times New Roman" panose="02020603050405020304" pitchFamily="18" charset="0"/>
                <a:ea typeface="Times New Roman" panose="02020603050405020304" pitchFamily="18" charset="0"/>
              </a:rPr>
              <a:t>[13] </a:t>
            </a:r>
            <a:r>
              <a:rPr lang="en-US" sz="1800"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Awate</a:t>
            </a:r>
            <a:r>
              <a:rPr lang="en-US" sz="1800" u="none" strike="noStrike" dirty="0">
                <a:effectLst/>
                <a:highlight>
                  <a:srgbClr val="FFFFFF"/>
                </a:highlight>
                <a:latin typeface="Times New Roman" panose="02020603050405020304" pitchFamily="18" charset="0"/>
                <a:ea typeface="Times New Roman" panose="02020603050405020304" pitchFamily="18" charset="0"/>
              </a:rPr>
              <a:t> A. , D.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Deshmankar</a:t>
            </a:r>
            <a:r>
              <a:rPr lang="en-US" sz="1800" u="none" strike="noStrike" dirty="0">
                <a:effectLst/>
                <a:highlight>
                  <a:srgbClr val="FFFFFF"/>
                </a:highlight>
                <a:latin typeface="Times New Roman" panose="02020603050405020304" pitchFamily="18" charset="0"/>
                <a:ea typeface="Times New Roman" panose="02020603050405020304" pitchFamily="18" charset="0"/>
              </a:rPr>
              <a:t>, G.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Amrutkar</a:t>
            </a:r>
            <a:r>
              <a:rPr lang="en-US" sz="1800" u="none" strike="noStrike" dirty="0">
                <a:effectLst/>
                <a:highlight>
                  <a:srgbClr val="FFFFFF"/>
                </a:highlight>
                <a:latin typeface="Times New Roman" panose="02020603050405020304" pitchFamily="18" charset="0"/>
                <a:ea typeface="Times New Roman" panose="02020603050405020304" pitchFamily="18" charset="0"/>
              </a:rPr>
              <a:t>, U.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Bagul</a:t>
            </a:r>
            <a:r>
              <a:rPr lang="en-US" sz="1800" u="none" strike="noStrike" dirty="0">
                <a:effectLst/>
                <a:highlight>
                  <a:srgbClr val="FFFFFF"/>
                </a:highlight>
                <a:latin typeface="Times New Roman" panose="02020603050405020304" pitchFamily="18" charset="0"/>
                <a:ea typeface="Times New Roman" panose="02020603050405020304" pitchFamily="18" charset="0"/>
              </a:rPr>
              <a:t> and S.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Sonavane</a:t>
            </a:r>
            <a:r>
              <a:rPr lang="en-US" sz="1800" u="none" strike="noStrike" dirty="0">
                <a:effectLst/>
                <a:highlight>
                  <a:srgbClr val="FFFFFF"/>
                </a:highlight>
                <a:latin typeface="Times New Roman" panose="02020603050405020304" pitchFamily="18" charset="0"/>
                <a:ea typeface="Times New Roman" panose="02020603050405020304" pitchFamily="18" charset="0"/>
              </a:rPr>
              <a:t>, (2015). "Fruit disease detection using color, texture analysis and ANN," 2015 International Conference on Green Computing and Internet of Things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ICGCIoT</a:t>
            </a:r>
            <a:r>
              <a:rPr lang="en-US" sz="1800" u="none" strike="noStrike" dirty="0">
                <a:effectLst/>
                <a:highlight>
                  <a:srgbClr val="FFFFFF"/>
                </a:highlight>
                <a:latin typeface="Times New Roman" panose="02020603050405020304" pitchFamily="18" charset="0"/>
                <a:ea typeface="Times New Roman" panose="02020603050405020304" pitchFamily="18" charset="0"/>
              </a:rPr>
              <a:t>), Greater Noida, India, 2015, pp. 970-975,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doi</a:t>
            </a:r>
            <a:r>
              <a:rPr lang="en-US" sz="1800" u="none" strike="noStrike" dirty="0">
                <a:effectLst/>
                <a:highlight>
                  <a:srgbClr val="FFFFFF"/>
                </a:highlight>
                <a:latin typeface="Times New Roman" panose="02020603050405020304" pitchFamily="18" charset="0"/>
                <a:ea typeface="Times New Roman" panose="02020603050405020304" pitchFamily="18" charset="0"/>
              </a:rPr>
              <a:t>: 10.1109/ICGCIoT.2015.7380603.</a:t>
            </a:r>
            <a:endParaRPr lang="en-US" sz="1800" u="none" strike="noStrike" dirty="0">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r>
              <a:rPr lang="en-US" dirty="0">
                <a:highlight>
                  <a:srgbClr val="FFFFFF"/>
                </a:highlight>
                <a:latin typeface="Times New Roman" panose="02020603050405020304" pitchFamily="18" charset="0"/>
                <a:ea typeface="Times New Roman" panose="02020603050405020304" pitchFamily="18" charset="0"/>
              </a:rPr>
              <a:t>[14] </a:t>
            </a:r>
            <a:r>
              <a:rPr lang="en-US" sz="1800" u="none" strike="noStrike" dirty="0">
                <a:effectLst/>
                <a:highlight>
                  <a:srgbClr val="FFFFFF"/>
                </a:highlight>
                <a:latin typeface="Times New Roman" panose="02020603050405020304" pitchFamily="18" charset="0"/>
                <a:ea typeface="Times New Roman" panose="02020603050405020304" pitchFamily="18" charset="0"/>
              </a:rPr>
              <a:t>Rong Zhou,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Shun’ichi</a:t>
            </a:r>
            <a:r>
              <a:rPr lang="en-US" sz="1800" u="none" strike="noStrike" dirty="0">
                <a:effectLst/>
                <a:highlight>
                  <a:srgbClr val="FFFFFF"/>
                </a:highlight>
                <a:latin typeface="Times New Roman" panose="02020603050405020304" pitchFamily="18" charset="0"/>
                <a:ea typeface="Times New Roman" panose="02020603050405020304" pitchFamily="18" charset="0"/>
              </a:rPr>
              <a:t> Kaneko, Fumio Tanaka, Miyuki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Kayamori</a:t>
            </a:r>
            <a:r>
              <a:rPr lang="en-US" sz="1800" u="none" strike="noStrike" dirty="0">
                <a:effectLst/>
                <a:highlight>
                  <a:srgbClr val="FFFFFF"/>
                </a:highlight>
                <a:latin typeface="Times New Roman" panose="02020603050405020304" pitchFamily="18" charset="0"/>
                <a:ea typeface="Times New Roman" panose="02020603050405020304" pitchFamily="18" charset="0"/>
              </a:rPr>
              <a:t>,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Motoshige</a:t>
            </a:r>
            <a:r>
              <a:rPr lang="en-US" sz="1800" u="none" strike="noStrike" dirty="0">
                <a:effectLst/>
                <a:highlight>
                  <a:srgbClr val="FFFFFF"/>
                </a:highlight>
                <a:latin typeface="Times New Roman" panose="02020603050405020304" pitchFamily="18" charset="0"/>
                <a:ea typeface="Times New Roman" panose="02020603050405020304" pitchFamily="18" charset="0"/>
              </a:rPr>
              <a:t> Shimizu, (2014) “Disease detection of </a:t>
            </a:r>
            <a:r>
              <a:rPr lang="en-US" sz="1800" u="none" strike="noStrike" dirty="0" err="1">
                <a:effectLst/>
                <a:highlight>
                  <a:srgbClr val="FFFFFF"/>
                </a:highlight>
                <a:latin typeface="Times New Roman" panose="02020603050405020304" pitchFamily="18" charset="0"/>
                <a:ea typeface="Times New Roman" panose="02020603050405020304" pitchFamily="18" charset="0"/>
              </a:rPr>
              <a:t>Cercospora</a:t>
            </a:r>
            <a:r>
              <a:rPr lang="en-US" sz="1800" u="none" strike="noStrike" dirty="0">
                <a:effectLst/>
                <a:highlight>
                  <a:srgbClr val="FFFFFF"/>
                </a:highlight>
                <a:latin typeface="Times New Roman" panose="02020603050405020304" pitchFamily="18" charset="0"/>
                <a:ea typeface="Times New Roman" panose="02020603050405020304" pitchFamily="18" charset="0"/>
              </a:rPr>
              <a:t> Leaf Spot in sugar beet by robust template matching”, Computers and Electronics in Agriculture, Volume 108, 2014 Pages 58-70, ISSN 0168-1699,</a:t>
            </a:r>
            <a:endParaRPr lang="en-US" sz="1800" u="none" strike="noStrike" dirty="0">
              <a:effectLst/>
              <a:latin typeface="Calibri" panose="020F0502020204030204" pitchFamily="34" charset="0"/>
              <a:ea typeface="Calibri" panose="020F0502020204030204" pitchFamily="34" charset="0"/>
            </a:endParaRPr>
          </a:p>
          <a:p>
            <a:endParaRPr lang="en-US" sz="1800" u="none" strike="noStrike" dirty="0">
              <a:effectLst/>
              <a:latin typeface="Calibri" panose="020F0502020204030204" pitchFamily="34" charset="0"/>
              <a:ea typeface="Calibri" panose="020F0502020204030204" pitchFamily="34" charset="0"/>
            </a:endParaRPr>
          </a:p>
          <a:p>
            <a:r>
              <a:rPr lang="en-US" dirty="0">
                <a:highlight>
                  <a:srgbClr val="FFFFFF"/>
                </a:highlight>
                <a:latin typeface="Times New Roman" panose="02020603050405020304" pitchFamily="18" charset="0"/>
                <a:ea typeface="Times New Roman" panose="02020603050405020304" pitchFamily="18" charset="0"/>
              </a:rPr>
              <a:t>[15] </a:t>
            </a:r>
            <a:r>
              <a:rPr lang="en-US" u="none" strike="noStrike" dirty="0">
                <a:effectLst/>
                <a:highlight>
                  <a:srgbClr val="FFFFFF"/>
                </a:highlight>
                <a:latin typeface="Times New Roman" panose="02020603050405020304" pitchFamily="18" charset="0"/>
                <a:ea typeface="Times New Roman" panose="02020603050405020304" pitchFamily="18" charset="0"/>
              </a:rPr>
              <a:t>S. R. </a:t>
            </a:r>
            <a:r>
              <a:rPr lang="en-US" u="none" strike="noStrike" dirty="0" err="1">
                <a:effectLst/>
                <a:highlight>
                  <a:srgbClr val="FFFFFF"/>
                </a:highlight>
                <a:latin typeface="Times New Roman" panose="02020603050405020304" pitchFamily="18" charset="0"/>
                <a:ea typeface="Times New Roman" panose="02020603050405020304" pitchFamily="18" charset="0"/>
              </a:rPr>
              <a:t>Rupanagudi</a:t>
            </a:r>
            <a:r>
              <a:rPr lang="en-US" u="none" strike="noStrike" dirty="0">
                <a:effectLst/>
                <a:highlight>
                  <a:srgbClr val="FFFFFF"/>
                </a:highlight>
                <a:latin typeface="Times New Roman" panose="02020603050405020304" pitchFamily="18" charset="0"/>
                <a:ea typeface="Times New Roman" panose="02020603050405020304" pitchFamily="18" charset="0"/>
              </a:rPr>
              <a:t>, B. S. </a:t>
            </a:r>
            <a:r>
              <a:rPr lang="en-US" u="none" strike="noStrike" dirty="0" err="1">
                <a:effectLst/>
                <a:highlight>
                  <a:srgbClr val="FFFFFF"/>
                </a:highlight>
                <a:latin typeface="Times New Roman" panose="02020603050405020304" pitchFamily="18" charset="0"/>
                <a:ea typeface="Times New Roman" panose="02020603050405020304" pitchFamily="18" charset="0"/>
              </a:rPr>
              <a:t>Ranjani</a:t>
            </a:r>
            <a:r>
              <a:rPr lang="en-US" u="none" strike="noStrike" dirty="0">
                <a:effectLst/>
                <a:highlight>
                  <a:srgbClr val="FFFFFF"/>
                </a:highlight>
                <a:latin typeface="Times New Roman" panose="02020603050405020304" pitchFamily="18" charset="0"/>
                <a:ea typeface="Times New Roman" panose="02020603050405020304" pitchFamily="18" charset="0"/>
              </a:rPr>
              <a:t>, P. Nagaraj and V. G. Bhat, (2014) "A cost effective tomato maturity grading system using image processing for farmers," 2014 International Conference on Contemporary Computing and Informatics (IC3I), Mysore, India, 2014, pp. 7-12, </a:t>
            </a:r>
            <a:r>
              <a:rPr lang="en-US" u="none" strike="noStrike" dirty="0" err="1">
                <a:effectLst/>
                <a:highlight>
                  <a:srgbClr val="FFFFFF"/>
                </a:highlight>
                <a:latin typeface="Times New Roman" panose="02020603050405020304" pitchFamily="18" charset="0"/>
                <a:ea typeface="Times New Roman" panose="02020603050405020304" pitchFamily="18" charset="0"/>
              </a:rPr>
              <a:t>doi</a:t>
            </a:r>
            <a:r>
              <a:rPr lang="en-US" u="none" strike="noStrike" dirty="0">
                <a:effectLst/>
                <a:highlight>
                  <a:srgbClr val="FFFFFF"/>
                </a:highlight>
                <a:latin typeface="Times New Roman" panose="02020603050405020304" pitchFamily="18" charset="0"/>
                <a:ea typeface="Times New Roman" panose="02020603050405020304" pitchFamily="18" charset="0"/>
              </a:rPr>
              <a:t>: 10.1109/IC3I.2014.7019591.</a:t>
            </a:r>
            <a:endParaRPr lang="en-US" u="none" strike="noStrike" dirty="0">
              <a:effectLst/>
              <a:latin typeface="Calibri" panose="020F0502020204030204" pitchFamily="34" charset="0"/>
              <a:ea typeface="Calibri" panose="020F0502020204030204" pitchFamily="34" charset="0"/>
            </a:endParaRPr>
          </a:p>
          <a:p>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623018551"/>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362200"/>
            <a:ext cx="7010400" cy="16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a:solidFill>
                  <a:schemeClr val="bg1"/>
                </a:solidFill>
                <a:latin typeface="Times New Roman" panose="02020603050405020304" pitchFamily="18" charset="0"/>
                <a:cs typeface="Times New Roman" panose="02020603050405020304" pitchFamily="18" charset="0"/>
              </a:rPr>
              <a:t>THANK YOU</a:t>
            </a:r>
            <a:endParaRPr lang="en-IN" sz="3200" b="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29080" y="713757"/>
            <a:ext cx="8285840" cy="54655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buFont typeface="Arial" pitchFamily="34" charset="0"/>
              <a:buChar char="•"/>
            </a:pPr>
            <a:r>
              <a:rPr lang="en-US" sz="2800" dirty="0">
                <a:latin typeface="Times New Roman" panose="02020603050405020304" pitchFamily="18" charset="0"/>
                <a:cs typeface="Times New Roman" panose="02020603050405020304" pitchFamily="18" charset="0"/>
              </a:rPr>
              <a:t>This project proposes a disease detection and classification algorithm with the assistance of machine learning mechanisms and image recognition tools and also integrates this algorithm with an android application.</a:t>
            </a:r>
          </a:p>
          <a:p>
            <a:pPr marL="457200" indent="-457200" algn="just">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800" dirty="0">
                <a:latin typeface="Times New Roman" panose="02020603050405020304" pitchFamily="18" charset="0"/>
                <a:cs typeface="Times New Roman" panose="02020603050405020304" pitchFamily="18" charset="0"/>
              </a:rPr>
              <a:t>At first image preprocessing is performed and then the infected area is identified and feature extraction is performed on the same.</a:t>
            </a:r>
          </a:p>
          <a:p>
            <a:endParaRPr lang="en-US" sz="2800" dirty="0">
              <a:latin typeface="Times New Roman" panose="02020603050405020304" pitchFamily="18" charset="0"/>
              <a:cs typeface="Times New Roman" panose="02020603050405020304" pitchFamily="18" charset="0"/>
            </a:endParaRPr>
          </a:p>
          <a:p>
            <a:pPr marL="342900" indent="-342900" algn="just">
              <a:lnSpc>
                <a:spcPct val="130000"/>
              </a:lnSpc>
              <a:buFont typeface="Arial" panose="020B0604020202020204" pitchFamily="34" charset="0"/>
              <a:buChar char="•"/>
            </a:pPr>
            <a:endParaRPr lang="en-IN" sz="280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3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extLst>
      <p:ext uri="{BB962C8B-B14F-4D97-AF65-F5344CB8AC3E}">
        <p14:creationId xmlns:p14="http://schemas.microsoft.com/office/powerpoint/2010/main" val="258824555"/>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04772" y="1352733"/>
            <a:ext cx="8272145" cy="36127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571500" indent="-571500" algn="just">
              <a:buFont typeface="Arial" pitchFamily="34" charset="0"/>
              <a:buChar char="•"/>
            </a:pPr>
            <a:r>
              <a:rPr lang="en-US" sz="2800" dirty="0">
                <a:latin typeface="Times New Roman" panose="02020603050405020304" pitchFamily="18" charset="0"/>
                <a:cs typeface="Times New Roman" panose="02020603050405020304" pitchFamily="18" charset="0"/>
              </a:rPr>
              <a:t>And then the image is processed by the convolutional neural network to identify whether the image of the leaf under supervision is diseased or not.</a:t>
            </a:r>
          </a:p>
          <a:p>
            <a:pPr marL="571500" indent="-571500" algn="just">
              <a:buFont typeface="Arial" pitchFamily="34" charset="0"/>
              <a:buChar char="•"/>
            </a:pPr>
            <a:r>
              <a:rPr lang="en-US" sz="2800" dirty="0">
                <a:latin typeface="Times New Roman" panose="02020603050405020304" pitchFamily="18" charset="0"/>
                <a:cs typeface="Times New Roman" panose="02020603050405020304" pitchFamily="18" charset="0"/>
              </a:rPr>
              <a:t>Plant disease identification can help farmers not just to increase yields and moreover help in increasing the GDP.</a:t>
            </a:r>
            <a:endParaRPr lang="en-IN" sz="2800" dirty="0">
              <a:latin typeface="Times New Roman" panose="02020603050405020304" pitchFamily="18" charset="0"/>
              <a:cs typeface="Times New Roman" panose="02020603050405020304" pitchFamily="18" charset="0"/>
            </a:endParaRPr>
          </a:p>
          <a:p>
            <a:pPr marL="342900" indent="-342900" algn="just">
              <a:lnSpc>
                <a:spcPct val="130000"/>
              </a:lnSpc>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extLst>
      <p:ext uri="{BB962C8B-B14F-4D97-AF65-F5344CB8AC3E}">
        <p14:creationId xmlns:p14="http://schemas.microsoft.com/office/powerpoint/2010/main" val="190623662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7900" y="0"/>
            <a:ext cx="30861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60362" y="1238657"/>
            <a:ext cx="8423275" cy="43806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spcAft>
                <a:spcPts val="800"/>
              </a:spcAft>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Image processing is a method to perform operations on an image in order to improve it for further analysis.</a:t>
            </a:r>
          </a:p>
          <a:p>
            <a:pPr marL="342900" indent="-342900" algn="just">
              <a:spcAft>
                <a:spcPts val="800"/>
              </a:spcAft>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most common way image processing is performed into a computer vision system is the following: </a:t>
            </a:r>
          </a:p>
          <a:p>
            <a:pPr marL="800100" lvl="1" indent="-342900" algn="just">
              <a:spcAft>
                <a:spcPts val="800"/>
              </a:spcAft>
              <a:buFont typeface="Wingdings"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Image acquisition: The camera and sensors take an image and digitize it in order to process it. </a:t>
            </a:r>
          </a:p>
          <a:p>
            <a:pPr marL="800100" lvl="1" indent="-342900" algn="just">
              <a:spcAft>
                <a:spcPts val="800"/>
              </a:spcAft>
              <a:buFont typeface="Wingdings"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Pre-processing: </a:t>
            </a:r>
            <a:r>
              <a:rPr lang="en-US" sz="2800" dirty="0">
                <a:latin typeface="Times New Roman" panose="02020603050405020304" pitchFamily="18" charset="0"/>
                <a:cs typeface="Times New Roman" panose="02020603050405020304" pitchFamily="18" charset="0"/>
              </a:rPr>
              <a:t>Performing basic</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processing tasks in order to have a suitable image to work with. </a:t>
            </a:r>
            <a:endParaRPr lang="en-IN"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7900" y="0"/>
            <a:ext cx="30861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7118" y="1116375"/>
            <a:ext cx="859313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800100" lvl="1" indent="-342900" algn="just">
              <a:spcAft>
                <a:spcPts val="800"/>
              </a:spcAf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Processing: Here the techniques required for the correct modification   of the image are applied.</a:t>
            </a:r>
          </a:p>
          <a:p>
            <a:pPr marL="800100" lvl="1" indent="-342900" algn="just">
              <a:spcAft>
                <a:spcPts val="800"/>
              </a:spcAf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Representation and description: extracting the most particular features of the objects from the already processed image, in order to differentiate these objects.</a:t>
            </a:r>
          </a:p>
          <a:p>
            <a:pPr marL="800100" lvl="1" indent="-342900" algn="just">
              <a:spcAft>
                <a:spcPts val="800"/>
              </a:spcAf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Recognition and interpretation: assigning labels to those objects to  completely define them.</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2869172"/>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5257800" y="0"/>
            <a:ext cx="388620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EXISTING SYSTEM</a:t>
            </a:r>
          </a:p>
        </p:txBody>
      </p:sp>
      <p:sp>
        <p:nvSpPr>
          <p:cNvPr id="2" name="Text Box 1"/>
          <p:cNvSpPr txBox="1"/>
          <p:nvPr/>
        </p:nvSpPr>
        <p:spPr>
          <a:xfrm>
            <a:off x="396607" y="1302273"/>
            <a:ext cx="8350785"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itchFamily="18" charset="0"/>
                <a:cs typeface="Times New Roman" pitchFamily="18" charset="0"/>
              </a:rPr>
              <a:t>In Existing System ,To recognize apple leaf disease, Zang[1]proposed a correlation-based feature selection  and SVM approach in 2021. </a:t>
            </a:r>
          </a:p>
          <a:p>
            <a:pPr marL="457200" indent="-457200" algn="just">
              <a:buFont typeface="Arial" panose="020B0604020202020204" pitchFamily="34" charset="0"/>
              <a:buChar char="•"/>
            </a:pPr>
            <a:r>
              <a:rPr lang="en-US" sz="2800" dirty="0">
                <a:solidFill>
                  <a:srgbClr val="252525"/>
                </a:solidFill>
                <a:effectLst/>
                <a:highlight>
                  <a:srgbClr val="FFFFFF"/>
                </a:highlight>
                <a:latin typeface="Times New Roman" panose="02020603050405020304" pitchFamily="18" charset="0"/>
                <a:ea typeface="Times New Roman" panose="02020603050405020304" pitchFamily="18" charset="0"/>
              </a:rPr>
              <a:t>A. Chakraborty [4] has suggested a proposal in 2018 for visual plant stem and leaf disease </a:t>
            </a:r>
            <a:r>
              <a:rPr lang="en-US" sz="2800" dirty="0" err="1">
                <a:solidFill>
                  <a:srgbClr val="252525"/>
                </a:solidFill>
                <a:effectLst/>
                <a:highlight>
                  <a:srgbClr val="FFFFFF"/>
                </a:highlight>
                <a:latin typeface="Times New Roman" panose="02020603050405020304" pitchFamily="18" charset="0"/>
                <a:ea typeface="Times New Roman" panose="02020603050405020304" pitchFamily="18" charset="0"/>
              </a:rPr>
              <a:t>detection.Using</a:t>
            </a:r>
            <a:r>
              <a:rPr lang="en-US" sz="2800" dirty="0">
                <a:solidFill>
                  <a:srgbClr val="252525"/>
                </a:solidFill>
                <a:effectLst/>
                <a:highlight>
                  <a:srgbClr val="FFFFFF"/>
                </a:highlight>
                <a:latin typeface="Times New Roman" panose="02020603050405020304" pitchFamily="18" charset="0"/>
                <a:ea typeface="Times New Roman" panose="02020603050405020304" pitchFamily="18" charset="0"/>
              </a:rPr>
              <a:t> the K-Means technique, and then the segments are passed through a trained neural network.</a:t>
            </a:r>
          </a:p>
          <a:p>
            <a:pPr marL="457200" indent="-457200" algn="just">
              <a:buFont typeface="Arial" panose="020B0604020202020204" pitchFamily="34" charset="0"/>
              <a:buChar char="•"/>
            </a:pPr>
            <a:r>
              <a:rPr lang="en-US" sz="2800" dirty="0">
                <a:solidFill>
                  <a:srgbClr val="252525"/>
                </a:solidFill>
                <a:effectLst/>
                <a:highlight>
                  <a:srgbClr val="FFFFFF"/>
                </a:highlight>
                <a:latin typeface="Times New Roman" panose="02020603050405020304" pitchFamily="18" charset="0"/>
                <a:ea typeface="Times New Roman" panose="02020603050405020304" pitchFamily="18" charset="0"/>
              </a:rPr>
              <a:t>J .Francis [9] describes</a:t>
            </a:r>
            <a:r>
              <a:rPr lang="en-US" sz="2800" dirty="0">
                <a:effectLst/>
                <a:latin typeface="Times New Roman" panose="02020603050405020304" pitchFamily="18" charset="0"/>
                <a:ea typeface="Times New Roman" panose="02020603050405020304" pitchFamily="18" charset="0"/>
              </a:rPr>
              <a:t> the automatic identification of the plant disease by image processing from the visual symptoms by analyzing the colored images</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457200" indent="-457200" algn="just">
              <a:buFont typeface="Arial" panose="020B0604020202020204" pitchFamily="34" charset="0"/>
              <a:buChar char="•"/>
            </a:pP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725718848"/>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3981281" y="0"/>
            <a:ext cx="516272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LIMITATIONS OF EXISTING SYSTEM</a:t>
            </a:r>
          </a:p>
        </p:txBody>
      </p:sp>
      <p:sp>
        <p:nvSpPr>
          <p:cNvPr id="2" name="Text Box 1"/>
          <p:cNvSpPr txBox="1"/>
          <p:nvPr/>
        </p:nvSpPr>
        <p:spPr>
          <a:xfrm>
            <a:off x="308472" y="1389043"/>
            <a:ext cx="8527055"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Support vector machines (SVM)[1] use color, texture, and shape features as input to identify apple leaf diseases like mosaic, powdery mildew, and rust. Under natural lighting, though, it is unable to detect apple leaf disease. Apple diseases such as Alternaria leaf spot, Brown spot, Mosaic, Grey spot, and Rust are five common forms that severely reduce apple yield.</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existing research lacks a reliable and fast detection of plant disease and accuracy is below 90%.</a:t>
            </a:r>
          </a:p>
        </p:txBody>
      </p:sp>
    </p:spTree>
    <p:extLst>
      <p:ext uri="{BB962C8B-B14F-4D97-AF65-F5344CB8AC3E}">
        <p14:creationId xmlns:p14="http://schemas.microsoft.com/office/powerpoint/2010/main" val="2896403583"/>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162" y="685800"/>
            <a:ext cx="8575675" cy="7072705"/>
          </a:xfrm>
          <a:prstGeom prst="rect">
            <a:avLst/>
          </a:prstGeom>
          <a:noFill/>
        </p:spPr>
        <p:txBody>
          <a:bodyPr wrap="square" rtlCol="0">
            <a:spAutoFit/>
          </a:bodyPr>
          <a:lstStyle/>
          <a:p>
            <a:pPr marL="457200" indent="-457200" algn="jus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Here a novel plant leaf identification model based on a deep learning algorithm is designed to solve the above issues. </a:t>
            </a:r>
          </a:p>
          <a:p>
            <a:pPr marL="457200" indent="-457200" algn="just">
              <a:buFont typeface="Arial" pitchFamily="34" charset="0"/>
              <a:buChar char="•"/>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function contains leaf retrieval, image segmentation, and identification with the utilization of integrated deep learning algorithms throughout the whole process. </a:t>
            </a:r>
          </a:p>
          <a:p>
            <a:pPr marL="457200" indent="-457200" algn="just">
              <a:buFont typeface="Arial" pitchFamily="34" charset="0"/>
              <a:buChar char="•"/>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First task is leaf retrieval, but many factors pose the challenge of identification accuracy such as soil and illumination in the complex environment.</a:t>
            </a:r>
          </a:p>
          <a:p>
            <a:pPr marL="342900" indent="-342900" algn="just">
              <a:lnSpc>
                <a:spcPct val="140000"/>
              </a:lnSpc>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sym typeface="+mn-ea"/>
            </a:endParaRPr>
          </a:p>
          <a:p>
            <a:pPr marL="342900" indent="-342900" algn="just">
              <a:lnSpc>
                <a:spcPct val="140000"/>
              </a:lnSpc>
            </a:pPr>
            <a:endParaRPr lang="en-US" sz="2800" dirty="0">
              <a:latin typeface="Times New Roman" panose="02020603050405020304" pitchFamily="18" charset="0"/>
              <a:cs typeface="Times New Roman" panose="02020603050405020304" pitchFamily="18" charset="0"/>
            </a:endParaRPr>
          </a:p>
          <a:p>
            <a:pPr algn="just">
              <a:lnSpc>
                <a:spcPct val="140000"/>
              </a:lnSpc>
            </a:pP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2021</Words>
  <Application>Microsoft Office PowerPoint</Application>
  <PresentationFormat>On-screen Show (4:3)</PresentationFormat>
  <Paragraphs>144</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AdithyaMuruganantham</dc:creator>
  <cp:lastModifiedBy>SUGUMARAN B</cp:lastModifiedBy>
  <cp:revision>220</cp:revision>
  <dcterms:created xsi:type="dcterms:W3CDTF">2000-07-07T07:14:00Z</dcterms:created>
  <dcterms:modified xsi:type="dcterms:W3CDTF">2022-05-07T04:29:24Z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4D744CAC5899415E877CDA1C8B668D02</vt:lpwstr>
  </property>
  <property fmtid="{D5CDD505-2E9C-101B-9397-08002B2CF9AE}" pid="3" name="KSOProductBuildVer">
    <vt:lpwstr>1033-11.2.0.10463</vt:lpwstr>
  </property>
</Properties>
</file>