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6" r:id="rId2"/>
    <p:sldId id="267" r:id="rId3"/>
    <p:sldId id="269" r:id="rId4"/>
    <p:sldId id="270" r:id="rId5"/>
    <p:sldId id="298" r:id="rId6"/>
    <p:sldId id="313" r:id="rId7"/>
    <p:sldId id="314" r:id="rId8"/>
    <p:sldId id="318" r:id="rId9"/>
    <p:sldId id="319" r:id="rId10"/>
    <p:sldId id="304" r:id="rId11"/>
    <p:sldId id="320" r:id="rId12"/>
    <p:sldId id="321" r:id="rId13"/>
    <p:sldId id="322" r:id="rId14"/>
    <p:sldId id="323" r:id="rId15"/>
    <p:sldId id="315" r:id="rId16"/>
    <p:sldId id="316" r:id="rId17"/>
    <p:sldId id="317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85" y="53"/>
      </p:cViewPr>
      <p:guideLst>
        <p:guide orient="horz" pos="2185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CD86F-6B8C-4DAA-AD63-FCEEF48E4F69}" type="datetimeFigureOut">
              <a:rPr lang="en-US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DC0C2-2345-41C2-B293-DF28E2ADEBF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E276F-1066-4A0A-AA0C-B4F426149EEA}" type="datetimeFigureOut">
              <a:rPr lang="en-US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1DAC4-3C84-4307-9E5E-B13C5AC08FD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15C94-6B80-4057-9C9C-2AD2E3DA3679}" type="datetimeFigureOut">
              <a:rPr lang="en-US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63855-51F3-4EF4-B8B9-2DAE8E1EFB8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9E54E-9EEE-471E-87BC-9742F7888790}" type="datetimeFigureOut">
              <a:rPr lang="en-US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C20C5-D4A6-4603-87AC-21CC11E7C1C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FD11E-DCBE-47F2-8DAA-4673BB0CC19A}" type="datetimeFigureOut">
              <a:rPr lang="en-US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76215-9D96-4049-99D5-253E81A5007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DA28D-2402-4422-9085-8FFDC4841458}" type="datetimeFigureOut">
              <a:rPr lang="en-US"/>
              <a:t>4/22/2022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9E72B-A9E5-49E4-AE73-0FDA90AFAC9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E206D-6F33-40D2-954E-5EE215CD79ED}" type="datetimeFigureOut">
              <a:rPr lang="en-US"/>
              <a:t>4/22/2022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DBFDB-1634-4BA2-A565-8BC1661D011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3331C-D40F-490F-B68D-B0C22AE90024}" type="datetimeFigureOut">
              <a:rPr lang="en-US"/>
              <a:t>4/22/2022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D72EC-BDA5-4971-B1FE-88DBDC42ED1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60D18-041E-4C7C-9BBD-B7E95DC658CB}" type="datetimeFigureOut">
              <a:rPr lang="en-US"/>
              <a:t>4/22/2022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376F2-97D3-43D7-866B-7F19C934B38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5FAD-8844-4771-8CA7-8A0025834815}" type="datetimeFigureOut">
              <a:rPr lang="en-US"/>
              <a:t>4/22/2022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015C4-74D2-46AC-BE90-660F7EB8729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76AEF-AA9B-4174-962E-F8DEDD5A0771}" type="datetimeFigureOut">
              <a:rPr lang="en-US"/>
              <a:t>4/22/2022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5B339-D6ED-49A5-8AD1-7ABD1CEADE9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FE098-0D5C-4DE6-BAD7-D180758577A8}" type="datetimeFigureOut">
              <a:rPr lang="en-US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7DBF3E4-CD16-4C47-BFF0-0AA16EC9ADAA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1066800" y="1267069"/>
            <a:ext cx="670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 eaLnBrk="1" hangingPunct="1">
              <a:buSzPct val="100000"/>
            </a:pPr>
            <a:endParaRPr lang="en-US" altLang="en-US" sz="24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SzPct val="100000"/>
            </a:pPr>
            <a:r>
              <a:rPr lang="en-US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REVIEW</a:t>
            </a:r>
          </a:p>
          <a:p>
            <a:pPr algn="ctr" eaLnBrk="1" hangingPunct="1">
              <a:buSzPct val="100000"/>
            </a:pPr>
            <a:endParaRPr lang="en-US" altLang="en-US" sz="24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SzPct val="100000"/>
            </a:pPr>
            <a:r>
              <a:rPr lang="en-US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 DETECTION AND REDUCTION IN</a:t>
            </a:r>
          </a:p>
          <a:p>
            <a:pPr algn="ctr" eaLnBrk="1" hangingPunct="1">
              <a:buSzPct val="100000"/>
            </a:pPr>
            <a:r>
              <a:rPr lang="en-US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PROFESSTIONALS</a:t>
            </a:r>
          </a:p>
          <a:p>
            <a:pPr algn="ctr" eaLnBrk="1" hangingPunct="1">
              <a:buSzPct val="100000"/>
            </a:pPr>
            <a:endParaRPr lang="en-US" altLang="en-US" sz="24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935990" y="3224530"/>
            <a:ext cx="76117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55600">
              <a:spcBef>
                <a:spcPts val="310"/>
              </a:spcBef>
            </a:pPr>
            <a:endParaRPr lang="en-US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47291" y="4412974"/>
            <a:ext cx="5018129" cy="15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buClr>
                <a:srgbClr val="000000"/>
              </a:buClr>
              <a:buSzPct val="100000"/>
            </a:pPr>
            <a:r>
              <a:rPr lang="en-GB" altLang="en-US" sz="2000" b="1" dirty="0">
                <a:latin typeface="Times New Roman" panose="02020603050405020304"/>
                <a:cs typeface="Times New Roman" panose="02020603050405020304"/>
                <a:sym typeface="+mn-ea"/>
              </a:rPr>
              <a:t> SUPERVISOR</a:t>
            </a:r>
          </a:p>
          <a:p>
            <a:pPr algn="r"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r>
              <a:rPr lang="en-GB" altLang="en-US" sz="2000" b="1" dirty="0">
                <a:latin typeface="Times New Roman" panose="02020603050405020304"/>
                <a:cs typeface="Times New Roman" panose="02020603050405020304"/>
                <a:sym typeface="+mn-ea"/>
              </a:rPr>
              <a:t>   </a:t>
            </a:r>
            <a:endParaRPr lang="en-US" altLang="en-US" sz="2000" dirty="0">
              <a:sym typeface="+mn-ea"/>
            </a:endParaRPr>
          </a:p>
          <a:p>
            <a:pPr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S.KAYALVIZHI B.Tech., M.E., Ph.D.</a:t>
            </a:r>
          </a:p>
          <a:p>
            <a:pPr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(SG),</a:t>
            </a:r>
          </a:p>
          <a:p>
            <a:pPr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IT, REC  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082565" y="4300268"/>
            <a:ext cx="5814144" cy="17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r>
              <a:rPr lang="en-GB" altLang="en-US" sz="2000" b="1" dirty="0">
                <a:latin typeface="Times New Roman" panose="02020603050405020304"/>
                <a:cs typeface="Times New Roman" panose="02020603050405020304"/>
              </a:rPr>
              <a:t>TEAM MEMBERS</a:t>
            </a:r>
          </a:p>
          <a:p>
            <a:pPr algn="r"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endParaRPr lang="en-GB" altLang="en-US" sz="2000" b="1" dirty="0">
              <a:latin typeface="Times New Roman" panose="02020603050405020304"/>
              <a:cs typeface="Times New Roman" panose="02020603050405020304"/>
            </a:endParaRPr>
          </a:p>
          <a:p>
            <a:pPr algn="r"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r>
              <a:rPr lang="en-GB" altLang="en-US" sz="2000" b="1" dirty="0">
                <a:latin typeface="Times New Roman" panose="02020603050405020304"/>
                <a:cs typeface="Times New Roman" panose="02020603050405020304"/>
              </a:rPr>
              <a:t>SREEKRISHNA P A(181001093)</a:t>
            </a:r>
          </a:p>
          <a:p>
            <a:pPr algn="r"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endParaRPr lang="en-GB" altLang="en-US" sz="2000" b="1" dirty="0">
              <a:latin typeface="Times New Roman" panose="02020603050405020304"/>
              <a:cs typeface="Times New Roman" panose="02020603050405020304"/>
            </a:endParaRPr>
          </a:p>
          <a:p>
            <a:pPr algn="r"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r>
              <a:rPr lang="en-GB" altLang="en-US" sz="2000" b="1" dirty="0">
                <a:latin typeface="Times New Roman" panose="02020603050405020304"/>
                <a:cs typeface="Times New Roman" panose="02020603050405020304"/>
              </a:rPr>
              <a:t>SRIMANJEY R (181001095)</a:t>
            </a:r>
          </a:p>
          <a:p>
            <a:pPr algn="r"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endParaRPr lang="en-GB" altLang="en-US" sz="2000" b="1" dirty="0">
              <a:latin typeface="Times New Roman" panose="02020603050405020304"/>
              <a:cs typeface="Times New Roman" panose="02020603050405020304"/>
            </a:endParaRPr>
          </a:p>
          <a:p>
            <a:pPr algn="r" eaLnBrk="1" hangingPunct="1">
              <a:lnSpc>
                <a:spcPct val="75000"/>
              </a:lnSpc>
              <a:buClr>
                <a:srgbClr val="000000"/>
              </a:buClr>
              <a:buSzPct val="100000"/>
            </a:pPr>
            <a:r>
              <a:rPr lang="en-GB" altLang="en-US" sz="2000" b="1" dirty="0">
                <a:latin typeface="Times New Roman" panose="02020603050405020304"/>
                <a:cs typeface="Times New Roman" panose="02020603050405020304"/>
              </a:rPr>
              <a:t>SUGUMARAN B(181001102)   </a:t>
            </a:r>
            <a:endParaRPr lang="en-US" dirty="0"/>
          </a:p>
        </p:txBody>
      </p:sp>
      <p:sp>
        <p:nvSpPr>
          <p:cNvPr id="2054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63023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dirty="0">
                <a:solidFill>
                  <a:schemeClr val="bg1"/>
                </a:solidFill>
                <a:latin typeface="Calibri" panose="020F0502020204030204" pitchFamily="34" charset="0"/>
              </a:rPr>
              <a:t>RAJALAKSHMI ENGINEERING COLLEGE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3981281" y="0"/>
            <a:ext cx="5162720" cy="838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33780" y="838200"/>
            <a:ext cx="70764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Module: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model allows the users and Admin to login.</a:t>
            </a:r>
          </a:p>
          <a:p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Detection Module:</a:t>
            </a:r>
            <a:endParaRPr lang="en-GB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module is used to detect whether a user is stressed or not through video monitoring.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Evaluation Module: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This module requires the user to provide feedback in case they are stressed and detect the stress level.</a:t>
            </a:r>
          </a:p>
          <a:p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Mitigation Module:</a:t>
            </a:r>
          </a:p>
          <a:p>
            <a:pPr lvl="1"/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This module involves the system to provide remedies to stressed users. The remedy provided depends on the stress level of the user.</a:t>
            </a:r>
          </a:p>
          <a:p>
            <a:pPr lvl="2"/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04862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733-32A8-4A77-BF06-711C745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en-US" dirty="0"/>
              <a:t>Eyebrow detection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869D-F331-4A72-A6E4-7B201F60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4410"/>
            <a:ext cx="8229600" cy="5131753"/>
          </a:xfrm>
        </p:spPr>
        <p:txBody>
          <a:bodyPr/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C2DCD-45E1-4A30-89C7-F2F9531F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733-32A8-4A77-BF06-711C745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en-US" dirty="0"/>
              <a:t>Eyebrow detection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869D-F331-4A72-A6E4-7B201F60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4410"/>
            <a:ext cx="8229600" cy="5131753"/>
          </a:xfrm>
        </p:spPr>
        <p:txBody>
          <a:bodyPr/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2B12A-7C9A-4AB5-9094-3E008242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4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733-32A8-4A77-BF06-711C745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en-US" dirty="0"/>
              <a:t>Emotion Recognition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869D-F331-4A72-A6E4-7B201F60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4410"/>
            <a:ext cx="8229600" cy="5131753"/>
          </a:xfrm>
        </p:spPr>
        <p:txBody>
          <a:bodyPr/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1DF01-FC38-4EEB-B7F8-E89D0A3B0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9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733-32A8-4A77-BF06-711C745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en-US" dirty="0"/>
              <a:t>Emotion Recognition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869D-F331-4A72-A6E4-7B201F60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4410"/>
            <a:ext cx="8229600" cy="5131753"/>
          </a:xfrm>
        </p:spPr>
        <p:txBody>
          <a:bodyPr/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447C1-6914-4715-A53B-7B74CC71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3048000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07437" y="207917"/>
            <a:ext cx="8534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in IEEE Format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Brindahini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VimaleswaranAndreoli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Gayashini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Shyanka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Ratnayake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 - Therapy Improvement Monitoring Platform for Depression using Facial Emotion Detection of Youth”  2021 Third International Conference on Intelligent Communication Technologies and Virtual Mobile Networks (ICICV) March 2021. 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Mohammad Rami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Koujan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,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Luma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Alharbawee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,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Giorgos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Giannakakis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, </a:t>
            </a:r>
          </a:p>
          <a:p>
            <a:pPr eaLnBrk="1" hangingPunct="1"/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Nicolas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Pugeault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, Anastasios Roussos  “Real-time Facial Expression Recognition In The Wild by Disentangling 3D Expression from Identity” January 2021.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Abhishek Verma, Piyush Singh, John Sahaya Rani Alex “Modified Convolutional Neural Network Architecture Analysis for Facial Emotion Recognition “ August 2019.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Yue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Lu,Xinsha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Fu,Enqiang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Guo,Feng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 "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Algorithm-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BaseMonitoring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for Urban Driving Stress: Combining Driving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Driving Environment, and Route Familiarity" January 2021.</a:t>
            </a:r>
          </a:p>
        </p:txBody>
      </p:sp>
    </p:spTree>
    <p:extLst>
      <p:ext uri="{BB962C8B-B14F-4D97-AF65-F5344CB8AC3E}">
        <p14:creationId xmlns:p14="http://schemas.microsoft.com/office/powerpoint/2010/main" val="2385967404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3048000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07437" y="207917"/>
            <a:ext cx="85344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in IEEE Format</a:t>
            </a:r>
          </a:p>
          <a:p>
            <a:pPr eaLnBrk="1" hangingPunct="1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5.Xianye Ben, Yi </a:t>
            </a:r>
            <a:r>
              <a:rPr lang="en-IN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Ren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Junping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 Zhang, Su-Jing Wang, </a:t>
            </a:r>
            <a:r>
              <a:rPr lang="en-IN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Kidiyo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Kpalma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Weixiao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Meng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, Yong-Jin Liu “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Video-based Facial Micro-Expression Analysis: A Survey of Datasets, Features and Algorithms”  March 2021.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orgos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Giannakakis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, Mohammad Rami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Koujan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, Anastasios Roussos</a:t>
            </a:r>
            <a:r>
              <a:rPr lang="en-IN" sz="2000" baseline="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and Kostas Marias “Automatic stress detection evaluating models of facial action units” January 2021.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Wheidima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Carneiro de Melo, Eric Granger,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Abdenour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Hadid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Deep Multiscale Spatiotemporal Network for Assessing Depression from Facial Dynamics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“ September 2020.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Ali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Tazarvk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Sina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Labbaf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Stephanie M.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Reichy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Nikil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Dutt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, Amir M.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Rahmani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Marco </a:t>
            </a:r>
            <a:r>
              <a:rPr lang="en-IN" sz="2000" b="0" i="0" u="none" strike="noStrike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Levorato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IN" sz="2000" b="0" i="0" u="none" strike="noStrike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Personalized Stress Monitoring using Wearable Sensors in Everyday Settings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March 2021.</a:t>
            </a:r>
          </a:p>
        </p:txBody>
      </p:sp>
    </p:spTree>
    <p:extLst>
      <p:ext uri="{BB962C8B-B14F-4D97-AF65-F5344CB8AC3E}">
        <p14:creationId xmlns:p14="http://schemas.microsoft.com/office/powerpoint/2010/main" val="3302231096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3048000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07437" y="207917"/>
            <a:ext cx="85344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in IEEE Format</a:t>
            </a:r>
          </a:p>
          <a:p>
            <a:pPr eaLnBrk="1" hangingPunct="1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</a:rPr>
              <a:t>9.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“Video-Based Stress Level Measurement Using Imaging Photoplethysmography”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Ryota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Mitsuhashi, 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Kaito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Iuchi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,, Takashi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Goto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, Akira Matsubara, Takahiro Hirayama, Hideki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Hashizume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itchFamily="18" charset="0"/>
              </a:rPr>
              <a:t>Norimichi</a:t>
            </a:r>
            <a: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  <a:t> Tsumura ,August 2020.</a:t>
            </a:r>
          </a:p>
        </p:txBody>
      </p:sp>
    </p:spTree>
    <p:extLst>
      <p:ext uri="{BB962C8B-B14F-4D97-AF65-F5344CB8AC3E}">
        <p14:creationId xmlns:p14="http://schemas.microsoft.com/office/powerpoint/2010/main" val="2425782594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362200"/>
            <a:ext cx="7010400" cy="1600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24600" y="0"/>
            <a:ext cx="28194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609600"/>
            <a:ext cx="8001000" cy="49552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GB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buFont typeface="Wingdings" panose="05000000000000000000" pitchFamily="2" charset="2"/>
              <a:buChar char="v"/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buFont typeface="Wingdings" panose="05000000000000000000" pitchFamily="2" charset="2"/>
              <a:buChar char="v"/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buFont typeface="Wingdings" panose="05000000000000000000" pitchFamily="2" charset="2"/>
              <a:buChar char="v"/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buFont typeface="Wingdings" panose="05000000000000000000" pitchFamily="2" charset="2"/>
              <a:buChar char="v"/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920000"/>
              </a:buClr>
              <a:buSzPct val="100000"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2200" y="0"/>
            <a:ext cx="2971800" cy="609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362" y="609600"/>
            <a:ext cx="8423275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Hence 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his system aims to develop a system to detect the stress level of IT professionals and provide them with remedies to reduce stress.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system uses mini-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Xception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model to identify the emotions of the employees.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a user is stressed, the system provides questionnaires to the employees, to analyse their stress.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system also uses real time video of employees to detect the stress level.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output of the two phases are computed to obtain final stress level.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Based on the stress level, it provides remedies to its employees.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0160" y="0"/>
            <a:ext cx="532384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381760"/>
            <a:ext cx="847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29250"/>
              </p:ext>
            </p:extLst>
          </p:nvPr>
        </p:nvGraphicFramePr>
        <p:xfrm>
          <a:off x="121920" y="914400"/>
          <a:ext cx="8891270" cy="729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Author/Year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r>
                        <a:rPr 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used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Brindahini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Vimaleswaran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/March 2021.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 – Therapy Improvement Monitoring Platform for Depression using Facial Emotion Detection of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  <a:endParaRPr lang="en-IN" sz="12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feed-forward Neural Network (FFNN), Principal Component Analysis(PCA).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alt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When</a:t>
                      </a:r>
                      <a:r>
                        <a:rPr lang="en-GB" alt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the system identifies  that a user is depressed, it checks if there is any previously assessed depression. If the condition is true,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then the data will be processed from the cloud and the input variable of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previous depression level will be used for the calculation of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improvement level of the patient.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identification of depression and prediction of the therapy for an individual takes an average of two weeks.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Mohammad Rami </a:t>
                      </a:r>
                      <a:r>
                        <a:rPr lang="en-IN" sz="1200" b="0" dirty="0" err="1">
                          <a:latin typeface="Times New Roman" pitchFamily="18" charset="0"/>
                          <a:cs typeface="Times New Roman" pitchFamily="18" charset="0"/>
                        </a:rPr>
                        <a:t>Koujan</a:t>
                      </a: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</a:p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 Luma </a:t>
                      </a:r>
                      <a:r>
                        <a:rPr lang="en-IN" sz="1200" b="0" dirty="0" err="1">
                          <a:latin typeface="Times New Roman" pitchFamily="18" charset="0"/>
                          <a:cs typeface="Times New Roman" pitchFamily="18" charset="0"/>
                        </a:rPr>
                        <a:t>Alharbawee</a:t>
                      </a:r>
                      <a:r>
                        <a:rPr 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1200" b="0" dirty="0" err="1">
                          <a:latin typeface="Times New Roman" pitchFamily="18" charset="0"/>
                          <a:cs typeface="Times New Roman" pitchFamily="18" charset="0"/>
                        </a:rPr>
                        <a:t>Giorgos</a:t>
                      </a: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b="0" dirty="0" err="1">
                          <a:latin typeface="Times New Roman" pitchFamily="18" charset="0"/>
                          <a:cs typeface="Times New Roman" pitchFamily="18" charset="0"/>
                        </a:rPr>
                        <a:t>Giannakakis</a:t>
                      </a:r>
                      <a:r>
                        <a:rPr 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, Nicolas </a:t>
                      </a:r>
                      <a:r>
                        <a:rPr lang="en-IN" sz="1200" b="0" dirty="0" err="1">
                          <a:latin typeface="Times New Roman" pitchFamily="18" charset="0"/>
                          <a:cs typeface="Times New Roman" pitchFamily="18" charset="0"/>
                        </a:rPr>
                        <a:t>Pugeault</a:t>
                      </a: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 , Anastasios Roussos /January 2021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Real-time Facial Expression Recognition “In The Wild” by Disentangling 3D Expression from Identity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dirty="0" err="1">
                          <a:latin typeface="Times New Roman" pitchFamily="18" charset="0"/>
                          <a:cs typeface="Times New Roman" pitchFamily="18" charset="0"/>
                        </a:rPr>
                        <a:t>ResNet</a:t>
                      </a: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 CNN structure, </a:t>
                      </a:r>
                    </a:p>
                    <a:p>
                      <a:r>
                        <a:rPr lang="en-IN" sz="1200" b="0" dirty="0" err="1">
                          <a:latin typeface="Times New Roman" pitchFamily="18" charset="0"/>
                          <a:cs typeface="Times New Roman" pitchFamily="18" charset="0"/>
                        </a:rPr>
                        <a:t>TensorFlow</a:t>
                      </a: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Automatic recognition of human emotions from monocular images</a:t>
                      </a:r>
                      <a:r>
                        <a:rPr 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and is c</a:t>
                      </a:r>
                      <a:r>
                        <a:rPr lang="en-GB" altLang="en-IN" sz="1200" b="0" dirty="0" err="1">
                          <a:latin typeface="Times New Roman" pitchFamily="18" charset="0"/>
                          <a:cs typeface="Times New Roman" pitchFamily="18" charset="0"/>
                        </a:rPr>
                        <a:t>apable</a:t>
                      </a:r>
                      <a:r>
                        <a:rPr lang="en-GB" alt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of estimating the 3D facial expression parameters from a single image.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alt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3D rendering</a:t>
                      </a: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 needs to be customized and is expensive.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Abhishek Verma, Piyush Singh,  John Sahaya Rani Alex /August 2019.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Modified Convolutional Neural Network Architecture Analysis for Facial Emotion Recognition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CNN</a:t>
                      </a:r>
                      <a:r>
                        <a:rPr lang="en-GB" alt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using </a:t>
                      </a:r>
                      <a:r>
                        <a:rPr lang="en-GB" altLang="en-IN" sz="1200" b="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Venturi</a:t>
                      </a:r>
                      <a:r>
                        <a:rPr lang="en-GB" alt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The use</a:t>
                      </a:r>
                      <a:r>
                        <a:rPr 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of Venturi architecture provides more accuracy(90.54%) than rectangular and triangular architectures and has less training loss. It has better training and testing accuracy.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  <a:sym typeface="+mn-ea"/>
                        </a:rPr>
                        <a:t>The training accuracy for Venturi architecture is 86.78%.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  <a:sym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YUE LU , XINSHA FU , ENQIANG GUO , FENG TANG/January 2021.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XGBoost Algorithm-Based Monitoring Model for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Urban Driving Stress: Combining Driving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Behaviour, Driving Environment,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Route Familiarity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Xgboost,</a:t>
                      </a:r>
                    </a:p>
                    <a:p>
                      <a:pPr>
                        <a:buNone/>
                      </a:pP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K-means 3d clustering analysis.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Times New Roman" pitchFamily="18" charset="0"/>
                          <a:cs typeface="Times New Roman" pitchFamily="18" charset="0"/>
                        </a:rPr>
                        <a:t>The use of Xgboost 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produces a strong classier with better classification or regression results by integrating several weak classifiers.</a:t>
                      </a:r>
                    </a:p>
                    <a:p>
                      <a:endParaRPr lang="en-GB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This system is limited as drivers face more difficulty when</a:t>
                      </a:r>
                      <a:r>
                        <a:rPr lang="en-GB" altLang="en-IN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introduced to new routes.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Xianye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Ben, 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Yi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Ren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</a:p>
                    <a:p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Junping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Zhang, Su-Jing Wang,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Kidiyo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Kpalma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Weixiao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Meng, Yong-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Jin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Liu/March 2021.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Video-based Facial Micro-Expression Analysis: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Survey of Datasets, Features and Algorithms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Deep CNN, Enriched Long-term Recurrent Convolutional Network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(ELRCN).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0" dirty="0">
                          <a:latin typeface="Times New Roman" pitchFamily="18" charset="0"/>
                          <a:cs typeface="Times New Roman" pitchFamily="18" charset="0"/>
                        </a:rPr>
                        <a:t>The system can also be used to</a:t>
                      </a:r>
                      <a:r>
                        <a:rPr lang="en-GB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improve the accuracy of lie detection by accurately sensing the expression and identifying the  emotions behind it.</a:t>
                      </a:r>
                      <a:endParaRPr lang="en-GB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testing accuracy of the dataset is only 69.4%.</a:t>
                      </a:r>
                      <a:endParaRPr lang="en-GB" alt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3952240" y="0"/>
            <a:ext cx="5191760" cy="838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 panose="02020603050405020304"/>
              <a:buNone/>
            </a:pPr>
            <a:endParaRPr lang="en-US" sz="2800" b="1" i="0" u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048312"/>
              </p:ext>
            </p:extLst>
          </p:nvPr>
        </p:nvGraphicFramePr>
        <p:xfrm>
          <a:off x="252730" y="838200"/>
          <a:ext cx="8891270" cy="625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3565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Author/Year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r>
                        <a:rPr lang="en-IN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used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iorgos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Giannakakis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, Mohammad Rami </a:t>
                      </a: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Koujan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, Anastasios Roussos</a:t>
                      </a:r>
                      <a:r>
                        <a:rPr lang="en-IN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and Kostas Marias/June 2021.</a:t>
                      </a: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Automatic stress detection evaluating models of facial action units.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altLang="en-IN" sz="1200" dirty="0">
                          <a:latin typeface="Times New Roman" pitchFamily="18" charset="0"/>
                          <a:cs typeface="Times New Roman" pitchFamily="18" charset="0"/>
                        </a:rPr>
                        <a:t>SVM, </a:t>
                      </a:r>
                    </a:p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Histograms of Oriented Gradients(HOG).</a:t>
                      </a: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Both geometric and appearance features were extracted in order to enhance the estimation of the AU.</a:t>
                      </a: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The classification accuracy is only 74.6% suing SVM.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Wheidima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Carneiro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Melo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Eric Granger,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Abdenour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Hadid/September 2021.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Deep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Multiscale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Spatiotemporal Network for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Assessing Depression from Facial Dynamics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Multiscale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Spatiotemporal Network , MTCNN.</a:t>
                      </a: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MSN focuses mainly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 facial area such as eyes and mouth. Hence the MSN explores more efficiently the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spatio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-temporal information.</a:t>
                      </a: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The system can only detect depression and  not any other emotions.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Ali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Tazarvk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Sina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Labbaf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Stephanie M.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Reichy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Nikil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Dutt;x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Amir M.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Rahmaniz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;;x, Marco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Levorato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/August 2021.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Personalized Stress Monitoring using Wearable Sensors in Everyday Settings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 Layer Perceptron (MLP), Random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Forest (RF), k-Nearest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Neighbourrs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(KNN), Support Vector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Machine (SVM), and XGBoost.</a:t>
                      </a: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Times New Roman" pitchFamily="18" charset="0"/>
                          <a:cs typeface="Times New Roman" pitchFamily="18" charset="0"/>
                        </a:rPr>
                        <a:t>The system uses questionnaire</a:t>
                      </a:r>
                      <a:r>
                        <a:rPr lang="en-GB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to obtain feedback from user to asses their stress level.</a:t>
                      </a:r>
                      <a:endParaRPr lang="en-GB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IN" sz="1200" dirty="0">
                          <a:latin typeface="Times New Roman" pitchFamily="18" charset="0"/>
                          <a:cs typeface="Times New Roman" pitchFamily="18" charset="0"/>
                        </a:rPr>
                        <a:t>The assessment of stress</a:t>
                      </a:r>
                      <a:r>
                        <a:rPr lang="en-GB" altLang="en-IN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level has only two types. There is no middle emotion state.</a:t>
                      </a: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  <a:sym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Ryota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Mitsuhashi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,  </a:t>
                      </a: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Kaito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Iuchi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,, Takashi </a:t>
                      </a: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, Akira Matsubara,</a:t>
                      </a:r>
                    </a:p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Takahiro Hirayama, Hideki </a:t>
                      </a: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Hashizume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Norimichi</a:t>
                      </a: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Tsumura/August 2020.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Video-Based Stress Level Measurement Using Imaging </a:t>
                      </a:r>
                      <a:r>
                        <a:rPr lang="en-IN" sz="1200" dirty="0" err="1">
                          <a:latin typeface="Times New Roman" pitchFamily="18" charset="0"/>
                          <a:cs typeface="Times New Roman" pitchFamily="18" charset="0"/>
                        </a:rPr>
                        <a:t>Photoplethysmography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IN" sz="1200" dirty="0">
                          <a:latin typeface="Times New Roman" pitchFamily="18" charset="0"/>
                          <a:cs typeface="Times New Roman" pitchFamily="18" charset="0"/>
                        </a:rPr>
                        <a:t>KNN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photoplethysmogram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(PPG) signals help in accurately detecting whether the user is stressed or not and asks them for identifying their stress level.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Collecting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photoplethysmogram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(PPG) signals with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enough labels collected from users in everyday settings is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challenging task.</a:t>
                      </a: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  <a:sym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alt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18848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3860800" y="0"/>
            <a:ext cx="5283201" cy="838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 panose="02020603050405020304"/>
              <a:buNone/>
            </a:pPr>
            <a:endParaRPr lang="en-US" sz="2800" b="1" i="0" u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480" y="831215"/>
            <a:ext cx="8575675" cy="720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in IT industry is skyrocketing as 43% of employees are reported to be stressed.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systems identify stress in users but provide no mitigation to reduce the stress.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study is to determine the stress level of an employee and provide remedies to reduce their stress.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expected system is 90% in predicting the stress and the level of stress.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provides an accuracy of more than 92% thereby creating a pleasant working environment that aims to satisfy both employees and the organization.</a:t>
            </a:r>
          </a:p>
          <a:p>
            <a:endParaRPr lang="en-GB" alt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altLang="en-IN" sz="2400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5665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3860800" y="0"/>
            <a:ext cx="5283201" cy="73152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 panose="02020603050405020304"/>
              <a:buNone/>
            </a:pPr>
            <a:endParaRPr lang="en-US" sz="2800" b="1" i="0" u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4F7EF-9EFC-4203-A219-2D7A297D5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617220"/>
            <a:ext cx="7882758" cy="6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46136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58AF-E982-4A3D-AE46-C93017ED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" y="1028700"/>
            <a:ext cx="8229600" cy="545211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consists of the following entities: Employee, Admin,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monitors the employees emotions at real-time through web-camera.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identifies 7 types of emotions such as: “happy”, “surprise”, “sad”, “angry”, “neutral”, “scared”.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identifies an employee to be stressed when the emotions such as ‘scared’, ‘sad’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system detects that an employee is stressed, it provides questionnaires to the employees.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7;p18">
            <a:extLst>
              <a:ext uri="{FF2B5EF4-FFF2-40B4-BE49-F238E27FC236}">
                <a16:creationId xmlns:a16="http://schemas.microsoft.com/office/drawing/2014/main" id="{5145F81B-4C71-45C3-9158-2C18A4F0E0D1}"/>
              </a:ext>
            </a:extLst>
          </p:cNvPr>
          <p:cNvSpPr txBox="1"/>
          <p:nvPr/>
        </p:nvSpPr>
        <p:spPr>
          <a:xfrm>
            <a:off x="3981281" y="0"/>
            <a:ext cx="5162720" cy="838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 panose="02020603050405020304"/>
              <a:buNone/>
            </a:pPr>
            <a:r>
              <a:rPr lang="en-US" sz="2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ARCHITECTURE </a:t>
            </a:r>
            <a:endParaRPr lang="en-US" sz="2800" b="1" i="0" u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2814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58AF-E982-4A3D-AE46-C93017ED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" y="1028700"/>
            <a:ext cx="8229600" cy="5452110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computes the stress level through real-time video.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FER model is used to process the obtained images of the stressed employees and obtain their  emotions.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results of the questionnaires and the detected stress level it computes the final stress level.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obtained final stress level, it provides mitigations to the employees.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remedies provided to the employees depends on the obtained stress level.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7;p18">
            <a:extLst>
              <a:ext uri="{FF2B5EF4-FFF2-40B4-BE49-F238E27FC236}">
                <a16:creationId xmlns:a16="http://schemas.microsoft.com/office/drawing/2014/main" id="{5145F81B-4C71-45C3-9158-2C18A4F0E0D1}"/>
              </a:ext>
            </a:extLst>
          </p:cNvPr>
          <p:cNvSpPr txBox="1"/>
          <p:nvPr/>
        </p:nvSpPr>
        <p:spPr>
          <a:xfrm>
            <a:off x="3981281" y="0"/>
            <a:ext cx="5162720" cy="838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 panose="02020603050405020304"/>
              <a:buNone/>
            </a:pPr>
            <a:r>
              <a:rPr lang="en-US" sz="2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ARCHITECTURE </a:t>
            </a:r>
            <a:endParaRPr lang="en-US" sz="2800" b="1" i="0" u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611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1610</Words>
  <Application>Microsoft Office PowerPoint</Application>
  <PresentationFormat>On-screen Show (4:3)</PresentationFormat>
  <Paragraphs>209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Eyebrow detection code</vt:lpstr>
      <vt:lpstr>Eyebrow detection code</vt:lpstr>
      <vt:lpstr>Emotion Recognition code</vt:lpstr>
      <vt:lpstr>Emotion Recognition code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ZIGBEE-BASED TELECARDIOLOGY SYSTEM FOR REMOTE HEALTHCARE SERVICE DELIVERY</dc:title>
  <dc:creator>AdithyaMuruganantham</dc:creator>
  <cp:lastModifiedBy>SUGUMARAN B</cp:lastModifiedBy>
  <cp:revision>210</cp:revision>
  <dcterms:created xsi:type="dcterms:W3CDTF">2000-07-07T07:14:00Z</dcterms:created>
  <dcterms:modified xsi:type="dcterms:W3CDTF">2022-04-22T09:18:45Z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4D744CAC5899415E877CDA1C8B668D02</vt:lpwstr>
  </property>
  <property fmtid="{D5CDD505-2E9C-101B-9397-08002B2CF9AE}" pid="3" name="KSOProductBuildVer">
    <vt:lpwstr>1033-11.2.0.10463</vt:lpwstr>
  </property>
</Properties>
</file>