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sldIdLst>
    <p:sldId id="266" r:id="rId2"/>
    <p:sldId id="268" r:id="rId3"/>
    <p:sldId id="320" r:id="rId4"/>
    <p:sldId id="322" r:id="rId5"/>
    <p:sldId id="269" r:id="rId6"/>
    <p:sldId id="323" r:id="rId7"/>
    <p:sldId id="298" r:id="rId8"/>
    <p:sldId id="300" r:id="rId9"/>
    <p:sldId id="292" r:id="rId10"/>
    <p:sldId id="304" r:id="rId11"/>
    <p:sldId id="305" r:id="rId12"/>
    <p:sldId id="303" r:id="rId13"/>
    <p:sldId id="326" r:id="rId14"/>
    <p:sldId id="293" r:id="rId15"/>
    <p:sldId id="294" r:id="rId16"/>
    <p:sldId id="306" r:id="rId17"/>
    <p:sldId id="302" r:id="rId18"/>
    <p:sldId id="307" r:id="rId19"/>
    <p:sldId id="289" r:id="rId20"/>
    <p:sldId id="324" r:id="rId21"/>
    <p:sldId id="325" r:id="rId22"/>
    <p:sldId id="319" r:id="rId23"/>
    <p:sldId id="329" r:id="rId24"/>
    <p:sldId id="328" r:id="rId25"/>
    <p:sldId id="301" r:id="rId26"/>
    <p:sldId id="311" r:id="rId27"/>
    <p:sldId id="313" r:id="rId28"/>
    <p:sldId id="274" r:id="rId29"/>
    <p:sldId id="315" r:id="rId30"/>
    <p:sldId id="316" r:id="rId31"/>
    <p:sldId id="317" r:id="rId32"/>
    <p:sldId id="275" r:id="rId3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85">
          <p15:clr>
            <a:srgbClr val="A4A3A4"/>
          </p15:clr>
        </p15:guide>
        <p15:guide id="2" pos="29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00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94622" autoAdjust="0"/>
  </p:normalViewPr>
  <p:slideViewPr>
    <p:cSldViewPr snapToGrid="0">
      <p:cViewPr varScale="1">
        <p:scale>
          <a:sx n="80" d="100"/>
          <a:sy n="80" d="100"/>
        </p:scale>
        <p:origin x="941" y="48"/>
      </p:cViewPr>
      <p:guideLst>
        <p:guide orient="horz" pos="2185"/>
        <p:guide pos="292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5/7/2022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extLst>
      <p:ext uri="{BB962C8B-B14F-4D97-AF65-F5344CB8AC3E}">
        <p14:creationId xmlns:p14="http://schemas.microsoft.com/office/powerpoint/2010/main" val="5401137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4" name="Google Shape;114;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39790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09464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550278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88525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4" name="Google Shape;114;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26" name="Google Shape;126;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26" name="Google Shape;126;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26" name="Google Shape;126;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26" name="Google Shape;126;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26" name="Google Shape;126;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565206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lvl1pPr>
              <a:defRPr/>
            </a:lvl1pPr>
          </a:lstStyle>
          <a:p>
            <a:pPr>
              <a:defRPr/>
            </a:pPr>
            <a:fld id="{45BCD86F-6B8C-4DAA-AD63-FCEEF48E4F69}" type="datetimeFigureOut">
              <a:rPr lang="en-US"/>
              <a:t>5/7/2022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03ADC0C2-2345-41C2-B293-DF28E2ADEBF3}" type="slidenum">
              <a:rPr lang="en-US" altLang="en-US"/>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pPr>
              <a:defRPr/>
            </a:pPr>
            <a:fld id="{161E276F-1066-4A0A-AA0C-B4F426149EEA}" type="datetimeFigureOut">
              <a:rPr lang="en-US"/>
              <a:t>5/7/2022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5C11DAC4-3C84-4307-9E5E-B13C5AC08FD5}" type="slidenum">
              <a:rPr lang="en-US" altLang="en-US"/>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pPr>
              <a:defRPr/>
            </a:pPr>
            <a:fld id="{46E15C94-6B80-4057-9C9C-2AD2E3DA3679}" type="datetimeFigureOut">
              <a:rPr lang="en-US"/>
              <a:t>5/7/2022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40163855-51F3-4EF4-B8B9-2DAE8E1EFB8C}" type="slidenum">
              <a:rPr lang="en-US" altLang="en-US"/>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pPr>
              <a:defRPr/>
            </a:pPr>
            <a:fld id="{F439E54E-9EEE-471E-87BC-9742F7888790}" type="datetimeFigureOut">
              <a:rPr lang="en-US"/>
              <a:t>5/7/2022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CFCC20C5-D4A6-4603-87AC-21CC11E7C1C0}" type="slidenum">
              <a:rPr lang="en-US" altLang="en-US"/>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EDEFD11E-DCBE-47F2-8DAA-4673BB0CC19A}" type="datetimeFigureOut">
              <a:rPr lang="en-US"/>
              <a:t>5/7/2022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66176215-9D96-4049-99D5-253E81A5007A}" type="slidenum">
              <a:rPr lang="en-US" altLang="en-US"/>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3"/>
          <p:cNvSpPr>
            <a:spLocks noGrp="1"/>
          </p:cNvSpPr>
          <p:nvPr>
            <p:ph type="dt" sz="half" idx="10"/>
          </p:nvPr>
        </p:nvSpPr>
        <p:spPr/>
        <p:txBody>
          <a:bodyPr/>
          <a:lstStyle>
            <a:lvl1pPr>
              <a:defRPr/>
            </a:lvl1pPr>
          </a:lstStyle>
          <a:p>
            <a:pPr>
              <a:defRPr/>
            </a:pPr>
            <a:fld id="{AC3DA28D-2402-4422-9085-8FFDC4841458}" type="datetimeFigureOut">
              <a:rPr lang="en-US"/>
              <a:t>5/7/2022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FDB9E72B-A9E5-49E4-AE73-0FDA90AFAC92}" type="slidenum">
              <a:rPr lang="en-US" altLang="en-US"/>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3"/>
          <p:cNvSpPr>
            <a:spLocks noGrp="1"/>
          </p:cNvSpPr>
          <p:nvPr>
            <p:ph type="dt" sz="half" idx="10"/>
          </p:nvPr>
        </p:nvSpPr>
        <p:spPr/>
        <p:txBody>
          <a:bodyPr/>
          <a:lstStyle>
            <a:lvl1pPr>
              <a:defRPr/>
            </a:lvl1pPr>
          </a:lstStyle>
          <a:p>
            <a:pPr>
              <a:defRPr/>
            </a:pPr>
            <a:fld id="{4B2E206D-6F33-40D2-954E-5EE215CD79ED}" type="datetimeFigureOut">
              <a:rPr lang="en-US"/>
              <a:t>5/7/2022</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43DDBFDB-1634-4BA2-A565-8BC1661D0112}" type="slidenum">
              <a:rPr lang="en-US" altLang="en-US"/>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3"/>
          <p:cNvSpPr>
            <a:spLocks noGrp="1"/>
          </p:cNvSpPr>
          <p:nvPr>
            <p:ph type="dt" sz="half" idx="10"/>
          </p:nvPr>
        </p:nvSpPr>
        <p:spPr/>
        <p:txBody>
          <a:bodyPr/>
          <a:lstStyle>
            <a:lvl1pPr>
              <a:defRPr/>
            </a:lvl1pPr>
          </a:lstStyle>
          <a:p>
            <a:pPr>
              <a:defRPr/>
            </a:pPr>
            <a:fld id="{47B3331C-D40F-490F-B68D-B0C22AE90024}" type="datetimeFigureOut">
              <a:rPr lang="en-US"/>
              <a:t>5/7/2022</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226D72EC-BDA5-4971-B1FE-88DBDC42ED19}" type="slidenum">
              <a:rPr lang="en-US" altLang="en-US"/>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1D60D18-041E-4C7C-9BBD-B7E95DC658CB}" type="datetimeFigureOut">
              <a:rPr lang="en-US"/>
              <a:t>5/7/2022</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CCC376F2-97D3-43D7-866B-7F19C934B38F}" type="slidenum">
              <a:rPr lang="en-US" altLang="en-US"/>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9F15FAD-8844-4771-8CA7-8A0025834815}" type="datetimeFigureOut">
              <a:rPr lang="en-US"/>
              <a:t>5/7/2022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126015C4-74D2-46AC-BE90-660F7EB8729F}" type="slidenum">
              <a:rPr lang="en-US" altLang="en-US"/>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BA676AEF-AA9B-4174-962E-F8DEDD5A0771}" type="datetimeFigureOut">
              <a:rPr lang="en-US"/>
              <a:t>5/7/2022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1335B339-D6ED-49A5-8AD1-7ABD1CEADE9D}" type="slidenum">
              <a:rPr lang="en-US" altLang="en-US"/>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en-US"/>
              <a:t>Click to edit Master title style</a:t>
            </a:r>
            <a:endParaRPr lang="en-IN" altLang="en-US"/>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IN" alt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42CFE098-0D5C-4DE6-BAD7-D180758577A8}" type="datetimeFigureOut">
              <a:rPr lang="en-US"/>
              <a:t>5/7/2022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a:defRPr sz="1200">
                <a:solidFill>
                  <a:srgbClr val="898989"/>
                </a:solidFill>
                <a:latin typeface="Calibri" panose="020F0502020204030204" pitchFamily="34" charset="0"/>
              </a:defRPr>
            </a:lvl1pPr>
          </a:lstStyle>
          <a:p>
            <a:fld id="{C7DBF3E4-CD16-4C47-BFF0-0AA16EC9ADAA}" type="slidenum">
              <a:rPr lang="en-US" altLang="en-US"/>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ChangeArrowheads="1"/>
          </p:cNvSpPr>
          <p:nvPr/>
        </p:nvSpPr>
        <p:spPr bwMode="auto">
          <a:xfrm>
            <a:off x="1219200" y="742944"/>
            <a:ext cx="67056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9pPr>
          </a:lstStyle>
          <a:p>
            <a:pPr algn="ctr" eaLnBrk="1" hangingPunct="1">
              <a:buSzPct val="100000"/>
            </a:pPr>
            <a:r>
              <a:rPr lang="en-US" altLang="en-US" sz="2400" b="1" dirty="0">
                <a:solidFill>
                  <a:srgbClr val="7030A0"/>
                </a:solidFill>
                <a:latin typeface="Times New Roman" panose="02020603050405020304" pitchFamily="18" charset="0"/>
                <a:cs typeface="Times New Roman" panose="02020603050405020304" pitchFamily="18" charset="0"/>
              </a:rPr>
              <a:t>Department of Information Technology</a:t>
            </a:r>
          </a:p>
          <a:p>
            <a:pPr algn="ctr" eaLnBrk="1" hangingPunct="1">
              <a:buSzPct val="100000"/>
            </a:pPr>
            <a:endParaRPr lang="en-US" altLang="en-US" sz="2400" b="1" u="sng" dirty="0">
              <a:solidFill>
                <a:srgbClr val="7030A0"/>
              </a:solidFill>
              <a:latin typeface="Times New Roman" panose="02020603050405020304" pitchFamily="18" charset="0"/>
              <a:cs typeface="Times New Roman" panose="02020603050405020304" pitchFamily="18" charset="0"/>
            </a:endParaRPr>
          </a:p>
          <a:p>
            <a:pPr algn="ctr" eaLnBrk="1" hangingPunct="1">
              <a:buSzPct val="100000"/>
            </a:pPr>
            <a:r>
              <a:rPr lang="en-US" altLang="en-US" sz="2400" b="1" u="sng" dirty="0">
                <a:solidFill>
                  <a:srgbClr val="7030A0"/>
                </a:solidFill>
                <a:latin typeface="Times New Roman" panose="02020603050405020304" pitchFamily="18" charset="0"/>
                <a:cs typeface="Times New Roman" panose="02020603050405020304" pitchFamily="18" charset="0"/>
              </a:rPr>
              <a:t>STRESS DETECTION AND REDUCTION FOR</a:t>
            </a:r>
          </a:p>
          <a:p>
            <a:pPr algn="ctr" eaLnBrk="1" hangingPunct="1">
              <a:buSzPct val="100000"/>
            </a:pPr>
            <a:r>
              <a:rPr lang="en-US" altLang="en-US" sz="2400" b="1" u="sng" dirty="0">
                <a:solidFill>
                  <a:srgbClr val="7030A0"/>
                </a:solidFill>
                <a:latin typeface="Times New Roman" panose="02020603050405020304" pitchFamily="18" charset="0"/>
                <a:cs typeface="Times New Roman" panose="02020603050405020304" pitchFamily="18" charset="0"/>
              </a:rPr>
              <a:t> IT PROFESSTIONALS</a:t>
            </a:r>
          </a:p>
          <a:p>
            <a:pPr algn="ctr" eaLnBrk="1" hangingPunct="1">
              <a:buSzPct val="100000"/>
            </a:pPr>
            <a:endParaRPr lang="en-US" altLang="en-US" sz="2400" b="1" u="sng" dirty="0">
              <a:solidFill>
                <a:srgbClr val="7030A0"/>
              </a:solidFill>
              <a:latin typeface="Times New Roman" panose="02020603050405020304" pitchFamily="18" charset="0"/>
              <a:cs typeface="Times New Roman" panose="02020603050405020304" pitchFamily="18" charset="0"/>
            </a:endParaRPr>
          </a:p>
        </p:txBody>
      </p:sp>
      <p:sp>
        <p:nvSpPr>
          <p:cNvPr id="2052" name="Rectangle 6"/>
          <p:cNvSpPr>
            <a:spLocks noChangeArrowheads="1"/>
          </p:cNvSpPr>
          <p:nvPr/>
        </p:nvSpPr>
        <p:spPr bwMode="auto">
          <a:xfrm>
            <a:off x="469952" y="4412974"/>
            <a:ext cx="4668490" cy="1741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5000"/>
              </a:lnSpc>
              <a:buClr>
                <a:srgbClr val="000000"/>
              </a:buClr>
              <a:buSzPct val="100000"/>
            </a:pPr>
            <a:r>
              <a:rPr lang="en-GB" altLang="en-US" sz="2000" b="1" dirty="0">
                <a:latin typeface="Times New Roman" panose="02020603050405020304"/>
                <a:cs typeface="Times New Roman" panose="02020603050405020304"/>
                <a:sym typeface="+mn-ea"/>
              </a:rPr>
              <a:t>SUPERVISOR</a:t>
            </a:r>
          </a:p>
          <a:p>
            <a:pPr algn="r" eaLnBrk="1" hangingPunct="1">
              <a:lnSpc>
                <a:spcPct val="75000"/>
              </a:lnSpc>
              <a:buClr>
                <a:srgbClr val="000000"/>
              </a:buClr>
              <a:buSzPct val="100000"/>
            </a:pPr>
            <a:r>
              <a:rPr lang="en-GB" altLang="en-US" sz="2000" b="1" dirty="0">
                <a:latin typeface="Times New Roman" panose="02020603050405020304"/>
                <a:cs typeface="Times New Roman" panose="02020603050405020304"/>
                <a:sym typeface="+mn-ea"/>
              </a:rPr>
              <a:t>   </a:t>
            </a:r>
            <a:endParaRPr lang="en-US" altLang="en-US" sz="2000" dirty="0">
              <a:sym typeface="+mn-ea"/>
            </a:endParaRPr>
          </a:p>
          <a:p>
            <a:pPr eaLnBrk="1" hangingPunct="1">
              <a:lnSpc>
                <a:spcPct val="75000"/>
              </a:lnSpc>
              <a:buClr>
                <a:srgbClr val="000000"/>
              </a:buClr>
              <a:buSzPct val="100000"/>
            </a:pPr>
            <a:r>
              <a:rPr lang="en-US" altLang="en-US" sz="2000" b="1" dirty="0">
                <a:latin typeface="Times New Roman" panose="02020603050405020304" pitchFamily="18" charset="0"/>
                <a:cs typeface="Times New Roman" panose="02020603050405020304" pitchFamily="18" charset="0"/>
              </a:rPr>
              <a:t>DR  S KAYALVIZHI , Ph.D.</a:t>
            </a:r>
          </a:p>
          <a:p>
            <a:pPr eaLnBrk="1" hangingPunct="1">
              <a:lnSpc>
                <a:spcPct val="75000"/>
              </a:lnSpc>
              <a:buClr>
                <a:srgbClr val="000000"/>
              </a:buClr>
              <a:buSzPct val="100000"/>
            </a:pPr>
            <a:endParaRPr lang="en-US" altLang="en-US" sz="2000" b="1" dirty="0">
              <a:latin typeface="Times New Roman" panose="02020603050405020304" pitchFamily="18" charset="0"/>
              <a:cs typeface="Times New Roman" panose="02020603050405020304" pitchFamily="18" charset="0"/>
            </a:endParaRPr>
          </a:p>
          <a:p>
            <a:pPr eaLnBrk="1" hangingPunct="1">
              <a:lnSpc>
                <a:spcPct val="75000"/>
              </a:lnSpc>
              <a:buClr>
                <a:srgbClr val="000000"/>
              </a:buClr>
              <a:buSzPct val="100000"/>
            </a:pPr>
            <a:r>
              <a:rPr lang="en-US" altLang="en-US" sz="2000" b="1" dirty="0">
                <a:latin typeface="Times New Roman" panose="02020603050405020304" pitchFamily="18" charset="0"/>
                <a:cs typeface="Times New Roman" panose="02020603050405020304" pitchFamily="18" charset="0"/>
              </a:rPr>
              <a:t>Assistant Professor(SG),</a:t>
            </a:r>
          </a:p>
          <a:p>
            <a:pPr eaLnBrk="1" hangingPunct="1">
              <a:lnSpc>
                <a:spcPct val="75000"/>
              </a:lnSpc>
              <a:buClr>
                <a:srgbClr val="000000"/>
              </a:buClr>
              <a:buSzPct val="100000"/>
            </a:pPr>
            <a:endParaRPr lang="en-US" altLang="en-US" sz="2000" b="1" dirty="0">
              <a:latin typeface="Times New Roman" panose="02020603050405020304" pitchFamily="18" charset="0"/>
              <a:cs typeface="Times New Roman" panose="02020603050405020304" pitchFamily="18" charset="0"/>
            </a:endParaRPr>
          </a:p>
          <a:p>
            <a:pPr eaLnBrk="1" hangingPunct="1">
              <a:lnSpc>
                <a:spcPct val="75000"/>
              </a:lnSpc>
              <a:buClr>
                <a:srgbClr val="000000"/>
              </a:buClr>
              <a:buSzPct val="100000"/>
            </a:pPr>
            <a:r>
              <a:rPr lang="en-US" altLang="en-US" sz="2000" b="1" dirty="0">
                <a:latin typeface="Times New Roman" panose="02020603050405020304" pitchFamily="18" charset="0"/>
                <a:cs typeface="Times New Roman" panose="02020603050405020304" pitchFamily="18" charset="0"/>
              </a:rPr>
              <a:t>Department of IT, REC </a:t>
            </a:r>
          </a:p>
        </p:txBody>
      </p:sp>
      <p:sp>
        <p:nvSpPr>
          <p:cNvPr id="2053" name="Rectangle 7"/>
          <p:cNvSpPr>
            <a:spLocks noChangeArrowheads="1"/>
          </p:cNvSpPr>
          <p:nvPr/>
        </p:nvSpPr>
        <p:spPr bwMode="auto">
          <a:xfrm>
            <a:off x="3082565" y="4300268"/>
            <a:ext cx="5814144" cy="171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lnSpc>
                <a:spcPct val="75000"/>
              </a:lnSpc>
              <a:buClr>
                <a:srgbClr val="000000"/>
              </a:buClr>
              <a:buSzPct val="100000"/>
            </a:pPr>
            <a:r>
              <a:rPr lang="en-GB" altLang="en-US" sz="2000" b="1" dirty="0">
                <a:latin typeface="Times New Roman" panose="02020603050405020304"/>
                <a:cs typeface="Times New Roman" panose="02020603050405020304"/>
              </a:rPr>
              <a:t>TEAM MEMBERS</a:t>
            </a:r>
          </a:p>
          <a:p>
            <a:pPr algn="r" eaLnBrk="1" hangingPunct="1">
              <a:lnSpc>
                <a:spcPct val="75000"/>
              </a:lnSpc>
              <a:buClr>
                <a:srgbClr val="000000"/>
              </a:buClr>
              <a:buSzPct val="100000"/>
            </a:pPr>
            <a:endParaRPr lang="en-GB" altLang="en-US" sz="2000" b="1" dirty="0">
              <a:latin typeface="Times New Roman" panose="02020603050405020304"/>
              <a:cs typeface="Times New Roman" panose="02020603050405020304"/>
            </a:endParaRPr>
          </a:p>
          <a:p>
            <a:pPr algn="r" eaLnBrk="1" hangingPunct="1">
              <a:lnSpc>
                <a:spcPct val="75000"/>
              </a:lnSpc>
              <a:buClr>
                <a:srgbClr val="000000"/>
              </a:buClr>
              <a:buSzPct val="100000"/>
            </a:pPr>
            <a:r>
              <a:rPr lang="en-GB" altLang="en-US" sz="2000" b="1" dirty="0">
                <a:latin typeface="Times New Roman" panose="02020603050405020304"/>
                <a:cs typeface="Times New Roman" panose="02020603050405020304"/>
              </a:rPr>
              <a:t>SREEKRISHNA P A(181001093)</a:t>
            </a:r>
          </a:p>
          <a:p>
            <a:pPr algn="r" eaLnBrk="1" hangingPunct="1">
              <a:lnSpc>
                <a:spcPct val="75000"/>
              </a:lnSpc>
              <a:buClr>
                <a:srgbClr val="000000"/>
              </a:buClr>
              <a:buSzPct val="100000"/>
            </a:pPr>
            <a:endParaRPr lang="en-GB" altLang="en-US" sz="2000" b="1" dirty="0">
              <a:latin typeface="Times New Roman" panose="02020603050405020304"/>
              <a:cs typeface="Times New Roman" panose="02020603050405020304"/>
            </a:endParaRPr>
          </a:p>
          <a:p>
            <a:pPr algn="r" eaLnBrk="1" hangingPunct="1">
              <a:lnSpc>
                <a:spcPct val="75000"/>
              </a:lnSpc>
              <a:buClr>
                <a:srgbClr val="000000"/>
              </a:buClr>
              <a:buSzPct val="100000"/>
            </a:pPr>
            <a:r>
              <a:rPr lang="en-GB" altLang="en-US" sz="2000" b="1" dirty="0">
                <a:latin typeface="Times New Roman" panose="02020603050405020304"/>
                <a:cs typeface="Times New Roman" panose="02020603050405020304"/>
              </a:rPr>
              <a:t>SRIMANJEY R (181001095)</a:t>
            </a:r>
          </a:p>
          <a:p>
            <a:pPr algn="r" eaLnBrk="1" hangingPunct="1">
              <a:lnSpc>
                <a:spcPct val="75000"/>
              </a:lnSpc>
              <a:buClr>
                <a:srgbClr val="000000"/>
              </a:buClr>
              <a:buSzPct val="100000"/>
            </a:pPr>
            <a:endParaRPr lang="en-GB" altLang="en-US" sz="2000" b="1" dirty="0">
              <a:latin typeface="Times New Roman" panose="02020603050405020304"/>
              <a:cs typeface="Times New Roman" panose="02020603050405020304"/>
            </a:endParaRPr>
          </a:p>
          <a:p>
            <a:pPr algn="r" eaLnBrk="1" hangingPunct="1">
              <a:lnSpc>
                <a:spcPct val="75000"/>
              </a:lnSpc>
              <a:buClr>
                <a:srgbClr val="000000"/>
              </a:buClr>
              <a:buSzPct val="100000"/>
            </a:pPr>
            <a:r>
              <a:rPr lang="en-GB" altLang="en-US" sz="2000" b="1" dirty="0">
                <a:latin typeface="Times New Roman" panose="02020603050405020304"/>
                <a:cs typeface="Times New Roman" panose="02020603050405020304"/>
              </a:rPr>
              <a:t>SUGUMARAN B(181001102)   </a:t>
            </a:r>
            <a:endParaRPr lang="en-US" dirty="0"/>
          </a:p>
        </p:txBody>
      </p:sp>
      <p:sp>
        <p:nvSpPr>
          <p:cNvPr id="2054" name="TextBox 8"/>
          <p:cNvSpPr txBox="1">
            <a:spLocks noChangeArrowheads="1"/>
          </p:cNvSpPr>
          <p:nvPr/>
        </p:nvSpPr>
        <p:spPr bwMode="auto">
          <a:xfrm>
            <a:off x="0" y="0"/>
            <a:ext cx="9144000" cy="630238"/>
          </a:xfrm>
          <a:prstGeom prst="rect">
            <a:avLst/>
          </a:prstGeom>
          <a:solidFill>
            <a:srgbClr val="7030A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3500" dirty="0">
                <a:solidFill>
                  <a:schemeClr val="bg1"/>
                </a:solidFill>
                <a:latin typeface="Calibri" panose="020F0502020204030204" pitchFamily="34" charset="0"/>
              </a:rPr>
              <a:t>RAJALAKSHMI ENGINEERING COLLEGE</a:t>
            </a:r>
          </a:p>
        </p:txBody>
      </p:sp>
      <p:pic>
        <p:nvPicPr>
          <p:cNvPr id="7" name="image10.png">
            <a:extLst>
              <a:ext uri="{FF2B5EF4-FFF2-40B4-BE49-F238E27FC236}">
                <a16:creationId xmlns:a16="http://schemas.microsoft.com/office/drawing/2014/main" id="{1BF37A0C-2BAF-4478-BF06-0A44CF9EB623}"/>
              </a:ext>
            </a:extLst>
          </p:cNvPr>
          <p:cNvPicPr>
            <a:picLocks noChangeAspect="1"/>
          </p:cNvPicPr>
          <p:nvPr/>
        </p:nvPicPr>
        <p:blipFill>
          <a:blip r:embed="rId2" cstate="print"/>
          <a:stretch>
            <a:fillRect/>
          </a:stretch>
        </p:blipFill>
        <p:spPr>
          <a:xfrm>
            <a:off x="895032" y="2681936"/>
            <a:ext cx="1359535" cy="1157605"/>
          </a:xfrm>
          <a:prstGeom prst="rect">
            <a:avLst/>
          </a:prstGeom>
        </p:spPr>
      </p:pic>
      <p:pic>
        <p:nvPicPr>
          <p:cNvPr id="8" name="Picture 7">
            <a:extLst>
              <a:ext uri="{FF2B5EF4-FFF2-40B4-BE49-F238E27FC236}">
                <a16:creationId xmlns:a16="http://schemas.microsoft.com/office/drawing/2014/main" id="{50EB1D11-3A65-4DB6-A14A-87AF811B4EE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62775" y="2680694"/>
            <a:ext cx="1286193" cy="1143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p:nvPr/>
        </p:nvSpPr>
        <p:spPr>
          <a:xfrm>
            <a:off x="5181600" y="0"/>
            <a:ext cx="3962400" cy="685800"/>
          </a:xfrm>
          <a:prstGeom prst="rect">
            <a:avLst/>
          </a:prstGeom>
          <a:solidFill>
            <a:srgbClr val="7030A0"/>
          </a:solid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800"/>
              <a:buFont typeface="Times New Roman" panose="02020603050405020304"/>
              <a:buNone/>
            </a:pPr>
            <a:r>
              <a:rPr lang="en-US" sz="2800" b="1" i="0" u="none" dirty="0">
                <a:solidFill>
                  <a:schemeClr val="lt1"/>
                </a:solidFill>
                <a:latin typeface="Times New Roman" panose="02020603050405020304"/>
                <a:ea typeface="Times New Roman" panose="02020603050405020304"/>
                <a:cs typeface="Times New Roman" panose="02020603050405020304"/>
                <a:sym typeface="Times New Roman" panose="02020603050405020304"/>
              </a:rPr>
              <a:t>PROPOSED SYSTEM</a:t>
            </a:r>
          </a:p>
        </p:txBody>
      </p:sp>
      <p:sp>
        <p:nvSpPr>
          <p:cNvPr id="2" name="TextBox 1"/>
          <p:cNvSpPr txBox="1"/>
          <p:nvPr/>
        </p:nvSpPr>
        <p:spPr>
          <a:xfrm>
            <a:off x="284480" y="831215"/>
            <a:ext cx="8575675" cy="7264553"/>
          </a:xfrm>
          <a:prstGeom prst="rect">
            <a:avLst/>
          </a:prstGeom>
          <a:noFill/>
        </p:spPr>
        <p:txBody>
          <a:bodyPr wrap="square" rtlCol="0">
            <a:spAutoFit/>
          </a:bodyPr>
          <a:lstStyle/>
          <a:p>
            <a:pPr marL="342900" indent="-342900" algn="just">
              <a:lnSpc>
                <a:spcPct val="140000"/>
              </a:lnSpc>
              <a:buFont typeface="Arial" pitchFamily="34" charset="0"/>
              <a:buChar char="•"/>
            </a:pPr>
            <a:r>
              <a:rPr lang="en-US" sz="2800" dirty="0">
                <a:latin typeface="Times New Roman" panose="02020603050405020304" pitchFamily="18" charset="0"/>
                <a:cs typeface="Times New Roman" panose="02020603050405020304" pitchFamily="18" charset="0"/>
              </a:rPr>
              <a:t>The system performs stress detection in two ways:</a:t>
            </a:r>
          </a:p>
          <a:p>
            <a:pPr marL="914400" lvl="1" indent="-457200" algn="just">
              <a:lnSpc>
                <a:spcPct val="140000"/>
              </a:lnSpc>
              <a:buFont typeface="+mj-lt"/>
              <a:buAutoNum type="arabicPeriod"/>
            </a:pPr>
            <a:r>
              <a:rPr lang="en-US" sz="2800" dirty="0">
                <a:latin typeface="Times New Roman" panose="02020603050405020304" pitchFamily="18" charset="0"/>
                <a:cs typeface="Times New Roman" panose="02020603050405020304" pitchFamily="18" charset="0"/>
              </a:rPr>
              <a:t>The system recognizes the face of the employee through real-time video.</a:t>
            </a:r>
          </a:p>
          <a:p>
            <a:pPr marL="914400" lvl="1" indent="-457200" algn="just">
              <a:lnSpc>
                <a:spcPct val="140000"/>
              </a:lnSpc>
              <a:buFont typeface="+mj-lt"/>
              <a:buAutoNum type="arabicPeriod"/>
            </a:pPr>
            <a:r>
              <a:rPr lang="en-US" sz="2800" dirty="0">
                <a:latin typeface="Times New Roman" panose="02020603050405020304" pitchFamily="18" charset="0"/>
                <a:cs typeface="Times New Roman" panose="02020603050405020304" pitchFamily="18" charset="0"/>
              </a:rPr>
              <a:t>The system performs stress </a:t>
            </a:r>
            <a:r>
              <a:rPr lang="en-US" sz="2800">
                <a:latin typeface="Times New Roman" panose="02020603050405020304" pitchFamily="18" charset="0"/>
                <a:cs typeface="Times New Roman" panose="02020603050405020304" pitchFamily="18" charset="0"/>
              </a:rPr>
              <a:t>detection by </a:t>
            </a:r>
            <a:r>
              <a:rPr lang="en-US" sz="2800" dirty="0">
                <a:latin typeface="Times New Roman" panose="02020603050405020304" pitchFamily="18" charset="0"/>
                <a:cs typeface="Times New Roman" panose="02020603050405020304" pitchFamily="18" charset="0"/>
              </a:rPr>
              <a:t>recognizing the face of the employee through </a:t>
            </a:r>
            <a:r>
              <a:rPr lang="en-US" sz="2800">
                <a:latin typeface="Times New Roman" panose="02020603050405020304" pitchFamily="18" charset="0"/>
                <a:cs typeface="Times New Roman" panose="02020603050405020304" pitchFamily="18" charset="0"/>
              </a:rPr>
              <a:t>a pre-recorded </a:t>
            </a:r>
            <a:r>
              <a:rPr lang="en-US" sz="2800" dirty="0">
                <a:latin typeface="Times New Roman" panose="02020603050405020304" pitchFamily="18" charset="0"/>
                <a:cs typeface="Times New Roman" panose="02020603050405020304" pitchFamily="18" charset="0"/>
              </a:rPr>
              <a:t>video.</a:t>
            </a:r>
          </a:p>
          <a:p>
            <a:pPr marL="342900" indent="-342900" algn="just">
              <a:lnSpc>
                <a:spcPct val="140000"/>
              </a:lnSpc>
              <a:buFont typeface="Arial" pitchFamily="34" charset="0"/>
              <a:buChar char="•"/>
            </a:pPr>
            <a:r>
              <a:rPr lang="en-US" sz="2800" dirty="0">
                <a:latin typeface="Times New Roman" panose="02020603050405020304" pitchFamily="18" charset="0"/>
                <a:cs typeface="Times New Roman" panose="02020603050405020304" pitchFamily="18" charset="0"/>
              </a:rPr>
              <a:t>The system uses FER2013 dataset. It has approximately 30000 images.</a:t>
            </a:r>
          </a:p>
          <a:p>
            <a:pPr marL="342900" indent="-342900" algn="just">
              <a:lnSpc>
                <a:spcPct val="140000"/>
              </a:lnSpc>
              <a:buFont typeface="Arial" pitchFamily="34" charset="0"/>
              <a:buChar char="•"/>
            </a:pPr>
            <a:r>
              <a:rPr lang="en-US" sz="2800" dirty="0">
                <a:latin typeface="Times New Roman" panose="02020603050405020304" pitchFamily="18" charset="0"/>
                <a:cs typeface="Times New Roman" panose="02020603050405020304" pitchFamily="18" charset="0"/>
              </a:rPr>
              <a:t>The system then monitors the emotion of the employee and classifies whether they are stressed or not.</a:t>
            </a:r>
          </a:p>
          <a:p>
            <a:pPr marL="342900" indent="-342900" algn="just">
              <a:lnSpc>
                <a:spcPct val="140000"/>
              </a:lnSpc>
              <a:buFont typeface="Arial" pitchFamily="34" charset="0"/>
              <a:buChar char="•"/>
            </a:pPr>
            <a:endParaRPr lang="en-US" sz="2800" dirty="0">
              <a:latin typeface="Times New Roman" panose="02020603050405020304" pitchFamily="18" charset="0"/>
              <a:cs typeface="Times New Roman" panose="02020603050405020304" pitchFamily="18" charset="0"/>
            </a:endParaRPr>
          </a:p>
          <a:p>
            <a:pPr algn="just">
              <a:lnSpc>
                <a:spcPct val="140000"/>
              </a:lnSpc>
            </a:pPr>
            <a:endParaRPr lang="en-GB"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0133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p:nvPr/>
        </p:nvSpPr>
        <p:spPr>
          <a:xfrm>
            <a:off x="5181600" y="0"/>
            <a:ext cx="3962400" cy="685800"/>
          </a:xfrm>
          <a:prstGeom prst="rect">
            <a:avLst/>
          </a:prstGeom>
          <a:solidFill>
            <a:srgbClr val="7030A0"/>
          </a:solid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800"/>
              <a:buFont typeface="Times New Roman" panose="02020603050405020304"/>
              <a:buNone/>
            </a:pPr>
            <a:r>
              <a:rPr lang="en-US" sz="2800" b="1" i="0" u="none" dirty="0">
                <a:solidFill>
                  <a:schemeClr val="lt1"/>
                </a:solidFill>
                <a:latin typeface="Times New Roman" panose="02020603050405020304"/>
                <a:ea typeface="Times New Roman" panose="02020603050405020304"/>
                <a:cs typeface="Times New Roman" panose="02020603050405020304"/>
                <a:sym typeface="Times New Roman" panose="02020603050405020304"/>
              </a:rPr>
              <a:t>PROPOSED SYSTEM</a:t>
            </a:r>
          </a:p>
        </p:txBody>
      </p:sp>
      <p:sp>
        <p:nvSpPr>
          <p:cNvPr id="2" name="TextBox 1"/>
          <p:cNvSpPr txBox="1"/>
          <p:nvPr/>
        </p:nvSpPr>
        <p:spPr>
          <a:xfrm>
            <a:off x="284480" y="831215"/>
            <a:ext cx="8575675" cy="8537722"/>
          </a:xfrm>
          <a:prstGeom prst="rect">
            <a:avLst/>
          </a:prstGeom>
          <a:noFill/>
        </p:spPr>
        <p:txBody>
          <a:bodyPr wrap="square" rtlCol="0">
            <a:spAutoFit/>
          </a:bodyPr>
          <a:lstStyle/>
          <a:p>
            <a:pPr marL="342900" indent="-342900" algn="just">
              <a:lnSpc>
                <a:spcPct val="140000"/>
              </a:lnSpc>
              <a:buFont typeface="Arial" pitchFamily="34" charset="0"/>
              <a:buChar char="•"/>
            </a:pPr>
            <a:r>
              <a:rPr lang="en-US" sz="2800" dirty="0">
                <a:latin typeface="Times New Roman" panose="02020603050405020304" pitchFamily="18" charset="0"/>
                <a:cs typeface="Times New Roman" panose="02020603050405020304" pitchFamily="18" charset="0"/>
              </a:rPr>
              <a:t>When the system classifies an employee to be stressed, it starts to calculate the stress level of that employee.</a:t>
            </a:r>
          </a:p>
          <a:p>
            <a:pPr marL="342900" indent="-342900" algn="just">
              <a:lnSpc>
                <a:spcPct val="140000"/>
              </a:lnSpc>
              <a:buFont typeface="Arial" pitchFamily="34" charset="0"/>
              <a:buChar char="•"/>
            </a:pPr>
            <a:endParaRPr lang="en-US" sz="2800" dirty="0">
              <a:latin typeface="Times New Roman" panose="02020603050405020304" pitchFamily="18" charset="0"/>
              <a:cs typeface="Times New Roman" panose="02020603050405020304" pitchFamily="18" charset="0"/>
            </a:endParaRPr>
          </a:p>
          <a:p>
            <a:pPr marL="342900" indent="-342900" algn="just">
              <a:lnSpc>
                <a:spcPct val="140000"/>
              </a:lnSpc>
              <a:buFont typeface="Arial" pitchFamily="34" charset="0"/>
              <a:buChar char="•"/>
            </a:pPr>
            <a:r>
              <a:rPr lang="en-US" sz="2800" dirty="0">
                <a:latin typeface="Times New Roman" panose="02020603050405020304" pitchFamily="18" charset="0"/>
                <a:cs typeface="Times New Roman" panose="02020603050405020304" pitchFamily="18" charset="0"/>
              </a:rPr>
              <a:t>The stress level is calculated by the displacement of eyebrow from its mean position and through a survey form.</a:t>
            </a:r>
          </a:p>
          <a:p>
            <a:pPr marL="914400" lvl="1" indent="-457200" algn="just">
              <a:lnSpc>
                <a:spcPct val="140000"/>
              </a:lnSpc>
              <a:buFont typeface="+mj-lt"/>
              <a:buAutoNum type="arabicPeriod"/>
            </a:pPr>
            <a:endParaRPr lang="en-US" sz="2800" dirty="0">
              <a:latin typeface="Times New Roman" panose="02020603050405020304" pitchFamily="18" charset="0"/>
              <a:cs typeface="Times New Roman" panose="02020603050405020304" pitchFamily="18" charset="0"/>
            </a:endParaRPr>
          </a:p>
          <a:p>
            <a:pPr marL="342900" indent="-342900" algn="just">
              <a:lnSpc>
                <a:spcPct val="140000"/>
              </a:lnSpc>
              <a:buFont typeface="Arial" pitchFamily="34" charset="0"/>
              <a:buChar char="•"/>
            </a:pPr>
            <a:r>
              <a:rPr lang="en-US" sz="2800" dirty="0">
                <a:latin typeface="Times New Roman" panose="02020603050405020304" pitchFamily="18" charset="0"/>
                <a:cs typeface="Times New Roman" panose="02020603050405020304" pitchFamily="18" charset="0"/>
              </a:rPr>
              <a:t>Based on the calculated stress level the system provides remedies to the employee.</a:t>
            </a:r>
          </a:p>
          <a:p>
            <a:pPr marL="342900" indent="-342900" algn="just">
              <a:lnSpc>
                <a:spcPct val="140000"/>
              </a:lnSpc>
              <a:buFont typeface="Arial" pitchFamily="34" charset="0"/>
              <a:buChar char="•"/>
            </a:pPr>
            <a:endParaRPr lang="en-US" sz="2800" dirty="0">
              <a:latin typeface="Times New Roman" panose="02020603050405020304" pitchFamily="18" charset="0"/>
              <a:cs typeface="Times New Roman" panose="02020603050405020304" pitchFamily="18" charset="0"/>
            </a:endParaRPr>
          </a:p>
          <a:p>
            <a:pPr algn="just">
              <a:lnSpc>
                <a:spcPct val="140000"/>
              </a:lnSpc>
            </a:pPr>
            <a:endParaRPr lang="en-US" sz="2800" dirty="0">
              <a:latin typeface="Times New Roman" panose="02020603050405020304" pitchFamily="18" charset="0"/>
              <a:cs typeface="Times New Roman" panose="02020603050405020304" pitchFamily="18" charset="0"/>
            </a:endParaRPr>
          </a:p>
          <a:p>
            <a:pPr marL="342900" indent="-342900" algn="just">
              <a:lnSpc>
                <a:spcPct val="140000"/>
              </a:lnSpc>
              <a:buFont typeface="Arial" pitchFamily="34" charset="0"/>
              <a:buChar char="•"/>
            </a:pPr>
            <a:endParaRPr lang="en-US" sz="2800" dirty="0">
              <a:latin typeface="Times New Roman" panose="02020603050405020304" pitchFamily="18" charset="0"/>
              <a:cs typeface="Times New Roman" panose="02020603050405020304" pitchFamily="18" charset="0"/>
            </a:endParaRPr>
          </a:p>
          <a:p>
            <a:pPr marL="914400" lvl="1" indent="-457200" algn="just">
              <a:lnSpc>
                <a:spcPct val="140000"/>
              </a:lnSpc>
              <a:buFont typeface="+mj-lt"/>
              <a:buAutoNum type="arabicPeriod"/>
            </a:pPr>
            <a:endParaRPr lang="en-US" sz="2800" dirty="0">
              <a:latin typeface="Times New Roman" panose="02020603050405020304" pitchFamily="18" charset="0"/>
              <a:cs typeface="Times New Roman" panose="02020603050405020304" pitchFamily="18" charset="0"/>
            </a:endParaRPr>
          </a:p>
          <a:p>
            <a:pPr algn="just">
              <a:lnSpc>
                <a:spcPct val="140000"/>
              </a:lnSpc>
            </a:pPr>
            <a:endParaRPr lang="en-GB"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360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p:nvPr/>
        </p:nvSpPr>
        <p:spPr>
          <a:xfrm>
            <a:off x="5181600" y="0"/>
            <a:ext cx="3962400" cy="685800"/>
          </a:xfrm>
          <a:prstGeom prst="rect">
            <a:avLst/>
          </a:prstGeom>
          <a:solidFill>
            <a:srgbClr val="7030A0"/>
          </a:solid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800"/>
              <a:buFont typeface="Times New Roman" panose="02020603050405020304"/>
              <a:buNone/>
            </a:pPr>
            <a:r>
              <a:rPr lang="en-US" sz="2800" b="1" i="0" u="none" dirty="0">
                <a:solidFill>
                  <a:schemeClr val="lt1"/>
                </a:solidFill>
                <a:latin typeface="Times New Roman" panose="02020603050405020304"/>
                <a:ea typeface="Times New Roman" panose="02020603050405020304"/>
                <a:cs typeface="Times New Roman" panose="02020603050405020304"/>
                <a:sym typeface="Times New Roman" panose="02020603050405020304"/>
              </a:rPr>
              <a:t>PROPOSED SYSTEM</a:t>
            </a:r>
          </a:p>
        </p:txBody>
      </p:sp>
      <p:sp>
        <p:nvSpPr>
          <p:cNvPr id="2" name="TextBox 1"/>
          <p:cNvSpPr txBox="1"/>
          <p:nvPr/>
        </p:nvSpPr>
        <p:spPr>
          <a:xfrm>
            <a:off x="284479" y="707811"/>
            <a:ext cx="8689587" cy="6814173"/>
          </a:xfrm>
          <a:prstGeom prst="rect">
            <a:avLst/>
          </a:prstGeom>
          <a:noFill/>
        </p:spPr>
        <p:txBody>
          <a:bodyPr wrap="square" rtlCol="0">
            <a:spAutoFit/>
          </a:bodyPr>
          <a:lstStyle/>
          <a:p>
            <a:pPr marL="342900" indent="-342900" algn="just">
              <a:lnSpc>
                <a:spcPct val="140000"/>
              </a:lnSpc>
              <a:buFont typeface="Arial" pitchFamily="34" charset="0"/>
              <a:buChar char="•"/>
            </a:pPr>
            <a:r>
              <a:rPr lang="en-US" altLang="en-US" sz="2800" dirty="0">
                <a:latin typeface="Times New Roman" panose="02020603050405020304" pitchFamily="18" charset="0"/>
                <a:cs typeface="Times New Roman" panose="02020603050405020304" pitchFamily="18" charset="0"/>
                <a:sym typeface="+mn-ea"/>
              </a:rPr>
              <a:t>Remedies are provided to the employees based on their stress level helping them to reduce their stress and become efficient</a:t>
            </a:r>
            <a:r>
              <a:rPr lang="en-US" sz="2800" dirty="0">
                <a:latin typeface="Times New Roman" panose="02020603050405020304" pitchFamily="18" charset="0"/>
                <a:cs typeface="Times New Roman" panose="02020603050405020304" pitchFamily="18" charset="0"/>
                <a:sym typeface="+mn-ea"/>
              </a:rPr>
              <a:t>. </a:t>
            </a:r>
          </a:p>
          <a:p>
            <a:pPr marL="342900" indent="-342900" algn="just">
              <a:lnSpc>
                <a:spcPct val="140000"/>
              </a:lnSpc>
              <a:buFont typeface="Arial" pitchFamily="34" charset="0"/>
              <a:buChar char="•"/>
            </a:pPr>
            <a:endParaRPr lang="en-US" sz="2800" dirty="0">
              <a:latin typeface="Times New Roman" panose="02020603050405020304" pitchFamily="18" charset="0"/>
              <a:cs typeface="Times New Roman" panose="02020603050405020304" pitchFamily="18" charset="0"/>
              <a:sym typeface="+mn-ea"/>
            </a:endParaRPr>
          </a:p>
          <a:p>
            <a:pPr marL="342900" indent="-342900" algn="just">
              <a:lnSpc>
                <a:spcPct val="140000"/>
              </a:lnSpc>
              <a:buFont typeface="Arial" pitchFamily="34" charset="0"/>
              <a:buChar char="•"/>
            </a:pPr>
            <a:r>
              <a:rPr lang="en-US" sz="2800" dirty="0">
                <a:latin typeface="Times New Roman" panose="02020603050405020304" pitchFamily="18" charset="0"/>
                <a:cs typeface="Times New Roman" panose="02020603050405020304" pitchFamily="18" charset="0"/>
                <a:sym typeface="+mn-ea"/>
              </a:rPr>
              <a:t>Herewith we are using mini-Xception which is efficient to recognize the facial emotion of an individual. </a:t>
            </a:r>
          </a:p>
          <a:p>
            <a:pPr marL="342900" indent="-342900" algn="just">
              <a:lnSpc>
                <a:spcPct val="140000"/>
              </a:lnSpc>
              <a:buFont typeface="Arial" pitchFamily="34" charset="0"/>
              <a:buChar char="•"/>
            </a:pPr>
            <a:endParaRPr lang="en-US" sz="2800" dirty="0">
              <a:latin typeface="Times New Roman" panose="02020603050405020304" pitchFamily="18" charset="0"/>
              <a:cs typeface="Times New Roman" panose="02020603050405020304" pitchFamily="18" charset="0"/>
            </a:endParaRPr>
          </a:p>
          <a:p>
            <a:pPr marL="457200" indent="-457200">
              <a:buFont typeface="Arial" pitchFamily="34" charset="0"/>
              <a:buChar char="•"/>
            </a:pPr>
            <a:r>
              <a:rPr lang="en-US" sz="2800" dirty="0">
                <a:latin typeface="Times New Roman" panose="02020603050405020304" pitchFamily="18" charset="0"/>
                <a:cs typeface="Times New Roman" panose="02020603050405020304" pitchFamily="18" charset="0"/>
              </a:rPr>
              <a:t>The system identifies seven types of emotions such as: “happy”, “surprise”, “sad”, “angry”, “neutral”, scared”, “disgust”.</a:t>
            </a:r>
          </a:p>
          <a:p>
            <a:pPr marL="914400" lvl="1" indent="-457200" algn="just">
              <a:lnSpc>
                <a:spcPct val="140000"/>
              </a:lnSpc>
              <a:buFont typeface="+mj-lt"/>
              <a:buAutoNum type="arabicPeriod"/>
            </a:pPr>
            <a:endParaRPr lang="en-US" sz="2800" dirty="0">
              <a:latin typeface="Times New Roman" panose="02020603050405020304" pitchFamily="18" charset="0"/>
              <a:cs typeface="Times New Roman" panose="02020603050405020304" pitchFamily="18" charset="0"/>
            </a:endParaRPr>
          </a:p>
          <a:p>
            <a:pPr algn="just">
              <a:lnSpc>
                <a:spcPct val="140000"/>
              </a:lnSpc>
            </a:pPr>
            <a:endParaRPr lang="en-GB"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4316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p:nvPr/>
        </p:nvSpPr>
        <p:spPr>
          <a:xfrm>
            <a:off x="5181600" y="0"/>
            <a:ext cx="3962400" cy="685800"/>
          </a:xfrm>
          <a:prstGeom prst="rect">
            <a:avLst/>
          </a:prstGeom>
          <a:solidFill>
            <a:srgbClr val="7030A0"/>
          </a:solid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800"/>
              <a:buFont typeface="Times New Roman" panose="02020603050405020304"/>
              <a:buNone/>
            </a:pPr>
            <a:r>
              <a:rPr lang="en-US" sz="2800" b="1" i="0" u="none" dirty="0">
                <a:solidFill>
                  <a:schemeClr val="lt1"/>
                </a:solidFill>
                <a:latin typeface="Times New Roman" panose="02020603050405020304"/>
                <a:ea typeface="Times New Roman" panose="02020603050405020304"/>
                <a:cs typeface="Times New Roman" panose="02020603050405020304"/>
                <a:sym typeface="Times New Roman" panose="02020603050405020304"/>
              </a:rPr>
              <a:t>PROPOSED SYSTEM</a:t>
            </a:r>
          </a:p>
        </p:txBody>
      </p:sp>
      <p:sp>
        <p:nvSpPr>
          <p:cNvPr id="2" name="TextBox 1"/>
          <p:cNvSpPr txBox="1"/>
          <p:nvPr/>
        </p:nvSpPr>
        <p:spPr>
          <a:xfrm>
            <a:off x="284480" y="831215"/>
            <a:ext cx="8575675" cy="6445867"/>
          </a:xfrm>
          <a:prstGeom prst="rect">
            <a:avLst/>
          </a:prstGeom>
          <a:noFill/>
        </p:spPr>
        <p:txBody>
          <a:bodyPr wrap="square" rtlCol="0">
            <a:spAutoFit/>
          </a:bodyPr>
          <a:lstStyle/>
          <a:p>
            <a:pPr algn="just">
              <a:lnSpc>
                <a:spcPct val="150000"/>
              </a:lnSpc>
              <a:spcBef>
                <a:spcPts val="10"/>
              </a:spcBef>
            </a:pPr>
            <a:r>
              <a:rPr lang="en-IN" sz="2800" dirty="0">
                <a:solidFill>
                  <a:srgbClr val="000000"/>
                </a:solidFill>
                <a:effectLst/>
                <a:latin typeface="Times New Roman" panose="02020603050405020304" pitchFamily="18" charset="0"/>
                <a:ea typeface="Times New Roman" panose="02020603050405020304" pitchFamily="18" charset="0"/>
              </a:rPr>
              <a:t>The remedies that the system provides include:</a:t>
            </a:r>
            <a:endParaRPr lang="en-IN" sz="2800" dirty="0">
              <a:effectLst/>
              <a:latin typeface="Times New Roman" panose="02020603050405020304" pitchFamily="18" charset="0"/>
              <a:ea typeface="Times New Roman" panose="02020603050405020304" pitchFamily="18" charset="0"/>
            </a:endParaRPr>
          </a:p>
          <a:p>
            <a:pPr marL="342900" lvl="0" indent="-342900" algn="just" fontAlgn="base">
              <a:lnSpc>
                <a:spcPct val="150000"/>
              </a:lnSpc>
              <a:spcBef>
                <a:spcPts val="10"/>
              </a:spcBef>
              <a:buFont typeface="Symbol" panose="05050102010706020507" pitchFamily="18" charset="2"/>
              <a:buChar char=""/>
            </a:pPr>
            <a:r>
              <a:rPr lang="en-IN" sz="2800" dirty="0">
                <a:solidFill>
                  <a:srgbClr val="000000"/>
                </a:solidFill>
                <a:effectLst/>
                <a:latin typeface="Times New Roman" panose="02020603050405020304" pitchFamily="18" charset="0"/>
                <a:ea typeface="Times New Roman" panose="02020603050405020304" pitchFamily="18" charset="0"/>
              </a:rPr>
              <a:t>Suggesting the employee to take a break</a:t>
            </a:r>
            <a:endParaRPr lang="en-IN" sz="2800" dirty="0">
              <a:effectLst/>
              <a:latin typeface="Times New Roman" panose="02020603050405020304" pitchFamily="18" charset="0"/>
              <a:ea typeface="Times New Roman" panose="02020603050405020304" pitchFamily="18" charset="0"/>
            </a:endParaRPr>
          </a:p>
          <a:p>
            <a:pPr marL="342900" lvl="0" indent="-342900" algn="just" fontAlgn="base">
              <a:lnSpc>
                <a:spcPct val="150000"/>
              </a:lnSpc>
              <a:spcBef>
                <a:spcPts val="10"/>
              </a:spcBef>
              <a:buFont typeface="Symbol" panose="05050102010706020507" pitchFamily="18" charset="2"/>
              <a:buChar char=""/>
            </a:pPr>
            <a:r>
              <a:rPr lang="en-IN" sz="2800" dirty="0">
                <a:solidFill>
                  <a:srgbClr val="000000"/>
                </a:solidFill>
                <a:effectLst/>
                <a:latin typeface="Times New Roman" panose="02020603050405020304" pitchFamily="18" charset="0"/>
                <a:ea typeface="Times New Roman" panose="02020603050405020304" pitchFamily="18" charset="0"/>
              </a:rPr>
              <a:t>Playing them a short meditation video to make them understand the benefits of meditation and start practicing them.</a:t>
            </a:r>
            <a:endParaRPr lang="en-IN" sz="2800" dirty="0">
              <a:effectLst/>
              <a:latin typeface="Times New Roman" panose="02020603050405020304" pitchFamily="18" charset="0"/>
              <a:ea typeface="Times New Roman" panose="02020603050405020304" pitchFamily="18" charset="0"/>
            </a:endParaRPr>
          </a:p>
          <a:p>
            <a:pPr marL="342900" lvl="0" indent="-342900" algn="just" fontAlgn="base">
              <a:lnSpc>
                <a:spcPct val="150000"/>
              </a:lnSpc>
              <a:spcBef>
                <a:spcPts val="10"/>
              </a:spcBef>
              <a:buFont typeface="Symbol" panose="05050102010706020507" pitchFamily="18" charset="2"/>
              <a:buChar char=""/>
            </a:pPr>
            <a:r>
              <a:rPr lang="en-IN" sz="2800" dirty="0">
                <a:solidFill>
                  <a:srgbClr val="000000"/>
                </a:solidFill>
                <a:effectLst/>
                <a:latin typeface="Times New Roman" panose="02020603050405020304" pitchFamily="18" charset="0"/>
                <a:ea typeface="Times New Roman" panose="02020603050405020304" pitchFamily="18" charset="0"/>
              </a:rPr>
              <a:t>Providing access to YouTube.</a:t>
            </a:r>
            <a:endParaRPr lang="en-IN" sz="2800" dirty="0">
              <a:effectLst/>
              <a:latin typeface="Times New Roman" panose="02020603050405020304" pitchFamily="18" charset="0"/>
              <a:ea typeface="Times New Roman" panose="02020603050405020304" pitchFamily="18" charset="0"/>
            </a:endParaRPr>
          </a:p>
          <a:p>
            <a:pPr marL="342900" lvl="0" indent="-342900" algn="just" fontAlgn="base">
              <a:lnSpc>
                <a:spcPct val="150000"/>
              </a:lnSpc>
              <a:spcBef>
                <a:spcPts val="10"/>
              </a:spcBef>
              <a:buFont typeface="Symbol" panose="05050102010706020507" pitchFamily="18" charset="2"/>
              <a:buChar char=""/>
            </a:pPr>
            <a:r>
              <a:rPr lang="en-IN" sz="2800" dirty="0">
                <a:solidFill>
                  <a:srgbClr val="000000"/>
                </a:solidFill>
                <a:effectLst/>
                <a:latin typeface="Times New Roman" panose="02020603050405020304" pitchFamily="18" charset="0"/>
                <a:ea typeface="Times New Roman" panose="02020603050405020304" pitchFamily="18" charset="0"/>
              </a:rPr>
              <a:t>Providing access to a gaming platform.</a:t>
            </a:r>
            <a:endParaRPr lang="en-IN" sz="2800" dirty="0">
              <a:effectLst/>
              <a:latin typeface="Times New Roman" panose="02020603050405020304" pitchFamily="18" charset="0"/>
              <a:ea typeface="Times New Roman" panose="02020603050405020304" pitchFamily="18" charset="0"/>
            </a:endParaRPr>
          </a:p>
          <a:p>
            <a:pPr marL="342900" lvl="0" indent="-342900" algn="just" fontAlgn="base">
              <a:lnSpc>
                <a:spcPct val="150000"/>
              </a:lnSpc>
              <a:spcBef>
                <a:spcPts val="10"/>
              </a:spcBef>
              <a:buFont typeface="Symbol" panose="05050102010706020507" pitchFamily="18" charset="2"/>
              <a:buChar char=""/>
            </a:pPr>
            <a:r>
              <a:rPr lang="en-IN" sz="2800" dirty="0">
                <a:solidFill>
                  <a:srgbClr val="000000"/>
                </a:solidFill>
                <a:effectLst/>
                <a:latin typeface="Times New Roman" panose="02020603050405020304" pitchFamily="18" charset="0"/>
                <a:ea typeface="Times New Roman" panose="02020603050405020304" pitchFamily="18" charset="0"/>
              </a:rPr>
              <a:t>Proving them with Food Coupons</a:t>
            </a:r>
            <a:endParaRPr lang="en-IN" sz="2800" dirty="0">
              <a:effectLst/>
              <a:latin typeface="Times New Roman" panose="02020603050405020304" pitchFamily="18" charset="0"/>
              <a:ea typeface="Times New Roman" panose="02020603050405020304" pitchFamily="18" charset="0"/>
            </a:endParaRPr>
          </a:p>
          <a:p>
            <a:pPr marL="342900" lvl="0" indent="-342900" algn="just" fontAlgn="base">
              <a:lnSpc>
                <a:spcPct val="150000"/>
              </a:lnSpc>
              <a:spcBef>
                <a:spcPts val="10"/>
              </a:spcBef>
              <a:buFont typeface="Symbol" panose="05050102010706020507" pitchFamily="18" charset="2"/>
              <a:buChar char=""/>
            </a:pPr>
            <a:r>
              <a:rPr lang="en-IN" sz="2800" dirty="0">
                <a:solidFill>
                  <a:srgbClr val="000000"/>
                </a:solidFill>
                <a:effectLst/>
                <a:latin typeface="Times New Roman" panose="02020603050405020304" pitchFamily="18" charset="0"/>
                <a:ea typeface="Times New Roman" panose="02020603050405020304" pitchFamily="18" charset="0"/>
              </a:rPr>
              <a:t>Granting a paid leave.</a:t>
            </a:r>
            <a:endParaRPr lang="en-IN" sz="2800" dirty="0">
              <a:effectLst/>
              <a:latin typeface="Times New Roman" panose="02020603050405020304" pitchFamily="18" charset="0"/>
              <a:ea typeface="Times New Roman" panose="02020603050405020304" pitchFamily="18" charset="0"/>
            </a:endParaRPr>
          </a:p>
          <a:p>
            <a:pPr algn="just">
              <a:lnSpc>
                <a:spcPct val="140000"/>
              </a:lnSpc>
            </a:pPr>
            <a:endParaRPr lang="en-GB"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2553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p:nvPr/>
        </p:nvSpPr>
        <p:spPr>
          <a:xfrm>
            <a:off x="3881755" y="0"/>
            <a:ext cx="5262245" cy="663575"/>
          </a:xfrm>
          <a:prstGeom prst="rect">
            <a:avLst/>
          </a:prstGeom>
          <a:solidFill>
            <a:srgbClr val="7030A0"/>
          </a:solid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000"/>
              <a:buFont typeface="Times New Roman" panose="02020603050405020304"/>
              <a:buNone/>
            </a:pPr>
            <a:r>
              <a:rPr lang="en-US" sz="2000" b="1" i="0" u="none" dirty="0">
                <a:solidFill>
                  <a:schemeClr val="lt1"/>
                </a:solidFill>
                <a:latin typeface="Times New Roman" panose="02020603050405020304"/>
                <a:ea typeface="Times New Roman" panose="02020603050405020304"/>
                <a:cs typeface="Times New Roman" panose="02020603050405020304"/>
                <a:sym typeface="Times New Roman" panose="02020603050405020304"/>
              </a:rPr>
              <a:t>ARCHITECTURAL DESIGN FOR PROPOSED SYSTEM</a:t>
            </a:r>
          </a:p>
        </p:txBody>
      </p:sp>
      <p:sp>
        <p:nvSpPr>
          <p:cNvPr id="2" name="Rectangle 1"/>
          <p:cNvSpPr/>
          <p:nvPr/>
        </p:nvSpPr>
        <p:spPr>
          <a:xfrm>
            <a:off x="1084333" y="6384616"/>
            <a:ext cx="6764941" cy="30749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itchFamily="18" charset="0"/>
                <a:cs typeface="Times New Roman" pitchFamily="18" charset="0"/>
              </a:rPr>
              <a:t>FER MODEL – FACIAL EMOTION RECOGNITION MODEL</a:t>
            </a:r>
            <a:endParaRPr lang="en-IN" dirty="0">
              <a:latin typeface="Times New Roman" pitchFamily="18" charset="0"/>
              <a:cs typeface="Times New Roman" pitchFamily="18" charset="0"/>
            </a:endParaRPr>
          </a:p>
        </p:txBody>
      </p:sp>
      <p:pic>
        <p:nvPicPr>
          <p:cNvPr id="7" name="Content Placeholder 6">
            <a:extLst>
              <a:ext uri="{FF2B5EF4-FFF2-40B4-BE49-F238E27FC236}">
                <a16:creationId xmlns:a16="http://schemas.microsoft.com/office/drawing/2014/main" id="{F184F7EF-9EFC-4203-A219-2D7A297D58F0}"/>
              </a:ext>
            </a:extLst>
          </p:cNvPr>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1865675" y="1333163"/>
            <a:ext cx="5202255" cy="452596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3"/>
          <p:cNvSpPr txBox="1"/>
          <p:nvPr/>
        </p:nvSpPr>
        <p:spPr>
          <a:xfrm>
            <a:off x="5105400" y="0"/>
            <a:ext cx="4038600" cy="914400"/>
          </a:xfrm>
          <a:prstGeom prst="rect">
            <a:avLst/>
          </a:prstGeom>
          <a:solidFill>
            <a:srgbClr val="7030A0"/>
          </a:solid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400"/>
              <a:buFont typeface="Times New Roman" panose="02020603050405020304"/>
              <a:buNone/>
            </a:pPr>
            <a:r>
              <a:rPr lang="en-US" sz="2400" b="1" i="0" u="none">
                <a:solidFill>
                  <a:schemeClr val="lt1"/>
                </a:solidFill>
                <a:latin typeface="Times New Roman" panose="02020603050405020304"/>
                <a:ea typeface="Times New Roman" panose="02020603050405020304"/>
                <a:cs typeface="Times New Roman" panose="02020603050405020304"/>
                <a:sym typeface="Times New Roman" panose="02020603050405020304"/>
              </a:rPr>
              <a:t>ER/ USE CASE DIAGRAM</a:t>
            </a:r>
          </a:p>
        </p:txBody>
      </p:sp>
      <p:sp>
        <p:nvSpPr>
          <p:cNvPr id="6" name="Rounded Rectangle 5"/>
          <p:cNvSpPr/>
          <p:nvPr/>
        </p:nvSpPr>
        <p:spPr>
          <a:xfrm>
            <a:off x="3669030" y="1630680"/>
            <a:ext cx="609600" cy="190500"/>
          </a:xfrm>
          <a:prstGeom prst="roundRect">
            <a:avLst/>
          </a:prstGeom>
          <a:noFill/>
          <a:ln>
            <a:no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Users\user\Desktop\Stress detection final year project\usecase diagram.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15343" y="1084333"/>
            <a:ext cx="4275823" cy="519508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63547" y="6327972"/>
            <a:ext cx="7841182" cy="445062"/>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itchFamily="18" charset="0"/>
                <a:cs typeface="Times New Roman" pitchFamily="18" charset="0"/>
              </a:rPr>
              <a:t>Diagram representing the actors in the system and their interactions with the system</a:t>
            </a:r>
            <a:endParaRPr lang="en-IN"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3"/>
          <p:cNvSpPr txBox="1"/>
          <p:nvPr/>
        </p:nvSpPr>
        <p:spPr>
          <a:xfrm>
            <a:off x="5105400" y="0"/>
            <a:ext cx="4038600" cy="914400"/>
          </a:xfrm>
          <a:prstGeom prst="rect">
            <a:avLst/>
          </a:prstGeom>
          <a:solidFill>
            <a:srgbClr val="7030A0"/>
          </a:solid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400"/>
              <a:buFont typeface="Times New Roman" panose="02020603050405020304"/>
              <a:buNone/>
            </a:pPr>
            <a:r>
              <a:rPr lang="en-US" sz="2400" b="1" i="0" u="none" dirty="0">
                <a:solidFill>
                  <a:schemeClr val="lt1"/>
                </a:solidFill>
                <a:latin typeface="Times New Roman" panose="02020603050405020304"/>
                <a:ea typeface="Times New Roman" panose="02020603050405020304"/>
                <a:cs typeface="Times New Roman" panose="02020603050405020304"/>
                <a:sym typeface="Times New Roman" panose="02020603050405020304"/>
              </a:rPr>
              <a:t>BLOCK DIAGRAM</a:t>
            </a:r>
          </a:p>
        </p:txBody>
      </p:sp>
      <p:sp>
        <p:nvSpPr>
          <p:cNvPr id="6" name="Rounded Rectangle 5"/>
          <p:cNvSpPr/>
          <p:nvPr/>
        </p:nvSpPr>
        <p:spPr>
          <a:xfrm>
            <a:off x="3669030" y="1630680"/>
            <a:ext cx="609600" cy="190500"/>
          </a:xfrm>
          <a:prstGeom prst="roundRect">
            <a:avLst/>
          </a:prstGeom>
          <a:noFill/>
          <a:ln>
            <a:no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1189355" y="1087199"/>
            <a:ext cx="6727522" cy="5041337"/>
          </a:xfrm>
          <a:prstGeom prst="rect">
            <a:avLst/>
          </a:prstGeom>
          <a:noFill/>
          <a:ln>
            <a:noFill/>
          </a:ln>
        </p:spPr>
      </p:pic>
      <p:sp>
        <p:nvSpPr>
          <p:cNvPr id="3" name="Rectangle 2"/>
          <p:cNvSpPr/>
          <p:nvPr/>
        </p:nvSpPr>
        <p:spPr>
          <a:xfrm>
            <a:off x="1170305" y="6109487"/>
            <a:ext cx="6808442" cy="404601"/>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itchFamily="18" charset="0"/>
                <a:cs typeface="Times New Roman" pitchFamily="18" charset="0"/>
              </a:rPr>
              <a:t>Diagram representing the overall system workflow</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40397211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4"/>
          <p:cNvSpPr txBox="1"/>
          <p:nvPr/>
        </p:nvSpPr>
        <p:spPr>
          <a:xfrm>
            <a:off x="5105400" y="0"/>
            <a:ext cx="4038600" cy="914400"/>
          </a:xfrm>
          <a:prstGeom prst="rect">
            <a:avLst/>
          </a:prstGeom>
          <a:solidFill>
            <a:srgbClr val="7030A0"/>
          </a:solid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400"/>
              <a:buFont typeface="Times New Roman" panose="02020603050405020304"/>
              <a:buNone/>
            </a:pPr>
            <a:r>
              <a:rPr lang="en-US" sz="2400" b="1" i="0" u="none" dirty="0">
                <a:solidFill>
                  <a:schemeClr val="lt1"/>
                </a:solidFill>
                <a:latin typeface="Times New Roman" panose="02020603050405020304"/>
                <a:ea typeface="Times New Roman" panose="02020603050405020304"/>
                <a:cs typeface="Times New Roman" panose="02020603050405020304"/>
                <a:sym typeface="Times New Roman" panose="02020603050405020304"/>
              </a:rPr>
              <a:t>ADVANTAGES OF</a:t>
            </a:r>
          </a:p>
          <a:p>
            <a:pPr marL="0" marR="0" lvl="0" indent="0" algn="ctr" rtl="0">
              <a:lnSpc>
                <a:spcPct val="100000"/>
              </a:lnSpc>
              <a:spcBef>
                <a:spcPts val="0"/>
              </a:spcBef>
              <a:spcAft>
                <a:spcPts val="0"/>
              </a:spcAft>
              <a:buClr>
                <a:schemeClr val="lt1"/>
              </a:buClr>
              <a:buSzPts val="2400"/>
              <a:buFont typeface="Times New Roman" panose="02020603050405020304"/>
              <a:buNone/>
            </a:pPr>
            <a:r>
              <a:rPr lang="en-US" sz="2400" b="1" dirty="0">
                <a:solidFill>
                  <a:schemeClr val="lt1"/>
                </a:solidFill>
                <a:latin typeface="Times New Roman" panose="02020603050405020304"/>
                <a:ea typeface="Times New Roman" panose="02020603050405020304"/>
                <a:cs typeface="Times New Roman" panose="02020603050405020304"/>
                <a:sym typeface="Times New Roman" panose="02020603050405020304"/>
              </a:rPr>
              <a:t>PROPOSED SYSTEM</a:t>
            </a:r>
            <a:endParaRPr lang="en-US" sz="2400" b="1" i="0" u="none" dirty="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55" name="Google Shape;155;p24"/>
          <p:cNvSpPr txBox="1"/>
          <p:nvPr/>
        </p:nvSpPr>
        <p:spPr>
          <a:xfrm>
            <a:off x="664350" y="1200150"/>
            <a:ext cx="7815300" cy="5010572"/>
          </a:xfrm>
          <a:prstGeom prst="rect">
            <a:avLst/>
          </a:prstGeom>
          <a:noFill/>
          <a:ln>
            <a:noFill/>
          </a:ln>
        </p:spPr>
        <p:txBody>
          <a:bodyPr spcFirstLastPara="1" wrap="square" lIns="91425" tIns="91425" rIns="91425" bIns="91425" anchor="t" anchorCtr="0">
            <a:spAutoFit/>
          </a:bodyPr>
          <a:lstStyle/>
          <a:p>
            <a:pPr marL="342900" lvl="0" indent="-342900">
              <a:lnSpc>
                <a:spcPct val="160000"/>
              </a:lnSpc>
              <a:spcBef>
                <a:spcPts val="0"/>
              </a:spcBef>
              <a:spcAft>
                <a:spcPts val="0"/>
              </a:spcAft>
              <a:buFont typeface="Arial" pitchFamily="34" charset="0"/>
              <a:buChar char="•"/>
            </a:pPr>
            <a:r>
              <a:rPr lang="en-US" sz="2800" dirty="0">
                <a:latin typeface="Times New Roman" panose="02020603050405020304" pitchFamily="18" charset="0"/>
                <a:ea typeface="Calibri" panose="020F0502020204030204"/>
                <a:cs typeface="Times New Roman" panose="02020603050405020304" pitchFamily="18" charset="0"/>
                <a:sym typeface="Calibri" panose="020F0502020204030204"/>
              </a:rPr>
              <a:t>By using CNN with mini-</a:t>
            </a:r>
            <a:r>
              <a:rPr lang="en-US" sz="2800" dirty="0" err="1">
                <a:latin typeface="Times New Roman" panose="02020603050405020304" pitchFamily="18" charset="0"/>
                <a:ea typeface="Calibri" panose="020F0502020204030204"/>
                <a:cs typeface="Times New Roman" panose="02020603050405020304" pitchFamily="18" charset="0"/>
                <a:sym typeface="Calibri" panose="020F0502020204030204"/>
              </a:rPr>
              <a:t>Xception</a:t>
            </a:r>
            <a:r>
              <a:rPr lang="en-US" sz="2800" dirty="0">
                <a:latin typeface="Times New Roman" panose="02020603050405020304" pitchFamily="18" charset="0"/>
                <a:ea typeface="Calibri" panose="020F0502020204030204"/>
                <a:cs typeface="Times New Roman" panose="02020603050405020304" pitchFamily="18" charset="0"/>
                <a:sym typeface="Calibri" panose="020F0502020204030204"/>
              </a:rPr>
              <a:t>,</a:t>
            </a:r>
            <a:r>
              <a:rPr lang="en-IN" sz="2800" dirty="0">
                <a:latin typeface="Times New Roman" pitchFamily="18" charset="0"/>
                <a:cs typeface="Times New Roman" pitchFamily="18" charset="0"/>
              </a:rPr>
              <a:t> it helps in reducing the amount of parameters in the remaining convolutional layers making the system fast.</a:t>
            </a:r>
          </a:p>
          <a:p>
            <a:pPr marL="342900" indent="-342900">
              <a:lnSpc>
                <a:spcPct val="160000"/>
              </a:lnSpc>
              <a:spcBef>
                <a:spcPts val="0"/>
              </a:spcBef>
              <a:spcAft>
                <a:spcPts val="0"/>
              </a:spcAft>
              <a:buFont typeface="Arial" pitchFamily="34" charset="0"/>
              <a:buChar char="•"/>
            </a:pPr>
            <a:r>
              <a:rPr lang="en-US" sz="2800" dirty="0">
                <a:latin typeface="Times New Roman" pitchFamily="18" charset="0"/>
                <a:ea typeface="Calibri" panose="020F0502020204030204"/>
                <a:cs typeface="Times New Roman" pitchFamily="18" charset="0"/>
                <a:sym typeface="Calibri" panose="020F0502020204030204"/>
              </a:rPr>
              <a:t>Also the system provides real-time remedies to its employees promoting an healthy work culture.</a:t>
            </a:r>
          </a:p>
          <a:p>
            <a:pPr marL="342900" lvl="0" indent="-342900">
              <a:lnSpc>
                <a:spcPct val="160000"/>
              </a:lnSpc>
              <a:spcBef>
                <a:spcPts val="0"/>
              </a:spcBef>
              <a:spcAft>
                <a:spcPts val="0"/>
              </a:spcAft>
              <a:buFont typeface="Arial" pitchFamily="34" charset="0"/>
              <a:buChar char="•"/>
            </a:pPr>
            <a:endParaRPr lang="en-IN" sz="2800" dirty="0">
              <a:latin typeface="Times New Roman" pitchFamily="18" charset="0"/>
              <a:cs typeface="Times New Roman" pitchFamily="18" charset="0"/>
            </a:endParaRPr>
          </a:p>
        </p:txBody>
      </p:sp>
    </p:spTree>
    <p:extLst>
      <p:ext uri="{BB962C8B-B14F-4D97-AF65-F5344CB8AC3E}">
        <p14:creationId xmlns:p14="http://schemas.microsoft.com/office/powerpoint/2010/main" val="20620832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4"/>
          <p:cNvSpPr txBox="1"/>
          <p:nvPr/>
        </p:nvSpPr>
        <p:spPr>
          <a:xfrm>
            <a:off x="5105400" y="0"/>
            <a:ext cx="4038600" cy="798076"/>
          </a:xfrm>
          <a:prstGeom prst="rect">
            <a:avLst/>
          </a:prstGeom>
          <a:solidFill>
            <a:srgbClr val="7030A0"/>
          </a:solid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400"/>
              <a:buFont typeface="Times New Roman" panose="02020603050405020304"/>
              <a:buNone/>
            </a:pPr>
            <a:r>
              <a:rPr lang="en-US" sz="2400" b="1" i="0" u="none" dirty="0">
                <a:solidFill>
                  <a:schemeClr val="lt1"/>
                </a:solidFill>
                <a:latin typeface="Times New Roman" panose="02020603050405020304"/>
                <a:ea typeface="Times New Roman" panose="02020603050405020304"/>
                <a:cs typeface="Times New Roman" panose="02020603050405020304"/>
                <a:sym typeface="Times New Roman" panose="02020603050405020304"/>
              </a:rPr>
              <a:t>LIST OF HARDWARE AND SOFTWARE USED</a:t>
            </a:r>
          </a:p>
        </p:txBody>
      </p:sp>
      <p:sp>
        <p:nvSpPr>
          <p:cNvPr id="155" name="Google Shape;155;p24"/>
          <p:cNvSpPr txBox="1"/>
          <p:nvPr/>
        </p:nvSpPr>
        <p:spPr>
          <a:xfrm>
            <a:off x="441417" y="0"/>
            <a:ext cx="8261166" cy="9147089"/>
          </a:xfrm>
          <a:prstGeom prst="rect">
            <a:avLst/>
          </a:prstGeom>
          <a:noFill/>
          <a:ln>
            <a:noFill/>
          </a:ln>
        </p:spPr>
        <p:txBody>
          <a:bodyPr spcFirstLastPara="1" wrap="square" lIns="91425" tIns="91425" rIns="91425" bIns="91425" anchor="t" anchorCtr="0">
            <a:spAutoFit/>
          </a:bodyPr>
          <a:lstStyle/>
          <a:p>
            <a:pPr marL="514350" lvl="0" indent="-514350">
              <a:lnSpc>
                <a:spcPct val="160000"/>
              </a:lnSpc>
              <a:spcBef>
                <a:spcPts val="0"/>
              </a:spcBef>
              <a:spcAft>
                <a:spcPts val="0"/>
              </a:spcAft>
              <a:buFont typeface="+mj-lt"/>
              <a:buAutoNum type="arabicPeriod"/>
            </a:pPr>
            <a:r>
              <a:rPr lang="en-GB" sz="2800" dirty="0">
                <a:latin typeface="Times New Roman" pitchFamily="18" charset="0"/>
                <a:ea typeface="Calibri" panose="020F0502020204030204"/>
                <a:cs typeface="Times New Roman" pitchFamily="18" charset="0"/>
                <a:sym typeface="Calibri" panose="020F0502020204030204"/>
              </a:rPr>
              <a:t>HARDWARE USED:</a:t>
            </a:r>
            <a:r>
              <a:rPr lang="en-US" sz="2800" dirty="0">
                <a:latin typeface="Times New Roman" pitchFamily="18" charset="0"/>
                <a:cs typeface="Times New Roman" pitchFamily="18" charset="0"/>
              </a:rPr>
              <a:t>     </a:t>
            </a:r>
          </a:p>
          <a:p>
            <a:pPr marL="800100" lvl="1" indent="-342900">
              <a:lnSpc>
                <a:spcPct val="160000"/>
              </a:lnSpc>
              <a:spcBef>
                <a:spcPts val="0"/>
              </a:spcBef>
              <a:spcAft>
                <a:spcPts val="0"/>
              </a:spcAft>
              <a:buFont typeface="Arial" pitchFamily="34" charset="0"/>
              <a:buChar char="•"/>
            </a:pPr>
            <a:r>
              <a:rPr lang="en-US" sz="2800" dirty="0">
                <a:latin typeface="Times New Roman" pitchFamily="18" charset="0"/>
                <a:cs typeface="Times New Roman" pitchFamily="18" charset="0"/>
              </a:rPr>
              <a:t>RAM: 4GB(minimum)</a:t>
            </a:r>
            <a:endParaRPr lang="en-IN" sz="2800" dirty="0">
              <a:latin typeface="Times New Roman" pitchFamily="18" charset="0"/>
              <a:cs typeface="Times New Roman" pitchFamily="18" charset="0"/>
            </a:endParaRPr>
          </a:p>
          <a:p>
            <a:pPr marL="800100" lvl="1" indent="-342900">
              <a:lnSpc>
                <a:spcPct val="160000"/>
              </a:lnSpc>
              <a:spcBef>
                <a:spcPts val="0"/>
              </a:spcBef>
              <a:spcAft>
                <a:spcPts val="0"/>
              </a:spcAft>
              <a:buFont typeface="Arial" pitchFamily="34" charset="0"/>
              <a:buChar char="•"/>
            </a:pPr>
            <a:r>
              <a:rPr lang="en-IN" sz="2800" dirty="0">
                <a:latin typeface="Times New Roman" pitchFamily="18" charset="0"/>
                <a:cs typeface="Times New Roman" pitchFamily="18" charset="0"/>
              </a:rPr>
              <a:t>Processor: 64-bit,1.80GHz minimum</a:t>
            </a:r>
          </a:p>
          <a:p>
            <a:pPr marL="800100" lvl="1" indent="-342900">
              <a:lnSpc>
                <a:spcPct val="160000"/>
              </a:lnSpc>
              <a:spcBef>
                <a:spcPts val="0"/>
              </a:spcBef>
              <a:spcAft>
                <a:spcPts val="0"/>
              </a:spcAft>
              <a:buFont typeface="Arial" pitchFamily="34" charset="0"/>
              <a:buChar char="•"/>
            </a:pPr>
            <a:r>
              <a:rPr lang="en-US" sz="2800" dirty="0">
                <a:latin typeface="Times New Roman" pitchFamily="18" charset="0"/>
                <a:cs typeface="Times New Roman" pitchFamily="18" charset="0"/>
              </a:rPr>
              <a:t>Input: Any kind of video file or webcam input with human face.</a:t>
            </a:r>
          </a:p>
          <a:p>
            <a:pPr marL="514350" lvl="0" indent="-514350">
              <a:lnSpc>
                <a:spcPct val="160000"/>
              </a:lnSpc>
              <a:spcBef>
                <a:spcPts val="0"/>
              </a:spcBef>
              <a:spcAft>
                <a:spcPts val="0"/>
              </a:spcAft>
              <a:buFont typeface="+mj-lt"/>
              <a:buAutoNum type="arabicPeriod"/>
            </a:pPr>
            <a:r>
              <a:rPr lang="en-GB" sz="2800" dirty="0">
                <a:latin typeface="Times New Roman" pitchFamily="18" charset="0"/>
                <a:ea typeface="Calibri" panose="020F0502020204030204"/>
                <a:cs typeface="Times New Roman" pitchFamily="18" charset="0"/>
                <a:sym typeface="Calibri" panose="020F0502020204030204"/>
              </a:rPr>
              <a:t>SOFTWARE USED:</a:t>
            </a:r>
          </a:p>
          <a:p>
            <a:pPr marL="971550" lvl="1" indent="-514350">
              <a:lnSpc>
                <a:spcPct val="160000"/>
              </a:lnSpc>
              <a:spcBef>
                <a:spcPts val="0"/>
              </a:spcBef>
              <a:spcAft>
                <a:spcPts val="0"/>
              </a:spcAft>
              <a:buFont typeface="Arial" panose="020B0604020202020204" pitchFamily="34" charset="0"/>
              <a:buChar char="•"/>
            </a:pPr>
            <a:r>
              <a:rPr lang="en-GB" sz="2800" dirty="0">
                <a:latin typeface="Times New Roman" pitchFamily="18" charset="0"/>
                <a:ea typeface="Calibri" panose="020F0502020204030204"/>
                <a:cs typeface="Times New Roman" pitchFamily="18" charset="0"/>
                <a:sym typeface="Calibri" panose="020F0502020204030204"/>
              </a:rPr>
              <a:t>Operating system: Windows</a:t>
            </a:r>
          </a:p>
          <a:p>
            <a:pPr marL="800100" lvl="1" indent="-342900">
              <a:lnSpc>
                <a:spcPct val="160000"/>
              </a:lnSpc>
              <a:spcBef>
                <a:spcPts val="0"/>
              </a:spcBef>
              <a:spcAft>
                <a:spcPts val="0"/>
              </a:spcAft>
              <a:buFont typeface="Arial" pitchFamily="34" charset="0"/>
              <a:buChar char="•"/>
            </a:pPr>
            <a:r>
              <a:rPr lang="en-US" sz="2800" dirty="0">
                <a:latin typeface="Times New Roman" pitchFamily="18" charset="0"/>
                <a:cs typeface="Times New Roman" pitchFamily="18" charset="0"/>
              </a:rPr>
              <a:t>Technology: Anaconda, flask, </a:t>
            </a:r>
            <a:r>
              <a:rPr lang="en-US" sz="2800" dirty="0" err="1">
                <a:latin typeface="Times New Roman" pitchFamily="18" charset="0"/>
                <a:cs typeface="Times New Roman" pitchFamily="18" charset="0"/>
              </a:rPr>
              <a:t>sqlite</a:t>
            </a:r>
            <a:r>
              <a:rPr lang="en-US" sz="2800" dirty="0">
                <a:latin typeface="Times New Roman" pitchFamily="18" charset="0"/>
                <a:cs typeface="Times New Roman" pitchFamily="18" charset="0"/>
              </a:rPr>
              <a:t>, web designing languages(HTML, </a:t>
            </a:r>
            <a:r>
              <a:rPr lang="en-US" sz="2800" dirty="0" err="1">
                <a:latin typeface="Times New Roman" pitchFamily="18" charset="0"/>
                <a:cs typeface="Times New Roman" pitchFamily="18" charset="0"/>
              </a:rPr>
              <a:t>css</a:t>
            </a:r>
            <a:r>
              <a:rPr lang="en-US" sz="2800" dirty="0">
                <a:latin typeface="Times New Roman" pitchFamily="18" charset="0"/>
                <a:cs typeface="Times New Roman" pitchFamily="18" charset="0"/>
              </a:rPr>
              <a:t>). </a:t>
            </a:r>
          </a:p>
          <a:p>
            <a:pPr marL="800100" lvl="1" indent="-342900">
              <a:lnSpc>
                <a:spcPct val="160000"/>
              </a:lnSpc>
              <a:spcBef>
                <a:spcPts val="0"/>
              </a:spcBef>
              <a:spcAft>
                <a:spcPts val="0"/>
              </a:spcAft>
              <a:buFont typeface="Arial" pitchFamily="34" charset="0"/>
              <a:buChar char="•"/>
            </a:pPr>
            <a:r>
              <a:rPr lang="en-US" sz="2800" dirty="0">
                <a:latin typeface="Times New Roman" pitchFamily="18" charset="0"/>
                <a:cs typeface="Times New Roman" pitchFamily="18" charset="0"/>
              </a:rPr>
              <a:t>IDE: </a:t>
            </a:r>
            <a:r>
              <a:rPr lang="en-US" sz="2800" dirty="0" err="1">
                <a:latin typeface="Times New Roman" pitchFamily="18" charset="0"/>
                <a:cs typeface="Times New Roman" pitchFamily="18" charset="0"/>
              </a:rPr>
              <a:t>Jupyter</a:t>
            </a:r>
            <a:r>
              <a:rPr lang="en-US" sz="2800" dirty="0">
                <a:latin typeface="Times New Roman" pitchFamily="18" charset="0"/>
                <a:cs typeface="Times New Roman" pitchFamily="18" charset="0"/>
              </a:rPr>
              <a:t> notebook, Python</a:t>
            </a:r>
            <a:endParaRPr lang="en-IN" sz="2800" dirty="0">
              <a:latin typeface="Times New Roman" pitchFamily="18" charset="0"/>
              <a:cs typeface="Times New Roman" pitchFamily="18" charset="0"/>
            </a:endParaRPr>
          </a:p>
          <a:p>
            <a:pPr lvl="1">
              <a:lnSpc>
                <a:spcPct val="160000"/>
              </a:lnSpc>
              <a:spcBef>
                <a:spcPts val="0"/>
              </a:spcBef>
              <a:spcAft>
                <a:spcPts val="0"/>
              </a:spcAft>
            </a:pPr>
            <a:endParaRPr lang="en-IN" sz="2800" dirty="0">
              <a:latin typeface="Times New Roman" pitchFamily="18" charset="0"/>
              <a:cs typeface="Times New Roman" pitchFamily="18" charset="0"/>
            </a:endParaRPr>
          </a:p>
          <a:p>
            <a:pPr marL="800100" lvl="1" indent="-342900">
              <a:lnSpc>
                <a:spcPct val="160000"/>
              </a:lnSpc>
              <a:spcBef>
                <a:spcPts val="0"/>
              </a:spcBef>
              <a:spcAft>
                <a:spcPts val="0"/>
              </a:spcAft>
              <a:buFont typeface="Arial" pitchFamily="34" charset="0"/>
              <a:buChar char="•"/>
            </a:pPr>
            <a:endParaRPr lang="en-GB" sz="2800" dirty="0">
              <a:latin typeface="Times New Roman" pitchFamily="18" charset="0"/>
              <a:ea typeface="Calibri" panose="020F0502020204030204"/>
              <a:cs typeface="Times New Roman" pitchFamily="18" charset="0"/>
              <a:sym typeface="Calibri" panose="020F0502020204030204"/>
            </a:endParaRPr>
          </a:p>
          <a:p>
            <a:pPr marL="800100" lvl="1" indent="-342900">
              <a:lnSpc>
                <a:spcPct val="160000"/>
              </a:lnSpc>
              <a:spcBef>
                <a:spcPts val="0"/>
              </a:spcBef>
              <a:spcAft>
                <a:spcPts val="0"/>
              </a:spcAft>
              <a:buFont typeface="Arial" pitchFamily="34" charset="0"/>
              <a:buChar char="•"/>
            </a:pPr>
            <a:endParaRPr lang="en-GB" sz="2800" dirty="0">
              <a:latin typeface="Times New Roman" pitchFamily="18" charset="0"/>
              <a:ea typeface="Calibri" panose="020F0502020204030204"/>
              <a:cs typeface="Times New Roman" pitchFamily="18" charset="0"/>
              <a:sym typeface="Calibri" panose="020F0502020204030204"/>
            </a:endParaRPr>
          </a:p>
        </p:txBody>
      </p:sp>
    </p:spTree>
    <p:extLst>
      <p:ext uri="{BB962C8B-B14F-4D97-AF65-F5344CB8AC3E}">
        <p14:creationId xmlns:p14="http://schemas.microsoft.com/office/powerpoint/2010/main" val="12104073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4"/>
          <p:cNvSpPr txBox="1"/>
          <p:nvPr/>
        </p:nvSpPr>
        <p:spPr>
          <a:xfrm>
            <a:off x="5105400" y="1"/>
            <a:ext cx="4038600" cy="501705"/>
          </a:xfrm>
          <a:prstGeom prst="rect">
            <a:avLst/>
          </a:prstGeom>
          <a:solidFill>
            <a:srgbClr val="7030A0"/>
          </a:solid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400"/>
              <a:buFont typeface="Times New Roman" panose="02020603050405020304"/>
              <a:buNone/>
            </a:pPr>
            <a:r>
              <a:rPr lang="en-US" sz="2400" b="1" i="0" u="none" dirty="0">
                <a:solidFill>
                  <a:schemeClr val="lt1"/>
                </a:solidFill>
                <a:latin typeface="Times New Roman" panose="02020603050405020304"/>
                <a:ea typeface="Times New Roman" panose="02020603050405020304"/>
                <a:cs typeface="Times New Roman" panose="02020603050405020304"/>
                <a:sym typeface="Times New Roman" panose="02020603050405020304"/>
              </a:rPr>
              <a:t>MODULES DESCRIPTION</a:t>
            </a:r>
          </a:p>
        </p:txBody>
      </p:sp>
      <p:sp>
        <p:nvSpPr>
          <p:cNvPr id="155" name="Google Shape;155;p24"/>
          <p:cNvSpPr txBox="1"/>
          <p:nvPr/>
        </p:nvSpPr>
        <p:spPr>
          <a:xfrm>
            <a:off x="339864" y="396511"/>
            <a:ext cx="8739399" cy="7278885"/>
          </a:xfrm>
          <a:prstGeom prst="rect">
            <a:avLst/>
          </a:prstGeom>
          <a:noFill/>
          <a:ln>
            <a:noFill/>
          </a:ln>
        </p:spPr>
        <p:txBody>
          <a:bodyPr spcFirstLastPara="1" wrap="square" lIns="91425" tIns="91425" rIns="91425" bIns="91425" anchor="t" anchorCtr="0">
            <a:spAutoFit/>
          </a:bodyPr>
          <a:lstStyle/>
          <a:p>
            <a:pPr marL="457200" indent="-457200">
              <a:buFont typeface="Arial" pitchFamily="34" charset="0"/>
              <a:buChar char="•"/>
            </a:pPr>
            <a:r>
              <a:rPr lang="en-IN" altLang="en-US" sz="2700" b="1" dirty="0">
                <a:latin typeface="Times New Roman" panose="02020603050405020304" pitchFamily="18" charset="0"/>
                <a:cs typeface="Times New Roman" panose="02020603050405020304" pitchFamily="18" charset="0"/>
              </a:rPr>
              <a:t>Login Module: </a:t>
            </a:r>
            <a:r>
              <a:rPr lang="en-IN" altLang="en-US" sz="2700" dirty="0">
                <a:latin typeface="Times New Roman" panose="02020603050405020304" pitchFamily="18" charset="0"/>
                <a:cs typeface="Times New Roman" panose="02020603050405020304" pitchFamily="18" charset="0"/>
              </a:rPr>
              <a:t>This model allows the users and Admin to login.</a:t>
            </a:r>
          </a:p>
          <a:p>
            <a:endParaRPr lang="en-IN" altLang="en-US" sz="2700" dirty="0">
              <a:latin typeface="Times New Roman" panose="02020603050405020304" pitchFamily="18" charset="0"/>
              <a:cs typeface="Times New Roman" panose="02020603050405020304" pitchFamily="18" charset="0"/>
            </a:endParaRPr>
          </a:p>
          <a:p>
            <a:pPr marL="342900" indent="-342900">
              <a:buFont typeface="Arial" pitchFamily="34" charset="0"/>
              <a:buChar char="•"/>
            </a:pPr>
            <a:r>
              <a:rPr lang="en-IN" altLang="en-US" sz="2700" b="1" dirty="0">
                <a:latin typeface="Times New Roman" panose="02020603050405020304" pitchFamily="18" charset="0"/>
                <a:cs typeface="Times New Roman" panose="02020603050405020304" pitchFamily="18" charset="0"/>
              </a:rPr>
              <a:t>Stress Detection Module:  </a:t>
            </a:r>
            <a:r>
              <a:rPr lang="en-IN" altLang="en-US" sz="2700" dirty="0">
                <a:latin typeface="Times New Roman" panose="02020603050405020304" pitchFamily="18" charset="0"/>
                <a:cs typeface="Times New Roman" panose="02020603050405020304" pitchFamily="18" charset="0"/>
              </a:rPr>
              <a:t>T</a:t>
            </a:r>
            <a:r>
              <a:rPr lang="en-GB" altLang="en-US" sz="2700" dirty="0">
                <a:latin typeface="Times New Roman" panose="02020603050405020304" pitchFamily="18" charset="0"/>
                <a:cs typeface="Times New Roman" panose="02020603050405020304" pitchFamily="18" charset="0"/>
              </a:rPr>
              <a:t>his module is used to detect whether a user is stressed or not through video monitoring.</a:t>
            </a:r>
          </a:p>
          <a:p>
            <a:pPr marL="342900" indent="-342900">
              <a:buFont typeface="Arial" pitchFamily="34" charset="0"/>
              <a:buChar char="•"/>
            </a:pPr>
            <a:endParaRPr lang="en-GB" altLang="en-US" sz="2700" dirty="0">
              <a:latin typeface="Times New Roman" panose="02020603050405020304" pitchFamily="18" charset="0"/>
              <a:cs typeface="Times New Roman" panose="02020603050405020304" pitchFamily="18" charset="0"/>
            </a:endParaRPr>
          </a:p>
          <a:p>
            <a:pPr marL="342900" indent="-342900">
              <a:buFont typeface="Arial" pitchFamily="34" charset="0"/>
              <a:buChar char="•"/>
            </a:pPr>
            <a:r>
              <a:rPr lang="en-GB" altLang="en-US" sz="2700" b="1" dirty="0">
                <a:latin typeface="Times New Roman" panose="02020603050405020304" pitchFamily="18" charset="0"/>
                <a:cs typeface="Times New Roman" panose="02020603050405020304" pitchFamily="18" charset="0"/>
              </a:rPr>
              <a:t>Stress Evaluation Module:</a:t>
            </a:r>
            <a:r>
              <a:rPr lang="en-GB" altLang="en-US" sz="2700" dirty="0">
                <a:latin typeface="Times New Roman" panose="02020603050405020304" pitchFamily="18" charset="0"/>
                <a:cs typeface="Times New Roman" panose="02020603050405020304" pitchFamily="18" charset="0"/>
              </a:rPr>
              <a:t> This module requires the user to provide feedback in case they are stressed and it detects the stress level based on the response and through the real-time video analysis.</a:t>
            </a:r>
          </a:p>
          <a:p>
            <a:endParaRPr lang="en-GB" altLang="en-US" sz="2700" dirty="0">
              <a:latin typeface="Times New Roman" panose="02020603050405020304" pitchFamily="18" charset="0"/>
              <a:cs typeface="Times New Roman" panose="02020603050405020304" pitchFamily="18" charset="0"/>
            </a:endParaRPr>
          </a:p>
          <a:p>
            <a:pPr marL="342900" indent="-342900">
              <a:buFont typeface="Arial" pitchFamily="34" charset="0"/>
              <a:buChar char="•"/>
            </a:pPr>
            <a:r>
              <a:rPr lang="en-GB" altLang="en-US" sz="2700" b="1" dirty="0">
                <a:latin typeface="Times New Roman" panose="02020603050405020304" pitchFamily="18" charset="0"/>
                <a:cs typeface="Times New Roman" panose="02020603050405020304" pitchFamily="18" charset="0"/>
              </a:rPr>
              <a:t>Stress Mitigation Module: </a:t>
            </a:r>
            <a:r>
              <a:rPr lang="en-GB" altLang="en-US" sz="2700" dirty="0">
                <a:latin typeface="Times New Roman" panose="02020603050405020304" pitchFamily="18" charset="0"/>
                <a:cs typeface="Times New Roman" panose="02020603050405020304" pitchFamily="18" charset="0"/>
              </a:rPr>
              <a:t>This module involves the system to provide remedies to stressed employee. The remedy provided depends on the stress level of the employee.</a:t>
            </a:r>
          </a:p>
          <a:p>
            <a:pPr lvl="2"/>
            <a:endParaRPr lang="en-GB" altLang="en-US" sz="28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Font typeface="Arial" panose="020B0604020202020204" pitchFamily="34" charset="0"/>
              <a:buNone/>
            </a:pPr>
            <a:endParaRPr lang="en-GB" sz="2800" dirty="0">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324600" y="0"/>
            <a:ext cx="2819400" cy="6096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800" b="1" dirty="0">
                <a:solidFill>
                  <a:schemeClr val="bg1"/>
                </a:solidFill>
                <a:latin typeface="Times New Roman" panose="02020603050405020304" pitchFamily="18" charset="0"/>
                <a:cs typeface="Times New Roman" panose="02020603050405020304" pitchFamily="18" charset="0"/>
              </a:rPr>
              <a:t>OBJECTIVE</a:t>
            </a:r>
            <a:endParaRPr lang="en-IN" sz="2800" b="1"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560705" y="1154430"/>
            <a:ext cx="8272145" cy="339734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342900" indent="-342900" algn="just">
              <a:lnSpc>
                <a:spcPct val="130000"/>
              </a:lnSpc>
              <a:buFont typeface="Arial" panose="020B0604020202020204" pitchFamily="34" charset="0"/>
              <a:buChar char="•"/>
            </a:pPr>
            <a:r>
              <a:rPr sz="2800" dirty="0">
                <a:latin typeface="Times New Roman" panose="02020603050405020304" pitchFamily="18" charset="0"/>
                <a:cs typeface="Times New Roman" panose="02020603050405020304" pitchFamily="18" charset="0"/>
              </a:rPr>
              <a:t>The main objective of th</a:t>
            </a:r>
            <a:r>
              <a:rPr lang="en-US" sz="2800" dirty="0">
                <a:latin typeface="Times New Roman" panose="02020603050405020304" pitchFamily="18" charset="0"/>
                <a:cs typeface="Times New Roman" panose="02020603050405020304" pitchFamily="18" charset="0"/>
              </a:rPr>
              <a:t>e </a:t>
            </a:r>
            <a:r>
              <a:rPr lang="en-IN" sz="2800" dirty="0">
                <a:latin typeface="Times New Roman" pitchFamily="18" charset="0"/>
                <a:cs typeface="Times New Roman" pitchFamily="18" charset="0"/>
              </a:rPr>
              <a:t>Stress Detection and Reduction System for IT Professional by Image Processing and Machine Learning is to detect the stress level of the IT professionals and provide them remedies to reduce their stress and become more efficient at work.</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4"/>
          <p:cNvSpPr txBox="1"/>
          <p:nvPr/>
        </p:nvSpPr>
        <p:spPr>
          <a:xfrm>
            <a:off x="5105400" y="1"/>
            <a:ext cx="4038600" cy="501705"/>
          </a:xfrm>
          <a:prstGeom prst="rect">
            <a:avLst/>
          </a:prstGeom>
          <a:solidFill>
            <a:srgbClr val="7030A0"/>
          </a:solid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400"/>
              <a:buFont typeface="Times New Roman" panose="02020603050405020304"/>
              <a:buNone/>
            </a:pPr>
            <a:r>
              <a:rPr lang="en-US" sz="2400" b="1" i="0" u="none" dirty="0">
                <a:solidFill>
                  <a:schemeClr val="lt1"/>
                </a:solidFill>
                <a:latin typeface="Times New Roman" panose="02020603050405020304"/>
                <a:ea typeface="Times New Roman" panose="02020603050405020304"/>
                <a:cs typeface="Times New Roman" panose="02020603050405020304"/>
                <a:sym typeface="Times New Roman" panose="02020603050405020304"/>
              </a:rPr>
              <a:t>SNAPSHOTS</a:t>
            </a:r>
          </a:p>
        </p:txBody>
      </p:sp>
      <p:sp>
        <p:nvSpPr>
          <p:cNvPr id="4" name="Rectangle 3">
            <a:extLst>
              <a:ext uri="{FF2B5EF4-FFF2-40B4-BE49-F238E27FC236}">
                <a16:creationId xmlns:a16="http://schemas.microsoft.com/office/drawing/2014/main" id="{55DCCD39-0A5D-43D5-8CDA-9D1A12412298}"/>
              </a:ext>
            </a:extLst>
          </p:cNvPr>
          <p:cNvSpPr/>
          <p:nvPr/>
        </p:nvSpPr>
        <p:spPr>
          <a:xfrm>
            <a:off x="1590675" y="6191250"/>
            <a:ext cx="6238875" cy="48577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STRESS DETECTION PORTAL</a:t>
            </a:r>
          </a:p>
        </p:txBody>
      </p:sp>
      <p:pic>
        <p:nvPicPr>
          <p:cNvPr id="5" name="Picture 4">
            <a:extLst>
              <a:ext uri="{FF2B5EF4-FFF2-40B4-BE49-F238E27FC236}">
                <a16:creationId xmlns:a16="http://schemas.microsoft.com/office/drawing/2014/main" id="{D65BF090-9599-45FE-B708-60883C618E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57250"/>
            <a:ext cx="9144000" cy="5143500"/>
          </a:xfrm>
          <a:prstGeom prst="rect">
            <a:avLst/>
          </a:prstGeom>
        </p:spPr>
      </p:pic>
    </p:spTree>
    <p:extLst>
      <p:ext uri="{BB962C8B-B14F-4D97-AF65-F5344CB8AC3E}">
        <p14:creationId xmlns:p14="http://schemas.microsoft.com/office/powerpoint/2010/main" val="21154779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4"/>
          <p:cNvSpPr txBox="1"/>
          <p:nvPr/>
        </p:nvSpPr>
        <p:spPr>
          <a:xfrm>
            <a:off x="5105400" y="1"/>
            <a:ext cx="4038600" cy="501705"/>
          </a:xfrm>
          <a:prstGeom prst="rect">
            <a:avLst/>
          </a:prstGeom>
          <a:solidFill>
            <a:srgbClr val="7030A0"/>
          </a:solid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400"/>
              <a:buFont typeface="Times New Roman" panose="02020603050405020304"/>
              <a:buNone/>
            </a:pPr>
            <a:r>
              <a:rPr lang="en-US" sz="2400" b="1" i="0" u="none" dirty="0">
                <a:solidFill>
                  <a:schemeClr val="lt1"/>
                </a:solidFill>
                <a:latin typeface="Times New Roman" panose="02020603050405020304"/>
                <a:ea typeface="Times New Roman" panose="02020603050405020304"/>
                <a:cs typeface="Times New Roman" panose="02020603050405020304"/>
                <a:sym typeface="Times New Roman" panose="02020603050405020304"/>
              </a:rPr>
              <a:t>SNAPSHOTS</a:t>
            </a:r>
          </a:p>
        </p:txBody>
      </p:sp>
      <p:pic>
        <p:nvPicPr>
          <p:cNvPr id="3" name="Picture 2">
            <a:extLst>
              <a:ext uri="{FF2B5EF4-FFF2-40B4-BE49-F238E27FC236}">
                <a16:creationId xmlns:a16="http://schemas.microsoft.com/office/drawing/2014/main" id="{64744BC7-EE65-4E3F-80F2-E512534B12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57250"/>
            <a:ext cx="9144000" cy="5143500"/>
          </a:xfrm>
          <a:prstGeom prst="rect">
            <a:avLst/>
          </a:prstGeom>
        </p:spPr>
      </p:pic>
      <p:sp>
        <p:nvSpPr>
          <p:cNvPr id="4" name="Rectangle 3">
            <a:extLst>
              <a:ext uri="{FF2B5EF4-FFF2-40B4-BE49-F238E27FC236}">
                <a16:creationId xmlns:a16="http://schemas.microsoft.com/office/drawing/2014/main" id="{AD8983E3-0D34-4244-A351-95F6DD8BCEDD}"/>
              </a:ext>
            </a:extLst>
          </p:cNvPr>
          <p:cNvSpPr/>
          <p:nvPr/>
        </p:nvSpPr>
        <p:spPr>
          <a:xfrm>
            <a:off x="1076325" y="6181725"/>
            <a:ext cx="6724650" cy="485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FOOD COUPON AS REMEDY</a:t>
            </a:r>
          </a:p>
        </p:txBody>
      </p:sp>
    </p:spTree>
    <p:extLst>
      <p:ext uri="{BB962C8B-B14F-4D97-AF65-F5344CB8AC3E}">
        <p14:creationId xmlns:p14="http://schemas.microsoft.com/office/powerpoint/2010/main" val="3061167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4"/>
          <p:cNvSpPr txBox="1"/>
          <p:nvPr/>
        </p:nvSpPr>
        <p:spPr>
          <a:xfrm>
            <a:off x="5105400" y="1"/>
            <a:ext cx="4038600" cy="501705"/>
          </a:xfrm>
          <a:prstGeom prst="rect">
            <a:avLst/>
          </a:prstGeom>
          <a:solidFill>
            <a:srgbClr val="7030A0"/>
          </a:solid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400"/>
              <a:buFont typeface="Times New Roman" panose="02020603050405020304"/>
              <a:buNone/>
            </a:pPr>
            <a:r>
              <a:rPr lang="en-US" sz="2400" b="1" i="0" u="none" dirty="0">
                <a:solidFill>
                  <a:schemeClr val="lt1"/>
                </a:solidFill>
                <a:latin typeface="Times New Roman" panose="02020603050405020304"/>
                <a:ea typeface="Times New Roman" panose="02020603050405020304"/>
                <a:cs typeface="Times New Roman" panose="02020603050405020304"/>
                <a:sym typeface="Times New Roman" panose="02020603050405020304"/>
              </a:rPr>
              <a:t>TESTING AND ANALYSIS</a:t>
            </a:r>
          </a:p>
        </p:txBody>
      </p:sp>
      <p:pic>
        <p:nvPicPr>
          <p:cNvPr id="3" name="Picture 2">
            <a:extLst>
              <a:ext uri="{FF2B5EF4-FFF2-40B4-BE49-F238E27FC236}">
                <a16:creationId xmlns:a16="http://schemas.microsoft.com/office/drawing/2014/main" id="{2940FE6C-0419-4328-943E-F8F788178B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9026" y="501706"/>
            <a:ext cx="5340412" cy="2287517"/>
          </a:xfrm>
          <a:prstGeom prst="rect">
            <a:avLst/>
          </a:prstGeom>
        </p:spPr>
      </p:pic>
      <p:pic>
        <p:nvPicPr>
          <p:cNvPr id="5" name="Picture 4">
            <a:extLst>
              <a:ext uri="{FF2B5EF4-FFF2-40B4-BE49-F238E27FC236}">
                <a16:creationId xmlns:a16="http://schemas.microsoft.com/office/drawing/2014/main" id="{296A7ED7-A2EA-4CA8-8AA5-0A8CDD266F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6588" y="3429000"/>
            <a:ext cx="5422850" cy="2342862"/>
          </a:xfrm>
          <a:prstGeom prst="rect">
            <a:avLst/>
          </a:prstGeom>
        </p:spPr>
      </p:pic>
      <p:sp>
        <p:nvSpPr>
          <p:cNvPr id="6" name="Rectangle 5">
            <a:extLst>
              <a:ext uri="{FF2B5EF4-FFF2-40B4-BE49-F238E27FC236}">
                <a16:creationId xmlns:a16="http://schemas.microsoft.com/office/drawing/2014/main" id="{F6F0504C-25F0-41BF-B65D-FDCB86A052E4}"/>
              </a:ext>
            </a:extLst>
          </p:cNvPr>
          <p:cNvSpPr/>
          <p:nvPr/>
        </p:nvSpPr>
        <p:spPr>
          <a:xfrm>
            <a:off x="1443990" y="2789223"/>
            <a:ext cx="5791200" cy="5017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The graph  represent </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training and test accuracy of the proposed model in each epoch</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A82441D1-F3DA-4D27-A323-FA6FEC5AAF69}"/>
              </a:ext>
            </a:extLst>
          </p:cNvPr>
          <p:cNvSpPr/>
          <p:nvPr/>
        </p:nvSpPr>
        <p:spPr>
          <a:xfrm>
            <a:off x="1266588" y="6080152"/>
            <a:ext cx="5791200" cy="5017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The graph  represent </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a:t>
            </a:r>
            <a:r>
              <a:rPr lang="en-US" sz="1800" dirty="0">
                <a:solidFill>
                  <a:schemeClr val="tx1"/>
                </a:solidFill>
                <a:effectLst/>
                <a:latin typeface="Times New Roman" panose="02020603050405020304" pitchFamily="18" charset="0"/>
                <a:ea typeface="Times New Roman" panose="02020603050405020304" pitchFamily="18" charset="0"/>
              </a:rPr>
              <a:t> cross-entropy loss for both the training and testing data set.</a:t>
            </a:r>
            <a:endParaRPr lang="en-IN" sz="1800" dirty="0">
              <a:solidFill>
                <a:schemeClr val="tx1"/>
              </a:solidFill>
              <a:effectLst/>
              <a:latin typeface="Times New Roman" panose="02020603050405020304" pitchFamily="18" charset="0"/>
              <a:ea typeface="Times New Roman" panose="02020603050405020304" pitchFamily="18" charset="0"/>
            </a:endParaRPr>
          </a:p>
          <a:p>
            <a:pPr algn="ct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95121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4"/>
          <p:cNvSpPr txBox="1"/>
          <p:nvPr/>
        </p:nvSpPr>
        <p:spPr>
          <a:xfrm>
            <a:off x="5105400" y="1"/>
            <a:ext cx="4038600" cy="501705"/>
          </a:xfrm>
          <a:prstGeom prst="rect">
            <a:avLst/>
          </a:prstGeom>
          <a:solidFill>
            <a:srgbClr val="7030A0"/>
          </a:solid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400"/>
              <a:buFont typeface="Times New Roman" panose="02020603050405020304"/>
              <a:buNone/>
            </a:pPr>
            <a:r>
              <a:rPr lang="en-US" sz="2400" b="1" i="0" u="none" dirty="0">
                <a:solidFill>
                  <a:schemeClr val="lt1"/>
                </a:solidFill>
                <a:latin typeface="Times New Roman" panose="02020603050405020304"/>
                <a:ea typeface="Times New Roman" panose="02020603050405020304"/>
                <a:cs typeface="Times New Roman" panose="02020603050405020304"/>
                <a:sym typeface="Times New Roman" panose="02020603050405020304"/>
              </a:rPr>
              <a:t>TESTING AND ANALYSIS</a:t>
            </a:r>
          </a:p>
        </p:txBody>
      </p:sp>
      <p:sp>
        <p:nvSpPr>
          <p:cNvPr id="8" name="Rectangle 7">
            <a:extLst>
              <a:ext uri="{FF2B5EF4-FFF2-40B4-BE49-F238E27FC236}">
                <a16:creationId xmlns:a16="http://schemas.microsoft.com/office/drawing/2014/main" id="{A82441D1-F3DA-4D27-A323-FA6FEC5AAF69}"/>
              </a:ext>
            </a:extLst>
          </p:cNvPr>
          <p:cNvSpPr/>
          <p:nvPr/>
        </p:nvSpPr>
        <p:spPr>
          <a:xfrm>
            <a:off x="1266587" y="6080152"/>
            <a:ext cx="6724887" cy="5017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The diagram represents the performance metrics of the system</a:t>
            </a:r>
            <a:r>
              <a:rPr lang="en-US" sz="1800" dirty="0">
                <a:solidFill>
                  <a:schemeClr val="tx1"/>
                </a:solidFill>
                <a:effectLst/>
                <a:latin typeface="Times New Roman" panose="02020603050405020304" pitchFamily="18" charset="0"/>
                <a:ea typeface="Times New Roman" panose="02020603050405020304" pitchFamily="18" charset="0"/>
              </a:rPr>
              <a:t>.</a:t>
            </a:r>
            <a:endParaRPr lang="en-IN" sz="1800" dirty="0">
              <a:solidFill>
                <a:schemeClr val="tx1"/>
              </a:solidFill>
              <a:effectLst/>
              <a:latin typeface="Times New Roman" panose="02020603050405020304" pitchFamily="18" charset="0"/>
              <a:ea typeface="Times New Roman" panose="02020603050405020304" pitchFamily="18" charset="0"/>
            </a:endParaRPr>
          </a:p>
          <a:p>
            <a:pPr algn="ctr"/>
            <a:endParaRPr lang="en-IN"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FF8272A-2D2A-4163-B2E1-45CFB3ED55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238" y="866775"/>
            <a:ext cx="8016861" cy="4486275"/>
          </a:xfrm>
          <a:prstGeom prst="rect">
            <a:avLst/>
          </a:prstGeom>
        </p:spPr>
      </p:pic>
    </p:spTree>
    <p:extLst>
      <p:ext uri="{BB962C8B-B14F-4D97-AF65-F5344CB8AC3E}">
        <p14:creationId xmlns:p14="http://schemas.microsoft.com/office/powerpoint/2010/main" val="1742070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4"/>
          <p:cNvSpPr txBox="1"/>
          <p:nvPr/>
        </p:nvSpPr>
        <p:spPr>
          <a:xfrm>
            <a:off x="5105400" y="1"/>
            <a:ext cx="4038600" cy="501705"/>
          </a:xfrm>
          <a:prstGeom prst="rect">
            <a:avLst/>
          </a:prstGeom>
          <a:solidFill>
            <a:srgbClr val="7030A0"/>
          </a:solid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400"/>
              <a:buFont typeface="Times New Roman" panose="02020603050405020304"/>
              <a:buNone/>
            </a:pPr>
            <a:r>
              <a:rPr lang="en-US" sz="2400" b="1" i="0" u="none" dirty="0">
                <a:solidFill>
                  <a:schemeClr val="lt1"/>
                </a:solidFill>
                <a:latin typeface="Times New Roman" panose="02020603050405020304"/>
                <a:ea typeface="Times New Roman" panose="02020603050405020304"/>
                <a:cs typeface="Times New Roman" panose="02020603050405020304"/>
                <a:sym typeface="Times New Roman" panose="02020603050405020304"/>
              </a:rPr>
              <a:t>TESTING AND ANALYSIS</a:t>
            </a:r>
          </a:p>
        </p:txBody>
      </p:sp>
      <p:sp>
        <p:nvSpPr>
          <p:cNvPr id="8" name="Rectangle 7">
            <a:extLst>
              <a:ext uri="{FF2B5EF4-FFF2-40B4-BE49-F238E27FC236}">
                <a16:creationId xmlns:a16="http://schemas.microsoft.com/office/drawing/2014/main" id="{A82441D1-F3DA-4D27-A323-FA6FEC5AAF69}"/>
              </a:ext>
            </a:extLst>
          </p:cNvPr>
          <p:cNvSpPr/>
          <p:nvPr/>
        </p:nvSpPr>
        <p:spPr>
          <a:xfrm>
            <a:off x="1438038" y="6248317"/>
            <a:ext cx="5791200" cy="5017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latin typeface="Times New Roman" panose="02020603050405020304" pitchFamily="18" charset="0"/>
              <a:cs typeface="Times New Roman" panose="02020603050405020304" pitchFamily="18" charset="0"/>
            </a:endParaRPr>
          </a:p>
          <a:p>
            <a:pPr algn="ctr"/>
            <a:r>
              <a:rPr lang="en-IN" dirty="0">
                <a:solidFill>
                  <a:schemeClr val="tx1"/>
                </a:solidFill>
                <a:latin typeface="Times New Roman" panose="02020603050405020304" pitchFamily="18" charset="0"/>
                <a:cs typeface="Times New Roman" panose="02020603050405020304" pitchFamily="18" charset="0"/>
              </a:rPr>
              <a:t>The diagram represents the confusion matrix of the model</a:t>
            </a:r>
            <a:endParaRPr lang="en-IN" sz="1800" dirty="0">
              <a:solidFill>
                <a:schemeClr val="tx1"/>
              </a:solidFill>
              <a:effectLst/>
              <a:latin typeface="Times New Roman" panose="02020603050405020304" pitchFamily="18" charset="0"/>
              <a:ea typeface="Times New Roman" panose="02020603050405020304" pitchFamily="18" charset="0"/>
            </a:endParaRPr>
          </a:p>
          <a:p>
            <a:pPr algn="ctr"/>
            <a:endParaRPr lang="en-IN" dirty="0">
              <a:solidFill>
                <a:schemeClr val="tx1"/>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39BDE7D9-43EB-4298-B628-83621D1F14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252" y="609683"/>
            <a:ext cx="6681248" cy="5619123"/>
          </a:xfrm>
          <a:prstGeom prst="rect">
            <a:avLst/>
          </a:prstGeom>
        </p:spPr>
      </p:pic>
    </p:spTree>
    <p:extLst>
      <p:ext uri="{BB962C8B-B14F-4D97-AF65-F5344CB8AC3E}">
        <p14:creationId xmlns:p14="http://schemas.microsoft.com/office/powerpoint/2010/main" val="23489029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4"/>
          <p:cNvSpPr txBox="1"/>
          <p:nvPr/>
        </p:nvSpPr>
        <p:spPr>
          <a:xfrm>
            <a:off x="5105400" y="0"/>
            <a:ext cx="4038600" cy="914400"/>
          </a:xfrm>
          <a:prstGeom prst="rect">
            <a:avLst/>
          </a:prstGeom>
          <a:solidFill>
            <a:srgbClr val="7030A0"/>
          </a:solid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400"/>
              <a:buFont typeface="Times New Roman" panose="02020603050405020304"/>
              <a:buNone/>
            </a:pPr>
            <a:r>
              <a:rPr lang="en-US" sz="2400" b="1" i="0" u="none" dirty="0">
                <a:solidFill>
                  <a:schemeClr val="lt1"/>
                </a:solidFill>
                <a:latin typeface="Times New Roman" panose="02020603050405020304"/>
                <a:ea typeface="Times New Roman" panose="02020603050405020304"/>
                <a:cs typeface="Times New Roman" panose="02020603050405020304"/>
                <a:sym typeface="Times New Roman" panose="02020603050405020304"/>
              </a:rPr>
              <a:t>FUTURE ENHANCEMENTS</a:t>
            </a:r>
          </a:p>
        </p:txBody>
      </p:sp>
      <p:sp>
        <p:nvSpPr>
          <p:cNvPr id="155" name="Google Shape;155;p24"/>
          <p:cNvSpPr txBox="1"/>
          <p:nvPr/>
        </p:nvSpPr>
        <p:spPr>
          <a:xfrm>
            <a:off x="664350" y="1200150"/>
            <a:ext cx="7815300" cy="4493508"/>
          </a:xfrm>
          <a:prstGeom prst="rect">
            <a:avLst/>
          </a:prstGeom>
          <a:noFill/>
          <a:ln>
            <a:noFill/>
          </a:ln>
        </p:spPr>
        <p:txBody>
          <a:bodyPr spcFirstLastPara="1" wrap="square" lIns="91425" tIns="91425" rIns="91425" bIns="91425" anchor="t" anchorCtr="0">
            <a:spAutoFit/>
          </a:bodyPr>
          <a:lstStyle/>
          <a:p>
            <a:pPr marL="342900" indent="-342900">
              <a:spcBef>
                <a:spcPts val="0"/>
              </a:spcBef>
              <a:spcAft>
                <a:spcPts val="0"/>
              </a:spcAft>
              <a:buFont typeface="Arial" pitchFamily="34" charset="0"/>
              <a:buChar char="•"/>
            </a:pPr>
            <a:r>
              <a:rPr lang="en-US" sz="2800" dirty="0">
                <a:latin typeface="Times New Roman" pitchFamily="18" charset="0"/>
                <a:cs typeface="Times New Roman" pitchFamily="18" charset="0"/>
              </a:rPr>
              <a:t>The application of this mini-Xception algorithm is extensive. Now-a-days recent advancement in technologies has pushed the limits further for man to move away from older equipment which posed inconvenience in using. </a:t>
            </a:r>
          </a:p>
          <a:p>
            <a:pPr marL="342900" indent="-342900">
              <a:spcBef>
                <a:spcPts val="0"/>
              </a:spcBef>
              <a:spcAft>
                <a:spcPts val="0"/>
              </a:spcAft>
              <a:buFont typeface="Arial" pitchFamily="34" charset="0"/>
              <a:buChar char="•"/>
            </a:pPr>
            <a:endParaRPr lang="en-US" sz="2800" dirty="0">
              <a:latin typeface="Times New Roman" pitchFamily="18" charset="0"/>
              <a:cs typeface="Times New Roman" pitchFamily="18" charset="0"/>
            </a:endParaRPr>
          </a:p>
          <a:p>
            <a:pPr marL="342900" indent="-342900">
              <a:spcBef>
                <a:spcPts val="0"/>
              </a:spcBef>
              <a:spcAft>
                <a:spcPts val="0"/>
              </a:spcAft>
              <a:buFont typeface="Arial" pitchFamily="34" charset="0"/>
              <a:buChar char="•"/>
            </a:pPr>
            <a:r>
              <a:rPr lang="en-US" sz="2800" dirty="0">
                <a:latin typeface="Times New Roman" pitchFamily="18" charset="0"/>
                <a:cs typeface="Times New Roman" pitchFamily="18" charset="0"/>
              </a:rPr>
              <a:t>Though there is significant progress in the identification of facial emotions in the past decade, there are some outstanding issues and new avenues exist for future development.</a:t>
            </a:r>
            <a:endParaRPr lang="en-GB" sz="2800" dirty="0">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Tree>
    <p:extLst>
      <p:ext uri="{BB962C8B-B14F-4D97-AF65-F5344CB8AC3E}">
        <p14:creationId xmlns:p14="http://schemas.microsoft.com/office/powerpoint/2010/main" val="20431607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4"/>
          <p:cNvSpPr txBox="1"/>
          <p:nvPr/>
        </p:nvSpPr>
        <p:spPr>
          <a:xfrm>
            <a:off x="5105400" y="0"/>
            <a:ext cx="4038600" cy="771525"/>
          </a:xfrm>
          <a:prstGeom prst="rect">
            <a:avLst/>
          </a:prstGeom>
          <a:solidFill>
            <a:srgbClr val="7030A0"/>
          </a:solid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400"/>
              <a:buFont typeface="Times New Roman" panose="02020603050405020304"/>
              <a:buNone/>
            </a:pPr>
            <a:r>
              <a:rPr lang="en-US" sz="2400" b="1" i="0" u="none" dirty="0">
                <a:solidFill>
                  <a:schemeClr val="lt1"/>
                </a:solidFill>
                <a:latin typeface="Times New Roman" panose="02020603050405020304"/>
                <a:ea typeface="Times New Roman" panose="02020603050405020304"/>
                <a:cs typeface="Times New Roman" panose="02020603050405020304"/>
                <a:sym typeface="Times New Roman" panose="02020603050405020304"/>
              </a:rPr>
              <a:t>FUTURE ENHANCEMENTS</a:t>
            </a:r>
          </a:p>
        </p:txBody>
      </p:sp>
      <p:sp>
        <p:nvSpPr>
          <p:cNvPr id="155" name="Google Shape;155;p24"/>
          <p:cNvSpPr txBox="1"/>
          <p:nvPr/>
        </p:nvSpPr>
        <p:spPr>
          <a:xfrm>
            <a:off x="1" y="1200150"/>
            <a:ext cx="9079264" cy="4924395"/>
          </a:xfrm>
          <a:prstGeom prst="rect">
            <a:avLst/>
          </a:prstGeom>
          <a:noFill/>
          <a:ln>
            <a:noFill/>
          </a:ln>
        </p:spPr>
        <p:txBody>
          <a:bodyPr spcFirstLastPara="1" wrap="square" lIns="91425" tIns="91425" rIns="91425" bIns="91425" anchor="t" anchorCtr="0">
            <a:spAutoFit/>
          </a:bodyPr>
          <a:lstStyle/>
          <a:p>
            <a:pPr marL="457200" indent="-457200">
              <a:buFont typeface="Arial" pitchFamily="34" charset="0"/>
              <a:buChar char="•"/>
            </a:pPr>
            <a:r>
              <a:rPr lang="en-IN" sz="2800" b="1" dirty="0">
                <a:latin typeface="Times New Roman" pitchFamily="18" charset="0"/>
                <a:cs typeface="Times New Roman" pitchFamily="18" charset="0"/>
              </a:rPr>
              <a:t>MOVEMENT ANALYSIS</a:t>
            </a:r>
            <a:r>
              <a:rPr lang="en-IN" sz="2800" dirty="0">
                <a:latin typeface="Times New Roman" pitchFamily="18" charset="0"/>
                <a:cs typeface="Times New Roman" pitchFamily="18" charset="0"/>
              </a:rPr>
              <a:t>: The extraction of facial emotion depends on the ability to detect facial feature points, the semantic location of which has been predefined. It would therefore be useful in the future to design an end-to-end model capable of both learning the movement of face during facial-emotion recognition and detecting facial feature points. In this way, one could arrive at a more accurate system.</a:t>
            </a:r>
          </a:p>
          <a:p>
            <a:pPr marL="457200" indent="-457200">
              <a:buFont typeface="Arial" pitchFamily="34" charset="0"/>
              <a:buChar char="•"/>
            </a:pPr>
            <a:endParaRPr lang="en-US" sz="2800" dirty="0">
              <a:latin typeface="Times New Roman" pitchFamily="18" charset="0"/>
              <a:cs typeface="Times New Roman" pitchFamily="18" charset="0"/>
            </a:endParaRPr>
          </a:p>
          <a:p>
            <a:pPr marL="457200" indent="-457200">
              <a:buFont typeface="Arial" pitchFamily="34" charset="0"/>
              <a:buChar char="•"/>
            </a:pPr>
            <a:endParaRPr lang="en-IN" sz="2800" dirty="0">
              <a:latin typeface="Times New Roman" pitchFamily="18" charset="0"/>
              <a:cs typeface="Times New Roman" pitchFamily="18" charset="0"/>
            </a:endParaRPr>
          </a:p>
          <a:p>
            <a:pPr marL="0" lvl="0" indent="0" algn="l" rtl="0">
              <a:spcBef>
                <a:spcPts val="0"/>
              </a:spcBef>
              <a:spcAft>
                <a:spcPts val="0"/>
              </a:spcAft>
              <a:buFont typeface="Arial" panose="020B0604020202020204" pitchFamily="34" charset="0"/>
              <a:buNone/>
            </a:pPr>
            <a:endParaRPr lang="en-GB" sz="2800" dirty="0">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Tree>
    <p:extLst>
      <p:ext uri="{BB962C8B-B14F-4D97-AF65-F5344CB8AC3E}">
        <p14:creationId xmlns:p14="http://schemas.microsoft.com/office/powerpoint/2010/main" val="17790162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4"/>
          <p:cNvSpPr txBox="1"/>
          <p:nvPr/>
        </p:nvSpPr>
        <p:spPr>
          <a:xfrm>
            <a:off x="5105400" y="0"/>
            <a:ext cx="4038600" cy="657225"/>
          </a:xfrm>
          <a:prstGeom prst="rect">
            <a:avLst/>
          </a:prstGeom>
          <a:solidFill>
            <a:srgbClr val="7030A0"/>
          </a:solid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400"/>
              <a:buFont typeface="Times New Roman" panose="02020603050405020304"/>
              <a:buNone/>
            </a:pPr>
            <a:r>
              <a:rPr lang="en-US" sz="2400" b="1" i="0" u="none" dirty="0">
                <a:solidFill>
                  <a:schemeClr val="lt1"/>
                </a:solidFill>
                <a:latin typeface="Times New Roman" panose="02020603050405020304"/>
                <a:ea typeface="Times New Roman" panose="02020603050405020304"/>
                <a:cs typeface="Times New Roman" panose="02020603050405020304"/>
                <a:sym typeface="Times New Roman" panose="02020603050405020304"/>
              </a:rPr>
              <a:t>CONCLUSION</a:t>
            </a:r>
          </a:p>
        </p:txBody>
      </p:sp>
      <p:sp>
        <p:nvSpPr>
          <p:cNvPr id="155" name="Google Shape;155;p24"/>
          <p:cNvSpPr txBox="1"/>
          <p:nvPr/>
        </p:nvSpPr>
        <p:spPr>
          <a:xfrm>
            <a:off x="0" y="733425"/>
            <a:ext cx="9144001" cy="6217056"/>
          </a:xfrm>
          <a:prstGeom prst="rect">
            <a:avLst/>
          </a:prstGeom>
          <a:noFill/>
          <a:ln>
            <a:noFill/>
          </a:ln>
        </p:spPr>
        <p:txBody>
          <a:bodyPr spcFirstLastPara="1" wrap="square" lIns="91425" tIns="91425" rIns="91425" bIns="91425" anchor="t" anchorCtr="0">
            <a:spAutoFit/>
          </a:bodyPr>
          <a:lstStyle/>
          <a:p>
            <a:pPr marL="457200" indent="-457200">
              <a:buFont typeface="Arial" pitchFamily="34" charset="0"/>
              <a:buChar char="•"/>
            </a:pPr>
            <a:r>
              <a:rPr lang="en-IN" sz="2800" dirty="0">
                <a:latin typeface="Times New Roman" pitchFamily="18" charset="0"/>
                <a:cs typeface="Times New Roman" pitchFamily="18" charset="0"/>
              </a:rPr>
              <a:t>Stress detection system has a wide range of applicability in various industries such as: IT sector, Banking sector, Lie detection, criminal justice, etc which enables to detect stress in our day-to-day activities. </a:t>
            </a:r>
          </a:p>
          <a:p>
            <a:pPr marL="457200" indent="-457200">
              <a:buFont typeface="Arial" pitchFamily="34" charset="0"/>
              <a:buChar char="•"/>
            </a:pPr>
            <a:endParaRPr lang="en-IN" sz="2800" dirty="0">
              <a:latin typeface="Times New Roman" pitchFamily="18" charset="0"/>
              <a:cs typeface="Times New Roman" pitchFamily="18" charset="0"/>
            </a:endParaRPr>
          </a:p>
          <a:p>
            <a:pPr marL="457200" indent="-457200">
              <a:buFont typeface="Arial" pitchFamily="34" charset="0"/>
              <a:buChar char="•"/>
            </a:pPr>
            <a:r>
              <a:rPr lang="en-IN" sz="2800" dirty="0">
                <a:latin typeface="Times New Roman" pitchFamily="18" charset="0"/>
                <a:cs typeface="Times New Roman" pitchFamily="18" charset="0"/>
              </a:rPr>
              <a:t>But detecting stress in real-time is of no use if not acted upon to reduce stress. </a:t>
            </a:r>
          </a:p>
          <a:p>
            <a:pPr marL="457200" indent="-457200">
              <a:buFont typeface="Arial" pitchFamily="34" charset="0"/>
              <a:buChar char="•"/>
            </a:pPr>
            <a:endParaRPr lang="en-IN" sz="2800" dirty="0">
              <a:latin typeface="Times New Roman" pitchFamily="18" charset="0"/>
              <a:cs typeface="Times New Roman" pitchFamily="18" charset="0"/>
            </a:endParaRPr>
          </a:p>
          <a:p>
            <a:pPr marL="457200" indent="-457200">
              <a:buFont typeface="Arial" pitchFamily="34" charset="0"/>
              <a:buChar char="•"/>
            </a:pPr>
            <a:r>
              <a:rPr lang="en-IN" sz="2800" dirty="0">
                <a:latin typeface="Times New Roman" pitchFamily="18" charset="0"/>
                <a:cs typeface="Times New Roman" pitchFamily="18" charset="0"/>
              </a:rPr>
              <a:t>Hence the proposed system is designed to detect stress by monitoring only the employees of the organization which makes the system secure and efficient in detecting stress leading to an healthy work environment.</a:t>
            </a:r>
          </a:p>
          <a:p>
            <a:pPr marL="457200" indent="-457200">
              <a:buFont typeface="Arial" pitchFamily="34" charset="0"/>
              <a:buChar char="•"/>
            </a:pPr>
            <a:endParaRPr lang="en-IN" sz="2800" dirty="0">
              <a:latin typeface="Times New Roman" pitchFamily="18" charset="0"/>
              <a:cs typeface="Times New Roman" pitchFamily="18" charset="0"/>
            </a:endParaRPr>
          </a:p>
          <a:p>
            <a:pPr marL="457200" indent="-457200">
              <a:buFont typeface="Arial" pitchFamily="34" charset="0"/>
              <a:buChar char="•"/>
            </a:pPr>
            <a:r>
              <a:rPr lang="en-IN" sz="2800" dirty="0">
                <a:latin typeface="Times New Roman" pitchFamily="18" charset="0"/>
                <a:cs typeface="Times New Roman" pitchFamily="18" charset="0"/>
              </a:rPr>
              <a:t>The system achieves an accuracy of 95.6%.</a:t>
            </a:r>
          </a:p>
        </p:txBody>
      </p:sp>
    </p:spTree>
    <p:extLst>
      <p:ext uri="{BB962C8B-B14F-4D97-AF65-F5344CB8AC3E}">
        <p14:creationId xmlns:p14="http://schemas.microsoft.com/office/powerpoint/2010/main" val="22401134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0" y="0"/>
            <a:ext cx="3048000" cy="43815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800" b="1">
                <a:solidFill>
                  <a:schemeClr val="bg1"/>
                </a:solidFill>
                <a:latin typeface="Times New Roman" panose="02020603050405020304" pitchFamily="18" charset="0"/>
                <a:cs typeface="Times New Roman" panose="02020603050405020304" pitchFamily="18" charset="0"/>
              </a:rPr>
              <a:t>REFERENCES</a:t>
            </a:r>
            <a:endParaRPr lang="en-IN" sz="2800" b="1">
              <a:solidFill>
                <a:schemeClr val="bg1"/>
              </a:solidFill>
              <a:latin typeface="Times New Roman" panose="02020603050405020304" pitchFamily="18" charset="0"/>
              <a:cs typeface="Times New Roman" panose="02020603050405020304" pitchFamily="18" charset="0"/>
            </a:endParaRPr>
          </a:p>
        </p:txBody>
      </p:sp>
      <p:sp>
        <p:nvSpPr>
          <p:cNvPr id="15363" name="Rectangle 4"/>
          <p:cNvSpPr>
            <a:spLocks noChangeArrowheads="1"/>
          </p:cNvSpPr>
          <p:nvPr/>
        </p:nvSpPr>
        <p:spPr bwMode="auto">
          <a:xfrm>
            <a:off x="407437" y="198586"/>
            <a:ext cx="8534400" cy="6789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lnSpc>
                <a:spcPct val="150000"/>
              </a:lnSpc>
              <a:spcBef>
                <a:spcPts val="5"/>
              </a:spcBef>
              <a:tabLst>
                <a:tab pos="610235" algn="l"/>
              </a:tabLst>
            </a:pPr>
            <a:endParaRPr lang="en-US" sz="1750" dirty="0">
              <a:solidFill>
                <a:srgbClr val="000000"/>
              </a:solidFill>
              <a:effectLst/>
              <a:latin typeface="Times New Roman" panose="02020603050405020304" pitchFamily="18" charset="0"/>
              <a:ea typeface="Times New Roman" panose="02020603050405020304" pitchFamily="18" charset="0"/>
            </a:endParaRPr>
          </a:p>
          <a:p>
            <a:pPr algn="just">
              <a:lnSpc>
                <a:spcPct val="150000"/>
              </a:lnSpc>
              <a:spcBef>
                <a:spcPts val="5"/>
              </a:spcBef>
              <a:tabLst>
                <a:tab pos="610235" algn="l"/>
              </a:tabLst>
            </a:pPr>
            <a:r>
              <a:rPr lang="en-US" sz="1750" dirty="0">
                <a:solidFill>
                  <a:srgbClr val="000000"/>
                </a:solidFill>
                <a:effectLst/>
                <a:latin typeface="Times New Roman" panose="02020603050405020304" pitchFamily="18" charset="0"/>
                <a:ea typeface="Times New Roman" panose="02020603050405020304" pitchFamily="18" charset="0"/>
              </a:rPr>
              <a:t>[1] B. Vimaleswaran and G. S. Ratnayake, "E - Therapy Improvement Monitoring Platform for Depression using Facial Emotion Detection of Youth," 2021 Third International Conference on Intelligent Communication Technologies and Virtual Mobile Networks (ICICV), 2021, pp. 950-955, doi: 10.1109/ICICV50876.2021.9388447.</a:t>
            </a:r>
            <a:endParaRPr lang="en-IN" sz="1750" dirty="0">
              <a:effectLst/>
              <a:latin typeface="Times New Roman" panose="02020603050405020304" pitchFamily="18" charset="0"/>
              <a:ea typeface="Times New Roman" panose="02020603050405020304" pitchFamily="18" charset="0"/>
            </a:endParaRPr>
          </a:p>
          <a:p>
            <a:pPr algn="just">
              <a:lnSpc>
                <a:spcPct val="150000"/>
              </a:lnSpc>
              <a:spcBef>
                <a:spcPts val="5"/>
              </a:spcBef>
              <a:tabLst>
                <a:tab pos="610235" algn="l"/>
              </a:tabLst>
            </a:pPr>
            <a:r>
              <a:rPr lang="en-US" sz="1750" dirty="0">
                <a:solidFill>
                  <a:srgbClr val="000000"/>
                </a:solidFill>
                <a:effectLst/>
                <a:latin typeface="Times New Roman" panose="02020603050405020304" pitchFamily="18" charset="0"/>
                <a:ea typeface="Times New Roman" panose="02020603050405020304" pitchFamily="18" charset="0"/>
              </a:rPr>
              <a:t>[2] M. R. Koujan, L. Alharbawee, G. Giannakakis, N. Pugeault and A. Roussos, "Real-time Facial Expression Recognition In the Wild</a:t>
            </a:r>
            <a:r>
              <a:rPr lang="en-US" sz="1750" dirty="0">
                <a:solidFill>
                  <a:srgbClr val="000000"/>
                </a:solidFill>
                <a:latin typeface="Times New Roman" panose="02020603050405020304" pitchFamily="18" charset="0"/>
                <a:ea typeface="Times New Roman" panose="02020603050405020304" pitchFamily="18" charset="0"/>
              </a:rPr>
              <a:t> </a:t>
            </a:r>
            <a:r>
              <a:rPr lang="en-US" sz="1750" dirty="0">
                <a:solidFill>
                  <a:srgbClr val="000000"/>
                </a:solidFill>
                <a:effectLst/>
                <a:latin typeface="Times New Roman" panose="02020603050405020304" pitchFamily="18" charset="0"/>
                <a:ea typeface="Times New Roman" panose="02020603050405020304" pitchFamily="18" charset="0"/>
              </a:rPr>
              <a:t>by Disentangling 3D Expression from Identity," 2020 15th IEEE International Conference on Automatic Face and Gesture Recognition (FG 2020), 2020, pp. 24-31, doi: 10.1109/FG47880.2020.00084.</a:t>
            </a:r>
            <a:endParaRPr lang="en-IN" sz="1750" dirty="0">
              <a:effectLst/>
              <a:latin typeface="Times New Roman" panose="02020603050405020304" pitchFamily="18" charset="0"/>
              <a:ea typeface="Times New Roman" panose="02020603050405020304" pitchFamily="18" charset="0"/>
            </a:endParaRPr>
          </a:p>
          <a:p>
            <a:pPr algn="just">
              <a:lnSpc>
                <a:spcPct val="150000"/>
              </a:lnSpc>
              <a:spcBef>
                <a:spcPts val="1075"/>
              </a:spcBef>
            </a:pPr>
            <a:r>
              <a:rPr lang="en-IN" sz="1750" dirty="0">
                <a:solidFill>
                  <a:srgbClr val="000000"/>
                </a:solidFill>
                <a:effectLst/>
                <a:latin typeface="Times New Roman" panose="02020603050405020304" pitchFamily="18" charset="0"/>
                <a:ea typeface="Times New Roman" panose="02020603050405020304" pitchFamily="18" charset="0"/>
              </a:rPr>
              <a:t>[3] A. Verma, P. Singh and J. S. Rani Alex, "Modified Convolutional Neural Network Architecture Analysis for Facial Emotion Recognition," 2019 International Conference on Systems, Signals and Image Processing (IWSSIP), 2019, pp. 169-173, doi: 10.1109/IWSSIP.2019.8787215.</a:t>
            </a:r>
            <a:endParaRPr lang="en-IN" sz="1750" dirty="0">
              <a:effectLst/>
              <a:latin typeface="Times New Roman" panose="02020603050405020304" pitchFamily="18" charset="0"/>
              <a:ea typeface="Times New Roman" panose="02020603050405020304" pitchFamily="18" charset="0"/>
            </a:endParaRPr>
          </a:p>
          <a:p>
            <a:pPr algn="just">
              <a:lnSpc>
                <a:spcPct val="150000"/>
              </a:lnSpc>
              <a:spcBef>
                <a:spcPts val="1090"/>
              </a:spcBef>
            </a:pPr>
            <a:r>
              <a:rPr lang="en-IN" sz="1750" dirty="0">
                <a:solidFill>
                  <a:srgbClr val="000000"/>
                </a:solidFill>
                <a:effectLst/>
                <a:latin typeface="Times New Roman" panose="02020603050405020304" pitchFamily="18" charset="0"/>
                <a:ea typeface="Times New Roman" panose="02020603050405020304" pitchFamily="18" charset="0"/>
              </a:rPr>
              <a:t>[4] Yue Lu, Xinsha Fu, Enqiang Guo, Feng Tang “XGBoost Algorithm-Base Monitoring Model for Urban Driving Stress: Combining Driving Behaviour, Driving Environment, and Route Familiarity", January 2021. </a:t>
            </a:r>
            <a:endParaRPr lang="en-IN" sz="175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0" y="0"/>
            <a:ext cx="3048000" cy="48577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800" b="1">
                <a:solidFill>
                  <a:schemeClr val="bg1"/>
                </a:solidFill>
                <a:latin typeface="Times New Roman" panose="02020603050405020304" pitchFamily="18" charset="0"/>
                <a:cs typeface="Times New Roman" panose="02020603050405020304" pitchFamily="18" charset="0"/>
              </a:rPr>
              <a:t>REFERENCES</a:t>
            </a:r>
            <a:endParaRPr lang="en-IN" sz="2800" b="1">
              <a:solidFill>
                <a:schemeClr val="bg1"/>
              </a:solidFill>
              <a:latin typeface="Times New Roman" panose="02020603050405020304" pitchFamily="18" charset="0"/>
              <a:cs typeface="Times New Roman" panose="02020603050405020304" pitchFamily="18" charset="0"/>
            </a:endParaRPr>
          </a:p>
        </p:txBody>
      </p:sp>
      <p:sp>
        <p:nvSpPr>
          <p:cNvPr id="15363" name="Rectangle 4"/>
          <p:cNvSpPr>
            <a:spLocks noChangeArrowheads="1"/>
          </p:cNvSpPr>
          <p:nvPr/>
        </p:nvSpPr>
        <p:spPr bwMode="auto">
          <a:xfrm>
            <a:off x="388387" y="0"/>
            <a:ext cx="8534400" cy="7227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lnSpc>
                <a:spcPct val="150000"/>
              </a:lnSpc>
              <a:spcBef>
                <a:spcPts val="1090"/>
              </a:spcBef>
            </a:pPr>
            <a:endParaRPr lang="en-IN" dirty="0">
              <a:solidFill>
                <a:srgbClr val="000000"/>
              </a:solidFill>
              <a:latin typeface="Times New Roman" panose="02020603050405020304" pitchFamily="18" charset="0"/>
              <a:ea typeface="Times New Roman" panose="02020603050405020304" pitchFamily="18" charset="0"/>
            </a:endParaRPr>
          </a:p>
          <a:p>
            <a:pPr algn="just">
              <a:lnSpc>
                <a:spcPct val="150000"/>
              </a:lnSpc>
              <a:spcBef>
                <a:spcPts val="1090"/>
              </a:spcBef>
            </a:pPr>
            <a:r>
              <a:rPr lang="en-IN" sz="1800" dirty="0">
                <a:solidFill>
                  <a:srgbClr val="000000"/>
                </a:solidFill>
                <a:effectLst/>
                <a:latin typeface="Times New Roman" panose="02020603050405020304" pitchFamily="18" charset="0"/>
                <a:ea typeface="Times New Roman" panose="02020603050405020304" pitchFamily="18" charset="0"/>
              </a:rPr>
              <a:t>[5] X. Ben et al., "Video-based Facial Micro-Expression Analysis: A Survey of Datasets, Features and Algorithms," in IEEE Transactions on Pattern Analysis and Machine Intelligence, doi: 10.1109/TPAMI.2021.3067464.</a:t>
            </a:r>
            <a:endParaRPr lang="en-IN" sz="1800" dirty="0">
              <a:effectLst/>
              <a:latin typeface="Times New Roman" panose="02020603050405020304" pitchFamily="18" charset="0"/>
              <a:ea typeface="Times New Roman" panose="02020603050405020304" pitchFamily="18" charset="0"/>
            </a:endParaRPr>
          </a:p>
          <a:p>
            <a:pPr algn="just">
              <a:lnSpc>
                <a:spcPct val="150000"/>
              </a:lnSpc>
              <a:spcBef>
                <a:spcPts val="1090"/>
              </a:spcBef>
            </a:pPr>
            <a:r>
              <a:rPr lang="en-IN" sz="1800" dirty="0">
                <a:solidFill>
                  <a:srgbClr val="000000"/>
                </a:solidFill>
                <a:effectLst/>
                <a:latin typeface="Times New Roman" panose="02020603050405020304" pitchFamily="18" charset="0"/>
                <a:ea typeface="Times New Roman" panose="02020603050405020304" pitchFamily="18" charset="0"/>
              </a:rPr>
              <a:t>[6]</a:t>
            </a:r>
            <a:r>
              <a:rPr lang="en-IN" sz="1800" dirty="0">
                <a:effectLst/>
                <a:latin typeface="Times New Roman" panose="02020603050405020304" pitchFamily="18" charset="0"/>
                <a:ea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rPr>
              <a:t>G. Giannakakis, M. R. Koujan, A. Roussos and K. Marias, "Automatic stress detection evaluating models of facial action units," 2020 15th IEEE International Conference on Automatic Face and Gesture Recognition (FG 2020), 2020, pp. 728-733, doi: 10.1109/FG47880.2020.00129.</a:t>
            </a:r>
            <a:r>
              <a:rPr lang="en-IN" sz="1800" b="1" dirty="0">
                <a:solidFill>
                  <a:srgbClr val="333333"/>
                </a:solidFill>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indent="14605" algn="just">
              <a:lnSpc>
                <a:spcPct val="150000"/>
              </a:lnSpc>
              <a:spcBef>
                <a:spcPts val="1090"/>
              </a:spcBef>
            </a:pPr>
            <a:r>
              <a:rPr lang="en-US" sz="1800" dirty="0">
                <a:solidFill>
                  <a:srgbClr val="000000"/>
                </a:solidFill>
                <a:effectLst/>
                <a:latin typeface="Times New Roman" panose="02020603050405020304" pitchFamily="18" charset="0"/>
                <a:ea typeface="Times New Roman" panose="02020603050405020304" pitchFamily="18" charset="0"/>
              </a:rPr>
              <a:t>[7] W. Carneiro de Melo, E. Granger and A. Hadid, "A Deep Multiscale Spatiotemporal Network for Assessing Depression from Facial Dynamics," in IEEE Transactions on Affective Computing, doi: 10.1109/TAFFC.2020.3021755.</a:t>
            </a:r>
            <a:endParaRPr lang="en-IN" sz="1800" dirty="0">
              <a:effectLst/>
              <a:latin typeface="Times New Roman" panose="02020603050405020304" pitchFamily="18" charset="0"/>
              <a:ea typeface="Times New Roman" panose="02020603050405020304" pitchFamily="18" charset="0"/>
            </a:endParaRPr>
          </a:p>
          <a:p>
            <a:pPr indent="15240" algn="just">
              <a:lnSpc>
                <a:spcPct val="150000"/>
              </a:lnSpc>
              <a:spcBef>
                <a:spcPts val="1075"/>
              </a:spcBef>
            </a:pPr>
            <a:r>
              <a:rPr lang="en-IN" sz="1800" dirty="0">
                <a:solidFill>
                  <a:srgbClr val="000000"/>
                </a:solidFill>
                <a:effectLst/>
                <a:latin typeface="Times New Roman" panose="02020603050405020304" pitchFamily="18" charset="0"/>
                <a:ea typeface="Times New Roman" panose="02020603050405020304" pitchFamily="18" charset="0"/>
              </a:rPr>
              <a:t>[8]</a:t>
            </a:r>
            <a:r>
              <a:rPr lang="en-IN" sz="1800" dirty="0">
                <a:effectLst/>
                <a:latin typeface="Times New Roman" panose="02020603050405020304" pitchFamily="18" charset="0"/>
                <a:ea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rPr>
              <a:t>A. Tazarv, S. Labbaf, S. M. Reich, N. Dutt, A. M. Rahmani and M. Levorato, "Personalized Stress Monitoring using Wearable Sensors in Everyday Settings," 2021 43rd Annual International Conference of the IEEE Engineering in Medicine &amp; Biology Society (EMBC), 2021, pp. 7332-7335, doi: 10.1109/EMBC46164.2021.9630224</a:t>
            </a:r>
            <a:r>
              <a:rPr lang="en-US" sz="1800" dirty="0">
                <a:solidFill>
                  <a:srgbClr val="000000"/>
                </a:solidFill>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endParaRPr lang="en-IN" sz="2200" dirty="0">
              <a:latin typeface="Times New Roman" pitchFamily="18" charset="0"/>
              <a:cs typeface="Times New Roman" pitchFamily="18" charset="0"/>
            </a:endParaRPr>
          </a:p>
        </p:txBody>
      </p:sp>
    </p:spTree>
    <p:extLst>
      <p:ext uri="{BB962C8B-B14F-4D97-AF65-F5344CB8AC3E}">
        <p14:creationId xmlns:p14="http://schemas.microsoft.com/office/powerpoint/2010/main" val="4250718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324600" y="0"/>
            <a:ext cx="2819400" cy="6096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800" b="1" dirty="0">
                <a:solidFill>
                  <a:schemeClr val="bg1"/>
                </a:solidFill>
                <a:latin typeface="Times New Roman" panose="02020603050405020304" pitchFamily="18" charset="0"/>
                <a:cs typeface="Times New Roman" panose="02020603050405020304" pitchFamily="18" charset="0"/>
              </a:rPr>
              <a:t>ABSTRACT</a:t>
            </a:r>
            <a:endParaRPr lang="en-IN" sz="2800" b="1"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560705" y="1154430"/>
            <a:ext cx="8272145" cy="675826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342900" indent="-342900" algn="just">
              <a:lnSpc>
                <a:spcPct val="130000"/>
              </a:lnSpc>
              <a:buFont typeface="Arial" panose="020B0604020202020204" pitchFamily="34" charset="0"/>
              <a:buChar char="•"/>
            </a:pPr>
            <a:r>
              <a:rPr lang="en-IN" sz="2800" dirty="0">
                <a:solidFill>
                  <a:srgbClr val="000000"/>
                </a:solidFill>
                <a:latin typeface="Times New Roman" panose="02020603050405020304" pitchFamily="18" charset="0"/>
                <a:ea typeface="Times New Roman" panose="02020603050405020304" pitchFamily="18" charset="0"/>
              </a:rPr>
              <a:t>T</a:t>
            </a:r>
            <a:r>
              <a:rPr lang="en-IN" sz="2800" dirty="0">
                <a:solidFill>
                  <a:srgbClr val="000000"/>
                </a:solidFill>
                <a:effectLst/>
                <a:latin typeface="Times New Roman" panose="02020603050405020304" pitchFamily="18" charset="0"/>
                <a:ea typeface="Times New Roman" panose="02020603050405020304" pitchFamily="18" charset="0"/>
              </a:rPr>
              <a:t>his study aims to develop a system to detect the stress level of IT professionals and provide them with remedies to reduce stress.</a:t>
            </a:r>
          </a:p>
          <a:p>
            <a:pPr marL="342900" indent="-342900" algn="just">
              <a:lnSpc>
                <a:spcPct val="130000"/>
              </a:lnSpc>
              <a:buFont typeface="Arial" panose="020B0604020202020204" pitchFamily="34" charset="0"/>
              <a:buChar char="•"/>
            </a:pPr>
            <a:endParaRPr lang="en-IN" sz="2800" dirty="0">
              <a:solidFill>
                <a:srgbClr val="000000"/>
              </a:solidFill>
              <a:latin typeface="Times New Roman" panose="02020603050405020304" pitchFamily="18" charset="0"/>
              <a:ea typeface="Times New Roman" panose="02020603050405020304" pitchFamily="18" charset="0"/>
            </a:endParaRPr>
          </a:p>
          <a:p>
            <a:pPr marL="342900" indent="-342900" algn="just">
              <a:lnSpc>
                <a:spcPct val="130000"/>
              </a:lnSpc>
              <a:buFont typeface="Arial" panose="020B0604020202020204" pitchFamily="34" charset="0"/>
              <a:buChar char="•"/>
            </a:pPr>
            <a:r>
              <a:rPr lang="en-IN" sz="2800" dirty="0">
                <a:solidFill>
                  <a:srgbClr val="000000"/>
                </a:solidFill>
                <a:effectLst/>
                <a:latin typeface="Times New Roman" panose="02020603050405020304" pitchFamily="18" charset="0"/>
                <a:ea typeface="Times New Roman" panose="02020603050405020304" pitchFamily="18" charset="0"/>
              </a:rPr>
              <a:t>The system takes video as input either at real-time or through a pre-recorded video.</a:t>
            </a:r>
          </a:p>
          <a:p>
            <a:pPr marL="342900" indent="-342900" algn="just">
              <a:lnSpc>
                <a:spcPct val="130000"/>
              </a:lnSpc>
              <a:buFont typeface="Arial" panose="020B0604020202020204" pitchFamily="34" charset="0"/>
              <a:buChar char="•"/>
            </a:pPr>
            <a:endParaRPr lang="en-IN" sz="2800" dirty="0">
              <a:solidFill>
                <a:srgbClr val="000000"/>
              </a:solidFill>
              <a:latin typeface="Times New Roman" panose="02020603050405020304" pitchFamily="18" charset="0"/>
              <a:ea typeface="Times New Roman" panose="02020603050405020304" pitchFamily="18" charset="0"/>
            </a:endParaRPr>
          </a:p>
          <a:p>
            <a:pPr marL="342900" indent="-342900" algn="just">
              <a:lnSpc>
                <a:spcPct val="130000"/>
              </a:lnSpc>
              <a:buFont typeface="Arial" panose="020B0604020202020204" pitchFamily="34" charset="0"/>
              <a:buChar char="•"/>
            </a:pPr>
            <a:r>
              <a:rPr lang="en-IN" sz="2800" dirty="0">
                <a:solidFill>
                  <a:srgbClr val="000000"/>
                </a:solidFill>
                <a:latin typeface="Times New Roman" panose="02020603050405020304" pitchFamily="18" charset="0"/>
                <a:ea typeface="Times New Roman" panose="02020603050405020304" pitchFamily="18" charset="0"/>
              </a:rPr>
              <a:t>The system then analyses this video and identifies if an employee is stressed or not through the mini-</a:t>
            </a:r>
            <a:r>
              <a:rPr lang="en-IN" sz="2800" dirty="0" err="1">
                <a:solidFill>
                  <a:srgbClr val="000000"/>
                </a:solidFill>
                <a:latin typeface="Times New Roman" panose="02020603050405020304" pitchFamily="18" charset="0"/>
                <a:ea typeface="Times New Roman" panose="02020603050405020304" pitchFamily="18" charset="0"/>
              </a:rPr>
              <a:t>Xception</a:t>
            </a:r>
            <a:r>
              <a:rPr lang="en-IN" sz="2800" dirty="0">
                <a:solidFill>
                  <a:srgbClr val="000000"/>
                </a:solidFill>
                <a:latin typeface="Times New Roman" panose="02020603050405020304" pitchFamily="18" charset="0"/>
                <a:ea typeface="Times New Roman" panose="02020603050405020304" pitchFamily="18" charset="0"/>
              </a:rPr>
              <a:t> model of the CNN algorithm.</a:t>
            </a:r>
          </a:p>
          <a:p>
            <a:pPr marL="342900" indent="-342900" algn="just">
              <a:lnSpc>
                <a:spcPct val="130000"/>
              </a:lnSpc>
              <a:buFont typeface="Arial" panose="020B0604020202020204" pitchFamily="34" charset="0"/>
              <a:buChar char="•"/>
            </a:pPr>
            <a:endParaRPr lang="en-IN" sz="2800" dirty="0">
              <a:solidFill>
                <a:srgbClr val="000000"/>
              </a:solidFill>
              <a:effectLst/>
              <a:latin typeface="Times New Roman" panose="02020603050405020304" pitchFamily="18" charset="0"/>
              <a:ea typeface="Times New Roman" panose="02020603050405020304" pitchFamily="18" charset="0"/>
            </a:endParaRPr>
          </a:p>
          <a:p>
            <a:pPr marL="342900" indent="-342900" algn="just">
              <a:lnSpc>
                <a:spcPct val="130000"/>
              </a:lnSpc>
              <a:buFont typeface="Arial" panose="020B0604020202020204" pitchFamily="34" charset="0"/>
              <a:buChar char="•"/>
            </a:pPr>
            <a:endParaRPr lang="en-GB" sz="28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2883200" y="429218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l"/>
            <a:endParaRPr lang="en-US" dirty="0"/>
          </a:p>
        </p:txBody>
      </p:sp>
    </p:spTree>
    <p:extLst>
      <p:ext uri="{BB962C8B-B14F-4D97-AF65-F5344CB8AC3E}">
        <p14:creationId xmlns:p14="http://schemas.microsoft.com/office/powerpoint/2010/main" val="2588245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0" y="0"/>
            <a:ext cx="3048000" cy="7620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800" b="1">
                <a:solidFill>
                  <a:schemeClr val="bg1"/>
                </a:solidFill>
                <a:latin typeface="Times New Roman" panose="02020603050405020304" pitchFamily="18" charset="0"/>
                <a:cs typeface="Times New Roman" panose="02020603050405020304" pitchFamily="18" charset="0"/>
              </a:rPr>
              <a:t>REFERENCES</a:t>
            </a:r>
            <a:endParaRPr lang="en-IN" sz="2800" b="1">
              <a:solidFill>
                <a:schemeClr val="bg1"/>
              </a:solidFill>
              <a:latin typeface="Times New Roman" panose="02020603050405020304" pitchFamily="18" charset="0"/>
              <a:cs typeface="Times New Roman" panose="02020603050405020304" pitchFamily="18" charset="0"/>
            </a:endParaRPr>
          </a:p>
        </p:txBody>
      </p:sp>
      <p:sp>
        <p:nvSpPr>
          <p:cNvPr id="15363" name="Rectangle 4"/>
          <p:cNvSpPr>
            <a:spLocks noChangeArrowheads="1"/>
          </p:cNvSpPr>
          <p:nvPr/>
        </p:nvSpPr>
        <p:spPr bwMode="auto">
          <a:xfrm>
            <a:off x="407437" y="198586"/>
            <a:ext cx="8534400" cy="5840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indent="15240" algn="just">
              <a:lnSpc>
                <a:spcPct val="150000"/>
              </a:lnSpc>
              <a:spcBef>
                <a:spcPts val="1075"/>
              </a:spcBef>
            </a:pPr>
            <a:endParaRPr lang="en-US" sz="1800" dirty="0">
              <a:solidFill>
                <a:srgbClr val="000000"/>
              </a:solidFill>
              <a:effectLst/>
              <a:latin typeface="Times New Roman" panose="02020603050405020304" pitchFamily="18" charset="0"/>
              <a:ea typeface="Times New Roman" panose="02020603050405020304" pitchFamily="18" charset="0"/>
            </a:endParaRPr>
          </a:p>
          <a:p>
            <a:pPr indent="15240" algn="just">
              <a:lnSpc>
                <a:spcPct val="150000"/>
              </a:lnSpc>
              <a:spcBef>
                <a:spcPts val="1075"/>
              </a:spcBef>
            </a:pPr>
            <a:r>
              <a:rPr lang="en-US" sz="1800" dirty="0">
                <a:solidFill>
                  <a:srgbClr val="000000"/>
                </a:solidFill>
                <a:effectLst/>
                <a:latin typeface="Times New Roman" panose="02020603050405020304" pitchFamily="18" charset="0"/>
                <a:ea typeface="Times New Roman" panose="02020603050405020304" pitchFamily="18" charset="0"/>
              </a:rPr>
              <a:t>[9] Ryota R. Mitsuhashi et al., "Video-Based Stress Level Measurement Using Imaging Photoplethysmography," 2019 IEEE International Conference on Multimedia &amp; Expo Workshops (ICMEW), 2019, pp. 90-95, doi: 10.1109/ICMEW.2019.0-105.</a:t>
            </a:r>
            <a:endParaRPr lang="en-IN" sz="1800" dirty="0">
              <a:effectLst/>
              <a:latin typeface="Times New Roman" panose="02020603050405020304" pitchFamily="18" charset="0"/>
              <a:ea typeface="Times New Roman" panose="02020603050405020304" pitchFamily="18" charset="0"/>
            </a:endParaRPr>
          </a:p>
          <a:p>
            <a:pPr indent="15240" algn="just">
              <a:lnSpc>
                <a:spcPct val="150000"/>
              </a:lnSpc>
              <a:spcBef>
                <a:spcPts val="1075"/>
              </a:spcBef>
            </a:pPr>
            <a:r>
              <a:rPr lang="en-US" sz="1800" dirty="0">
                <a:solidFill>
                  <a:srgbClr val="000000"/>
                </a:solidFill>
                <a:effectLst/>
                <a:latin typeface="Times New Roman" panose="02020603050405020304" pitchFamily="18" charset="0"/>
                <a:ea typeface="Times New Roman" panose="02020603050405020304" pitchFamily="18" charset="0"/>
              </a:rPr>
              <a:t>[10] G. -M. Lin, M. Nagamine, S. -N. Yang, Y. -M. Tai, C. Lin and H. Sato, "Machine Learning Based Suicide Ideation Prediction for Military Personnel," in IEEE Journal of Biomedical and Health Informatics, vol. 24, no. 7, pp. 1907-1916, July 2020, doi: 10.1109/JBHI.2020.2988393.</a:t>
            </a:r>
            <a:endParaRPr lang="en-IN" sz="1800" dirty="0">
              <a:effectLst/>
              <a:latin typeface="Times New Roman" panose="02020603050405020304" pitchFamily="18" charset="0"/>
              <a:ea typeface="Times New Roman" panose="02020603050405020304" pitchFamily="18" charset="0"/>
            </a:endParaRPr>
          </a:p>
          <a:p>
            <a:pPr indent="14605" algn="just">
              <a:lnSpc>
                <a:spcPct val="150000"/>
              </a:lnSpc>
              <a:spcBef>
                <a:spcPts val="1090"/>
              </a:spcBef>
            </a:pPr>
            <a:r>
              <a:rPr lang="en-US" sz="1800" dirty="0">
                <a:solidFill>
                  <a:srgbClr val="000000"/>
                </a:solidFill>
                <a:effectLst/>
                <a:latin typeface="Times New Roman" panose="02020603050405020304" pitchFamily="18" charset="0"/>
                <a:ea typeface="Times New Roman" panose="02020603050405020304" pitchFamily="18" charset="0"/>
              </a:rPr>
              <a:t>[11] S. Kumar, D. Varshney, G. Dhawan and H. Jalutharia, "Analyzing the Effective Psychological State of Students using Facial Features," 2020 4th International Conference on Intelligent Computing and Control Systems (ICICCS), 2020, pp. 648-653, doi: 10.1109/ICICCS48265.2020.9120909.</a:t>
            </a:r>
            <a:endParaRPr lang="en-IN" sz="1800" dirty="0">
              <a:effectLst/>
              <a:latin typeface="Times New Roman" panose="02020603050405020304" pitchFamily="18" charset="0"/>
              <a:ea typeface="Times New Roman" panose="02020603050405020304" pitchFamily="18" charset="0"/>
            </a:endParaRPr>
          </a:p>
          <a:p>
            <a:endParaRPr lang="en-IN" sz="2200" dirty="0">
              <a:latin typeface="Times New Roman" pitchFamily="18" charset="0"/>
              <a:cs typeface="Times New Roman" pitchFamily="18" charset="0"/>
            </a:endParaRPr>
          </a:p>
        </p:txBody>
      </p:sp>
    </p:spTree>
    <p:extLst>
      <p:ext uri="{BB962C8B-B14F-4D97-AF65-F5344CB8AC3E}">
        <p14:creationId xmlns:p14="http://schemas.microsoft.com/office/powerpoint/2010/main" val="34846589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0" y="0"/>
            <a:ext cx="3048000" cy="50979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800" b="1">
                <a:solidFill>
                  <a:schemeClr val="bg1"/>
                </a:solidFill>
                <a:latin typeface="Times New Roman" panose="02020603050405020304" pitchFamily="18" charset="0"/>
                <a:cs typeface="Times New Roman" panose="02020603050405020304" pitchFamily="18" charset="0"/>
              </a:rPr>
              <a:t>REFERENCES</a:t>
            </a:r>
            <a:endParaRPr lang="en-IN" sz="2800" b="1">
              <a:solidFill>
                <a:schemeClr val="bg1"/>
              </a:solidFill>
              <a:latin typeface="Times New Roman" panose="02020603050405020304" pitchFamily="18" charset="0"/>
              <a:cs typeface="Times New Roman" panose="02020603050405020304" pitchFamily="18" charset="0"/>
            </a:endParaRPr>
          </a:p>
        </p:txBody>
      </p:sp>
      <p:sp>
        <p:nvSpPr>
          <p:cNvPr id="15363" name="Rectangle 4"/>
          <p:cNvSpPr>
            <a:spLocks noChangeArrowheads="1"/>
          </p:cNvSpPr>
          <p:nvPr/>
        </p:nvSpPr>
        <p:spPr bwMode="auto">
          <a:xfrm>
            <a:off x="304800" y="-115739"/>
            <a:ext cx="8534400" cy="7227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indent="14605" algn="just">
              <a:lnSpc>
                <a:spcPct val="150000"/>
              </a:lnSpc>
              <a:spcBef>
                <a:spcPts val="1090"/>
              </a:spcBef>
            </a:pPr>
            <a:endParaRPr lang="en-US" sz="1800" dirty="0">
              <a:solidFill>
                <a:srgbClr val="000000"/>
              </a:solidFill>
              <a:effectLst/>
              <a:latin typeface="Times New Roman" panose="02020603050405020304" pitchFamily="18" charset="0"/>
              <a:ea typeface="Times New Roman" panose="02020603050405020304" pitchFamily="18" charset="0"/>
            </a:endParaRPr>
          </a:p>
          <a:p>
            <a:pPr indent="14605" algn="just">
              <a:lnSpc>
                <a:spcPct val="150000"/>
              </a:lnSpc>
              <a:spcBef>
                <a:spcPts val="1090"/>
              </a:spcBef>
            </a:pPr>
            <a:r>
              <a:rPr lang="en-US" sz="1800" dirty="0">
                <a:solidFill>
                  <a:srgbClr val="000000"/>
                </a:solidFill>
                <a:effectLst/>
                <a:latin typeface="Times New Roman" panose="02020603050405020304" pitchFamily="18" charset="0"/>
                <a:ea typeface="Times New Roman" panose="02020603050405020304" pitchFamily="18" charset="0"/>
              </a:rPr>
              <a:t>[12] D. Girardi, F. Lanubile, N. Novielli and A. Serebrenik, "Emotions and Perceived Productivity of Software Developers at the Workplace," in IEEE Transactions on Software Engineering, doi: 10.1109/TSE.2021.3087906.</a:t>
            </a:r>
            <a:endParaRPr lang="en-IN" sz="1800" dirty="0">
              <a:effectLst/>
              <a:latin typeface="Times New Roman" panose="02020603050405020304" pitchFamily="18" charset="0"/>
              <a:ea typeface="Times New Roman" panose="02020603050405020304" pitchFamily="18" charset="0"/>
            </a:endParaRPr>
          </a:p>
          <a:p>
            <a:pPr indent="14605" algn="just">
              <a:lnSpc>
                <a:spcPct val="150000"/>
              </a:lnSpc>
              <a:spcBef>
                <a:spcPts val="1090"/>
              </a:spcBef>
            </a:pPr>
            <a:r>
              <a:rPr lang="en-US" sz="1800" dirty="0">
                <a:solidFill>
                  <a:srgbClr val="000000"/>
                </a:solidFill>
                <a:effectLst/>
                <a:latin typeface="Times New Roman" panose="02020603050405020304" pitchFamily="18" charset="0"/>
                <a:ea typeface="Times New Roman" panose="02020603050405020304" pitchFamily="18" charset="0"/>
              </a:rPr>
              <a:t>[13] A. Greco et al., "Acute stress state classification based on electrodermal activity modeling," in IEEE Transactions on Affective Computing, doi: 10.1109/TAFFC.2021.3055294.</a:t>
            </a:r>
            <a:endParaRPr lang="en-IN" sz="1800" dirty="0">
              <a:effectLst/>
              <a:latin typeface="Times New Roman" panose="02020603050405020304" pitchFamily="18" charset="0"/>
              <a:ea typeface="Times New Roman" panose="02020603050405020304" pitchFamily="18" charset="0"/>
            </a:endParaRPr>
          </a:p>
          <a:p>
            <a:pPr indent="14605" algn="just">
              <a:lnSpc>
                <a:spcPct val="150000"/>
              </a:lnSpc>
              <a:spcBef>
                <a:spcPts val="1090"/>
              </a:spcBef>
            </a:pPr>
            <a:r>
              <a:rPr lang="en-US" sz="1800" dirty="0">
                <a:solidFill>
                  <a:srgbClr val="000000"/>
                </a:solidFill>
                <a:effectLst/>
                <a:latin typeface="Times New Roman" panose="02020603050405020304" pitchFamily="18" charset="0"/>
                <a:ea typeface="Times New Roman" panose="02020603050405020304" pitchFamily="18" charset="0"/>
              </a:rPr>
              <a:t>[14] P. Arpaia, N. Moccaldi, R. Prevete, I. Sannino and A. Tedesco, "A Wearable EEG Instrument for Real-Time Frontal Asymmetry Monitoring in Worker Stress Analysis," in IEEE Transactions on Instrumentation and Measurement, vol. 69, no. 10, pp. 8335-8343, Oct. 2020, doi: 10.1109/TIM.2020.2988744.</a:t>
            </a:r>
            <a:endParaRPr lang="en-IN" sz="1800" dirty="0">
              <a:effectLst/>
              <a:latin typeface="Times New Roman" panose="02020603050405020304" pitchFamily="18" charset="0"/>
              <a:ea typeface="Times New Roman" panose="02020603050405020304" pitchFamily="18" charset="0"/>
            </a:endParaRPr>
          </a:p>
          <a:p>
            <a:pPr indent="14605" algn="just">
              <a:lnSpc>
                <a:spcPct val="150000"/>
              </a:lnSpc>
              <a:spcBef>
                <a:spcPts val="1090"/>
              </a:spcBef>
            </a:pPr>
            <a:r>
              <a:rPr lang="en-US" sz="1800" dirty="0">
                <a:solidFill>
                  <a:srgbClr val="000000"/>
                </a:solidFill>
                <a:effectLst/>
                <a:latin typeface="Times New Roman" panose="02020603050405020304" pitchFamily="18" charset="0"/>
                <a:ea typeface="Times New Roman" panose="02020603050405020304" pitchFamily="18" charset="0"/>
              </a:rPr>
              <a:t>[15] C. Bustos, N. Elhaouij, A. Solé-Ribalta, J. Borge-Holthoefer, A. Lapedriza and R. Picard, "Predicting Driver Self-Reported Stress by Analyzing the Road Scene," 2021 9th International Conference on Affective Computing and Intelligent Interaction (ACII), 2021, pp. 1-8, doi: 10.1109/ACII52823.2021.9597438.</a:t>
            </a:r>
            <a:endParaRPr lang="en-IN" sz="1800" dirty="0">
              <a:effectLst/>
              <a:latin typeface="Times New Roman" panose="02020603050405020304" pitchFamily="18" charset="0"/>
              <a:ea typeface="Times New Roman" panose="02020603050405020304" pitchFamily="18" charset="0"/>
            </a:endParaRPr>
          </a:p>
          <a:p>
            <a:endParaRPr lang="en-IN" sz="2200" dirty="0">
              <a:latin typeface="Times New Roman" pitchFamily="18" charset="0"/>
              <a:cs typeface="Times New Roman" pitchFamily="18" charset="0"/>
            </a:endParaRPr>
          </a:p>
        </p:txBody>
      </p:sp>
    </p:spTree>
    <p:extLst>
      <p:ext uri="{BB962C8B-B14F-4D97-AF65-F5344CB8AC3E}">
        <p14:creationId xmlns:p14="http://schemas.microsoft.com/office/powerpoint/2010/main" val="6230185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90600" y="2362200"/>
            <a:ext cx="7010400" cy="16002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200" b="1">
                <a:solidFill>
                  <a:schemeClr val="bg1"/>
                </a:solidFill>
                <a:latin typeface="Times New Roman" panose="02020603050405020304" pitchFamily="18" charset="0"/>
                <a:cs typeface="Times New Roman" panose="02020603050405020304" pitchFamily="18" charset="0"/>
              </a:rPr>
              <a:t>THANK YOU</a:t>
            </a:r>
            <a:endParaRPr lang="en-IN" sz="3200" b="1">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324600" y="0"/>
            <a:ext cx="2819400" cy="6096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800" b="1" dirty="0">
                <a:solidFill>
                  <a:schemeClr val="bg1"/>
                </a:solidFill>
                <a:latin typeface="Times New Roman" panose="02020603050405020304" pitchFamily="18" charset="0"/>
                <a:cs typeface="Times New Roman" panose="02020603050405020304" pitchFamily="18" charset="0"/>
              </a:rPr>
              <a:t>ABSTRACT</a:t>
            </a:r>
            <a:endParaRPr lang="en-IN" sz="2800" b="1"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560705" y="1154430"/>
            <a:ext cx="8272145" cy="507780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342900" indent="-342900" algn="just">
              <a:lnSpc>
                <a:spcPct val="130000"/>
              </a:lnSpc>
              <a:buFont typeface="Arial" panose="020B0604020202020204" pitchFamily="34" charset="0"/>
              <a:buChar char="•"/>
            </a:pPr>
            <a:r>
              <a:rPr lang="en-GB" sz="2800" dirty="0">
                <a:latin typeface="Times New Roman" panose="02020603050405020304" pitchFamily="18" charset="0"/>
                <a:cs typeface="Times New Roman" panose="02020603050405020304" pitchFamily="18" charset="0"/>
              </a:rPr>
              <a:t>When an employee is classified as stressed, the system starts to calculate their stress level.</a:t>
            </a:r>
          </a:p>
          <a:p>
            <a:pPr marL="342900" indent="-342900" algn="just">
              <a:lnSpc>
                <a:spcPct val="130000"/>
              </a:lnSpc>
              <a:buFont typeface="Arial" panose="020B0604020202020204" pitchFamily="34" charset="0"/>
              <a:buChar char="•"/>
            </a:pPr>
            <a:endParaRPr lang="en-GB" sz="2800" dirty="0">
              <a:latin typeface="Times New Roman" panose="02020603050405020304" pitchFamily="18" charset="0"/>
              <a:cs typeface="Times New Roman" panose="02020603050405020304" pitchFamily="18" charset="0"/>
            </a:endParaRPr>
          </a:p>
          <a:p>
            <a:pPr marL="342900" indent="-342900" algn="just">
              <a:lnSpc>
                <a:spcPct val="130000"/>
              </a:lnSpc>
              <a:buFont typeface="Arial" panose="020B0604020202020204" pitchFamily="34" charset="0"/>
              <a:buChar char="•"/>
            </a:pPr>
            <a:r>
              <a:rPr lang="en-GB" sz="2800" dirty="0">
                <a:latin typeface="Times New Roman" panose="02020603050405020304" pitchFamily="18" charset="0"/>
                <a:cs typeface="Times New Roman" panose="02020603050405020304" pitchFamily="18" charset="0"/>
              </a:rPr>
              <a:t>The stress level is calculated through the displacement of eyebrow from its mean position and through a survey form.</a:t>
            </a:r>
          </a:p>
          <a:p>
            <a:pPr marL="342900" indent="-342900" algn="just">
              <a:lnSpc>
                <a:spcPct val="130000"/>
              </a:lnSpc>
              <a:buFont typeface="Arial" panose="020B0604020202020204" pitchFamily="34" charset="0"/>
              <a:buChar char="•"/>
            </a:pPr>
            <a:endParaRPr lang="en-GB" sz="2800" dirty="0">
              <a:latin typeface="Times New Roman" panose="02020603050405020304" pitchFamily="18" charset="0"/>
              <a:cs typeface="Times New Roman" panose="02020603050405020304" pitchFamily="18" charset="0"/>
            </a:endParaRPr>
          </a:p>
          <a:p>
            <a:pPr marL="342900" indent="-342900" algn="just">
              <a:lnSpc>
                <a:spcPct val="130000"/>
              </a:lnSpc>
              <a:buFont typeface="Arial" panose="020B0604020202020204" pitchFamily="34" charset="0"/>
              <a:buChar char="•"/>
            </a:pPr>
            <a:r>
              <a:rPr lang="en-GB" sz="2800" dirty="0">
                <a:latin typeface="Times New Roman" panose="02020603050405020304" pitchFamily="18" charset="0"/>
                <a:cs typeface="Times New Roman" panose="02020603050405020304" pitchFamily="18" charset="0"/>
              </a:rPr>
              <a:t>Based on the calculated stress level, the system provides remedies to the stressed employees.</a:t>
            </a:r>
          </a:p>
        </p:txBody>
      </p:sp>
      <p:sp>
        <p:nvSpPr>
          <p:cNvPr id="3" name="TextBox 2"/>
          <p:cNvSpPr txBox="1"/>
          <p:nvPr/>
        </p:nvSpPr>
        <p:spPr>
          <a:xfrm>
            <a:off x="2883200" y="429218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l"/>
            <a:endParaRPr lang="en-US" dirty="0"/>
          </a:p>
        </p:txBody>
      </p:sp>
    </p:spTree>
    <p:extLst>
      <p:ext uri="{BB962C8B-B14F-4D97-AF65-F5344CB8AC3E}">
        <p14:creationId xmlns:p14="http://schemas.microsoft.com/office/powerpoint/2010/main" val="1906236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57900" y="0"/>
            <a:ext cx="3086100" cy="6096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800" b="1" dirty="0">
                <a:solidFill>
                  <a:schemeClr val="bg1"/>
                </a:solidFill>
                <a:latin typeface="Times New Roman" panose="02020603050405020304" pitchFamily="18" charset="0"/>
                <a:cs typeface="Times New Roman" panose="02020603050405020304" pitchFamily="18" charset="0"/>
              </a:rPr>
              <a:t>INTRODUCTION</a:t>
            </a:r>
            <a:endParaRPr lang="en-IN" sz="2800" b="1"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60045" y="929640"/>
            <a:ext cx="8423275" cy="5693866"/>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342900" indent="-342900" algn="just">
              <a:buFont typeface="Arial" panose="020B0604020202020204" pitchFamily="34" charset="0"/>
              <a:buChar char="•"/>
            </a:pPr>
            <a:r>
              <a:rPr lang="en-IN" sz="2800" dirty="0">
                <a:latin typeface="Times New Roman" pitchFamily="18" charset="0"/>
                <a:cs typeface="Times New Roman" pitchFamily="18" charset="0"/>
              </a:rPr>
              <a:t>The IT industry is developing at a rapid pace.</a:t>
            </a:r>
          </a:p>
          <a:p>
            <a:pPr marL="342900" indent="-342900" algn="just">
              <a:buFont typeface="Arial" panose="020B0604020202020204" pitchFamily="34" charset="0"/>
              <a:buChar char="•"/>
            </a:pPr>
            <a:endParaRPr lang="en-IN" sz="2800" dirty="0">
              <a:latin typeface="Times New Roman" pitchFamily="18" charset="0"/>
              <a:cs typeface="Times New Roman" pitchFamily="18" charset="0"/>
            </a:endParaRPr>
          </a:p>
          <a:p>
            <a:pPr marL="342900" indent="-342900" algn="just">
              <a:buFont typeface="Arial" panose="020B0604020202020204" pitchFamily="34" charset="0"/>
              <a:buChar char="•"/>
            </a:pPr>
            <a:r>
              <a:rPr lang="en-IN" sz="2800" dirty="0">
                <a:latin typeface="Times New Roman" pitchFamily="18" charset="0"/>
                <a:cs typeface="Times New Roman" pitchFamily="18" charset="0"/>
              </a:rPr>
              <a:t>Studies shows that the IT industry is developing at a rate of 8% every year.</a:t>
            </a:r>
          </a:p>
          <a:p>
            <a:pPr marL="342900" indent="-342900" algn="just">
              <a:buFont typeface="Arial" panose="020B0604020202020204" pitchFamily="34" charset="0"/>
              <a:buChar char="•"/>
            </a:pPr>
            <a:endParaRPr lang="en-IN" sz="2800" dirty="0">
              <a:latin typeface="Times New Roman" pitchFamily="18" charset="0"/>
              <a:cs typeface="Times New Roman" pitchFamily="18" charset="0"/>
            </a:endParaRPr>
          </a:p>
          <a:p>
            <a:pPr marL="342900" indent="-342900" algn="just">
              <a:buFont typeface="Arial" panose="020B0604020202020204" pitchFamily="34" charset="0"/>
              <a:buChar char="•"/>
            </a:pPr>
            <a:r>
              <a:rPr lang="en-IN" sz="2800" dirty="0">
                <a:latin typeface="Times New Roman" pitchFamily="18" charset="0"/>
                <a:cs typeface="Times New Roman" pitchFamily="18" charset="0"/>
              </a:rPr>
              <a:t>For achieving this growth, the industry introduces new technologies and demands its employees to cope up with its pace which in turn develops stress in employees.</a:t>
            </a:r>
          </a:p>
          <a:p>
            <a:pPr algn="just"/>
            <a:endParaRPr lang="en-IN" sz="2800" dirty="0">
              <a:latin typeface="Times New Roman" pitchFamily="18" charset="0"/>
              <a:cs typeface="Times New Roman" pitchFamily="18" charset="0"/>
            </a:endParaRPr>
          </a:p>
          <a:p>
            <a:pPr marL="342900" indent="-342900" algn="just">
              <a:buFont typeface="Arial" panose="020B0604020202020204" pitchFamily="34" charset="0"/>
              <a:buChar char="•"/>
            </a:pPr>
            <a:r>
              <a:rPr lang="en-US" sz="2800" dirty="0">
                <a:effectLst/>
                <a:latin typeface="Times New Roman" panose="02020603050405020304" pitchFamily="18" charset="0"/>
                <a:ea typeface="Times New Roman" panose="02020603050405020304" pitchFamily="18" charset="0"/>
              </a:rPr>
              <a:t>The World Health Organization (WHO) says “Stress may be a psychological state drawback moving the lifetime of one in four voters”.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57900" y="0"/>
            <a:ext cx="3086100" cy="6096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800" b="1" dirty="0">
                <a:solidFill>
                  <a:schemeClr val="bg1"/>
                </a:solidFill>
                <a:latin typeface="Times New Roman" panose="02020603050405020304" pitchFamily="18" charset="0"/>
                <a:cs typeface="Times New Roman" panose="02020603050405020304" pitchFamily="18" charset="0"/>
              </a:rPr>
              <a:t>INTRODUCTION</a:t>
            </a:r>
            <a:endParaRPr lang="en-IN" sz="2800" b="1"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60362" y="929640"/>
            <a:ext cx="8423275" cy="5693866"/>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342900" indent="-342900" algn="just">
              <a:buFont typeface="Arial" panose="020B0604020202020204" pitchFamily="34" charset="0"/>
              <a:buChar char="•"/>
            </a:pPr>
            <a:r>
              <a:rPr lang="en-IN" sz="2800" dirty="0">
                <a:latin typeface="Times New Roman" pitchFamily="18" charset="0"/>
                <a:cs typeface="Times New Roman" pitchFamily="18" charset="0"/>
              </a:rPr>
              <a:t>As the IT industry is stress prone, it is not possible to completely avoid stress but it is possible to reduce stress in such circumstances.</a:t>
            </a:r>
          </a:p>
          <a:p>
            <a:pPr marL="342900" indent="-342900" algn="just">
              <a:buFont typeface="Arial" panose="020B0604020202020204" pitchFamily="34" charset="0"/>
              <a:buChar char="•"/>
            </a:pPr>
            <a:endParaRPr lang="en-IN" sz="2800" dirty="0">
              <a:latin typeface="Times New Roman" pitchFamily="18" charset="0"/>
              <a:cs typeface="Times New Roman" pitchFamily="18" charset="0"/>
            </a:endParaRPr>
          </a:p>
          <a:p>
            <a:pPr marL="342900" indent="-342900" algn="just">
              <a:buFont typeface="Arial" panose="020B0604020202020204" pitchFamily="34" charset="0"/>
              <a:buChar char="•"/>
            </a:pPr>
            <a:r>
              <a:rPr lang="en-IN" sz="2800" dirty="0">
                <a:latin typeface="Times New Roman" pitchFamily="18" charset="0"/>
                <a:cs typeface="Times New Roman" pitchFamily="18" charset="0"/>
              </a:rPr>
              <a:t>This project aims to monitor the employee at real-time to check whether they are stressed or not.</a:t>
            </a:r>
          </a:p>
          <a:p>
            <a:pPr marL="342900" indent="-342900" algn="just">
              <a:buFont typeface="Arial" panose="020B0604020202020204" pitchFamily="34" charset="0"/>
              <a:buChar char="•"/>
            </a:pPr>
            <a:endParaRPr lang="en-IN" sz="2800" dirty="0">
              <a:latin typeface="Times New Roman" pitchFamily="18" charset="0"/>
              <a:cs typeface="Times New Roman" pitchFamily="18" charset="0"/>
            </a:endParaRPr>
          </a:p>
          <a:p>
            <a:pPr marL="342900" indent="-342900" algn="just">
              <a:buFont typeface="Arial" panose="020B0604020202020204" pitchFamily="34" charset="0"/>
              <a:buChar char="•"/>
            </a:pPr>
            <a:r>
              <a:rPr lang="en-IN" sz="2800" dirty="0">
                <a:latin typeface="Times New Roman" pitchFamily="18" charset="0"/>
                <a:cs typeface="Times New Roman" pitchFamily="18" charset="0"/>
              </a:rPr>
              <a:t>In case an employee is stressed, the system provides the employee’s with remedies to reduce their stress.</a:t>
            </a:r>
          </a:p>
          <a:p>
            <a:pPr marL="342900" indent="-342900" algn="just">
              <a:buFont typeface="Arial" panose="020B0604020202020204" pitchFamily="34" charset="0"/>
              <a:buChar char="•"/>
            </a:pPr>
            <a:endParaRPr lang="en-IN" sz="2800" dirty="0">
              <a:latin typeface="Times New Roman" pitchFamily="18" charset="0"/>
              <a:cs typeface="Times New Roman" pitchFamily="18" charset="0"/>
            </a:endParaRPr>
          </a:p>
          <a:p>
            <a:pPr marL="342900" indent="-342900" algn="just">
              <a:buFont typeface="Arial" panose="020B0604020202020204" pitchFamily="34" charset="0"/>
              <a:buChar char="•"/>
            </a:pPr>
            <a:r>
              <a:rPr lang="en-IN" sz="2800" dirty="0">
                <a:latin typeface="Times New Roman" pitchFamily="18" charset="0"/>
                <a:cs typeface="Times New Roman" pitchFamily="18" charset="0"/>
              </a:rPr>
              <a:t>This in turn reduces the stress level of the employee making them more focused and motivated.</a:t>
            </a:r>
          </a:p>
          <a:p>
            <a:pPr marL="342900" indent="-342900" algn="just">
              <a:buFont typeface="Arial" panose="020B0604020202020204" pitchFamily="34" charset="0"/>
              <a:buChar char="•"/>
            </a:pPr>
            <a:endParaRPr lang="en-US"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982869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7" name="Google Shape;117;p18"/>
          <p:cNvSpPr txBox="1"/>
          <p:nvPr/>
        </p:nvSpPr>
        <p:spPr>
          <a:xfrm>
            <a:off x="5257800" y="0"/>
            <a:ext cx="3886200" cy="838200"/>
          </a:xfrm>
          <a:prstGeom prst="rect">
            <a:avLst/>
          </a:prstGeom>
          <a:solidFill>
            <a:srgbClr val="7030A0"/>
          </a:solid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800"/>
              <a:buFont typeface="Times New Roman" panose="02020603050405020304"/>
              <a:buNone/>
            </a:pPr>
            <a:r>
              <a:rPr lang="en-US" sz="2800" b="1" i="0" u="none" dirty="0">
                <a:solidFill>
                  <a:schemeClr val="lt1"/>
                </a:solidFill>
                <a:latin typeface="Times New Roman" panose="02020603050405020304"/>
                <a:ea typeface="Times New Roman" panose="02020603050405020304"/>
                <a:cs typeface="Times New Roman" panose="02020603050405020304"/>
                <a:sym typeface="Times New Roman" panose="02020603050405020304"/>
              </a:rPr>
              <a:t>EXISTING SYSTEM</a:t>
            </a:r>
          </a:p>
        </p:txBody>
      </p:sp>
      <p:sp>
        <p:nvSpPr>
          <p:cNvPr id="2" name="Text Box 1"/>
          <p:cNvSpPr txBox="1"/>
          <p:nvPr/>
        </p:nvSpPr>
        <p:spPr>
          <a:xfrm>
            <a:off x="542166" y="773463"/>
            <a:ext cx="8035392" cy="7417415"/>
          </a:xfrm>
          <a:prstGeom prst="rect">
            <a:avLst/>
          </a:prstGeom>
          <a:noFill/>
        </p:spPr>
        <p:txBody>
          <a:bodyPr wrap="square" rtlCol="0">
            <a:spAutoFit/>
          </a:bodyPr>
          <a:lstStyle/>
          <a:p>
            <a:pPr marL="342900" indent="-342900">
              <a:buFont typeface="Arial" pitchFamily="34" charset="0"/>
              <a:buChar char="•"/>
            </a:pPr>
            <a:r>
              <a:rPr lang="en-GB" altLang="en-US" sz="2800" dirty="0">
                <a:latin typeface="Times New Roman" panose="02020603050405020304" pitchFamily="18" charset="0"/>
                <a:cs typeface="Times New Roman" panose="02020603050405020304" pitchFamily="18" charset="0"/>
              </a:rPr>
              <a:t>In the existing systems, to recognize depression level,</a:t>
            </a:r>
            <a:r>
              <a:rPr lang="en-IN" sz="2800" dirty="0">
                <a:latin typeface="Times New Roman" pitchFamily="18" charset="0"/>
                <a:cs typeface="Times New Roman" pitchFamily="18" charset="0"/>
              </a:rPr>
              <a:t> </a:t>
            </a:r>
            <a:r>
              <a:rPr lang="en-IN" sz="2800" dirty="0" err="1">
                <a:latin typeface="Times New Roman" pitchFamily="18" charset="0"/>
                <a:cs typeface="Times New Roman" pitchFamily="18" charset="0"/>
              </a:rPr>
              <a:t>Brindahini</a:t>
            </a:r>
            <a:r>
              <a:rPr lang="en-IN" sz="2800" dirty="0">
                <a:latin typeface="Times New Roman" pitchFamily="18" charset="0"/>
                <a:cs typeface="Times New Roman" pitchFamily="18" charset="0"/>
              </a:rPr>
              <a:t> </a:t>
            </a:r>
            <a:r>
              <a:rPr lang="en-IN" sz="2800" dirty="0" err="1">
                <a:latin typeface="Times New Roman" pitchFamily="18" charset="0"/>
                <a:cs typeface="Times New Roman" pitchFamily="18" charset="0"/>
              </a:rPr>
              <a:t>Vimaleswaran</a:t>
            </a:r>
            <a:r>
              <a:rPr lang="en-IN" sz="2800" dirty="0">
                <a:latin typeface="Times New Roman" pitchFamily="18" charset="0"/>
                <a:cs typeface="Times New Roman" pitchFamily="18" charset="0"/>
              </a:rPr>
              <a:t> [1] proposed a solution for detecting the depression level in youth and providing them therapy.</a:t>
            </a:r>
          </a:p>
          <a:p>
            <a:pPr marL="342900" indent="-342900">
              <a:buFont typeface="Arial" pitchFamily="34" charset="0"/>
              <a:buChar char="•"/>
            </a:pPr>
            <a:endParaRPr lang="en-US" sz="2800" dirty="0">
              <a:latin typeface="Times New Roman" panose="02020603050405020304" pitchFamily="18" charset="0"/>
              <a:cs typeface="Times New Roman" panose="02020603050405020304" pitchFamily="18" charset="0"/>
            </a:endParaRPr>
          </a:p>
          <a:p>
            <a:pPr marL="342900" indent="-342900">
              <a:buFont typeface="Arial" pitchFamily="34" charset="0"/>
              <a:buChar char="•"/>
            </a:pPr>
            <a:r>
              <a:rPr lang="en-US" sz="2800" dirty="0">
                <a:latin typeface="Times New Roman" panose="02020603050405020304" pitchFamily="18" charset="0"/>
                <a:cs typeface="Times New Roman" panose="02020603050405020304" pitchFamily="18" charset="0"/>
              </a:rPr>
              <a:t>They used </a:t>
            </a:r>
            <a:r>
              <a:rPr lang="en-IN" sz="2800" dirty="0">
                <a:latin typeface="Times New Roman" pitchFamily="18" charset="0"/>
                <a:cs typeface="Times New Roman" pitchFamily="18" charset="0"/>
              </a:rPr>
              <a:t>feed-forward Neural Network (FFNN) for image processing and detecting depression level.</a:t>
            </a:r>
          </a:p>
          <a:p>
            <a:pPr marL="342900" indent="-342900">
              <a:buFont typeface="Arial" pitchFamily="34" charset="0"/>
              <a:buChar char="•"/>
            </a:pPr>
            <a:endParaRPr lang="en-US" sz="2800" dirty="0">
              <a:latin typeface="Times New Roman" pitchFamily="18" charset="0"/>
              <a:cs typeface="Times New Roman" pitchFamily="18" charset="0"/>
            </a:endParaRPr>
          </a:p>
          <a:p>
            <a:pPr marL="342900" indent="-342900">
              <a:buFont typeface="Arial" pitchFamily="34" charset="0"/>
              <a:buChar char="•"/>
            </a:pPr>
            <a:r>
              <a:rPr lang="en-IN" sz="2800" dirty="0">
                <a:latin typeface="Times New Roman" pitchFamily="18" charset="0"/>
                <a:cs typeface="Times New Roman" pitchFamily="18" charset="0"/>
              </a:rPr>
              <a:t>In the driver stress monitoring system [4],the system is used to detect the driver stress dynamically and alerts the driver and analyse the data by using the </a:t>
            </a:r>
            <a:r>
              <a:rPr lang="en-IN" sz="2800" dirty="0" err="1">
                <a:latin typeface="Times New Roman" pitchFamily="18" charset="0"/>
                <a:cs typeface="Times New Roman" pitchFamily="18" charset="0"/>
              </a:rPr>
              <a:t>Xgboost</a:t>
            </a:r>
            <a:r>
              <a:rPr lang="en-IN" sz="2800" dirty="0">
                <a:latin typeface="Times New Roman" pitchFamily="18" charset="0"/>
                <a:cs typeface="Times New Roman" pitchFamily="18" charset="0"/>
              </a:rPr>
              <a:t> algorithm.</a:t>
            </a:r>
          </a:p>
          <a:p>
            <a:pPr marL="342900" indent="-342900">
              <a:buFont typeface="Arial" pitchFamily="34" charset="0"/>
              <a:buChar char="•"/>
            </a:pPr>
            <a:endParaRPr lang="en-US" sz="2800" dirty="0">
              <a:latin typeface="Times New Roman" pitchFamily="18" charset="0"/>
              <a:cs typeface="Times New Roman" pitchFamily="18" charset="0"/>
            </a:endParaRPr>
          </a:p>
          <a:p>
            <a:pPr marL="342900" indent="-342900">
              <a:buFont typeface="Arial" pitchFamily="34" charset="0"/>
              <a:buChar char="•"/>
            </a:pPr>
            <a:endParaRPr lang="en-IN" sz="2800" dirty="0">
              <a:latin typeface="Times New Roman" pitchFamily="18" charset="0"/>
              <a:cs typeface="Times New Roman" pitchFamily="18" charset="0"/>
            </a:endParaRPr>
          </a:p>
          <a:p>
            <a:pPr marL="342900" indent="-342900">
              <a:buFont typeface="Arial" pitchFamily="34" charset="0"/>
              <a:buChar char="•"/>
            </a:pPr>
            <a:endParaRPr lang="en-IN" sz="2800" dirty="0">
              <a:latin typeface="Times New Roman" pitchFamily="18" charset="0"/>
              <a:cs typeface="Times New Roman" pitchFamily="18" charset="0"/>
            </a:endParaRPr>
          </a:p>
          <a:p>
            <a:pPr marL="342900" indent="-342900">
              <a:buFont typeface="Arial" pitchFamily="34" charset="0"/>
              <a:buChar char="•"/>
            </a:pPr>
            <a:endParaRPr lang="en-US" sz="2800" dirty="0">
              <a:latin typeface="Times New Roman" panose="02020603050405020304" pitchFamily="18" charset="0"/>
              <a:cs typeface="Times New Roman" panose="02020603050405020304" pitchFamily="18" charset="0"/>
            </a:endParaRPr>
          </a:p>
          <a:p>
            <a:endParaRPr lang="en-IN" sz="2800" dirty="0"/>
          </a:p>
        </p:txBody>
      </p:sp>
    </p:spTree>
    <p:extLst>
      <p:ext uri="{BB962C8B-B14F-4D97-AF65-F5344CB8AC3E}">
        <p14:creationId xmlns:p14="http://schemas.microsoft.com/office/powerpoint/2010/main" val="725718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7" name="Google Shape;117;p18"/>
          <p:cNvSpPr txBox="1"/>
          <p:nvPr/>
        </p:nvSpPr>
        <p:spPr>
          <a:xfrm>
            <a:off x="3981281" y="0"/>
            <a:ext cx="5162720" cy="838200"/>
          </a:xfrm>
          <a:prstGeom prst="rect">
            <a:avLst/>
          </a:prstGeom>
          <a:solidFill>
            <a:srgbClr val="7030A0"/>
          </a:solid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800"/>
              <a:buFont typeface="Times New Roman" panose="02020603050405020304"/>
              <a:buNone/>
            </a:pPr>
            <a:r>
              <a:rPr lang="en-US" sz="2800" b="1" i="0" u="none" dirty="0">
                <a:solidFill>
                  <a:schemeClr val="lt1"/>
                </a:solidFill>
                <a:latin typeface="Times New Roman" panose="02020603050405020304"/>
                <a:ea typeface="Times New Roman" panose="02020603050405020304"/>
                <a:cs typeface="Times New Roman" panose="02020603050405020304"/>
                <a:sym typeface="Times New Roman" panose="02020603050405020304"/>
              </a:rPr>
              <a:t>LIMITATIONS OF EXISTING SYSTEM</a:t>
            </a:r>
          </a:p>
        </p:txBody>
      </p:sp>
      <p:sp>
        <p:nvSpPr>
          <p:cNvPr id="2" name="Text Box 1"/>
          <p:cNvSpPr txBox="1"/>
          <p:nvPr/>
        </p:nvSpPr>
        <p:spPr>
          <a:xfrm>
            <a:off x="1033779" y="576942"/>
            <a:ext cx="7527593" cy="6124754"/>
          </a:xfrm>
          <a:prstGeom prst="rect">
            <a:avLst/>
          </a:prstGeom>
          <a:noFill/>
        </p:spPr>
        <p:txBody>
          <a:bodyPr wrap="square" rtlCol="0">
            <a:spAutoFit/>
          </a:bodyPr>
          <a:lstStyle/>
          <a:p>
            <a:pPr marL="457200" indent="-457200">
              <a:buFont typeface="Arial" pitchFamily="34" charset="0"/>
              <a:buChar char="•"/>
            </a:pPr>
            <a:endParaRPr lang="en-GB" altLang="en-US" sz="2800" dirty="0">
              <a:latin typeface="Times New Roman" panose="02020603050405020304" pitchFamily="18" charset="0"/>
              <a:cs typeface="Times New Roman" panose="02020603050405020304" pitchFamily="18" charset="0"/>
            </a:endParaRPr>
          </a:p>
          <a:p>
            <a:pPr marL="285750" indent="-285750">
              <a:buFont typeface="Arial" pitchFamily="34" charset="0"/>
              <a:buChar char="•"/>
            </a:pPr>
            <a:r>
              <a:rPr lang="en-GB" altLang="en-US" sz="2800" dirty="0">
                <a:latin typeface="Times New Roman" panose="02020603050405020304" pitchFamily="18" charset="0"/>
                <a:cs typeface="Times New Roman" panose="02020603050405020304" pitchFamily="18" charset="0"/>
              </a:rPr>
              <a:t>The depression level approach by Vimaleshwaran[1] focuses only on youth facing depression.</a:t>
            </a:r>
          </a:p>
          <a:p>
            <a:pPr marL="285750" indent="-285750">
              <a:buFont typeface="Arial" pitchFamily="34" charset="0"/>
              <a:buChar char="•"/>
            </a:pPr>
            <a:endParaRPr lang="en-GB" altLang="en-US" sz="2800" dirty="0">
              <a:latin typeface="Times New Roman" panose="02020603050405020304" pitchFamily="18" charset="0"/>
              <a:cs typeface="Times New Roman" panose="02020603050405020304" pitchFamily="18" charset="0"/>
            </a:endParaRPr>
          </a:p>
          <a:p>
            <a:pPr marL="285750" indent="-285750">
              <a:buFont typeface="Arial" pitchFamily="34" charset="0"/>
              <a:buChar char="•"/>
            </a:pPr>
            <a:r>
              <a:rPr lang="en-GB" altLang="en-US" sz="2800" dirty="0">
                <a:latin typeface="Times New Roman" panose="02020603050405020304" pitchFamily="18" charset="0"/>
                <a:cs typeface="Times New Roman" panose="02020603050405020304" pitchFamily="18" charset="0"/>
              </a:rPr>
              <a:t>It notes only limited emotions such as disgust , happy and contempt.</a:t>
            </a:r>
          </a:p>
          <a:p>
            <a:pPr marL="285750" indent="-285750">
              <a:buFont typeface="Arial" pitchFamily="34" charset="0"/>
              <a:buChar char="•"/>
            </a:pPr>
            <a:endParaRPr lang="en-GB" altLang="en-US" sz="2800" dirty="0">
              <a:latin typeface="Times New Roman" panose="02020603050405020304" pitchFamily="18" charset="0"/>
              <a:cs typeface="Times New Roman" panose="02020603050405020304" pitchFamily="18" charset="0"/>
            </a:endParaRPr>
          </a:p>
          <a:p>
            <a:pPr marL="285750" indent="-285750">
              <a:buFont typeface="Arial" pitchFamily="34" charset="0"/>
              <a:buChar char="•"/>
            </a:pPr>
            <a:r>
              <a:rPr lang="en-GB" altLang="en-US" sz="2800" dirty="0">
                <a:latin typeface="Times New Roman" panose="02020603050405020304" pitchFamily="18" charset="0"/>
                <a:cs typeface="Times New Roman" panose="02020603050405020304" pitchFamily="18" charset="0"/>
              </a:rPr>
              <a:t>The classification of the images to predict depression resulted in only 62% accuracy.</a:t>
            </a:r>
          </a:p>
          <a:p>
            <a:pPr marL="285750" indent="-285750">
              <a:buFont typeface="Arial" pitchFamily="34" charset="0"/>
              <a:buChar char="•"/>
            </a:pPr>
            <a:endParaRPr lang="en-GB" altLang="en-US" sz="2800" dirty="0">
              <a:latin typeface="Times New Roman" panose="02020603050405020304" pitchFamily="18" charset="0"/>
              <a:cs typeface="Times New Roman" panose="02020603050405020304" pitchFamily="18" charset="0"/>
            </a:endParaRPr>
          </a:p>
          <a:p>
            <a:pPr marL="285750" indent="-285750">
              <a:buFont typeface="Arial" pitchFamily="34" charset="0"/>
              <a:buChar char="•"/>
            </a:pPr>
            <a:r>
              <a:rPr lang="en-GB" altLang="en-US" sz="2800" dirty="0">
                <a:latin typeface="Times New Roman" panose="02020603050405020304" pitchFamily="18" charset="0"/>
                <a:cs typeface="Times New Roman" panose="02020603050405020304" pitchFamily="18" charset="0"/>
              </a:rPr>
              <a:t>Limitations of </a:t>
            </a:r>
            <a:r>
              <a:rPr lang="en-IN" sz="2800" dirty="0">
                <a:latin typeface="Times New Roman" pitchFamily="18" charset="0"/>
                <a:cs typeface="Times New Roman" pitchFamily="18" charset="0"/>
              </a:rPr>
              <a:t> driver stress monitoring system is that only recognition has been done so the </a:t>
            </a:r>
            <a:r>
              <a:rPr lang="en-IN" sz="2800" dirty="0" err="1">
                <a:latin typeface="Times New Roman" pitchFamily="18" charset="0"/>
                <a:cs typeface="Times New Roman" pitchFamily="18" charset="0"/>
              </a:rPr>
              <a:t>Xgboost</a:t>
            </a:r>
            <a:r>
              <a:rPr lang="en-IN" sz="2800" dirty="0">
                <a:latin typeface="Times New Roman" pitchFamily="18" charset="0"/>
                <a:cs typeface="Times New Roman" pitchFamily="18" charset="0"/>
              </a:rPr>
              <a:t> algorithm is dependent</a:t>
            </a:r>
            <a:r>
              <a:rPr lang="en-GB" altLang="en-US" sz="2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896403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p:nvPr/>
        </p:nvSpPr>
        <p:spPr>
          <a:xfrm>
            <a:off x="5181600" y="0"/>
            <a:ext cx="3962400" cy="685800"/>
          </a:xfrm>
          <a:prstGeom prst="rect">
            <a:avLst/>
          </a:prstGeom>
          <a:solidFill>
            <a:srgbClr val="7030A0"/>
          </a:solid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800"/>
              <a:buFont typeface="Times New Roman" panose="02020603050405020304"/>
              <a:buNone/>
            </a:pPr>
            <a:r>
              <a:rPr lang="en-US" sz="2800" b="1" i="0" u="none" dirty="0">
                <a:solidFill>
                  <a:schemeClr val="lt1"/>
                </a:solidFill>
                <a:latin typeface="Times New Roman" panose="02020603050405020304"/>
                <a:ea typeface="Times New Roman" panose="02020603050405020304"/>
                <a:cs typeface="Times New Roman" panose="02020603050405020304"/>
                <a:sym typeface="Times New Roman" panose="02020603050405020304"/>
              </a:rPr>
              <a:t>PROPOSED SYSTEM</a:t>
            </a:r>
          </a:p>
        </p:txBody>
      </p:sp>
      <p:sp>
        <p:nvSpPr>
          <p:cNvPr id="2" name="TextBox 1"/>
          <p:cNvSpPr txBox="1"/>
          <p:nvPr/>
        </p:nvSpPr>
        <p:spPr>
          <a:xfrm>
            <a:off x="284480" y="831215"/>
            <a:ext cx="8575675" cy="6058069"/>
          </a:xfrm>
          <a:prstGeom prst="rect">
            <a:avLst/>
          </a:prstGeom>
          <a:noFill/>
        </p:spPr>
        <p:txBody>
          <a:bodyPr wrap="square" rtlCol="0">
            <a:spAutoFit/>
          </a:bodyPr>
          <a:lstStyle/>
          <a:p>
            <a:pPr marL="342900" indent="-342900" algn="just">
              <a:lnSpc>
                <a:spcPct val="14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Stress Detection system is existing in various sectors. </a:t>
            </a:r>
            <a:r>
              <a:rPr lang="en-US" sz="2800" dirty="0">
                <a:latin typeface="Times New Roman" panose="02020603050405020304" pitchFamily="18" charset="0"/>
                <a:cs typeface="Times New Roman" panose="02020603050405020304" pitchFamily="18" charset="0"/>
                <a:sym typeface="+mn-ea"/>
              </a:rPr>
              <a:t>Concepts like implementing the stress detection have been developed before however this project </a:t>
            </a:r>
            <a:r>
              <a:rPr lang="en-US" sz="2800" dirty="0">
                <a:latin typeface="Times New Roman" panose="02020603050405020304" pitchFamily="18" charset="0"/>
                <a:cs typeface="Times New Roman" panose="02020603050405020304" pitchFamily="18" charset="0"/>
              </a:rPr>
              <a:t>mainly focus to enhance the IT sector to help </a:t>
            </a:r>
            <a:r>
              <a:rPr lang="en-GB" sz="2800" dirty="0">
                <a:latin typeface="Times New Roman" panose="02020603050405020304" pitchFamily="18" charset="0"/>
                <a:cs typeface="Times New Roman" panose="02020603050405020304" pitchFamily="18" charset="0"/>
              </a:rPr>
              <a:t>both the organization and its employees.</a:t>
            </a:r>
          </a:p>
          <a:p>
            <a:pPr marL="342900" indent="-342900" algn="just">
              <a:lnSpc>
                <a:spcPct val="140000"/>
              </a:lnSpc>
              <a:buFont typeface="Arial" panose="020B0604020202020204" pitchFamily="34" charset="0"/>
              <a:buChar char="•"/>
            </a:pPr>
            <a:endParaRPr lang="en-GB" sz="2800" dirty="0">
              <a:latin typeface="Times New Roman" panose="02020603050405020304" pitchFamily="18" charset="0"/>
              <a:cs typeface="Times New Roman" panose="02020603050405020304" pitchFamily="18" charset="0"/>
              <a:sym typeface="+mn-ea"/>
            </a:endParaRPr>
          </a:p>
          <a:p>
            <a:pPr marL="342900" indent="-342900" algn="just">
              <a:lnSpc>
                <a:spcPct val="140000"/>
              </a:lnSpc>
              <a:buFont typeface="Arial" panose="020B0604020202020204" pitchFamily="34" charset="0"/>
              <a:buChar char="•"/>
            </a:pPr>
            <a:r>
              <a:rPr lang="en-GB" sz="2800" dirty="0">
                <a:latin typeface="Times New Roman" panose="02020603050405020304" pitchFamily="18" charset="0"/>
                <a:cs typeface="Times New Roman" panose="02020603050405020304" pitchFamily="18" charset="0"/>
                <a:sym typeface="+mn-ea"/>
              </a:rPr>
              <a:t>The project aims to </a:t>
            </a:r>
            <a:r>
              <a:rPr lang="en-US" sz="2800" dirty="0">
                <a:latin typeface="Times New Roman" panose="02020603050405020304" pitchFamily="18" charset="0"/>
                <a:cs typeface="Times New Roman" panose="02020603050405020304" pitchFamily="18" charset="0"/>
                <a:sym typeface="+mn-ea"/>
              </a:rPr>
              <a:t>promote a healthy work environment and an efficient work culture by providing remedies to reduce the stress level of the employees</a:t>
            </a:r>
            <a:r>
              <a:rPr lang="en-GB" altLang="en-US" sz="2800" dirty="0">
                <a:latin typeface="Times New Roman" panose="02020603050405020304" pitchFamily="18" charset="0"/>
                <a:cs typeface="Times New Roman" panose="02020603050405020304" pitchFamily="18" charset="0"/>
                <a:sym typeface="+mn-ea"/>
              </a:rPr>
              <a:t>. </a:t>
            </a:r>
          </a:p>
          <a:p>
            <a:pPr algn="just">
              <a:lnSpc>
                <a:spcPct val="140000"/>
              </a:lnSpc>
            </a:pPr>
            <a:endParaRPr lang="en-GB" alt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1280</TotalTime>
  <Words>2230</Words>
  <Application>Microsoft Office PowerPoint</Application>
  <PresentationFormat>On-screen Show (4:3)</PresentationFormat>
  <Paragraphs>179</Paragraphs>
  <Slides>32</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ZIGBEE-BASED TELECARDIOLOGY SYSTEM FOR REMOTE HEALTHCARE SERVICE DELIVERY</dc:title>
  <dc:creator>AdithyaMuruganantham</dc:creator>
  <cp:lastModifiedBy>SUGUMARAN B</cp:lastModifiedBy>
  <cp:revision>230</cp:revision>
  <dcterms:created xsi:type="dcterms:W3CDTF">2000-07-07T07:14:00Z</dcterms:created>
  <dcterms:modified xsi:type="dcterms:W3CDTF">2022-05-07T07:20:57Z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4D744CAC5899415E877CDA1C8B668D02</vt:lpwstr>
  </property>
  <property fmtid="{D5CDD505-2E9C-101B-9397-08002B2CF9AE}" pid="3" name="KSOProductBuildVer">
    <vt:lpwstr>1033-11.2.0.10463</vt:lpwstr>
  </property>
</Properties>
</file>