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7" r:id="rId5"/>
    <p:sldId id="290" r:id="rId6"/>
    <p:sldId id="292" r:id="rId7"/>
    <p:sldId id="288" r:id="rId8"/>
    <p:sldId id="297" r:id="rId9"/>
    <p:sldId id="307" r:id="rId10"/>
    <p:sldId id="308" r:id="rId11"/>
    <p:sldId id="305" r:id="rId12"/>
    <p:sldId id="303" r:id="rId13"/>
    <p:sldId id="294" r:id="rId14"/>
    <p:sldId id="298" r:id="rId15"/>
    <p:sldId id="299" r:id="rId16"/>
    <p:sldId id="301" r:id="rId17"/>
    <p:sldId id="300" r:id="rId18"/>
    <p:sldId id="302" r:id="rId19"/>
    <p:sldId id="309" r:id="rId20"/>
    <p:sldId id="306"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7" autoAdjust="0"/>
    <p:restoredTop sz="94660"/>
  </p:normalViewPr>
  <p:slideViewPr>
    <p:cSldViewPr snapToGrid="0">
      <p:cViewPr varScale="1">
        <p:scale>
          <a:sx n="91" d="100"/>
          <a:sy n="91" d="100"/>
        </p:scale>
        <p:origin x="230" y="7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12/29/2024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12/29/2024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526774" y="618427"/>
            <a:ext cx="10873408" cy="4236987"/>
          </a:xfrm>
        </p:spPr>
        <p:txBody>
          <a:bodyPr>
            <a:normAutofit/>
          </a:bodyPr>
          <a:lstStyle/>
          <a:p>
            <a:pPr algn="ctr"/>
            <a:r>
              <a:rPr kumimoji="0" lang="en-US" sz="3200" b="1" i="0" u="none" strike="noStrike" kern="1200" cap="none" spc="0" normalizeH="0" baseline="0" noProof="0" dirty="0">
                <a:ln>
                  <a:noFill/>
                </a:ln>
                <a:solidFill>
                  <a:schemeClr val="accent1">
                    <a:lumMod val="20000"/>
                    <a:lumOff val="80000"/>
                  </a:schemeClr>
                </a:solidFill>
                <a:effectLst/>
                <a:uLnTx/>
                <a:uFillTx/>
                <a:latin typeface="Trebuchet MS"/>
                <a:ea typeface="Tahoma" panose="020B0604030504040204" pitchFamily="34" charset="0"/>
                <a:cs typeface="Tahoma" panose="020B0604030504040204" pitchFamily="34" charset="0"/>
              </a:rPr>
              <a:t>Specialist Diploma In Data Science (AI) - SP</a:t>
            </a:r>
            <a:br>
              <a:rPr kumimoji="0" lang="en-US" sz="3200" b="1" i="0" u="none" strike="noStrike" kern="1200" cap="none" spc="0" normalizeH="0" baseline="0" noProof="0" dirty="0">
                <a:ln>
                  <a:noFill/>
                </a:ln>
                <a:solidFill>
                  <a:schemeClr val="accent1">
                    <a:lumMod val="20000"/>
                    <a:lumOff val="80000"/>
                  </a:schemeClr>
                </a:solidFill>
                <a:effectLst/>
                <a:uLnTx/>
                <a:uFillTx/>
                <a:latin typeface="Trebuchet MS"/>
                <a:ea typeface="Tahoma" panose="020B0604030504040204" pitchFamily="34" charset="0"/>
                <a:cs typeface="Tahoma" panose="020B0604030504040204" pitchFamily="34" charset="0"/>
              </a:rPr>
            </a:br>
            <a:br>
              <a:rPr kumimoji="0" lang="en-US" sz="3200" b="1" i="0" u="none" strike="noStrike" kern="1200" cap="none" spc="0" normalizeH="0" baseline="0" noProof="0" dirty="0">
                <a:ln>
                  <a:noFill/>
                </a:ln>
                <a:solidFill>
                  <a:schemeClr val="accent1">
                    <a:lumMod val="20000"/>
                    <a:lumOff val="80000"/>
                  </a:schemeClr>
                </a:solidFill>
                <a:effectLst/>
                <a:uLnTx/>
                <a:uFillTx/>
                <a:latin typeface="Trebuchet MS"/>
                <a:ea typeface="Tahoma" panose="020B0604030504040204" pitchFamily="34" charset="0"/>
                <a:cs typeface="Tahoma" panose="020B0604030504040204" pitchFamily="34" charset="0"/>
              </a:rPr>
            </a:br>
            <a:r>
              <a:rPr kumimoji="0" lang="en-US" sz="3200" b="1" i="0" u="none" strike="noStrike" kern="1200" cap="none" spc="0" normalizeH="0" baseline="0" noProof="0" dirty="0">
                <a:ln>
                  <a:noFill/>
                </a:ln>
                <a:solidFill>
                  <a:schemeClr val="accent1">
                    <a:lumMod val="20000"/>
                    <a:lumOff val="80000"/>
                  </a:schemeClr>
                </a:solidFill>
                <a:effectLst/>
                <a:uLnTx/>
                <a:uFillTx/>
                <a:latin typeface="Trebuchet MS"/>
                <a:ea typeface="Tahoma" panose="020B0604030504040204" pitchFamily="34" charset="0"/>
                <a:cs typeface="Tahoma" panose="020B0604030504040204" pitchFamily="34" charset="0"/>
              </a:rPr>
              <a:t>IT8303 – AI Human Interface – CA1 Submission </a:t>
            </a:r>
            <a:br>
              <a:rPr kumimoji="0" lang="en-US" sz="3600" b="1" i="0" u="none" strike="noStrike" kern="1200" cap="none" spc="0" normalizeH="0" baseline="0" noProof="0" dirty="0">
                <a:ln>
                  <a:noFill/>
                </a:ln>
                <a:solidFill>
                  <a:schemeClr val="accent1">
                    <a:lumMod val="20000"/>
                    <a:lumOff val="80000"/>
                  </a:schemeClr>
                </a:solidFill>
                <a:effectLst/>
                <a:uLnTx/>
                <a:uFillTx/>
                <a:latin typeface="Trebuchet MS"/>
                <a:ea typeface="Tahoma" panose="020B0604030504040204" pitchFamily="34" charset="0"/>
                <a:cs typeface="Tahoma" panose="020B0604030504040204" pitchFamily="34" charset="0"/>
              </a:rPr>
            </a:br>
            <a:br>
              <a:rPr kumimoji="0" lang="en-US" sz="3600" b="1" i="0" u="none" strike="noStrike" kern="1200" cap="none" spc="0" normalizeH="0" baseline="0" noProof="0" dirty="0">
                <a:ln>
                  <a:noFill/>
                </a:ln>
                <a:solidFill>
                  <a:schemeClr val="accent1">
                    <a:lumMod val="20000"/>
                    <a:lumOff val="80000"/>
                  </a:schemeClr>
                </a:solidFill>
                <a:effectLst/>
                <a:uLnTx/>
                <a:uFillTx/>
                <a:latin typeface="Trebuchet MS"/>
                <a:ea typeface="Tahoma" panose="020B0604030504040204" pitchFamily="34" charset="0"/>
                <a:cs typeface="Tahoma" panose="020B0604030504040204" pitchFamily="34" charset="0"/>
              </a:rPr>
            </a:br>
            <a:r>
              <a:rPr kumimoji="0" lang="en-US" sz="4000" b="1" i="0" u="none" strike="noStrike" kern="1200" cap="none" spc="0" normalizeH="0" baseline="0" noProof="0" dirty="0">
                <a:ln>
                  <a:noFill/>
                </a:ln>
                <a:solidFill>
                  <a:schemeClr val="accent6"/>
                </a:solidFill>
                <a:effectLst/>
                <a:uLnTx/>
                <a:uFillTx/>
                <a:latin typeface="Trebuchet MS"/>
                <a:ea typeface="Tahoma" panose="020B0604030504040204" pitchFamily="34" charset="0"/>
                <a:cs typeface="Tahoma" panose="020B0604030504040204" pitchFamily="34" charset="0"/>
              </a:rPr>
              <a:t>D</a:t>
            </a:r>
            <a:r>
              <a:rPr lang="en-US" sz="4000" dirty="0" err="1">
                <a:solidFill>
                  <a:schemeClr val="accent6"/>
                </a:solidFill>
                <a:latin typeface="Trebuchet MS"/>
                <a:ea typeface="Tahoma" panose="020B0604030504040204" pitchFamily="34" charset="0"/>
                <a:cs typeface="Tahoma" panose="020B0604030504040204" pitchFamily="34" charset="0"/>
              </a:rPr>
              <a:t>eep</a:t>
            </a:r>
            <a:r>
              <a:rPr lang="en-US" sz="4000" dirty="0">
                <a:solidFill>
                  <a:schemeClr val="accent6"/>
                </a:solidFill>
                <a:latin typeface="Trebuchet MS"/>
                <a:ea typeface="Tahoma" panose="020B0604030504040204" pitchFamily="34" charset="0"/>
                <a:cs typeface="Tahoma" panose="020B0604030504040204" pitchFamily="34" charset="0"/>
              </a:rPr>
              <a:t> Learning by</a:t>
            </a:r>
            <a:r>
              <a:rPr kumimoji="0" lang="en-US" sz="4000" b="1" i="0" u="none" strike="noStrike" kern="1200" cap="none" spc="0" normalizeH="0" baseline="0" noProof="0" dirty="0">
                <a:ln>
                  <a:noFill/>
                </a:ln>
                <a:solidFill>
                  <a:schemeClr val="accent6"/>
                </a:solidFill>
                <a:effectLst/>
                <a:uLnTx/>
                <a:uFillTx/>
                <a:latin typeface="Trebuchet MS"/>
                <a:ea typeface="Tahoma" panose="020B0604030504040204" pitchFamily="34" charset="0"/>
                <a:cs typeface="Tahoma" panose="020B0604030504040204" pitchFamily="34" charset="0"/>
              </a:rPr>
              <a:t> CNN for Image Classification Using </a:t>
            </a:r>
            <a:r>
              <a:rPr kumimoji="0" lang="en-US" sz="4000" b="1" i="0" u="none" strike="noStrike" kern="1200" cap="none" spc="0" normalizeH="0" baseline="0" noProof="0" dirty="0" err="1">
                <a:ln>
                  <a:noFill/>
                </a:ln>
                <a:solidFill>
                  <a:schemeClr val="accent6"/>
                </a:solidFill>
                <a:effectLst/>
                <a:uLnTx/>
                <a:uFillTx/>
                <a:latin typeface="Trebuchet MS"/>
                <a:ea typeface="Tahoma" panose="020B0604030504040204" pitchFamily="34" charset="0"/>
                <a:cs typeface="Tahoma" panose="020B0604030504040204" pitchFamily="34" charset="0"/>
              </a:rPr>
              <a:t>Keras</a:t>
            </a:r>
            <a:br>
              <a:rPr kumimoji="0" lang="en-US" sz="4000" b="1" i="0" u="none" strike="noStrike" kern="1200" cap="none" spc="0" normalizeH="0" baseline="0" noProof="0" dirty="0">
                <a:ln>
                  <a:noFill/>
                </a:ln>
                <a:solidFill>
                  <a:schemeClr val="accent6"/>
                </a:solidFill>
                <a:effectLst/>
                <a:uLnTx/>
                <a:uFillTx/>
                <a:latin typeface="Trebuchet MS"/>
                <a:ea typeface="Tahoma" panose="020B0604030504040204" pitchFamily="34" charset="0"/>
                <a:cs typeface="Tahoma" panose="020B0604030504040204" pitchFamily="34" charset="0"/>
              </a:rPr>
            </a:br>
            <a:br>
              <a:rPr kumimoji="0" lang="en-US" sz="3100" b="1" i="0" u="none" strike="noStrike" kern="1200" cap="none" spc="0" normalizeH="0" baseline="0" noProof="0" dirty="0">
                <a:ln>
                  <a:noFill/>
                </a:ln>
                <a:solidFill>
                  <a:schemeClr val="accent1">
                    <a:lumMod val="20000"/>
                    <a:lumOff val="80000"/>
                  </a:schemeClr>
                </a:solidFill>
                <a:effectLst/>
                <a:uLnTx/>
                <a:uFillTx/>
                <a:latin typeface="Trebuchet MS"/>
                <a:ea typeface="Tahoma" panose="020B0604030504040204" pitchFamily="34" charset="0"/>
                <a:cs typeface="Tahoma" panose="020B0604030504040204" pitchFamily="34" charset="0"/>
              </a:rPr>
            </a:br>
            <a:r>
              <a:rPr kumimoji="0" lang="en-US" sz="2000" b="1" i="0" u="none" strike="noStrike" kern="1200" cap="none" spc="0" normalizeH="0" baseline="0" noProof="0" dirty="0">
                <a:ln>
                  <a:noFill/>
                </a:ln>
                <a:solidFill>
                  <a:schemeClr val="accent1">
                    <a:lumMod val="20000"/>
                    <a:lumOff val="80000"/>
                  </a:schemeClr>
                </a:solidFill>
                <a:effectLst/>
                <a:uLnTx/>
                <a:uFillTx/>
                <a:latin typeface="Trebuchet MS"/>
                <a:ea typeface="Tahoma" panose="020B0604030504040204" pitchFamily="34" charset="0"/>
                <a:cs typeface="Tahoma" panose="020B0604030504040204" pitchFamily="34" charset="0"/>
              </a:rPr>
              <a:t>2024/2025 Semester 2</a:t>
            </a:r>
            <a:endParaRPr lang="en-US" sz="2000" dirty="0">
              <a:solidFill>
                <a:schemeClr val="accent1">
                  <a:lumMod val="20000"/>
                  <a:lumOff val="80000"/>
                </a:schemeClr>
              </a:solidFill>
            </a:endParaRP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526773" y="5712903"/>
            <a:ext cx="11024867" cy="702839"/>
          </a:xfrm>
        </p:spPr>
        <p:txBody>
          <a:bodyPr>
            <a:normAutofit/>
          </a:bodyPr>
          <a:lstStyle/>
          <a:p>
            <a:r>
              <a:rPr lang="en-US" sz="2200" dirty="0">
                <a:latin typeface="Trebuchet MS" panose="020B0603020202020204" pitchFamily="34" charset="0"/>
              </a:rPr>
              <a:t>By Lo Ka Fai                                         Submission:29 Nov 2024</a:t>
            </a:r>
          </a:p>
          <a:p>
            <a:endParaRPr lang="en-US" sz="20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0D5ED-74CE-8FAC-64B5-263B46F7D6B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8CC934F-57E3-2207-9BA7-A880A44A604F}"/>
              </a:ext>
            </a:extLst>
          </p:cNvPr>
          <p:cNvSpPr>
            <a:spLocks noGrp="1"/>
          </p:cNvSpPr>
          <p:nvPr>
            <p:ph type="title"/>
          </p:nvPr>
        </p:nvSpPr>
        <p:spPr/>
        <p:txBody>
          <a:bodyPr/>
          <a:lstStyle/>
          <a:p>
            <a:r>
              <a:rPr lang="en-US" dirty="0"/>
              <a:t>CNN Model Training</a:t>
            </a:r>
          </a:p>
        </p:txBody>
      </p:sp>
      <p:sp>
        <p:nvSpPr>
          <p:cNvPr id="2" name="Slide Number Placeholder 1">
            <a:extLst>
              <a:ext uri="{FF2B5EF4-FFF2-40B4-BE49-F238E27FC236}">
                <a16:creationId xmlns:a16="http://schemas.microsoft.com/office/drawing/2014/main" id="{6ECEBD85-9166-DC14-54C2-4588B4C3C98B}"/>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8" name="Text Placeholder 7">
            <a:extLst>
              <a:ext uri="{FF2B5EF4-FFF2-40B4-BE49-F238E27FC236}">
                <a16:creationId xmlns:a16="http://schemas.microsoft.com/office/drawing/2014/main" id="{33441750-5EAA-155C-6697-550C5AB763ED}"/>
              </a:ext>
            </a:extLst>
          </p:cNvPr>
          <p:cNvSpPr>
            <a:spLocks noGrp="1"/>
          </p:cNvSpPr>
          <p:nvPr>
            <p:ph type="body" sz="quarter" idx="2"/>
          </p:nvPr>
        </p:nvSpPr>
        <p:spPr>
          <a:xfrm>
            <a:off x="444500" y="1462894"/>
            <a:ext cx="6082134" cy="4057061"/>
          </a:xfrm>
        </p:spPr>
        <p:txBody>
          <a:bodyPr/>
          <a:lstStyle/>
          <a:p>
            <a:r>
              <a:rPr lang="en-US" dirty="0">
                <a:solidFill>
                  <a:schemeClr val="accent6"/>
                </a:solidFill>
              </a:rPr>
              <a:t>A1 – CNN model architecture:</a:t>
            </a:r>
          </a:p>
          <a:p>
            <a:r>
              <a:rPr lang="en-US" dirty="0"/>
              <a:t>2 Conv2D layers (32,5,5) (64,3,3)</a:t>
            </a:r>
          </a:p>
          <a:p>
            <a:r>
              <a:rPr lang="en-US" dirty="0"/>
              <a:t>2 Macpooling2D (2,2)</a:t>
            </a:r>
          </a:p>
          <a:p>
            <a:r>
              <a:rPr lang="en-US" dirty="0"/>
              <a:t>2 Dropout (0.2, 0.3)</a:t>
            </a:r>
          </a:p>
          <a:p>
            <a:r>
              <a:rPr lang="en-US" dirty="0"/>
              <a:t>1 Flatten</a:t>
            </a:r>
          </a:p>
          <a:p>
            <a:r>
              <a:rPr lang="en-US" dirty="0"/>
              <a:t>1 Dense layers (128)</a:t>
            </a:r>
          </a:p>
          <a:p>
            <a:r>
              <a:rPr lang="en-US" dirty="0"/>
              <a:t>Training (10 epochs)</a:t>
            </a:r>
          </a:p>
          <a:p>
            <a:endParaRPr lang="en-US" dirty="0"/>
          </a:p>
          <a:p>
            <a:r>
              <a:rPr lang="en-US" dirty="0"/>
              <a:t>Train Accuracy: 0.922, Validation Accuracy: 0.9095</a:t>
            </a:r>
          </a:p>
          <a:p>
            <a:r>
              <a:rPr lang="en-US" dirty="0"/>
              <a:t>Train Loss: 0.2113, Validation Loss: 0.2502</a:t>
            </a:r>
          </a:p>
          <a:p>
            <a:endParaRPr lang="en-US" dirty="0"/>
          </a:p>
        </p:txBody>
      </p:sp>
      <p:pic>
        <p:nvPicPr>
          <p:cNvPr id="6" name="Picture 5">
            <a:extLst>
              <a:ext uri="{FF2B5EF4-FFF2-40B4-BE49-F238E27FC236}">
                <a16:creationId xmlns:a16="http://schemas.microsoft.com/office/drawing/2014/main" id="{655F0E0F-B489-4445-F94F-21EC941AC95C}"/>
              </a:ext>
            </a:extLst>
          </p:cNvPr>
          <p:cNvPicPr>
            <a:picLocks noChangeAspect="1"/>
          </p:cNvPicPr>
          <p:nvPr/>
        </p:nvPicPr>
        <p:blipFill>
          <a:blip r:embed="rId2"/>
          <a:stretch>
            <a:fillRect/>
          </a:stretch>
        </p:blipFill>
        <p:spPr>
          <a:xfrm>
            <a:off x="7107936" y="1358501"/>
            <a:ext cx="4976509" cy="2458514"/>
          </a:xfrm>
          <a:prstGeom prst="rect">
            <a:avLst/>
          </a:prstGeom>
        </p:spPr>
      </p:pic>
      <p:pic>
        <p:nvPicPr>
          <p:cNvPr id="10" name="Picture 9">
            <a:extLst>
              <a:ext uri="{FF2B5EF4-FFF2-40B4-BE49-F238E27FC236}">
                <a16:creationId xmlns:a16="http://schemas.microsoft.com/office/drawing/2014/main" id="{97CC0704-F702-36E5-FCB7-B078CA5B67D6}"/>
              </a:ext>
            </a:extLst>
          </p:cNvPr>
          <p:cNvPicPr>
            <a:picLocks noChangeAspect="1"/>
          </p:cNvPicPr>
          <p:nvPr/>
        </p:nvPicPr>
        <p:blipFill>
          <a:blip r:embed="rId3"/>
          <a:stretch>
            <a:fillRect/>
          </a:stretch>
        </p:blipFill>
        <p:spPr>
          <a:xfrm>
            <a:off x="7107936" y="3974222"/>
            <a:ext cx="4976509" cy="2183646"/>
          </a:xfrm>
          <a:prstGeom prst="rect">
            <a:avLst/>
          </a:prstGeom>
        </p:spPr>
      </p:pic>
    </p:spTree>
    <p:extLst>
      <p:ext uri="{BB962C8B-B14F-4D97-AF65-F5344CB8AC3E}">
        <p14:creationId xmlns:p14="http://schemas.microsoft.com/office/powerpoint/2010/main" val="421079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1576-D76B-1F96-CDD8-A818A6E1AF9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D6AEDE-7550-E4B5-609E-07F7ECC55C90}"/>
              </a:ext>
            </a:extLst>
          </p:cNvPr>
          <p:cNvSpPr>
            <a:spLocks noGrp="1"/>
          </p:cNvSpPr>
          <p:nvPr>
            <p:ph type="title"/>
          </p:nvPr>
        </p:nvSpPr>
        <p:spPr/>
        <p:txBody>
          <a:bodyPr/>
          <a:lstStyle/>
          <a:p>
            <a:r>
              <a:rPr lang="en-US" dirty="0"/>
              <a:t>CNN Model Evaluation</a:t>
            </a:r>
          </a:p>
        </p:txBody>
      </p:sp>
      <p:sp>
        <p:nvSpPr>
          <p:cNvPr id="2" name="Slide Number Placeholder 1">
            <a:extLst>
              <a:ext uri="{FF2B5EF4-FFF2-40B4-BE49-F238E27FC236}">
                <a16:creationId xmlns:a16="http://schemas.microsoft.com/office/drawing/2014/main" id="{7D73EFF1-FC8C-2A25-6BB9-1952D804212B}"/>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8" name="Text Placeholder 7">
            <a:extLst>
              <a:ext uri="{FF2B5EF4-FFF2-40B4-BE49-F238E27FC236}">
                <a16:creationId xmlns:a16="http://schemas.microsoft.com/office/drawing/2014/main" id="{7CE82184-811C-83B5-A19F-2C43381183B4}"/>
              </a:ext>
            </a:extLst>
          </p:cNvPr>
          <p:cNvSpPr>
            <a:spLocks noGrp="1"/>
          </p:cNvSpPr>
          <p:nvPr>
            <p:ph type="body" sz="quarter" idx="2"/>
          </p:nvPr>
        </p:nvSpPr>
        <p:spPr>
          <a:xfrm>
            <a:off x="444500" y="1462894"/>
            <a:ext cx="6082134" cy="4057061"/>
          </a:xfrm>
        </p:spPr>
        <p:txBody>
          <a:bodyPr/>
          <a:lstStyle/>
          <a:p>
            <a:r>
              <a:rPr lang="en-US" dirty="0">
                <a:solidFill>
                  <a:schemeClr val="accent6"/>
                </a:solidFill>
              </a:rPr>
              <a:t>A1 – CNN model Classification Report : </a:t>
            </a:r>
          </a:p>
          <a:p>
            <a:r>
              <a:rPr lang="en-US" dirty="0"/>
              <a:t>Accuracy: 0.90</a:t>
            </a:r>
          </a:p>
          <a:p>
            <a:r>
              <a:rPr lang="en-US" dirty="0"/>
              <a:t>CNN Error: 9.98%</a:t>
            </a:r>
          </a:p>
          <a:p>
            <a:endParaRPr lang="en-US" dirty="0"/>
          </a:p>
        </p:txBody>
      </p:sp>
      <p:pic>
        <p:nvPicPr>
          <p:cNvPr id="5" name="Picture 4">
            <a:extLst>
              <a:ext uri="{FF2B5EF4-FFF2-40B4-BE49-F238E27FC236}">
                <a16:creationId xmlns:a16="http://schemas.microsoft.com/office/drawing/2014/main" id="{76269A98-020B-AB6F-B9AC-AB2431B1ACD6}"/>
              </a:ext>
            </a:extLst>
          </p:cNvPr>
          <p:cNvPicPr>
            <a:picLocks noChangeAspect="1"/>
          </p:cNvPicPr>
          <p:nvPr/>
        </p:nvPicPr>
        <p:blipFill>
          <a:blip r:embed="rId2"/>
          <a:stretch>
            <a:fillRect/>
          </a:stretch>
        </p:blipFill>
        <p:spPr>
          <a:xfrm>
            <a:off x="6747416" y="1452382"/>
            <a:ext cx="5337904" cy="4078084"/>
          </a:xfrm>
          <a:prstGeom prst="rect">
            <a:avLst/>
          </a:prstGeom>
        </p:spPr>
      </p:pic>
    </p:spTree>
    <p:extLst>
      <p:ext uri="{BB962C8B-B14F-4D97-AF65-F5344CB8AC3E}">
        <p14:creationId xmlns:p14="http://schemas.microsoft.com/office/powerpoint/2010/main" val="195682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BA7C2-3799-1F0E-D6EF-7FC4DDED1D5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19A0D52-06C8-C734-6E70-F71E74506C05}"/>
              </a:ext>
            </a:extLst>
          </p:cNvPr>
          <p:cNvSpPr>
            <a:spLocks noGrp="1"/>
          </p:cNvSpPr>
          <p:nvPr>
            <p:ph type="title"/>
          </p:nvPr>
        </p:nvSpPr>
        <p:spPr/>
        <p:txBody>
          <a:bodyPr/>
          <a:lstStyle/>
          <a:p>
            <a:r>
              <a:rPr lang="en-US" dirty="0"/>
              <a:t>CNN Model Training</a:t>
            </a:r>
          </a:p>
        </p:txBody>
      </p:sp>
      <p:sp>
        <p:nvSpPr>
          <p:cNvPr id="2" name="Slide Number Placeholder 1">
            <a:extLst>
              <a:ext uri="{FF2B5EF4-FFF2-40B4-BE49-F238E27FC236}">
                <a16:creationId xmlns:a16="http://schemas.microsoft.com/office/drawing/2014/main" id="{DE1149B5-F50B-29F3-56D0-7C6062DAC7B6}"/>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8" name="Text Placeholder 7">
            <a:extLst>
              <a:ext uri="{FF2B5EF4-FFF2-40B4-BE49-F238E27FC236}">
                <a16:creationId xmlns:a16="http://schemas.microsoft.com/office/drawing/2014/main" id="{5C1AA50A-F2FB-1DD8-1729-FDA3BF84D8E1}"/>
              </a:ext>
            </a:extLst>
          </p:cNvPr>
          <p:cNvSpPr>
            <a:spLocks noGrp="1"/>
          </p:cNvSpPr>
          <p:nvPr>
            <p:ph type="body" sz="quarter" idx="2"/>
          </p:nvPr>
        </p:nvSpPr>
        <p:spPr>
          <a:xfrm>
            <a:off x="444500" y="1462894"/>
            <a:ext cx="6082134" cy="4057061"/>
          </a:xfrm>
        </p:spPr>
        <p:txBody>
          <a:bodyPr>
            <a:normAutofit/>
          </a:bodyPr>
          <a:lstStyle/>
          <a:p>
            <a:r>
              <a:rPr lang="en-US" dirty="0">
                <a:solidFill>
                  <a:schemeClr val="accent6"/>
                </a:solidFill>
              </a:rPr>
              <a:t>A2 – CNN model architecture :</a:t>
            </a:r>
          </a:p>
          <a:p>
            <a:r>
              <a:rPr lang="en-US" dirty="0"/>
              <a:t>3 Conv2D layers (32,5,5) (64,3,3) (128,3,3)</a:t>
            </a:r>
          </a:p>
          <a:p>
            <a:r>
              <a:rPr lang="en-US" dirty="0"/>
              <a:t>3 Maxpooling2D (2,2)</a:t>
            </a:r>
          </a:p>
          <a:p>
            <a:r>
              <a:rPr lang="en-US" dirty="0"/>
              <a:t>2 Dropout (0.3, 0.4)</a:t>
            </a:r>
          </a:p>
          <a:p>
            <a:r>
              <a:rPr lang="en-US" dirty="0"/>
              <a:t>1 Flatten</a:t>
            </a:r>
          </a:p>
          <a:p>
            <a:r>
              <a:rPr lang="en-US" dirty="0"/>
              <a:t>1 Dense layers (128)</a:t>
            </a:r>
          </a:p>
          <a:p>
            <a:r>
              <a:rPr lang="en-US" dirty="0"/>
              <a:t>Training (10 epochs)</a:t>
            </a:r>
          </a:p>
          <a:p>
            <a:endParaRPr lang="en-US" dirty="0"/>
          </a:p>
          <a:p>
            <a:r>
              <a:rPr lang="en-US" dirty="0"/>
              <a:t>Train Accuracy: 0.886, Validation Accuracy: 0.8842</a:t>
            </a:r>
          </a:p>
          <a:p>
            <a:r>
              <a:rPr lang="en-US" dirty="0"/>
              <a:t>Train Loss: 0.3133, Validation Loss: 0.3145</a:t>
            </a:r>
          </a:p>
          <a:p>
            <a:endParaRPr lang="en-US" dirty="0"/>
          </a:p>
        </p:txBody>
      </p:sp>
      <p:pic>
        <p:nvPicPr>
          <p:cNvPr id="5" name="Picture 4">
            <a:extLst>
              <a:ext uri="{FF2B5EF4-FFF2-40B4-BE49-F238E27FC236}">
                <a16:creationId xmlns:a16="http://schemas.microsoft.com/office/drawing/2014/main" id="{D6242DB5-5F9D-756B-3A03-AB1287A00DD4}"/>
              </a:ext>
            </a:extLst>
          </p:cNvPr>
          <p:cNvPicPr>
            <a:picLocks noChangeAspect="1"/>
          </p:cNvPicPr>
          <p:nvPr/>
        </p:nvPicPr>
        <p:blipFill>
          <a:blip r:embed="rId2"/>
          <a:stretch>
            <a:fillRect/>
          </a:stretch>
        </p:blipFill>
        <p:spPr>
          <a:xfrm>
            <a:off x="7120129" y="1348809"/>
            <a:ext cx="4986430" cy="2333175"/>
          </a:xfrm>
          <a:prstGeom prst="rect">
            <a:avLst/>
          </a:prstGeom>
        </p:spPr>
      </p:pic>
      <p:pic>
        <p:nvPicPr>
          <p:cNvPr id="9" name="Picture 8">
            <a:extLst>
              <a:ext uri="{FF2B5EF4-FFF2-40B4-BE49-F238E27FC236}">
                <a16:creationId xmlns:a16="http://schemas.microsoft.com/office/drawing/2014/main" id="{DE4D47C3-E3D3-709F-EEF3-4F3517930137}"/>
              </a:ext>
            </a:extLst>
          </p:cNvPr>
          <p:cNvPicPr>
            <a:picLocks noChangeAspect="1"/>
          </p:cNvPicPr>
          <p:nvPr/>
        </p:nvPicPr>
        <p:blipFill>
          <a:blip r:embed="rId3"/>
          <a:stretch>
            <a:fillRect/>
          </a:stretch>
        </p:blipFill>
        <p:spPr>
          <a:xfrm>
            <a:off x="7120128" y="3846703"/>
            <a:ext cx="4986429" cy="2333175"/>
          </a:xfrm>
          <a:prstGeom prst="rect">
            <a:avLst/>
          </a:prstGeom>
        </p:spPr>
      </p:pic>
    </p:spTree>
    <p:extLst>
      <p:ext uri="{BB962C8B-B14F-4D97-AF65-F5344CB8AC3E}">
        <p14:creationId xmlns:p14="http://schemas.microsoft.com/office/powerpoint/2010/main" val="176331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6D225-4947-7C22-95F1-179E135675A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ED53E6-0A8A-5C26-67DF-F539144A4FFF}"/>
              </a:ext>
            </a:extLst>
          </p:cNvPr>
          <p:cNvSpPr>
            <a:spLocks noGrp="1"/>
          </p:cNvSpPr>
          <p:nvPr>
            <p:ph type="title"/>
          </p:nvPr>
        </p:nvSpPr>
        <p:spPr/>
        <p:txBody>
          <a:bodyPr/>
          <a:lstStyle/>
          <a:p>
            <a:r>
              <a:rPr lang="en-US" dirty="0"/>
              <a:t>CNN Model Evaluation</a:t>
            </a:r>
          </a:p>
        </p:txBody>
      </p:sp>
      <p:sp>
        <p:nvSpPr>
          <p:cNvPr id="2" name="Slide Number Placeholder 1">
            <a:extLst>
              <a:ext uri="{FF2B5EF4-FFF2-40B4-BE49-F238E27FC236}">
                <a16:creationId xmlns:a16="http://schemas.microsoft.com/office/drawing/2014/main" id="{E8C45F1E-5597-AC5E-B8D0-13DE27CCE390}"/>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8" name="Text Placeholder 7">
            <a:extLst>
              <a:ext uri="{FF2B5EF4-FFF2-40B4-BE49-F238E27FC236}">
                <a16:creationId xmlns:a16="http://schemas.microsoft.com/office/drawing/2014/main" id="{547D5BFA-0F04-CFA2-53B0-CA84778CD4B9}"/>
              </a:ext>
            </a:extLst>
          </p:cNvPr>
          <p:cNvSpPr>
            <a:spLocks noGrp="1"/>
          </p:cNvSpPr>
          <p:nvPr>
            <p:ph type="body" sz="quarter" idx="2"/>
          </p:nvPr>
        </p:nvSpPr>
        <p:spPr>
          <a:xfrm>
            <a:off x="444500" y="1462894"/>
            <a:ext cx="6082134" cy="4057061"/>
          </a:xfrm>
        </p:spPr>
        <p:txBody>
          <a:bodyPr/>
          <a:lstStyle/>
          <a:p>
            <a:r>
              <a:rPr lang="en-US" dirty="0">
                <a:solidFill>
                  <a:schemeClr val="accent6"/>
                </a:solidFill>
              </a:rPr>
              <a:t>A2 – CNN model Classification Report : </a:t>
            </a:r>
          </a:p>
          <a:p>
            <a:r>
              <a:rPr lang="en-US" dirty="0"/>
              <a:t>Accuracy: 0.88</a:t>
            </a:r>
          </a:p>
          <a:p>
            <a:r>
              <a:rPr lang="en-US" dirty="0"/>
              <a:t>CNN Error: 11.58%</a:t>
            </a:r>
          </a:p>
          <a:p>
            <a:r>
              <a:rPr lang="en-US" dirty="0"/>
              <a:t>Accuracy and CNN Error are underperformed the previous model A1</a:t>
            </a:r>
          </a:p>
          <a:p>
            <a:endParaRPr lang="en-US" dirty="0"/>
          </a:p>
        </p:txBody>
      </p:sp>
      <p:pic>
        <p:nvPicPr>
          <p:cNvPr id="6" name="Picture 5">
            <a:extLst>
              <a:ext uri="{FF2B5EF4-FFF2-40B4-BE49-F238E27FC236}">
                <a16:creationId xmlns:a16="http://schemas.microsoft.com/office/drawing/2014/main" id="{A783E42D-B862-14E9-03A9-95D5F29B6FF6}"/>
              </a:ext>
            </a:extLst>
          </p:cNvPr>
          <p:cNvPicPr>
            <a:picLocks noChangeAspect="1"/>
          </p:cNvPicPr>
          <p:nvPr/>
        </p:nvPicPr>
        <p:blipFill>
          <a:blip r:embed="rId2"/>
          <a:stretch>
            <a:fillRect/>
          </a:stretch>
        </p:blipFill>
        <p:spPr>
          <a:xfrm>
            <a:off x="6724561" y="1563534"/>
            <a:ext cx="5337904" cy="4266462"/>
          </a:xfrm>
          <a:prstGeom prst="rect">
            <a:avLst/>
          </a:prstGeom>
        </p:spPr>
      </p:pic>
    </p:spTree>
    <p:extLst>
      <p:ext uri="{BB962C8B-B14F-4D97-AF65-F5344CB8AC3E}">
        <p14:creationId xmlns:p14="http://schemas.microsoft.com/office/powerpoint/2010/main" val="426155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85DB8-3AD9-FDF9-28F3-17D79706EED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54D7F79-DCCB-BB87-2BFC-B0943295BEF4}"/>
              </a:ext>
            </a:extLst>
          </p:cNvPr>
          <p:cNvSpPr>
            <a:spLocks noGrp="1"/>
          </p:cNvSpPr>
          <p:nvPr>
            <p:ph type="title"/>
          </p:nvPr>
        </p:nvSpPr>
        <p:spPr/>
        <p:txBody>
          <a:bodyPr/>
          <a:lstStyle/>
          <a:p>
            <a:r>
              <a:rPr lang="en-US" dirty="0"/>
              <a:t>CNN Model Training</a:t>
            </a:r>
          </a:p>
        </p:txBody>
      </p:sp>
      <p:sp>
        <p:nvSpPr>
          <p:cNvPr id="2" name="Slide Number Placeholder 1">
            <a:extLst>
              <a:ext uri="{FF2B5EF4-FFF2-40B4-BE49-F238E27FC236}">
                <a16:creationId xmlns:a16="http://schemas.microsoft.com/office/drawing/2014/main" id="{5FEC4C5C-18C6-A7D2-A70F-8BFE918B63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8" name="Text Placeholder 7">
            <a:extLst>
              <a:ext uri="{FF2B5EF4-FFF2-40B4-BE49-F238E27FC236}">
                <a16:creationId xmlns:a16="http://schemas.microsoft.com/office/drawing/2014/main" id="{B9B9F79D-71D5-6DB1-1602-B883D59A20A2}"/>
              </a:ext>
            </a:extLst>
          </p:cNvPr>
          <p:cNvSpPr>
            <a:spLocks noGrp="1"/>
          </p:cNvSpPr>
          <p:nvPr>
            <p:ph type="body" sz="quarter" idx="2"/>
          </p:nvPr>
        </p:nvSpPr>
        <p:spPr>
          <a:xfrm>
            <a:off x="444500" y="1462894"/>
            <a:ext cx="6082134" cy="4057061"/>
          </a:xfrm>
        </p:spPr>
        <p:txBody>
          <a:bodyPr>
            <a:normAutofit/>
          </a:bodyPr>
          <a:lstStyle/>
          <a:p>
            <a:r>
              <a:rPr lang="en-US" dirty="0">
                <a:solidFill>
                  <a:schemeClr val="accent6"/>
                </a:solidFill>
              </a:rPr>
              <a:t>A3 – CNN model architecture :</a:t>
            </a:r>
          </a:p>
          <a:p>
            <a:r>
              <a:rPr lang="en-US" dirty="0"/>
              <a:t>3 Conv2D layers (32,5,5) (64,3,3) (128,3,3)</a:t>
            </a:r>
          </a:p>
          <a:p>
            <a:r>
              <a:rPr lang="en-US" dirty="0"/>
              <a:t>3 Maxpooling2D (2,2)</a:t>
            </a:r>
          </a:p>
          <a:p>
            <a:r>
              <a:rPr lang="en-US" dirty="0"/>
              <a:t>2 Dropout (0.3, 0.4) </a:t>
            </a:r>
          </a:p>
          <a:p>
            <a:r>
              <a:rPr lang="en-US" dirty="0"/>
              <a:t>1 Flatten</a:t>
            </a:r>
          </a:p>
          <a:p>
            <a:r>
              <a:rPr lang="en-US" dirty="0"/>
              <a:t>2 Dense layers (128, 50)</a:t>
            </a:r>
          </a:p>
          <a:p>
            <a:r>
              <a:rPr lang="en-US" dirty="0"/>
              <a:t>Training (10 epochs)</a:t>
            </a:r>
          </a:p>
          <a:p>
            <a:endParaRPr lang="en-US" dirty="0"/>
          </a:p>
          <a:p>
            <a:r>
              <a:rPr lang="en-US" dirty="0"/>
              <a:t>Train Accuracy: 0.8896, Validation Accuracy: 0.8835</a:t>
            </a:r>
          </a:p>
          <a:p>
            <a:r>
              <a:rPr lang="en-US" dirty="0"/>
              <a:t>Train Loss: 0.3022, Validation Loss: 0.3092</a:t>
            </a:r>
          </a:p>
          <a:p>
            <a:endParaRPr lang="en-US" dirty="0"/>
          </a:p>
        </p:txBody>
      </p:sp>
      <p:pic>
        <p:nvPicPr>
          <p:cNvPr id="6" name="Picture 5">
            <a:extLst>
              <a:ext uri="{FF2B5EF4-FFF2-40B4-BE49-F238E27FC236}">
                <a16:creationId xmlns:a16="http://schemas.microsoft.com/office/drawing/2014/main" id="{E1A53058-67AA-F744-7014-0E6CC7B6EC3D}"/>
              </a:ext>
            </a:extLst>
          </p:cNvPr>
          <p:cNvPicPr>
            <a:picLocks noChangeAspect="1"/>
          </p:cNvPicPr>
          <p:nvPr/>
        </p:nvPicPr>
        <p:blipFill>
          <a:blip r:embed="rId2"/>
          <a:stretch>
            <a:fillRect/>
          </a:stretch>
        </p:blipFill>
        <p:spPr>
          <a:xfrm>
            <a:off x="7046976" y="1347332"/>
            <a:ext cx="5054494" cy="2393523"/>
          </a:xfrm>
          <a:prstGeom prst="rect">
            <a:avLst/>
          </a:prstGeom>
        </p:spPr>
      </p:pic>
      <p:pic>
        <p:nvPicPr>
          <p:cNvPr id="10" name="Picture 9">
            <a:extLst>
              <a:ext uri="{FF2B5EF4-FFF2-40B4-BE49-F238E27FC236}">
                <a16:creationId xmlns:a16="http://schemas.microsoft.com/office/drawing/2014/main" id="{CEFFD539-895C-622F-D7D6-6D570C4ED825}"/>
              </a:ext>
            </a:extLst>
          </p:cNvPr>
          <p:cNvPicPr>
            <a:picLocks noChangeAspect="1"/>
          </p:cNvPicPr>
          <p:nvPr/>
        </p:nvPicPr>
        <p:blipFill>
          <a:blip r:embed="rId3"/>
          <a:stretch>
            <a:fillRect/>
          </a:stretch>
        </p:blipFill>
        <p:spPr>
          <a:xfrm>
            <a:off x="7046976" y="3815347"/>
            <a:ext cx="5054494" cy="2353424"/>
          </a:xfrm>
          <a:prstGeom prst="rect">
            <a:avLst/>
          </a:prstGeom>
        </p:spPr>
      </p:pic>
    </p:spTree>
    <p:extLst>
      <p:ext uri="{BB962C8B-B14F-4D97-AF65-F5344CB8AC3E}">
        <p14:creationId xmlns:p14="http://schemas.microsoft.com/office/powerpoint/2010/main" val="236893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1AD36-81A0-CEE5-7397-AA361E743C0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4BB769C-20AB-B779-B55B-33A792B44473}"/>
              </a:ext>
            </a:extLst>
          </p:cNvPr>
          <p:cNvSpPr>
            <a:spLocks noGrp="1"/>
          </p:cNvSpPr>
          <p:nvPr>
            <p:ph type="title"/>
          </p:nvPr>
        </p:nvSpPr>
        <p:spPr/>
        <p:txBody>
          <a:bodyPr/>
          <a:lstStyle/>
          <a:p>
            <a:r>
              <a:rPr lang="en-US" dirty="0"/>
              <a:t>CNN Model Evaluation</a:t>
            </a:r>
          </a:p>
        </p:txBody>
      </p:sp>
      <p:sp>
        <p:nvSpPr>
          <p:cNvPr id="2" name="Slide Number Placeholder 1">
            <a:extLst>
              <a:ext uri="{FF2B5EF4-FFF2-40B4-BE49-F238E27FC236}">
                <a16:creationId xmlns:a16="http://schemas.microsoft.com/office/drawing/2014/main" id="{FB0A7FFD-90FA-D2A5-C12E-CBD34CC1586D}"/>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8" name="Text Placeholder 7">
            <a:extLst>
              <a:ext uri="{FF2B5EF4-FFF2-40B4-BE49-F238E27FC236}">
                <a16:creationId xmlns:a16="http://schemas.microsoft.com/office/drawing/2014/main" id="{38C38BA2-BF80-A106-B9AF-87A764ED8D4E}"/>
              </a:ext>
            </a:extLst>
          </p:cNvPr>
          <p:cNvSpPr>
            <a:spLocks noGrp="1"/>
          </p:cNvSpPr>
          <p:nvPr>
            <p:ph type="body" sz="quarter" idx="2"/>
          </p:nvPr>
        </p:nvSpPr>
        <p:spPr>
          <a:xfrm>
            <a:off x="444500" y="1462894"/>
            <a:ext cx="6082134" cy="4057061"/>
          </a:xfrm>
        </p:spPr>
        <p:txBody>
          <a:bodyPr/>
          <a:lstStyle/>
          <a:p>
            <a:r>
              <a:rPr lang="en-US" dirty="0">
                <a:solidFill>
                  <a:schemeClr val="accent6"/>
                </a:solidFill>
              </a:rPr>
              <a:t>A3 – CNN model Classification Report: </a:t>
            </a:r>
          </a:p>
          <a:p>
            <a:r>
              <a:rPr lang="en-US" dirty="0"/>
              <a:t>Accuracy: 0.88</a:t>
            </a:r>
          </a:p>
          <a:p>
            <a:r>
              <a:rPr lang="en-US" dirty="0"/>
              <a:t>CNN Error: 11.65%</a:t>
            </a:r>
          </a:p>
          <a:p>
            <a:r>
              <a:rPr lang="en-US" dirty="0"/>
              <a:t>Results of Accuracy and CNN Error are similar to model A2</a:t>
            </a:r>
          </a:p>
          <a:p>
            <a:endParaRPr lang="en-US" dirty="0"/>
          </a:p>
        </p:txBody>
      </p:sp>
      <p:pic>
        <p:nvPicPr>
          <p:cNvPr id="5" name="Picture 4">
            <a:extLst>
              <a:ext uri="{FF2B5EF4-FFF2-40B4-BE49-F238E27FC236}">
                <a16:creationId xmlns:a16="http://schemas.microsoft.com/office/drawing/2014/main" id="{696A07B7-08F8-03AF-0CCB-2822F364B44F}"/>
              </a:ext>
            </a:extLst>
          </p:cNvPr>
          <p:cNvPicPr>
            <a:picLocks noChangeAspect="1"/>
          </p:cNvPicPr>
          <p:nvPr/>
        </p:nvPicPr>
        <p:blipFill>
          <a:blip r:embed="rId2"/>
          <a:stretch>
            <a:fillRect/>
          </a:stretch>
        </p:blipFill>
        <p:spPr>
          <a:xfrm>
            <a:off x="6620256" y="1462894"/>
            <a:ext cx="5466773" cy="4183270"/>
          </a:xfrm>
          <a:prstGeom prst="rect">
            <a:avLst/>
          </a:prstGeom>
        </p:spPr>
      </p:pic>
    </p:spTree>
    <p:extLst>
      <p:ext uri="{BB962C8B-B14F-4D97-AF65-F5344CB8AC3E}">
        <p14:creationId xmlns:p14="http://schemas.microsoft.com/office/powerpoint/2010/main" val="235347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E66A7-C1EE-BD59-294F-1AEFFB4D951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7745A3B-49E0-B249-1071-638ACD5D2C56}"/>
              </a:ext>
            </a:extLst>
          </p:cNvPr>
          <p:cNvSpPr>
            <a:spLocks noGrp="1"/>
          </p:cNvSpPr>
          <p:nvPr>
            <p:ph type="title"/>
          </p:nvPr>
        </p:nvSpPr>
        <p:spPr/>
        <p:txBody>
          <a:bodyPr/>
          <a:lstStyle/>
          <a:p>
            <a:r>
              <a:rPr lang="en-US" dirty="0"/>
              <a:t>CNN Model Performance Comparison </a:t>
            </a:r>
          </a:p>
        </p:txBody>
      </p:sp>
      <p:sp>
        <p:nvSpPr>
          <p:cNvPr id="2" name="Slide Number Placeholder 1">
            <a:extLst>
              <a:ext uri="{FF2B5EF4-FFF2-40B4-BE49-F238E27FC236}">
                <a16:creationId xmlns:a16="http://schemas.microsoft.com/office/drawing/2014/main" id="{1AECA4F9-F26B-42AD-0928-96376E342902}"/>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8" name="Text Placeholder 7">
            <a:extLst>
              <a:ext uri="{FF2B5EF4-FFF2-40B4-BE49-F238E27FC236}">
                <a16:creationId xmlns:a16="http://schemas.microsoft.com/office/drawing/2014/main" id="{E056001A-F773-9C66-F648-1AC2FC4B2822}"/>
              </a:ext>
            </a:extLst>
          </p:cNvPr>
          <p:cNvSpPr>
            <a:spLocks noGrp="1"/>
          </p:cNvSpPr>
          <p:nvPr>
            <p:ph type="body" sz="quarter" idx="2"/>
          </p:nvPr>
        </p:nvSpPr>
        <p:spPr>
          <a:xfrm>
            <a:off x="444500" y="1663433"/>
            <a:ext cx="5651500" cy="4057061"/>
          </a:xfrm>
        </p:spPr>
        <p:txBody>
          <a:bodyPr/>
          <a:lstStyle/>
          <a:p>
            <a:r>
              <a:rPr lang="en-US" dirty="0"/>
              <a:t>We plot the Validation Accuracy curve combining all the model in a chart as shown on the right.</a:t>
            </a:r>
          </a:p>
          <a:p>
            <a:r>
              <a:rPr lang="en-US" dirty="0"/>
              <a:t>Model A1 outperforms the rest, scoring 90.95% validation accuracy </a:t>
            </a:r>
          </a:p>
          <a:p>
            <a:r>
              <a:rPr lang="en-US" dirty="0"/>
              <a:t>The training time used in Model A1 is moderate among the rest</a:t>
            </a:r>
          </a:p>
          <a:p>
            <a:r>
              <a:rPr lang="en-US" dirty="0"/>
              <a:t>  </a:t>
            </a:r>
          </a:p>
        </p:txBody>
      </p:sp>
      <p:pic>
        <p:nvPicPr>
          <p:cNvPr id="11" name="Picture 10">
            <a:extLst>
              <a:ext uri="{FF2B5EF4-FFF2-40B4-BE49-F238E27FC236}">
                <a16:creationId xmlns:a16="http://schemas.microsoft.com/office/drawing/2014/main" id="{A3B6492C-9B9E-0675-DC1A-69632602152A}"/>
              </a:ext>
            </a:extLst>
          </p:cNvPr>
          <p:cNvPicPr>
            <a:picLocks noChangeAspect="1"/>
          </p:cNvPicPr>
          <p:nvPr/>
        </p:nvPicPr>
        <p:blipFill>
          <a:blip r:embed="rId2"/>
          <a:stretch>
            <a:fillRect/>
          </a:stretch>
        </p:blipFill>
        <p:spPr>
          <a:xfrm>
            <a:off x="6229228" y="1694891"/>
            <a:ext cx="5904049" cy="3665673"/>
          </a:xfrm>
          <a:prstGeom prst="rect">
            <a:avLst/>
          </a:prstGeom>
        </p:spPr>
      </p:pic>
    </p:spTree>
    <p:extLst>
      <p:ext uri="{BB962C8B-B14F-4D97-AF65-F5344CB8AC3E}">
        <p14:creationId xmlns:p14="http://schemas.microsoft.com/office/powerpoint/2010/main" val="8485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B5A37-2E69-FE17-F7AF-A8577ED5D17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88FC67B-3FD1-BA2F-04EF-81F6FE2CEDBA}"/>
              </a:ext>
            </a:extLst>
          </p:cNvPr>
          <p:cNvSpPr>
            <a:spLocks noGrp="1"/>
          </p:cNvSpPr>
          <p:nvPr>
            <p:ph type="title"/>
          </p:nvPr>
        </p:nvSpPr>
        <p:spPr/>
        <p:txBody>
          <a:bodyPr/>
          <a:lstStyle/>
          <a:p>
            <a:r>
              <a:rPr lang="en-US" dirty="0"/>
              <a:t>Conclusion and Improvement</a:t>
            </a:r>
          </a:p>
        </p:txBody>
      </p:sp>
      <p:sp>
        <p:nvSpPr>
          <p:cNvPr id="2" name="Slide Number Placeholder 1">
            <a:extLst>
              <a:ext uri="{FF2B5EF4-FFF2-40B4-BE49-F238E27FC236}">
                <a16:creationId xmlns:a16="http://schemas.microsoft.com/office/drawing/2014/main" id="{1F6B591C-6DE8-4BF2-AC43-2EC166B3D48E}"/>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3" name="Text Placeholder 7">
            <a:extLst>
              <a:ext uri="{FF2B5EF4-FFF2-40B4-BE49-F238E27FC236}">
                <a16:creationId xmlns:a16="http://schemas.microsoft.com/office/drawing/2014/main" id="{B25AC62F-B540-2BC4-0099-72E835897753}"/>
              </a:ext>
            </a:extLst>
          </p:cNvPr>
          <p:cNvSpPr txBox="1">
            <a:spLocks/>
          </p:cNvSpPr>
          <p:nvPr/>
        </p:nvSpPr>
        <p:spPr>
          <a:xfrm>
            <a:off x="596899" y="1615294"/>
            <a:ext cx="10302009" cy="4554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While training the CNN model, it is observed that model performance is hardly to improve by increasing layers and batch sizes</a:t>
            </a:r>
          </a:p>
          <a:p>
            <a:r>
              <a:rPr lang="en-US" dirty="0"/>
              <a:t>It could be due to small dataset size in Fashion-</a:t>
            </a:r>
            <a:r>
              <a:rPr lang="en-US" dirty="0" err="1"/>
              <a:t>Mnist</a:t>
            </a:r>
            <a:r>
              <a:rPr lang="en-US" dirty="0"/>
              <a:t> and may cause overfitting problem as the model architecture becomes more complex</a:t>
            </a:r>
          </a:p>
          <a:p>
            <a:r>
              <a:rPr lang="en-US" dirty="0"/>
              <a:t>By using 10 epochs in training the model seems to be optimal  </a:t>
            </a:r>
          </a:p>
          <a:p>
            <a:r>
              <a:rPr lang="en-US" dirty="0"/>
              <a:t>Model A1 is recommended for model improvement and future deployment </a:t>
            </a:r>
          </a:p>
          <a:p>
            <a:r>
              <a:rPr lang="en-US" dirty="0"/>
              <a:t>We may consider using Hyperparameter tuning to further improve the model performance and robustness, here are some of the examples for consideration:</a:t>
            </a:r>
          </a:p>
          <a:p>
            <a:r>
              <a:rPr lang="en-US" dirty="0"/>
              <a:t>1. Data Augmentation – artificially expand the dataset and reduce overfitting</a:t>
            </a:r>
          </a:p>
          <a:p>
            <a:r>
              <a:rPr lang="en-US" dirty="0"/>
              <a:t>2. Optimize dropout rate, batch size</a:t>
            </a:r>
          </a:p>
          <a:p>
            <a:r>
              <a:rPr lang="en-US" dirty="0"/>
              <a:t>3. Explore different optimizer </a:t>
            </a:r>
          </a:p>
          <a:p>
            <a:r>
              <a:rPr lang="en-US" dirty="0"/>
              <a:t>4. Regularization – use L2 Regularization to penalize large weights and reduce overfitting</a:t>
            </a:r>
          </a:p>
          <a:p>
            <a:endParaRPr lang="en-US" dirty="0"/>
          </a:p>
        </p:txBody>
      </p:sp>
    </p:spTree>
    <p:extLst>
      <p:ext uri="{BB962C8B-B14F-4D97-AF65-F5344CB8AC3E}">
        <p14:creationId xmlns:p14="http://schemas.microsoft.com/office/powerpoint/2010/main" val="72663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830349" y="3428999"/>
            <a:ext cx="5475491" cy="2015455"/>
          </a:xfrm>
        </p:spPr>
        <p:txBody>
          <a:bodyPr/>
          <a:lstStyle/>
          <a:p>
            <a:pPr algn="ctr"/>
            <a:r>
              <a:rPr lang="en-US" sz="6000" dirty="0"/>
              <a:t>Thank You</a:t>
            </a:r>
            <a:endParaRPr lang="en-GB" sz="6000"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8AA90-014C-D9A7-5FEE-1476DB19B0A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1B08E37-41CE-852E-7B8A-48940214FAD1}"/>
              </a:ext>
            </a:extLst>
          </p:cNvPr>
          <p:cNvSpPr>
            <a:spLocks noGrp="1"/>
          </p:cNvSpPr>
          <p:nvPr>
            <p:ph type="title"/>
          </p:nvPr>
        </p:nvSpPr>
        <p:spPr/>
        <p:txBody>
          <a:bodyPr/>
          <a:lstStyle/>
          <a:p>
            <a:r>
              <a:rPr lang="en-US" dirty="0"/>
              <a:t>Intro of CNN (Convolutional Neural Network)</a:t>
            </a:r>
          </a:p>
        </p:txBody>
      </p:sp>
      <p:sp>
        <p:nvSpPr>
          <p:cNvPr id="2" name="Slide Number Placeholder 1">
            <a:extLst>
              <a:ext uri="{FF2B5EF4-FFF2-40B4-BE49-F238E27FC236}">
                <a16:creationId xmlns:a16="http://schemas.microsoft.com/office/drawing/2014/main" id="{F9AF6E17-8F2D-333D-A5C2-51AEE5F25D5D}"/>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8" name="Text Placeholder 7">
            <a:extLst>
              <a:ext uri="{FF2B5EF4-FFF2-40B4-BE49-F238E27FC236}">
                <a16:creationId xmlns:a16="http://schemas.microsoft.com/office/drawing/2014/main" id="{8FABDCC7-6412-B092-8EDC-54FA73223034}"/>
              </a:ext>
            </a:extLst>
          </p:cNvPr>
          <p:cNvSpPr>
            <a:spLocks noGrp="1"/>
          </p:cNvSpPr>
          <p:nvPr>
            <p:ph type="body" sz="quarter" idx="2"/>
          </p:nvPr>
        </p:nvSpPr>
        <p:spPr>
          <a:xfrm>
            <a:off x="444501" y="1739346"/>
            <a:ext cx="6191191" cy="4342673"/>
          </a:xfrm>
        </p:spPr>
        <p:txBody>
          <a:bodyPr>
            <a:normAutofit/>
          </a:bodyPr>
          <a:lstStyle/>
          <a:p>
            <a:r>
              <a:rPr lang="en-US" dirty="0"/>
              <a:t>A Convolutional Neural Network (CNN), also known as </a:t>
            </a:r>
            <a:r>
              <a:rPr lang="en-US" dirty="0" err="1"/>
              <a:t>ConvNet</a:t>
            </a:r>
            <a:r>
              <a:rPr lang="en-US" dirty="0"/>
              <a:t>, is a specialized type of deep learning algorithm mainly designed for tasks that necessitate object recognition, including image classification, detection, and segmentation. CNNs are employed in a variety of practical scenarios, such as autonomous vehicles, security camera systems, and others.</a:t>
            </a:r>
          </a:p>
          <a:p>
            <a:r>
              <a:rPr lang="en-US" dirty="0"/>
              <a:t>Convolutional neural networks were inspired by the layered architecture of the human visual cortex, and below are some key similarities and differences.</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A0708E0B-B26D-E655-7E2B-93F3B01932FC}"/>
              </a:ext>
            </a:extLst>
          </p:cNvPr>
          <p:cNvPicPr>
            <a:picLocks noChangeAspect="1"/>
          </p:cNvPicPr>
          <p:nvPr/>
        </p:nvPicPr>
        <p:blipFill>
          <a:blip r:embed="rId2"/>
          <a:stretch>
            <a:fillRect/>
          </a:stretch>
        </p:blipFill>
        <p:spPr>
          <a:xfrm>
            <a:off x="6828639" y="1824969"/>
            <a:ext cx="5225963" cy="4257050"/>
          </a:xfrm>
          <a:prstGeom prst="rect">
            <a:avLst/>
          </a:prstGeom>
        </p:spPr>
      </p:pic>
    </p:spTree>
    <p:extLst>
      <p:ext uri="{BB962C8B-B14F-4D97-AF65-F5344CB8AC3E}">
        <p14:creationId xmlns:p14="http://schemas.microsoft.com/office/powerpoint/2010/main" val="157729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27865-2F27-63A7-4C2C-24E29BC971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8DB3139-CFC2-AEDE-6FB9-1478D6EFBADF}"/>
              </a:ext>
            </a:extLst>
          </p:cNvPr>
          <p:cNvSpPr>
            <a:spLocks noGrp="1"/>
          </p:cNvSpPr>
          <p:nvPr>
            <p:ph type="title"/>
          </p:nvPr>
        </p:nvSpPr>
        <p:spPr/>
        <p:txBody>
          <a:bodyPr/>
          <a:lstStyle/>
          <a:p>
            <a:r>
              <a:rPr lang="en-US" dirty="0"/>
              <a:t>Intro of CNN (Convolutional Neural Network)</a:t>
            </a:r>
          </a:p>
        </p:txBody>
      </p:sp>
      <p:sp>
        <p:nvSpPr>
          <p:cNvPr id="2" name="Slide Number Placeholder 1">
            <a:extLst>
              <a:ext uri="{FF2B5EF4-FFF2-40B4-BE49-F238E27FC236}">
                <a16:creationId xmlns:a16="http://schemas.microsoft.com/office/drawing/2014/main" id="{DC7B66C3-0B6F-7BFE-34DB-A06F49D880A4}"/>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8" name="Text Placeholder 7">
            <a:extLst>
              <a:ext uri="{FF2B5EF4-FFF2-40B4-BE49-F238E27FC236}">
                <a16:creationId xmlns:a16="http://schemas.microsoft.com/office/drawing/2014/main" id="{80FCF549-2BFB-B5B9-5029-853E5B7EA730}"/>
              </a:ext>
            </a:extLst>
          </p:cNvPr>
          <p:cNvSpPr>
            <a:spLocks noGrp="1"/>
          </p:cNvSpPr>
          <p:nvPr>
            <p:ph type="body" sz="quarter" idx="2"/>
          </p:nvPr>
        </p:nvSpPr>
        <p:spPr>
          <a:xfrm>
            <a:off x="444501" y="1739347"/>
            <a:ext cx="5939521" cy="4575728"/>
          </a:xfrm>
        </p:spPr>
        <p:txBody>
          <a:bodyPr>
            <a:normAutofit fontScale="92500" lnSpcReduction="10000"/>
          </a:bodyPr>
          <a:lstStyle/>
          <a:p>
            <a:r>
              <a:rPr lang="en-US" b="1" dirty="0"/>
              <a:t>Key Components of CNNs:</a:t>
            </a:r>
          </a:p>
          <a:p>
            <a:r>
              <a:rPr lang="en-US" b="1" dirty="0"/>
              <a:t>Convolutional Layers</a:t>
            </a:r>
            <a:r>
              <a:rPr lang="en-US" dirty="0"/>
              <a:t>: The core of a CNN, convolutional layers apply filters (small matrices) to input data to detect specific features, like edges or textures. This process helps reduce the dimensionality while preserving important spatial information.</a:t>
            </a:r>
          </a:p>
          <a:p>
            <a:r>
              <a:rPr lang="en-US" b="1" dirty="0"/>
              <a:t>Pooling Layers</a:t>
            </a:r>
            <a:r>
              <a:rPr lang="en-US" dirty="0"/>
              <a:t>: Pooling (often max-pooling) layers reduce the spatial size of the feature maps, lowering computational costs and making the network more robust to small changes and distortions in the input.</a:t>
            </a:r>
          </a:p>
          <a:p>
            <a:r>
              <a:rPr lang="en-US" b="1" dirty="0"/>
              <a:t>Fully Connected Layers(Dense)</a:t>
            </a:r>
            <a:r>
              <a:rPr lang="en-US" dirty="0"/>
              <a:t>: After a series of convolutional and pooling layers, the data is usually flattened and passed through one or more fully connected (dense) layers. These layers combine features to predict the final output, like classifying an image.</a:t>
            </a:r>
          </a:p>
          <a:p>
            <a:r>
              <a:rPr lang="en-US" b="1" dirty="0"/>
              <a:t>Activation Functions</a:t>
            </a:r>
            <a:r>
              <a:rPr lang="en-US" dirty="0"/>
              <a:t>: Non-linear functions like </a:t>
            </a:r>
            <a:r>
              <a:rPr lang="en-US" dirty="0" err="1"/>
              <a:t>ReLU</a:t>
            </a:r>
            <a:r>
              <a:rPr lang="en-US" dirty="0"/>
              <a:t> (Rectified Linear Unit) are commonly applied after each convolution to introduce non-linearity, enabling the network to model complex relationships.</a:t>
            </a:r>
          </a:p>
          <a:p>
            <a:endParaRPr lang="en-US" dirty="0"/>
          </a:p>
          <a:p>
            <a:endParaRPr lang="en-US" dirty="0"/>
          </a:p>
          <a:p>
            <a:endParaRPr lang="en-US" dirty="0"/>
          </a:p>
        </p:txBody>
      </p:sp>
      <p:pic>
        <p:nvPicPr>
          <p:cNvPr id="1026" name="Picture 2" descr="Architecture of the CNNs applied to digit recognition">
            <a:extLst>
              <a:ext uri="{FF2B5EF4-FFF2-40B4-BE49-F238E27FC236}">
                <a16:creationId xmlns:a16="http://schemas.microsoft.com/office/drawing/2014/main" id="{82506131-7FC3-88EC-9C2C-4EDC4FDC60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023" y="2105637"/>
            <a:ext cx="5539529" cy="3976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83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AD2A0-32C5-C0C6-E907-48BC1BEBF90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14D409D-639A-C969-8ADE-09B1F0DBC821}"/>
              </a:ext>
            </a:extLst>
          </p:cNvPr>
          <p:cNvSpPr>
            <a:spLocks noGrp="1"/>
          </p:cNvSpPr>
          <p:nvPr>
            <p:ph type="title"/>
          </p:nvPr>
        </p:nvSpPr>
        <p:spPr/>
        <p:txBody>
          <a:bodyPr/>
          <a:lstStyle/>
          <a:p>
            <a:r>
              <a:rPr lang="en-US" dirty="0"/>
              <a:t>Info of Fashion-</a:t>
            </a:r>
            <a:r>
              <a:rPr lang="en-US" dirty="0" err="1"/>
              <a:t>Mnist</a:t>
            </a:r>
            <a:r>
              <a:rPr lang="en-US" dirty="0"/>
              <a:t> Dataset</a:t>
            </a:r>
          </a:p>
        </p:txBody>
      </p:sp>
      <p:sp>
        <p:nvSpPr>
          <p:cNvPr id="2" name="Slide Number Placeholder 1">
            <a:extLst>
              <a:ext uri="{FF2B5EF4-FFF2-40B4-BE49-F238E27FC236}">
                <a16:creationId xmlns:a16="http://schemas.microsoft.com/office/drawing/2014/main" id="{8C7D36F5-59DA-D0E3-6F25-C58EC2B1339C}"/>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Text Placeholder 7">
            <a:extLst>
              <a:ext uri="{FF2B5EF4-FFF2-40B4-BE49-F238E27FC236}">
                <a16:creationId xmlns:a16="http://schemas.microsoft.com/office/drawing/2014/main" id="{256AD4DB-F489-0139-23F4-A93BE615FB97}"/>
              </a:ext>
            </a:extLst>
          </p:cNvPr>
          <p:cNvSpPr>
            <a:spLocks noGrp="1"/>
          </p:cNvSpPr>
          <p:nvPr>
            <p:ph type="body" sz="quarter" idx="2"/>
          </p:nvPr>
        </p:nvSpPr>
        <p:spPr>
          <a:xfrm>
            <a:off x="444501" y="1739348"/>
            <a:ext cx="6685972" cy="2149162"/>
          </a:xfrm>
        </p:spPr>
        <p:txBody>
          <a:bodyPr/>
          <a:lstStyle/>
          <a:p>
            <a:r>
              <a:rPr lang="en-US" dirty="0"/>
              <a:t>EDA of </a:t>
            </a:r>
            <a:r>
              <a:rPr lang="en-US" dirty="0" err="1"/>
              <a:t>X_train</a:t>
            </a:r>
            <a:r>
              <a:rPr lang="en-US" dirty="0"/>
              <a:t> and </a:t>
            </a:r>
            <a:r>
              <a:rPr lang="en-US" dirty="0" err="1"/>
              <a:t>y_train</a:t>
            </a:r>
            <a:r>
              <a:rPr lang="en-US" dirty="0"/>
              <a:t> dataset</a:t>
            </a:r>
          </a:p>
          <a:p>
            <a:r>
              <a:rPr lang="en-US" dirty="0"/>
              <a:t>First 4 images (labels) in Fashion-MNIST dataset (</a:t>
            </a:r>
            <a:r>
              <a:rPr lang="en-US" dirty="0" err="1"/>
              <a:t>X_train</a:t>
            </a:r>
            <a:r>
              <a:rPr lang="en-US" dirty="0"/>
              <a:t>) </a:t>
            </a:r>
          </a:p>
          <a:p>
            <a:endParaRPr lang="en-US" dirty="0"/>
          </a:p>
          <a:p>
            <a:endParaRPr lang="en-US" dirty="0"/>
          </a:p>
        </p:txBody>
      </p:sp>
      <p:pic>
        <p:nvPicPr>
          <p:cNvPr id="11" name="Picture 10">
            <a:extLst>
              <a:ext uri="{FF2B5EF4-FFF2-40B4-BE49-F238E27FC236}">
                <a16:creationId xmlns:a16="http://schemas.microsoft.com/office/drawing/2014/main" id="{3AA9A066-ED14-B719-3CA0-6BD00052B184}"/>
              </a:ext>
            </a:extLst>
          </p:cNvPr>
          <p:cNvPicPr>
            <a:picLocks noChangeAspect="1"/>
          </p:cNvPicPr>
          <p:nvPr/>
        </p:nvPicPr>
        <p:blipFill>
          <a:blip r:embed="rId2"/>
          <a:stretch>
            <a:fillRect/>
          </a:stretch>
        </p:blipFill>
        <p:spPr>
          <a:xfrm>
            <a:off x="8468414" y="2769908"/>
            <a:ext cx="3609342" cy="3368447"/>
          </a:xfrm>
          <a:prstGeom prst="rect">
            <a:avLst/>
          </a:prstGeom>
        </p:spPr>
      </p:pic>
      <p:pic>
        <p:nvPicPr>
          <p:cNvPr id="5" name="Picture 4">
            <a:extLst>
              <a:ext uri="{FF2B5EF4-FFF2-40B4-BE49-F238E27FC236}">
                <a16:creationId xmlns:a16="http://schemas.microsoft.com/office/drawing/2014/main" id="{B42BBF4C-8EF8-87D8-87D1-A3A829E81DC4}"/>
              </a:ext>
            </a:extLst>
          </p:cNvPr>
          <p:cNvPicPr>
            <a:picLocks noChangeAspect="1"/>
          </p:cNvPicPr>
          <p:nvPr/>
        </p:nvPicPr>
        <p:blipFill>
          <a:blip r:embed="rId3"/>
          <a:stretch>
            <a:fillRect/>
          </a:stretch>
        </p:blipFill>
        <p:spPr>
          <a:xfrm>
            <a:off x="114245" y="2788447"/>
            <a:ext cx="4223816" cy="3349908"/>
          </a:xfrm>
          <a:prstGeom prst="rect">
            <a:avLst/>
          </a:prstGeom>
        </p:spPr>
      </p:pic>
      <p:pic>
        <p:nvPicPr>
          <p:cNvPr id="9" name="Picture 8">
            <a:extLst>
              <a:ext uri="{FF2B5EF4-FFF2-40B4-BE49-F238E27FC236}">
                <a16:creationId xmlns:a16="http://schemas.microsoft.com/office/drawing/2014/main" id="{9E5530B5-7E63-DADB-D007-207338487214}"/>
              </a:ext>
            </a:extLst>
          </p:cNvPr>
          <p:cNvPicPr>
            <a:picLocks noChangeAspect="1"/>
          </p:cNvPicPr>
          <p:nvPr/>
        </p:nvPicPr>
        <p:blipFill>
          <a:blip r:embed="rId4"/>
          <a:stretch>
            <a:fillRect/>
          </a:stretch>
        </p:blipFill>
        <p:spPr>
          <a:xfrm>
            <a:off x="4447564" y="2788447"/>
            <a:ext cx="3911345" cy="3349908"/>
          </a:xfrm>
          <a:prstGeom prst="rect">
            <a:avLst/>
          </a:prstGeom>
        </p:spPr>
      </p:pic>
    </p:spTree>
    <p:extLst>
      <p:ext uri="{BB962C8B-B14F-4D97-AF65-F5344CB8AC3E}">
        <p14:creationId xmlns:p14="http://schemas.microsoft.com/office/powerpoint/2010/main" val="113863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FDF50-6E91-D22D-8636-B7FF72542DC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E871EB-DA01-CC2D-993B-C94B92B3F92E}"/>
              </a:ext>
            </a:extLst>
          </p:cNvPr>
          <p:cNvSpPr>
            <a:spLocks noGrp="1"/>
          </p:cNvSpPr>
          <p:nvPr>
            <p:ph type="title"/>
          </p:nvPr>
        </p:nvSpPr>
        <p:spPr/>
        <p:txBody>
          <a:bodyPr/>
          <a:lstStyle/>
          <a:p>
            <a:r>
              <a:rPr lang="en-US" dirty="0"/>
              <a:t>Data Preprocessing (Python)</a:t>
            </a:r>
          </a:p>
        </p:txBody>
      </p:sp>
      <p:sp>
        <p:nvSpPr>
          <p:cNvPr id="2" name="Slide Number Placeholder 1">
            <a:extLst>
              <a:ext uri="{FF2B5EF4-FFF2-40B4-BE49-F238E27FC236}">
                <a16:creationId xmlns:a16="http://schemas.microsoft.com/office/drawing/2014/main" id="{83BD7386-2947-DC84-00FE-10F142D25B06}"/>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8" name="Text Placeholder 7">
            <a:extLst>
              <a:ext uri="{FF2B5EF4-FFF2-40B4-BE49-F238E27FC236}">
                <a16:creationId xmlns:a16="http://schemas.microsoft.com/office/drawing/2014/main" id="{7D01607F-0238-6C73-D630-334EDBCC221B}"/>
              </a:ext>
            </a:extLst>
          </p:cNvPr>
          <p:cNvSpPr>
            <a:spLocks noGrp="1"/>
          </p:cNvSpPr>
          <p:nvPr>
            <p:ph type="body" sz="quarter" idx="2"/>
          </p:nvPr>
        </p:nvSpPr>
        <p:spPr>
          <a:xfrm>
            <a:off x="444500" y="1462894"/>
            <a:ext cx="10629900" cy="4697761"/>
          </a:xfrm>
        </p:spPr>
        <p:txBody>
          <a:bodyPr>
            <a:normAutofit/>
          </a:bodyPr>
          <a:lstStyle/>
          <a:p>
            <a:r>
              <a:rPr lang="en-US" dirty="0"/>
              <a:t> </a:t>
            </a:r>
            <a:r>
              <a:rPr lang="en-US" dirty="0">
                <a:solidFill>
                  <a:schemeClr val="accent6"/>
                </a:solidFill>
              </a:rPr>
              <a:t>Feature Engineering - Baseline CNN model (A0)</a:t>
            </a:r>
          </a:p>
          <a:p>
            <a:endParaRPr lang="en-US" dirty="0"/>
          </a:p>
          <a:p>
            <a:r>
              <a:rPr lang="en-US" dirty="0">
                <a:solidFill>
                  <a:schemeClr val="accent2"/>
                </a:solidFill>
              </a:rPr>
              <a:t>Image Configuration</a:t>
            </a:r>
          </a:p>
          <a:p>
            <a:r>
              <a:rPr lang="en-US" dirty="0">
                <a:solidFill>
                  <a:schemeClr val="accent2"/>
                </a:solidFill>
              </a:rPr>
              <a:t># Configure input image format</a:t>
            </a:r>
          </a:p>
          <a:p>
            <a:r>
              <a:rPr lang="en-US" dirty="0">
                <a:solidFill>
                  <a:schemeClr val="accent2"/>
                </a:solidFill>
              </a:rPr>
              <a:t># '</a:t>
            </a:r>
            <a:r>
              <a:rPr lang="en-US" dirty="0" err="1">
                <a:solidFill>
                  <a:schemeClr val="accent2"/>
                </a:solidFill>
              </a:rPr>
              <a:t>channels_first</a:t>
            </a:r>
            <a:r>
              <a:rPr lang="en-US" dirty="0">
                <a:solidFill>
                  <a:schemeClr val="accent2"/>
                </a:solidFill>
              </a:rPr>
              <a:t>' means the color/pixel dimension comes first</a:t>
            </a:r>
          </a:p>
          <a:p>
            <a:r>
              <a:rPr lang="en-US" dirty="0" err="1"/>
              <a:t>K.set_image_data_format</a:t>
            </a:r>
            <a:r>
              <a:rPr lang="en-US" dirty="0"/>
              <a:t>('</a:t>
            </a:r>
            <a:r>
              <a:rPr lang="en-US" dirty="0" err="1"/>
              <a:t>channels_last</a:t>
            </a:r>
            <a:r>
              <a:rPr lang="en-US" dirty="0"/>
              <a:t>')</a:t>
            </a:r>
          </a:p>
          <a:p>
            <a:endParaRPr lang="en-US" dirty="0"/>
          </a:p>
          <a:p>
            <a:r>
              <a:rPr lang="en-US" dirty="0">
                <a:solidFill>
                  <a:schemeClr val="accent2"/>
                </a:solidFill>
              </a:rPr>
              <a:t># Set fixed random seed for reproducibility</a:t>
            </a:r>
          </a:p>
          <a:p>
            <a:r>
              <a:rPr lang="en-US" dirty="0"/>
              <a:t>seed = 42</a:t>
            </a:r>
          </a:p>
          <a:p>
            <a:r>
              <a:rPr lang="en-US" dirty="0" err="1"/>
              <a:t>np.random.seed</a:t>
            </a:r>
            <a:r>
              <a:rPr lang="en-US" dirty="0"/>
              <a:t>(seed) </a:t>
            </a:r>
          </a:p>
          <a:p>
            <a:endParaRPr lang="en-US" dirty="0"/>
          </a:p>
        </p:txBody>
      </p:sp>
    </p:spTree>
    <p:extLst>
      <p:ext uri="{BB962C8B-B14F-4D97-AF65-F5344CB8AC3E}">
        <p14:creationId xmlns:p14="http://schemas.microsoft.com/office/powerpoint/2010/main" val="17546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EA6CD-822E-D79B-D780-D66520D89E5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3CBB06-D6EC-EE56-05B3-4F32046309F7}"/>
              </a:ext>
            </a:extLst>
          </p:cNvPr>
          <p:cNvSpPr>
            <a:spLocks noGrp="1"/>
          </p:cNvSpPr>
          <p:nvPr>
            <p:ph type="title"/>
          </p:nvPr>
        </p:nvSpPr>
        <p:spPr/>
        <p:txBody>
          <a:bodyPr/>
          <a:lstStyle/>
          <a:p>
            <a:r>
              <a:rPr lang="en-US" dirty="0"/>
              <a:t>Data Preprocessing (Python)</a:t>
            </a:r>
          </a:p>
        </p:txBody>
      </p:sp>
      <p:sp>
        <p:nvSpPr>
          <p:cNvPr id="2" name="Slide Number Placeholder 1">
            <a:extLst>
              <a:ext uri="{FF2B5EF4-FFF2-40B4-BE49-F238E27FC236}">
                <a16:creationId xmlns:a16="http://schemas.microsoft.com/office/drawing/2014/main" id="{FE93360F-96F0-5791-715E-961E77921A28}"/>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8" name="Text Placeholder 7">
            <a:extLst>
              <a:ext uri="{FF2B5EF4-FFF2-40B4-BE49-F238E27FC236}">
                <a16:creationId xmlns:a16="http://schemas.microsoft.com/office/drawing/2014/main" id="{A6A7BC12-2829-745E-6284-6DF982CCB1DA}"/>
              </a:ext>
            </a:extLst>
          </p:cNvPr>
          <p:cNvSpPr>
            <a:spLocks noGrp="1"/>
          </p:cNvSpPr>
          <p:nvPr>
            <p:ph type="body" sz="quarter" idx="2"/>
          </p:nvPr>
        </p:nvSpPr>
        <p:spPr>
          <a:xfrm>
            <a:off x="444500" y="1462894"/>
            <a:ext cx="10629900" cy="4949629"/>
          </a:xfrm>
        </p:spPr>
        <p:txBody>
          <a:bodyPr>
            <a:normAutofit fontScale="92500" lnSpcReduction="20000"/>
          </a:bodyPr>
          <a:lstStyle/>
          <a:p>
            <a:r>
              <a:rPr lang="en-US" dirty="0">
                <a:solidFill>
                  <a:schemeClr val="accent2"/>
                </a:solidFill>
              </a:rPr>
              <a:t>Reshaping Data</a:t>
            </a:r>
          </a:p>
          <a:p>
            <a:r>
              <a:rPr lang="en-US" dirty="0">
                <a:solidFill>
                  <a:schemeClr val="accent2"/>
                </a:solidFill>
              </a:rPr>
              <a:t># Reshape data to match Conv2D input requirements</a:t>
            </a:r>
          </a:p>
          <a:p>
            <a:r>
              <a:rPr lang="en-US" dirty="0">
                <a:solidFill>
                  <a:schemeClr val="accent2"/>
                </a:solidFill>
              </a:rPr>
              <a:t># reshape to be [samples][width][height][pixels]</a:t>
            </a:r>
          </a:p>
          <a:p>
            <a:r>
              <a:rPr lang="en-US" dirty="0" err="1"/>
              <a:t>X_train</a:t>
            </a:r>
            <a:r>
              <a:rPr lang="en-US" dirty="0"/>
              <a:t> = </a:t>
            </a:r>
            <a:r>
              <a:rPr lang="en-US" dirty="0" err="1"/>
              <a:t>X_train.reshape</a:t>
            </a:r>
            <a:r>
              <a:rPr lang="en-US" dirty="0"/>
              <a:t>(</a:t>
            </a:r>
            <a:r>
              <a:rPr lang="en-US" dirty="0" err="1"/>
              <a:t>X_train.shape</a:t>
            </a:r>
            <a:r>
              <a:rPr lang="en-US" dirty="0"/>
              <a:t>[0], 28, 28, 1).</a:t>
            </a:r>
            <a:r>
              <a:rPr lang="en-US" dirty="0" err="1"/>
              <a:t>astype</a:t>
            </a:r>
            <a:r>
              <a:rPr lang="en-US" dirty="0"/>
              <a:t>('float32')</a:t>
            </a:r>
          </a:p>
          <a:p>
            <a:r>
              <a:rPr lang="en-US" dirty="0" err="1"/>
              <a:t>X_test</a:t>
            </a:r>
            <a:r>
              <a:rPr lang="en-US" dirty="0"/>
              <a:t> = </a:t>
            </a:r>
            <a:r>
              <a:rPr lang="en-US" dirty="0" err="1"/>
              <a:t>X_test.reshape</a:t>
            </a:r>
            <a:r>
              <a:rPr lang="en-US" dirty="0"/>
              <a:t>(</a:t>
            </a:r>
            <a:r>
              <a:rPr lang="en-US" dirty="0" err="1"/>
              <a:t>X_test.shape</a:t>
            </a:r>
            <a:r>
              <a:rPr lang="en-US" dirty="0"/>
              <a:t>[0], 28, 28, 1).</a:t>
            </a:r>
            <a:r>
              <a:rPr lang="en-US" dirty="0" err="1"/>
              <a:t>astype</a:t>
            </a:r>
            <a:r>
              <a:rPr lang="en-US" dirty="0"/>
              <a:t>('float32’)</a:t>
            </a:r>
          </a:p>
          <a:p>
            <a:endParaRPr lang="en-US" dirty="0"/>
          </a:p>
          <a:p>
            <a:r>
              <a:rPr lang="en-US" dirty="0">
                <a:solidFill>
                  <a:schemeClr val="accent2"/>
                </a:solidFill>
              </a:rPr>
              <a:t>Normalization</a:t>
            </a:r>
          </a:p>
          <a:p>
            <a:r>
              <a:rPr lang="en-US" dirty="0">
                <a:solidFill>
                  <a:schemeClr val="accent2"/>
                </a:solidFill>
              </a:rPr>
              <a:t># Normalize pixel values (from 0-255 to 0-1)</a:t>
            </a:r>
          </a:p>
          <a:p>
            <a:r>
              <a:rPr lang="en-US" dirty="0" err="1"/>
              <a:t>X_train</a:t>
            </a:r>
            <a:r>
              <a:rPr lang="en-US" dirty="0"/>
              <a:t> /= 255</a:t>
            </a:r>
          </a:p>
          <a:p>
            <a:r>
              <a:rPr lang="en-US" dirty="0" err="1"/>
              <a:t>X_test</a:t>
            </a:r>
            <a:r>
              <a:rPr lang="en-US" dirty="0"/>
              <a:t> /= 255</a:t>
            </a:r>
          </a:p>
          <a:p>
            <a:endParaRPr lang="en-US" dirty="0"/>
          </a:p>
          <a:p>
            <a:r>
              <a:rPr lang="en-US" dirty="0">
                <a:solidFill>
                  <a:schemeClr val="accent2"/>
                </a:solidFill>
              </a:rPr>
              <a:t>One-Hot Encoding</a:t>
            </a:r>
          </a:p>
          <a:p>
            <a:r>
              <a:rPr lang="en-US" dirty="0">
                <a:solidFill>
                  <a:schemeClr val="accent2"/>
                </a:solidFill>
              </a:rPr>
              <a:t># Convert class labels to binary class matrix (one-hot encoding)</a:t>
            </a:r>
          </a:p>
          <a:p>
            <a:r>
              <a:rPr lang="en-US" dirty="0" err="1"/>
              <a:t>y_train</a:t>
            </a:r>
            <a:r>
              <a:rPr lang="en-US" dirty="0"/>
              <a:t> = </a:t>
            </a:r>
            <a:r>
              <a:rPr lang="en-US" dirty="0" err="1"/>
              <a:t>to_categorical</a:t>
            </a:r>
            <a:r>
              <a:rPr lang="en-US" dirty="0"/>
              <a:t>(</a:t>
            </a:r>
            <a:r>
              <a:rPr lang="en-US" dirty="0" err="1"/>
              <a:t>y_train</a:t>
            </a:r>
            <a:r>
              <a:rPr lang="en-US" dirty="0"/>
              <a:t>)</a:t>
            </a:r>
          </a:p>
          <a:p>
            <a:r>
              <a:rPr lang="en-US" dirty="0" err="1"/>
              <a:t>y_test</a:t>
            </a:r>
            <a:r>
              <a:rPr lang="en-US" dirty="0"/>
              <a:t> = </a:t>
            </a:r>
            <a:r>
              <a:rPr lang="en-US" dirty="0" err="1"/>
              <a:t>to_categorical</a:t>
            </a:r>
            <a:r>
              <a:rPr lang="en-US" dirty="0"/>
              <a:t>(</a:t>
            </a:r>
            <a:r>
              <a:rPr lang="en-US" dirty="0" err="1"/>
              <a:t>y_test</a:t>
            </a:r>
            <a:r>
              <a:rPr lang="en-US" dirty="0"/>
              <a:t>)</a:t>
            </a:r>
          </a:p>
          <a:p>
            <a:r>
              <a:rPr lang="en-US" dirty="0" err="1"/>
              <a:t>num_classes</a:t>
            </a:r>
            <a:r>
              <a:rPr lang="en-US" dirty="0"/>
              <a:t> = </a:t>
            </a:r>
            <a:r>
              <a:rPr lang="en-US" dirty="0" err="1"/>
              <a:t>y_test.shape</a:t>
            </a:r>
            <a:r>
              <a:rPr lang="en-US" dirty="0"/>
              <a:t>[1]</a:t>
            </a:r>
          </a:p>
        </p:txBody>
      </p:sp>
    </p:spTree>
    <p:extLst>
      <p:ext uri="{BB962C8B-B14F-4D97-AF65-F5344CB8AC3E}">
        <p14:creationId xmlns:p14="http://schemas.microsoft.com/office/powerpoint/2010/main" val="34640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97DA1-CC57-5DB4-1A3E-A700D9BB1EF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FB645C8-6E03-21D3-AB97-A16D5F75E770}"/>
              </a:ext>
            </a:extLst>
          </p:cNvPr>
          <p:cNvSpPr>
            <a:spLocks noGrp="1"/>
          </p:cNvSpPr>
          <p:nvPr>
            <p:ph type="title"/>
          </p:nvPr>
        </p:nvSpPr>
        <p:spPr/>
        <p:txBody>
          <a:bodyPr/>
          <a:lstStyle/>
          <a:p>
            <a:r>
              <a:rPr lang="en-US" dirty="0"/>
              <a:t>CNN Model Architecture (Python)</a:t>
            </a:r>
          </a:p>
        </p:txBody>
      </p:sp>
      <p:sp>
        <p:nvSpPr>
          <p:cNvPr id="2" name="Slide Number Placeholder 1">
            <a:extLst>
              <a:ext uri="{FF2B5EF4-FFF2-40B4-BE49-F238E27FC236}">
                <a16:creationId xmlns:a16="http://schemas.microsoft.com/office/drawing/2014/main" id="{C273316B-FE48-F450-4281-D6478D3F4D66}"/>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8" name="Text Placeholder 7">
            <a:extLst>
              <a:ext uri="{FF2B5EF4-FFF2-40B4-BE49-F238E27FC236}">
                <a16:creationId xmlns:a16="http://schemas.microsoft.com/office/drawing/2014/main" id="{6ADE2043-4C90-5B86-11AA-B2FE9A04CFB5}"/>
              </a:ext>
            </a:extLst>
          </p:cNvPr>
          <p:cNvSpPr>
            <a:spLocks noGrp="1"/>
          </p:cNvSpPr>
          <p:nvPr>
            <p:ph type="body" sz="quarter" idx="2"/>
          </p:nvPr>
        </p:nvSpPr>
        <p:spPr>
          <a:xfrm>
            <a:off x="444500" y="1462894"/>
            <a:ext cx="10629900" cy="4937906"/>
          </a:xfrm>
        </p:spPr>
        <p:txBody>
          <a:bodyPr>
            <a:normAutofit fontScale="92500" lnSpcReduction="20000"/>
          </a:bodyPr>
          <a:lstStyle/>
          <a:p>
            <a:r>
              <a:rPr lang="en-US" dirty="0">
                <a:solidFill>
                  <a:schemeClr val="accent6"/>
                </a:solidFill>
              </a:rPr>
              <a:t>Modelling - Baseline CNN model (A0)</a:t>
            </a:r>
          </a:p>
          <a:p>
            <a:endParaRPr lang="en-US" dirty="0">
              <a:solidFill>
                <a:schemeClr val="accent6"/>
              </a:solidFill>
            </a:endParaRPr>
          </a:p>
          <a:p>
            <a:r>
              <a:rPr lang="en-US" dirty="0">
                <a:solidFill>
                  <a:schemeClr val="accent2"/>
                </a:solidFill>
              </a:rPr>
              <a:t># Create CNN model</a:t>
            </a:r>
          </a:p>
          <a:p>
            <a:r>
              <a:rPr lang="en-US" dirty="0"/>
              <a:t>model = Sequential()</a:t>
            </a:r>
          </a:p>
          <a:p>
            <a:r>
              <a:rPr lang="en-US" dirty="0">
                <a:solidFill>
                  <a:schemeClr val="accent2"/>
                </a:solidFill>
              </a:rPr>
              <a:t># First Convolutional Layer</a:t>
            </a:r>
          </a:p>
          <a:p>
            <a:r>
              <a:rPr lang="en-US" dirty="0" err="1"/>
              <a:t>model.add</a:t>
            </a:r>
            <a:r>
              <a:rPr lang="en-US" dirty="0"/>
              <a:t>(Conv2D(32, (5, 5), </a:t>
            </a:r>
            <a:r>
              <a:rPr lang="en-US" dirty="0" err="1"/>
              <a:t>input_shape</a:t>
            </a:r>
            <a:r>
              <a:rPr lang="en-US" dirty="0"/>
              <a:t>=(28, 28, 1), activation='</a:t>
            </a:r>
            <a:r>
              <a:rPr lang="en-US" dirty="0" err="1"/>
              <a:t>relu</a:t>
            </a:r>
            <a:r>
              <a:rPr lang="en-US" dirty="0"/>
              <a:t>'))</a:t>
            </a:r>
          </a:p>
          <a:p>
            <a:r>
              <a:rPr lang="en-US" dirty="0">
                <a:solidFill>
                  <a:schemeClr val="accent2"/>
                </a:solidFill>
              </a:rPr>
              <a:t># Max Pooling Layer</a:t>
            </a:r>
          </a:p>
          <a:p>
            <a:r>
              <a:rPr lang="en-US" dirty="0" err="1"/>
              <a:t>model.add</a:t>
            </a:r>
            <a:r>
              <a:rPr lang="en-US" dirty="0"/>
              <a:t>(MaxPooling2D(</a:t>
            </a:r>
            <a:r>
              <a:rPr lang="en-US" dirty="0" err="1"/>
              <a:t>pool_size</a:t>
            </a:r>
            <a:r>
              <a:rPr lang="en-US" dirty="0"/>
              <a:t>=(2, 2)))</a:t>
            </a:r>
          </a:p>
          <a:p>
            <a:r>
              <a:rPr lang="en-US" dirty="0">
                <a:solidFill>
                  <a:schemeClr val="accent2"/>
                </a:solidFill>
              </a:rPr>
              <a:t># Dropout Layer</a:t>
            </a:r>
          </a:p>
          <a:p>
            <a:r>
              <a:rPr lang="en-US" dirty="0" err="1"/>
              <a:t>model.add</a:t>
            </a:r>
            <a:r>
              <a:rPr lang="en-US" dirty="0"/>
              <a:t>(Dropout(0.2))</a:t>
            </a:r>
          </a:p>
          <a:p>
            <a:r>
              <a:rPr lang="en-US" dirty="0">
                <a:solidFill>
                  <a:schemeClr val="accent2"/>
                </a:solidFill>
              </a:rPr>
              <a:t># Flatten Layer</a:t>
            </a:r>
          </a:p>
          <a:p>
            <a:r>
              <a:rPr lang="en-US" dirty="0" err="1"/>
              <a:t>model.add</a:t>
            </a:r>
            <a:r>
              <a:rPr lang="en-US" dirty="0"/>
              <a:t>(Flatten())</a:t>
            </a:r>
          </a:p>
          <a:p>
            <a:r>
              <a:rPr lang="en-US" dirty="0">
                <a:solidFill>
                  <a:schemeClr val="accent2"/>
                </a:solidFill>
              </a:rPr>
              <a:t># Fully Connected Hidden Layer</a:t>
            </a:r>
          </a:p>
          <a:p>
            <a:r>
              <a:rPr lang="en-US" dirty="0" err="1"/>
              <a:t>model.add</a:t>
            </a:r>
            <a:r>
              <a:rPr lang="en-US" dirty="0"/>
              <a:t>(Dense(128, activation='</a:t>
            </a:r>
            <a:r>
              <a:rPr lang="en-US" dirty="0" err="1"/>
              <a:t>relu</a:t>
            </a:r>
            <a:r>
              <a:rPr lang="en-US" dirty="0"/>
              <a:t>'))</a:t>
            </a:r>
          </a:p>
          <a:p>
            <a:r>
              <a:rPr lang="en-US" dirty="0">
                <a:solidFill>
                  <a:schemeClr val="accent2"/>
                </a:solidFill>
              </a:rPr>
              <a:t># Output Layer</a:t>
            </a:r>
          </a:p>
          <a:p>
            <a:r>
              <a:rPr lang="en-US" dirty="0" err="1"/>
              <a:t>model.add</a:t>
            </a:r>
            <a:r>
              <a:rPr lang="en-US" dirty="0"/>
              <a:t>(Dense(</a:t>
            </a:r>
            <a:r>
              <a:rPr lang="en-US" dirty="0" err="1"/>
              <a:t>num_classes</a:t>
            </a:r>
            <a:r>
              <a:rPr lang="en-US" dirty="0"/>
              <a:t>, activation='</a:t>
            </a:r>
            <a:r>
              <a:rPr lang="en-US" dirty="0" err="1"/>
              <a:t>softmax</a:t>
            </a:r>
            <a:r>
              <a:rPr lang="en-US" dirty="0"/>
              <a:t>'))</a:t>
            </a:r>
          </a:p>
        </p:txBody>
      </p:sp>
    </p:spTree>
    <p:extLst>
      <p:ext uri="{BB962C8B-B14F-4D97-AF65-F5344CB8AC3E}">
        <p14:creationId xmlns:p14="http://schemas.microsoft.com/office/powerpoint/2010/main" val="284350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FBB31-028D-EDA9-C763-72551158D84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BA28311-FA09-B965-AF42-5EFCD865C36A}"/>
              </a:ext>
            </a:extLst>
          </p:cNvPr>
          <p:cNvSpPr>
            <a:spLocks noGrp="1"/>
          </p:cNvSpPr>
          <p:nvPr>
            <p:ph type="title"/>
          </p:nvPr>
        </p:nvSpPr>
        <p:spPr/>
        <p:txBody>
          <a:bodyPr/>
          <a:lstStyle/>
          <a:p>
            <a:r>
              <a:rPr lang="en-US" dirty="0"/>
              <a:t>CNN Model Training</a:t>
            </a:r>
          </a:p>
        </p:txBody>
      </p:sp>
      <p:sp>
        <p:nvSpPr>
          <p:cNvPr id="2" name="Slide Number Placeholder 1">
            <a:extLst>
              <a:ext uri="{FF2B5EF4-FFF2-40B4-BE49-F238E27FC236}">
                <a16:creationId xmlns:a16="http://schemas.microsoft.com/office/drawing/2014/main" id="{9C43D730-4C4E-105D-67E9-6BD382EAB44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8" name="Text Placeholder 7">
            <a:extLst>
              <a:ext uri="{FF2B5EF4-FFF2-40B4-BE49-F238E27FC236}">
                <a16:creationId xmlns:a16="http://schemas.microsoft.com/office/drawing/2014/main" id="{2C7C34E9-752D-75C2-6B33-A87BD52785C4}"/>
              </a:ext>
            </a:extLst>
          </p:cNvPr>
          <p:cNvSpPr>
            <a:spLocks noGrp="1"/>
          </p:cNvSpPr>
          <p:nvPr>
            <p:ph type="body" sz="quarter" idx="2"/>
          </p:nvPr>
        </p:nvSpPr>
        <p:spPr>
          <a:xfrm>
            <a:off x="90083" y="1413140"/>
            <a:ext cx="7060994" cy="4954684"/>
          </a:xfrm>
        </p:spPr>
        <p:txBody>
          <a:bodyPr>
            <a:normAutofit fontScale="85000" lnSpcReduction="20000"/>
          </a:bodyPr>
          <a:lstStyle/>
          <a:p>
            <a:r>
              <a:rPr lang="en-US" dirty="0">
                <a:solidFill>
                  <a:schemeClr val="accent6"/>
                </a:solidFill>
              </a:rPr>
              <a:t>A0 – Baseline CNN model :</a:t>
            </a:r>
          </a:p>
          <a:p>
            <a:endParaRPr lang="en-US" dirty="0">
              <a:solidFill>
                <a:schemeClr val="accent6"/>
              </a:solidFill>
            </a:endParaRPr>
          </a:p>
          <a:p>
            <a:r>
              <a:rPr lang="en-US" dirty="0">
                <a:solidFill>
                  <a:schemeClr val="accent2"/>
                </a:solidFill>
              </a:rPr>
              <a:t># compile the model, </a:t>
            </a:r>
            <a:r>
              <a:rPr lang="en-US" dirty="0" err="1">
                <a:solidFill>
                  <a:schemeClr val="accent2"/>
                </a:solidFill>
              </a:rPr>
              <a:t>categorical_crossentropy</a:t>
            </a:r>
            <a:r>
              <a:rPr lang="en-US" dirty="0">
                <a:solidFill>
                  <a:schemeClr val="accent2"/>
                </a:solidFill>
              </a:rPr>
              <a:t> for multi-class classification</a:t>
            </a:r>
          </a:p>
          <a:p>
            <a:r>
              <a:rPr lang="en-US" dirty="0">
                <a:solidFill>
                  <a:schemeClr val="accent2"/>
                </a:solidFill>
              </a:rPr>
              <a:t># </a:t>
            </a:r>
            <a:r>
              <a:rPr lang="en-US" dirty="0" err="1">
                <a:solidFill>
                  <a:schemeClr val="accent2"/>
                </a:solidFill>
              </a:rPr>
              <a:t>adam</a:t>
            </a:r>
            <a:r>
              <a:rPr lang="en-US" dirty="0">
                <a:solidFill>
                  <a:schemeClr val="accent2"/>
                </a:solidFill>
              </a:rPr>
              <a:t> optimizer for adaptive learning rate</a:t>
            </a:r>
          </a:p>
          <a:p>
            <a:r>
              <a:rPr lang="en-US" dirty="0" err="1"/>
              <a:t>model.compile</a:t>
            </a:r>
            <a:r>
              <a:rPr lang="en-US" dirty="0"/>
              <a:t>(loss='</a:t>
            </a:r>
            <a:r>
              <a:rPr lang="en-US" dirty="0" err="1"/>
              <a:t>categorical_crossentropy</a:t>
            </a:r>
            <a:r>
              <a:rPr lang="en-US" dirty="0"/>
              <a:t>', optimizer='</a:t>
            </a:r>
            <a:r>
              <a:rPr lang="en-US" dirty="0" err="1"/>
              <a:t>adam</a:t>
            </a:r>
            <a:r>
              <a:rPr lang="en-US" dirty="0"/>
              <a:t>', metrics=['accuracy’])</a:t>
            </a:r>
          </a:p>
          <a:p>
            <a:endParaRPr lang="en-US" dirty="0"/>
          </a:p>
          <a:p>
            <a:r>
              <a:rPr lang="en-US" dirty="0">
                <a:solidFill>
                  <a:schemeClr val="accent2"/>
                </a:solidFill>
              </a:rPr>
              <a:t># Train the Model (10 epochs)</a:t>
            </a:r>
          </a:p>
          <a:p>
            <a:r>
              <a:rPr lang="en-US" dirty="0" err="1"/>
              <a:t>model.fit</a:t>
            </a:r>
            <a:r>
              <a:rPr lang="en-US" dirty="0"/>
              <a:t>(</a:t>
            </a:r>
          </a:p>
          <a:p>
            <a:r>
              <a:rPr lang="en-US" dirty="0"/>
              <a:t>    </a:t>
            </a:r>
            <a:r>
              <a:rPr lang="en-US" dirty="0" err="1"/>
              <a:t>X_train</a:t>
            </a:r>
            <a:r>
              <a:rPr lang="en-US" dirty="0"/>
              <a:t>, </a:t>
            </a:r>
            <a:r>
              <a:rPr lang="en-US" dirty="0" err="1"/>
              <a:t>y_train</a:t>
            </a:r>
            <a:r>
              <a:rPr lang="en-US" dirty="0"/>
              <a:t>,</a:t>
            </a:r>
          </a:p>
          <a:p>
            <a:r>
              <a:rPr lang="en-US" dirty="0"/>
              <a:t>    </a:t>
            </a:r>
            <a:r>
              <a:rPr lang="en-US" dirty="0" err="1"/>
              <a:t>validation_data</a:t>
            </a:r>
            <a:r>
              <a:rPr lang="en-US" dirty="0"/>
              <a:t>=(</a:t>
            </a:r>
            <a:r>
              <a:rPr lang="en-US" dirty="0" err="1"/>
              <a:t>X_test</a:t>
            </a:r>
            <a:r>
              <a:rPr lang="en-US" dirty="0"/>
              <a:t>, </a:t>
            </a:r>
            <a:r>
              <a:rPr lang="en-US" dirty="0" err="1"/>
              <a:t>y_test</a:t>
            </a:r>
            <a:r>
              <a:rPr lang="en-US" dirty="0"/>
              <a:t>),</a:t>
            </a:r>
          </a:p>
          <a:p>
            <a:r>
              <a:rPr lang="en-US" dirty="0"/>
              <a:t>    epochs=10,</a:t>
            </a:r>
          </a:p>
          <a:p>
            <a:r>
              <a:rPr lang="en-US" dirty="0"/>
              <a:t>    </a:t>
            </a:r>
            <a:r>
              <a:rPr lang="en-US" dirty="0" err="1"/>
              <a:t>batch_size</a:t>
            </a:r>
            <a:r>
              <a:rPr lang="en-US" dirty="0"/>
              <a:t>=200,</a:t>
            </a:r>
          </a:p>
          <a:p>
            <a:r>
              <a:rPr lang="en-US" dirty="0"/>
              <a:t>    callbacks=[</a:t>
            </a:r>
            <a:r>
              <a:rPr lang="en-US" dirty="0" err="1"/>
              <a:t>tensorboard_callback</a:t>
            </a:r>
            <a:r>
              <a:rPr lang="en-US" dirty="0"/>
              <a:t>], verbose=2</a:t>
            </a:r>
          </a:p>
          <a:p>
            <a:r>
              <a:rPr lang="en-US" dirty="0"/>
              <a:t>)</a:t>
            </a:r>
          </a:p>
          <a:p>
            <a:endParaRPr lang="en-US" dirty="0"/>
          </a:p>
          <a:p>
            <a:r>
              <a:rPr lang="en-US" dirty="0"/>
              <a:t>Note:  Plots on the right are generated by </a:t>
            </a:r>
            <a:r>
              <a:rPr lang="en-US" dirty="0" err="1"/>
              <a:t>TensorBoard</a:t>
            </a:r>
            <a:endParaRPr lang="en-US" dirty="0"/>
          </a:p>
        </p:txBody>
      </p:sp>
      <p:pic>
        <p:nvPicPr>
          <p:cNvPr id="6" name="Picture 5">
            <a:extLst>
              <a:ext uri="{FF2B5EF4-FFF2-40B4-BE49-F238E27FC236}">
                <a16:creationId xmlns:a16="http://schemas.microsoft.com/office/drawing/2014/main" id="{808E20D7-78F9-979A-D9A3-7230CCEF4906}"/>
              </a:ext>
            </a:extLst>
          </p:cNvPr>
          <p:cNvPicPr>
            <a:picLocks noChangeAspect="1"/>
          </p:cNvPicPr>
          <p:nvPr/>
        </p:nvPicPr>
        <p:blipFill>
          <a:blip r:embed="rId2"/>
          <a:stretch>
            <a:fillRect/>
          </a:stretch>
        </p:blipFill>
        <p:spPr>
          <a:xfrm>
            <a:off x="7151077" y="1396753"/>
            <a:ext cx="4895774" cy="2342842"/>
          </a:xfrm>
          <a:prstGeom prst="rect">
            <a:avLst/>
          </a:prstGeom>
        </p:spPr>
      </p:pic>
      <p:pic>
        <p:nvPicPr>
          <p:cNvPr id="10" name="Picture 9">
            <a:extLst>
              <a:ext uri="{FF2B5EF4-FFF2-40B4-BE49-F238E27FC236}">
                <a16:creationId xmlns:a16="http://schemas.microsoft.com/office/drawing/2014/main" id="{3C66ADC9-BE4A-45DA-7F24-DF292EA9114E}"/>
              </a:ext>
            </a:extLst>
          </p:cNvPr>
          <p:cNvPicPr>
            <a:picLocks noChangeAspect="1"/>
          </p:cNvPicPr>
          <p:nvPr/>
        </p:nvPicPr>
        <p:blipFill>
          <a:blip r:embed="rId3"/>
          <a:stretch>
            <a:fillRect/>
          </a:stretch>
        </p:blipFill>
        <p:spPr>
          <a:xfrm>
            <a:off x="7151077" y="3890482"/>
            <a:ext cx="4895774" cy="2342842"/>
          </a:xfrm>
          <a:prstGeom prst="rect">
            <a:avLst/>
          </a:prstGeom>
        </p:spPr>
      </p:pic>
    </p:spTree>
    <p:extLst>
      <p:ext uri="{BB962C8B-B14F-4D97-AF65-F5344CB8AC3E}">
        <p14:creationId xmlns:p14="http://schemas.microsoft.com/office/powerpoint/2010/main" val="350663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35DE7-BC2F-0F2F-4B05-F0B1512092F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113B027-B83B-6E2D-189E-C6AC70EAAF09}"/>
              </a:ext>
            </a:extLst>
          </p:cNvPr>
          <p:cNvSpPr>
            <a:spLocks noGrp="1"/>
          </p:cNvSpPr>
          <p:nvPr>
            <p:ph type="title"/>
          </p:nvPr>
        </p:nvSpPr>
        <p:spPr/>
        <p:txBody>
          <a:bodyPr/>
          <a:lstStyle/>
          <a:p>
            <a:r>
              <a:rPr lang="en-US" dirty="0"/>
              <a:t>CNN Model Evaluation</a:t>
            </a:r>
          </a:p>
        </p:txBody>
      </p:sp>
      <p:sp>
        <p:nvSpPr>
          <p:cNvPr id="2" name="Slide Number Placeholder 1">
            <a:extLst>
              <a:ext uri="{FF2B5EF4-FFF2-40B4-BE49-F238E27FC236}">
                <a16:creationId xmlns:a16="http://schemas.microsoft.com/office/drawing/2014/main" id="{FF9A0001-1607-7BD6-E3CA-FC76968A4A28}"/>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8" name="Text Placeholder 7">
            <a:extLst>
              <a:ext uri="{FF2B5EF4-FFF2-40B4-BE49-F238E27FC236}">
                <a16:creationId xmlns:a16="http://schemas.microsoft.com/office/drawing/2014/main" id="{2C4B0CA2-ED70-648F-A2F3-4EBFF72EB997}"/>
              </a:ext>
            </a:extLst>
          </p:cNvPr>
          <p:cNvSpPr>
            <a:spLocks noGrp="1"/>
          </p:cNvSpPr>
          <p:nvPr>
            <p:ph type="body" sz="quarter" idx="2"/>
          </p:nvPr>
        </p:nvSpPr>
        <p:spPr>
          <a:xfrm>
            <a:off x="444500" y="1462894"/>
            <a:ext cx="6082134" cy="5088908"/>
          </a:xfrm>
        </p:spPr>
        <p:txBody>
          <a:bodyPr>
            <a:normAutofit fontScale="70000" lnSpcReduction="20000"/>
          </a:bodyPr>
          <a:lstStyle/>
          <a:p>
            <a:r>
              <a:rPr lang="en-US" dirty="0">
                <a:solidFill>
                  <a:schemeClr val="accent6"/>
                </a:solidFill>
              </a:rPr>
              <a:t>A0 – Baseline CNN model Classification Report :</a:t>
            </a:r>
            <a:r>
              <a:rPr lang="en-US" dirty="0"/>
              <a:t> </a:t>
            </a:r>
          </a:p>
          <a:p>
            <a:endParaRPr lang="en-US" dirty="0"/>
          </a:p>
          <a:p>
            <a:r>
              <a:rPr lang="en-US" dirty="0">
                <a:solidFill>
                  <a:schemeClr val="accent2"/>
                </a:solidFill>
              </a:rPr>
              <a:t># Evaluate the Model performance</a:t>
            </a:r>
          </a:p>
          <a:p>
            <a:r>
              <a:rPr lang="en-US" dirty="0"/>
              <a:t>scores = </a:t>
            </a:r>
            <a:r>
              <a:rPr lang="en-US" dirty="0" err="1"/>
              <a:t>model.evaluate</a:t>
            </a:r>
            <a:r>
              <a:rPr lang="en-US" dirty="0"/>
              <a:t>(</a:t>
            </a:r>
            <a:r>
              <a:rPr lang="en-US" dirty="0" err="1"/>
              <a:t>X_test</a:t>
            </a:r>
            <a:r>
              <a:rPr lang="en-US" dirty="0"/>
              <a:t>, </a:t>
            </a:r>
            <a:r>
              <a:rPr lang="en-US" dirty="0" err="1"/>
              <a:t>y_test</a:t>
            </a:r>
            <a:r>
              <a:rPr lang="en-US" dirty="0"/>
              <a:t>, verbose=0)</a:t>
            </a:r>
          </a:p>
          <a:p>
            <a:r>
              <a:rPr lang="en-US" dirty="0"/>
              <a:t>print("CNN Error: %.2f%%" % (100 - scores[1] * 100))</a:t>
            </a:r>
          </a:p>
          <a:p>
            <a:endParaRPr lang="en-US" dirty="0"/>
          </a:p>
          <a:p>
            <a:r>
              <a:rPr lang="en-US" dirty="0">
                <a:solidFill>
                  <a:schemeClr val="accent2"/>
                </a:solidFill>
              </a:rPr>
              <a:t># Classification Report</a:t>
            </a:r>
          </a:p>
          <a:p>
            <a:r>
              <a:rPr lang="en-US" dirty="0"/>
              <a:t># Predict the classes for test data, use argmax to convert one-hot encoded prediction vector into an integer class label</a:t>
            </a:r>
          </a:p>
          <a:p>
            <a:r>
              <a:rPr lang="en-US" dirty="0" err="1"/>
              <a:t>y_pred</a:t>
            </a:r>
            <a:r>
              <a:rPr lang="en-US" dirty="0"/>
              <a:t> = </a:t>
            </a:r>
            <a:r>
              <a:rPr lang="en-US" dirty="0" err="1"/>
              <a:t>np.argmax</a:t>
            </a:r>
            <a:r>
              <a:rPr lang="en-US" dirty="0"/>
              <a:t>(</a:t>
            </a:r>
            <a:r>
              <a:rPr lang="en-US" dirty="0" err="1"/>
              <a:t>model.predict</a:t>
            </a:r>
            <a:r>
              <a:rPr lang="en-US" dirty="0"/>
              <a:t>(</a:t>
            </a:r>
            <a:r>
              <a:rPr lang="en-US" dirty="0" err="1"/>
              <a:t>X_test</a:t>
            </a:r>
            <a:r>
              <a:rPr lang="en-US" dirty="0"/>
              <a:t>), axis=-1)</a:t>
            </a:r>
          </a:p>
          <a:p>
            <a:r>
              <a:rPr lang="en-US" dirty="0"/>
              <a:t># Convert </a:t>
            </a:r>
            <a:r>
              <a:rPr lang="en-US" dirty="0" err="1"/>
              <a:t>y_test</a:t>
            </a:r>
            <a:r>
              <a:rPr lang="en-US" dirty="0"/>
              <a:t> from one-hot encoded format to class labels</a:t>
            </a:r>
          </a:p>
          <a:p>
            <a:r>
              <a:rPr lang="en-US" dirty="0" err="1"/>
              <a:t>y_test_labels</a:t>
            </a:r>
            <a:r>
              <a:rPr lang="en-US" dirty="0"/>
              <a:t> = </a:t>
            </a:r>
            <a:r>
              <a:rPr lang="en-US" dirty="0" err="1"/>
              <a:t>np.argmax</a:t>
            </a:r>
            <a:r>
              <a:rPr lang="en-US" dirty="0"/>
              <a:t>(</a:t>
            </a:r>
            <a:r>
              <a:rPr lang="en-US" dirty="0" err="1"/>
              <a:t>y_test</a:t>
            </a:r>
            <a:r>
              <a:rPr lang="en-US" dirty="0"/>
              <a:t>, axis=-1)</a:t>
            </a:r>
          </a:p>
          <a:p>
            <a:r>
              <a:rPr lang="en-US" dirty="0"/>
              <a:t>print("\</a:t>
            </a:r>
            <a:r>
              <a:rPr lang="en-US" dirty="0" err="1"/>
              <a:t>nClassification</a:t>
            </a:r>
            <a:r>
              <a:rPr lang="en-US" dirty="0"/>
              <a:t> Report:")</a:t>
            </a:r>
          </a:p>
          <a:p>
            <a:r>
              <a:rPr lang="en-US" dirty="0"/>
              <a:t>print(</a:t>
            </a:r>
            <a:r>
              <a:rPr lang="en-US" dirty="0" err="1"/>
              <a:t>classification_report</a:t>
            </a:r>
            <a:r>
              <a:rPr lang="en-US" dirty="0"/>
              <a:t>(</a:t>
            </a:r>
            <a:r>
              <a:rPr lang="en-US" dirty="0" err="1"/>
              <a:t>y_test_labels</a:t>
            </a:r>
            <a:r>
              <a:rPr lang="en-US" dirty="0"/>
              <a:t>, </a:t>
            </a:r>
            <a:r>
              <a:rPr lang="en-US" dirty="0" err="1"/>
              <a:t>y_pred</a:t>
            </a:r>
            <a:r>
              <a:rPr lang="en-US" dirty="0"/>
              <a:t>, </a:t>
            </a:r>
            <a:r>
              <a:rPr lang="en-US" dirty="0" err="1"/>
              <a:t>target_names</a:t>
            </a:r>
            <a:r>
              <a:rPr lang="en-US" dirty="0"/>
              <a:t>=[str(</a:t>
            </a:r>
            <a:r>
              <a:rPr lang="en-US" dirty="0" err="1"/>
              <a:t>i</a:t>
            </a:r>
            <a:r>
              <a:rPr lang="en-US" dirty="0"/>
              <a:t>) for </a:t>
            </a:r>
            <a:r>
              <a:rPr lang="en-US" dirty="0" err="1"/>
              <a:t>i</a:t>
            </a:r>
            <a:r>
              <a:rPr lang="en-US" dirty="0"/>
              <a:t> in range(</a:t>
            </a:r>
            <a:r>
              <a:rPr lang="en-US" dirty="0" err="1"/>
              <a:t>num_classes</a:t>
            </a:r>
            <a:r>
              <a:rPr lang="en-US" dirty="0"/>
              <a:t>)]))</a:t>
            </a:r>
          </a:p>
          <a:p>
            <a:endParaRPr lang="en-US" dirty="0"/>
          </a:p>
          <a:p>
            <a:r>
              <a:rPr lang="en-US" dirty="0"/>
              <a:t>Train Accuracy: 0.9291, Validation Accuracy: 0.9081</a:t>
            </a:r>
          </a:p>
          <a:p>
            <a:r>
              <a:rPr lang="en-US" dirty="0"/>
              <a:t>Train Loss: 0.1926, Validation Loss: 0.2508</a:t>
            </a:r>
          </a:p>
          <a:p>
            <a:r>
              <a:rPr lang="en-US" dirty="0"/>
              <a:t>Accuracy: 0.91</a:t>
            </a:r>
          </a:p>
          <a:p>
            <a:r>
              <a:rPr lang="en-US" dirty="0"/>
              <a:t>CNN Error: 9.19%</a:t>
            </a:r>
          </a:p>
        </p:txBody>
      </p:sp>
      <p:pic>
        <p:nvPicPr>
          <p:cNvPr id="6" name="Picture 5">
            <a:extLst>
              <a:ext uri="{FF2B5EF4-FFF2-40B4-BE49-F238E27FC236}">
                <a16:creationId xmlns:a16="http://schemas.microsoft.com/office/drawing/2014/main" id="{02389960-6366-E470-8CDE-0C2A03F64210}"/>
              </a:ext>
            </a:extLst>
          </p:cNvPr>
          <p:cNvPicPr>
            <a:picLocks noChangeAspect="1"/>
          </p:cNvPicPr>
          <p:nvPr/>
        </p:nvPicPr>
        <p:blipFill>
          <a:blip r:embed="rId2"/>
          <a:stretch>
            <a:fillRect/>
          </a:stretch>
        </p:blipFill>
        <p:spPr>
          <a:xfrm>
            <a:off x="6562850" y="1462894"/>
            <a:ext cx="5468437" cy="4340029"/>
          </a:xfrm>
          <a:prstGeom prst="rect">
            <a:avLst/>
          </a:prstGeom>
        </p:spPr>
      </p:pic>
    </p:spTree>
    <p:extLst>
      <p:ext uri="{BB962C8B-B14F-4D97-AF65-F5344CB8AC3E}">
        <p14:creationId xmlns:p14="http://schemas.microsoft.com/office/powerpoint/2010/main" val="120365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6264</TotalTime>
  <Words>1448</Words>
  <Application>Microsoft Office PowerPoint</Application>
  <PresentationFormat>Widescreen</PresentationFormat>
  <Paragraphs>177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Trade Gothic LT Pro</vt:lpstr>
      <vt:lpstr>Trebuchet MS</vt:lpstr>
      <vt:lpstr>Office Theme</vt:lpstr>
      <vt:lpstr>Specialist Diploma In Data Science (AI) - SP  IT8303 – AI Human Interface – CA1 Submission   Deep Learning by CNN for Image Classification Using Keras  2024/2025 Semester 2</vt:lpstr>
      <vt:lpstr>Intro of CNN (Convolutional Neural Network)</vt:lpstr>
      <vt:lpstr>Intro of CNN (Convolutional Neural Network)</vt:lpstr>
      <vt:lpstr>Info of Fashion-Mnist Dataset</vt:lpstr>
      <vt:lpstr>Data Preprocessing (Python)</vt:lpstr>
      <vt:lpstr>Data Preprocessing (Python)</vt:lpstr>
      <vt:lpstr>CNN Model Architecture (Python)</vt:lpstr>
      <vt:lpstr>CNN Model Training</vt:lpstr>
      <vt:lpstr>CNN Model Evaluation</vt:lpstr>
      <vt:lpstr>CNN Model Training</vt:lpstr>
      <vt:lpstr>CNN Model Evaluation</vt:lpstr>
      <vt:lpstr>CNN Model Training</vt:lpstr>
      <vt:lpstr>CNN Model Evaluation</vt:lpstr>
      <vt:lpstr>CNN Model Training</vt:lpstr>
      <vt:lpstr>CNN Model Evaluation</vt:lpstr>
      <vt:lpstr>CNN Model Performance Comparison </vt:lpstr>
      <vt:lpstr>Conclusion and Improvement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KF LO</dc:creator>
  <cp:lastModifiedBy>KF LO</cp:lastModifiedBy>
  <cp:revision>295</cp:revision>
  <dcterms:created xsi:type="dcterms:W3CDTF">2024-06-17T15:33:12Z</dcterms:created>
  <dcterms:modified xsi:type="dcterms:W3CDTF">2024-12-29T06:54:55Z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