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76" r:id="rId5"/>
    <p:sldId id="277"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8" r:id="rId21"/>
    <p:sldId id="273" r:id="rId22"/>
    <p:sldId id="27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226" y="18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9DC94A-A4D3-4FC4-9719-5AC29462AA9F}"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98B6797C-57D3-4615-8FDC-C877F2BBF3D8}">
      <dgm:prSet/>
      <dgm:spPr/>
      <dgm:t>
        <a:bodyPr/>
        <a:lstStyle/>
        <a:p>
          <a:r>
            <a:rPr lang="en-US"/>
            <a:t>DSA -Algorithm Basic </a:t>
          </a:r>
        </a:p>
      </dgm:t>
    </dgm:pt>
    <dgm:pt modelId="{98D9E845-D392-4CBD-9CC3-E9DEDFB35F96}" type="parTrans" cxnId="{F4FB6D1D-61E7-49D2-B449-A852A5E54A6D}">
      <dgm:prSet/>
      <dgm:spPr/>
      <dgm:t>
        <a:bodyPr/>
        <a:lstStyle/>
        <a:p>
          <a:endParaRPr lang="en-US"/>
        </a:p>
      </dgm:t>
    </dgm:pt>
    <dgm:pt modelId="{0D5801E2-5275-48FF-A62B-2DCDA03F4002}" type="sibTrans" cxnId="{F4FB6D1D-61E7-49D2-B449-A852A5E54A6D}">
      <dgm:prSet/>
      <dgm:spPr/>
      <dgm:t>
        <a:bodyPr/>
        <a:lstStyle/>
        <a:p>
          <a:endParaRPr lang="en-US"/>
        </a:p>
      </dgm:t>
    </dgm:pt>
    <dgm:pt modelId="{0C23D704-6490-47E6-876F-F15C2D07F8D2}">
      <dgm:prSet/>
      <dgm:spPr/>
      <dgm:t>
        <a:bodyPr/>
        <a:lstStyle/>
        <a:p>
          <a:r>
            <a:rPr lang="en-US"/>
            <a:t>Searching Techniques</a:t>
          </a:r>
        </a:p>
      </dgm:t>
    </dgm:pt>
    <dgm:pt modelId="{910449BA-E238-4DEE-B300-6D4A8F4FA5CE}" type="parTrans" cxnId="{61C3194F-CB3B-4F68-8898-5DABC0E9D785}">
      <dgm:prSet/>
      <dgm:spPr/>
      <dgm:t>
        <a:bodyPr/>
        <a:lstStyle/>
        <a:p>
          <a:endParaRPr lang="en-US"/>
        </a:p>
      </dgm:t>
    </dgm:pt>
    <dgm:pt modelId="{BD8721ED-8D92-49EF-9681-724934003509}" type="sibTrans" cxnId="{61C3194F-CB3B-4F68-8898-5DABC0E9D785}">
      <dgm:prSet/>
      <dgm:spPr/>
      <dgm:t>
        <a:bodyPr/>
        <a:lstStyle/>
        <a:p>
          <a:endParaRPr lang="en-US"/>
        </a:p>
      </dgm:t>
    </dgm:pt>
    <dgm:pt modelId="{9A8C9EAD-9901-457C-A42B-2537247DFADC}">
      <dgm:prSet/>
      <dgm:spPr/>
      <dgm:t>
        <a:bodyPr/>
        <a:lstStyle/>
        <a:p>
          <a:r>
            <a:rPr lang="en-US"/>
            <a:t>Sorting Techniques</a:t>
          </a:r>
        </a:p>
      </dgm:t>
    </dgm:pt>
    <dgm:pt modelId="{3A40CABA-AD49-4281-9BC7-EFB75C6531BC}" type="parTrans" cxnId="{73C0CB03-7826-4ECE-8076-25ACCB00C3D7}">
      <dgm:prSet/>
      <dgm:spPr/>
      <dgm:t>
        <a:bodyPr/>
        <a:lstStyle/>
        <a:p>
          <a:endParaRPr lang="en-US"/>
        </a:p>
      </dgm:t>
    </dgm:pt>
    <dgm:pt modelId="{DB6F9A90-BC0D-4FA5-8267-F4FD7750D47C}" type="sibTrans" cxnId="{73C0CB03-7826-4ECE-8076-25ACCB00C3D7}">
      <dgm:prSet/>
      <dgm:spPr/>
      <dgm:t>
        <a:bodyPr/>
        <a:lstStyle/>
        <a:p>
          <a:endParaRPr lang="en-US"/>
        </a:p>
      </dgm:t>
    </dgm:pt>
    <dgm:pt modelId="{8933BD5A-2699-44D1-85A6-F255226BEC7B}">
      <dgm:prSet/>
      <dgm:spPr/>
      <dgm:t>
        <a:bodyPr/>
        <a:lstStyle/>
        <a:p>
          <a:r>
            <a:rPr lang="en-US"/>
            <a:t>Graph Data structure</a:t>
          </a:r>
        </a:p>
      </dgm:t>
    </dgm:pt>
    <dgm:pt modelId="{801E3312-0164-4141-9FEE-695A5F391783}" type="parTrans" cxnId="{E7FD224B-14A4-4EAD-92B0-F0456C3B84A9}">
      <dgm:prSet/>
      <dgm:spPr/>
      <dgm:t>
        <a:bodyPr/>
        <a:lstStyle/>
        <a:p>
          <a:endParaRPr lang="en-US"/>
        </a:p>
      </dgm:t>
    </dgm:pt>
    <dgm:pt modelId="{58FDF6EE-E53D-4EC0-9EF2-C269E3AFAA20}" type="sibTrans" cxnId="{E7FD224B-14A4-4EAD-92B0-F0456C3B84A9}">
      <dgm:prSet/>
      <dgm:spPr/>
      <dgm:t>
        <a:bodyPr/>
        <a:lstStyle/>
        <a:p>
          <a:endParaRPr lang="en-US"/>
        </a:p>
      </dgm:t>
    </dgm:pt>
    <dgm:pt modelId="{ADB51E62-CC06-411E-9961-3C307A2D813B}">
      <dgm:prSet/>
      <dgm:spPr/>
      <dgm:t>
        <a:bodyPr/>
        <a:lstStyle/>
        <a:p>
          <a:r>
            <a:rPr lang="en-US" dirty="0"/>
            <a:t>Linked lists</a:t>
          </a:r>
        </a:p>
      </dgm:t>
    </dgm:pt>
    <dgm:pt modelId="{9A2DA09F-6A8A-4572-B7C9-8A315F37A7F6}" type="parTrans" cxnId="{09F8D6E8-5763-4C15-9A90-DF545825954C}">
      <dgm:prSet/>
      <dgm:spPr/>
      <dgm:t>
        <a:bodyPr/>
        <a:lstStyle/>
        <a:p>
          <a:endParaRPr lang="en-US"/>
        </a:p>
      </dgm:t>
    </dgm:pt>
    <dgm:pt modelId="{53E4483B-E495-4289-BB16-FE585573BAEE}" type="sibTrans" cxnId="{09F8D6E8-5763-4C15-9A90-DF545825954C}">
      <dgm:prSet/>
      <dgm:spPr/>
      <dgm:t>
        <a:bodyPr/>
        <a:lstStyle/>
        <a:p>
          <a:endParaRPr lang="en-US"/>
        </a:p>
      </dgm:t>
    </dgm:pt>
    <dgm:pt modelId="{136DA7CA-BE7E-45BD-9859-8079E306FCFB}">
      <dgm:prSet/>
      <dgm:spPr/>
      <dgm:t>
        <a:bodyPr/>
        <a:lstStyle/>
        <a:p>
          <a:r>
            <a:rPr lang="en-US"/>
            <a:t>Stack &amp; Queue </a:t>
          </a:r>
        </a:p>
      </dgm:t>
    </dgm:pt>
    <dgm:pt modelId="{3124BA6A-727E-4A6E-996F-CA964DC74DEB}" type="parTrans" cxnId="{526D238D-663A-41BF-AAAD-33838E79190B}">
      <dgm:prSet/>
      <dgm:spPr/>
      <dgm:t>
        <a:bodyPr/>
        <a:lstStyle/>
        <a:p>
          <a:endParaRPr lang="en-US"/>
        </a:p>
      </dgm:t>
    </dgm:pt>
    <dgm:pt modelId="{0CD2D300-0523-46B1-BEE3-E9395163CF03}" type="sibTrans" cxnId="{526D238D-663A-41BF-AAAD-33838E79190B}">
      <dgm:prSet/>
      <dgm:spPr/>
      <dgm:t>
        <a:bodyPr/>
        <a:lstStyle/>
        <a:p>
          <a:endParaRPr lang="en-US"/>
        </a:p>
      </dgm:t>
    </dgm:pt>
    <dgm:pt modelId="{495B31B6-BEDC-4610-8034-D7291EE42089}" type="pres">
      <dgm:prSet presAssocID="{4A9DC94A-A4D3-4FC4-9719-5AC29462AA9F}" presName="diagram" presStyleCnt="0">
        <dgm:presLayoutVars>
          <dgm:dir/>
          <dgm:resizeHandles val="exact"/>
        </dgm:presLayoutVars>
      </dgm:prSet>
      <dgm:spPr/>
    </dgm:pt>
    <dgm:pt modelId="{846A6DBF-B3EA-48CA-9888-1EBB6A8FCB61}" type="pres">
      <dgm:prSet presAssocID="{98B6797C-57D3-4615-8FDC-C877F2BBF3D8}" presName="node" presStyleLbl="node1" presStyleIdx="0" presStyleCnt="6">
        <dgm:presLayoutVars>
          <dgm:bulletEnabled val="1"/>
        </dgm:presLayoutVars>
      </dgm:prSet>
      <dgm:spPr/>
    </dgm:pt>
    <dgm:pt modelId="{8DE04793-7332-407C-9C4A-4F27BCD3BF43}" type="pres">
      <dgm:prSet presAssocID="{0D5801E2-5275-48FF-A62B-2DCDA03F4002}" presName="sibTrans" presStyleCnt="0"/>
      <dgm:spPr/>
    </dgm:pt>
    <dgm:pt modelId="{D3C6DF01-B713-4CAD-885D-DD9604F7A236}" type="pres">
      <dgm:prSet presAssocID="{0C23D704-6490-47E6-876F-F15C2D07F8D2}" presName="node" presStyleLbl="node1" presStyleIdx="1" presStyleCnt="6">
        <dgm:presLayoutVars>
          <dgm:bulletEnabled val="1"/>
        </dgm:presLayoutVars>
      </dgm:prSet>
      <dgm:spPr/>
    </dgm:pt>
    <dgm:pt modelId="{31323957-3F0E-44A7-9E61-982BD3C22B23}" type="pres">
      <dgm:prSet presAssocID="{BD8721ED-8D92-49EF-9681-724934003509}" presName="sibTrans" presStyleCnt="0"/>
      <dgm:spPr/>
    </dgm:pt>
    <dgm:pt modelId="{6E406197-7B15-4E79-A6D6-15EC2CB76A97}" type="pres">
      <dgm:prSet presAssocID="{9A8C9EAD-9901-457C-A42B-2537247DFADC}" presName="node" presStyleLbl="node1" presStyleIdx="2" presStyleCnt="6">
        <dgm:presLayoutVars>
          <dgm:bulletEnabled val="1"/>
        </dgm:presLayoutVars>
      </dgm:prSet>
      <dgm:spPr/>
    </dgm:pt>
    <dgm:pt modelId="{7ED54DD5-7AC1-453A-9DC5-E4EB755F983D}" type="pres">
      <dgm:prSet presAssocID="{DB6F9A90-BC0D-4FA5-8267-F4FD7750D47C}" presName="sibTrans" presStyleCnt="0"/>
      <dgm:spPr/>
    </dgm:pt>
    <dgm:pt modelId="{C74ED0EF-25CD-4498-B23E-1C3C82272F8F}" type="pres">
      <dgm:prSet presAssocID="{8933BD5A-2699-44D1-85A6-F255226BEC7B}" presName="node" presStyleLbl="node1" presStyleIdx="3" presStyleCnt="6">
        <dgm:presLayoutVars>
          <dgm:bulletEnabled val="1"/>
        </dgm:presLayoutVars>
      </dgm:prSet>
      <dgm:spPr/>
    </dgm:pt>
    <dgm:pt modelId="{E4564E68-B611-4EC0-A1A3-CE2909C26E1A}" type="pres">
      <dgm:prSet presAssocID="{58FDF6EE-E53D-4EC0-9EF2-C269E3AFAA20}" presName="sibTrans" presStyleCnt="0"/>
      <dgm:spPr/>
    </dgm:pt>
    <dgm:pt modelId="{C81875A7-0F01-4DDD-8D84-DE5BD4BAAB81}" type="pres">
      <dgm:prSet presAssocID="{ADB51E62-CC06-411E-9961-3C307A2D813B}" presName="node" presStyleLbl="node1" presStyleIdx="4" presStyleCnt="6">
        <dgm:presLayoutVars>
          <dgm:bulletEnabled val="1"/>
        </dgm:presLayoutVars>
      </dgm:prSet>
      <dgm:spPr/>
    </dgm:pt>
    <dgm:pt modelId="{18DC2CCD-3BFE-4871-A47D-1605F4DE9E2F}" type="pres">
      <dgm:prSet presAssocID="{53E4483B-E495-4289-BB16-FE585573BAEE}" presName="sibTrans" presStyleCnt="0"/>
      <dgm:spPr/>
    </dgm:pt>
    <dgm:pt modelId="{A48599CF-4D14-408F-987E-AE37105E1934}" type="pres">
      <dgm:prSet presAssocID="{136DA7CA-BE7E-45BD-9859-8079E306FCFB}" presName="node" presStyleLbl="node1" presStyleIdx="5" presStyleCnt="6">
        <dgm:presLayoutVars>
          <dgm:bulletEnabled val="1"/>
        </dgm:presLayoutVars>
      </dgm:prSet>
      <dgm:spPr/>
    </dgm:pt>
  </dgm:ptLst>
  <dgm:cxnLst>
    <dgm:cxn modelId="{216A2103-6852-4BE6-B22D-669C350415F7}" type="presOf" srcId="{ADB51E62-CC06-411E-9961-3C307A2D813B}" destId="{C81875A7-0F01-4DDD-8D84-DE5BD4BAAB81}" srcOrd="0" destOrd="0" presId="urn:microsoft.com/office/officeart/2005/8/layout/default"/>
    <dgm:cxn modelId="{73C0CB03-7826-4ECE-8076-25ACCB00C3D7}" srcId="{4A9DC94A-A4D3-4FC4-9719-5AC29462AA9F}" destId="{9A8C9EAD-9901-457C-A42B-2537247DFADC}" srcOrd="2" destOrd="0" parTransId="{3A40CABA-AD49-4281-9BC7-EFB75C6531BC}" sibTransId="{DB6F9A90-BC0D-4FA5-8267-F4FD7750D47C}"/>
    <dgm:cxn modelId="{F4FB6D1D-61E7-49D2-B449-A852A5E54A6D}" srcId="{4A9DC94A-A4D3-4FC4-9719-5AC29462AA9F}" destId="{98B6797C-57D3-4615-8FDC-C877F2BBF3D8}" srcOrd="0" destOrd="0" parTransId="{98D9E845-D392-4CBD-9CC3-E9DEDFB35F96}" sibTransId="{0D5801E2-5275-48FF-A62B-2DCDA03F4002}"/>
    <dgm:cxn modelId="{E7FD224B-14A4-4EAD-92B0-F0456C3B84A9}" srcId="{4A9DC94A-A4D3-4FC4-9719-5AC29462AA9F}" destId="{8933BD5A-2699-44D1-85A6-F255226BEC7B}" srcOrd="3" destOrd="0" parTransId="{801E3312-0164-4141-9FEE-695A5F391783}" sibTransId="{58FDF6EE-E53D-4EC0-9EF2-C269E3AFAA20}"/>
    <dgm:cxn modelId="{61C3194F-CB3B-4F68-8898-5DABC0E9D785}" srcId="{4A9DC94A-A4D3-4FC4-9719-5AC29462AA9F}" destId="{0C23D704-6490-47E6-876F-F15C2D07F8D2}" srcOrd="1" destOrd="0" parTransId="{910449BA-E238-4DEE-B300-6D4A8F4FA5CE}" sibTransId="{BD8721ED-8D92-49EF-9681-724934003509}"/>
    <dgm:cxn modelId="{CD78518C-830E-472A-BB76-FF44C1BB6EBC}" type="presOf" srcId="{98B6797C-57D3-4615-8FDC-C877F2BBF3D8}" destId="{846A6DBF-B3EA-48CA-9888-1EBB6A8FCB61}" srcOrd="0" destOrd="0" presId="urn:microsoft.com/office/officeart/2005/8/layout/default"/>
    <dgm:cxn modelId="{526D238D-663A-41BF-AAAD-33838E79190B}" srcId="{4A9DC94A-A4D3-4FC4-9719-5AC29462AA9F}" destId="{136DA7CA-BE7E-45BD-9859-8079E306FCFB}" srcOrd="5" destOrd="0" parTransId="{3124BA6A-727E-4A6E-996F-CA964DC74DEB}" sibTransId="{0CD2D300-0523-46B1-BEE3-E9395163CF03}"/>
    <dgm:cxn modelId="{6F718994-F18B-448B-93BD-E0693FEDBF2F}" type="presOf" srcId="{0C23D704-6490-47E6-876F-F15C2D07F8D2}" destId="{D3C6DF01-B713-4CAD-885D-DD9604F7A236}" srcOrd="0" destOrd="0" presId="urn:microsoft.com/office/officeart/2005/8/layout/default"/>
    <dgm:cxn modelId="{5AF1A7CA-3A0E-4F25-AD18-C99C915D6A9F}" type="presOf" srcId="{4A9DC94A-A4D3-4FC4-9719-5AC29462AA9F}" destId="{495B31B6-BEDC-4610-8034-D7291EE42089}" srcOrd="0" destOrd="0" presId="urn:microsoft.com/office/officeart/2005/8/layout/default"/>
    <dgm:cxn modelId="{09F8D6E8-5763-4C15-9A90-DF545825954C}" srcId="{4A9DC94A-A4D3-4FC4-9719-5AC29462AA9F}" destId="{ADB51E62-CC06-411E-9961-3C307A2D813B}" srcOrd="4" destOrd="0" parTransId="{9A2DA09F-6A8A-4572-B7C9-8A315F37A7F6}" sibTransId="{53E4483B-E495-4289-BB16-FE585573BAEE}"/>
    <dgm:cxn modelId="{20147AEB-5660-4913-A769-2EF2732ABA2B}" type="presOf" srcId="{8933BD5A-2699-44D1-85A6-F255226BEC7B}" destId="{C74ED0EF-25CD-4498-B23E-1C3C82272F8F}" srcOrd="0" destOrd="0" presId="urn:microsoft.com/office/officeart/2005/8/layout/default"/>
    <dgm:cxn modelId="{4A8DF8F6-7E84-4535-B35B-BB8B37716F27}" type="presOf" srcId="{136DA7CA-BE7E-45BD-9859-8079E306FCFB}" destId="{A48599CF-4D14-408F-987E-AE37105E1934}" srcOrd="0" destOrd="0" presId="urn:microsoft.com/office/officeart/2005/8/layout/default"/>
    <dgm:cxn modelId="{007290FC-719D-4C64-8688-739176616A63}" type="presOf" srcId="{9A8C9EAD-9901-457C-A42B-2537247DFADC}" destId="{6E406197-7B15-4E79-A6D6-15EC2CB76A97}" srcOrd="0" destOrd="0" presId="urn:microsoft.com/office/officeart/2005/8/layout/default"/>
    <dgm:cxn modelId="{44B1EBD7-0FD8-4F90-BA90-7E21793100B2}" type="presParOf" srcId="{495B31B6-BEDC-4610-8034-D7291EE42089}" destId="{846A6DBF-B3EA-48CA-9888-1EBB6A8FCB61}" srcOrd="0" destOrd="0" presId="urn:microsoft.com/office/officeart/2005/8/layout/default"/>
    <dgm:cxn modelId="{1241FD29-78CC-4BD1-9E21-58553359569F}" type="presParOf" srcId="{495B31B6-BEDC-4610-8034-D7291EE42089}" destId="{8DE04793-7332-407C-9C4A-4F27BCD3BF43}" srcOrd="1" destOrd="0" presId="urn:microsoft.com/office/officeart/2005/8/layout/default"/>
    <dgm:cxn modelId="{66F0F62A-CF76-4294-A18B-66C90F284A2F}" type="presParOf" srcId="{495B31B6-BEDC-4610-8034-D7291EE42089}" destId="{D3C6DF01-B713-4CAD-885D-DD9604F7A236}" srcOrd="2" destOrd="0" presId="urn:microsoft.com/office/officeart/2005/8/layout/default"/>
    <dgm:cxn modelId="{EE8B8A28-45F5-4D4D-86CD-2792DA8DDCFC}" type="presParOf" srcId="{495B31B6-BEDC-4610-8034-D7291EE42089}" destId="{31323957-3F0E-44A7-9E61-982BD3C22B23}" srcOrd="3" destOrd="0" presId="urn:microsoft.com/office/officeart/2005/8/layout/default"/>
    <dgm:cxn modelId="{E3E92A32-5C76-482E-A404-FEBB62A083B9}" type="presParOf" srcId="{495B31B6-BEDC-4610-8034-D7291EE42089}" destId="{6E406197-7B15-4E79-A6D6-15EC2CB76A97}" srcOrd="4" destOrd="0" presId="urn:microsoft.com/office/officeart/2005/8/layout/default"/>
    <dgm:cxn modelId="{23666254-495F-4DBB-AD5A-BB8476019DC7}" type="presParOf" srcId="{495B31B6-BEDC-4610-8034-D7291EE42089}" destId="{7ED54DD5-7AC1-453A-9DC5-E4EB755F983D}" srcOrd="5" destOrd="0" presId="urn:microsoft.com/office/officeart/2005/8/layout/default"/>
    <dgm:cxn modelId="{0B4A5EAB-9BD0-45CF-B997-CEF994509FFD}" type="presParOf" srcId="{495B31B6-BEDC-4610-8034-D7291EE42089}" destId="{C74ED0EF-25CD-4498-B23E-1C3C82272F8F}" srcOrd="6" destOrd="0" presId="urn:microsoft.com/office/officeart/2005/8/layout/default"/>
    <dgm:cxn modelId="{01EF57E0-4820-498D-8C4D-0B2A415FC516}" type="presParOf" srcId="{495B31B6-BEDC-4610-8034-D7291EE42089}" destId="{E4564E68-B611-4EC0-A1A3-CE2909C26E1A}" srcOrd="7" destOrd="0" presId="urn:microsoft.com/office/officeart/2005/8/layout/default"/>
    <dgm:cxn modelId="{11AF25F4-5322-421C-BAED-E1E30938188E}" type="presParOf" srcId="{495B31B6-BEDC-4610-8034-D7291EE42089}" destId="{C81875A7-0F01-4DDD-8D84-DE5BD4BAAB81}" srcOrd="8" destOrd="0" presId="urn:microsoft.com/office/officeart/2005/8/layout/default"/>
    <dgm:cxn modelId="{8A06EDA5-0A67-413A-820D-525564C65187}" type="presParOf" srcId="{495B31B6-BEDC-4610-8034-D7291EE42089}" destId="{18DC2CCD-3BFE-4871-A47D-1605F4DE9E2F}" srcOrd="9" destOrd="0" presId="urn:microsoft.com/office/officeart/2005/8/layout/default"/>
    <dgm:cxn modelId="{AAE2A0A5-7934-4CD4-B5A5-40DAA54120C2}" type="presParOf" srcId="{495B31B6-BEDC-4610-8034-D7291EE42089}" destId="{A48599CF-4D14-408F-987E-AE37105E1934}"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A9DC94A-A4D3-4FC4-9719-5AC29462AA9F}"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9A8C9EAD-9901-457C-A42B-2537247DFADC}">
      <dgm:prSet/>
      <dgm:spPr/>
      <dgm:t>
        <a:bodyPr/>
        <a:lstStyle/>
        <a:p>
          <a:r>
            <a:rPr lang="en-US" dirty="0"/>
            <a:t>Arrays</a:t>
          </a:r>
        </a:p>
      </dgm:t>
    </dgm:pt>
    <dgm:pt modelId="{3A40CABA-AD49-4281-9BC7-EFB75C6531BC}" type="parTrans" cxnId="{73C0CB03-7826-4ECE-8076-25ACCB00C3D7}">
      <dgm:prSet/>
      <dgm:spPr/>
      <dgm:t>
        <a:bodyPr/>
        <a:lstStyle/>
        <a:p>
          <a:endParaRPr lang="en-US"/>
        </a:p>
      </dgm:t>
    </dgm:pt>
    <dgm:pt modelId="{DB6F9A90-BC0D-4FA5-8267-F4FD7750D47C}" type="sibTrans" cxnId="{73C0CB03-7826-4ECE-8076-25ACCB00C3D7}">
      <dgm:prSet/>
      <dgm:spPr/>
      <dgm:t>
        <a:bodyPr/>
        <a:lstStyle/>
        <a:p>
          <a:endParaRPr lang="en-US"/>
        </a:p>
      </dgm:t>
    </dgm:pt>
    <dgm:pt modelId="{8933BD5A-2699-44D1-85A6-F255226BEC7B}">
      <dgm:prSet/>
      <dgm:spPr/>
      <dgm:t>
        <a:bodyPr/>
        <a:lstStyle/>
        <a:p>
          <a:r>
            <a:rPr lang="en-US" dirty="0"/>
            <a:t>Hashing</a:t>
          </a:r>
        </a:p>
      </dgm:t>
    </dgm:pt>
    <dgm:pt modelId="{801E3312-0164-4141-9FEE-695A5F391783}" type="parTrans" cxnId="{E7FD224B-14A4-4EAD-92B0-F0456C3B84A9}">
      <dgm:prSet/>
      <dgm:spPr/>
      <dgm:t>
        <a:bodyPr/>
        <a:lstStyle/>
        <a:p>
          <a:endParaRPr lang="en-US"/>
        </a:p>
      </dgm:t>
    </dgm:pt>
    <dgm:pt modelId="{58FDF6EE-E53D-4EC0-9EF2-C269E3AFAA20}" type="sibTrans" cxnId="{E7FD224B-14A4-4EAD-92B0-F0456C3B84A9}">
      <dgm:prSet/>
      <dgm:spPr/>
      <dgm:t>
        <a:bodyPr/>
        <a:lstStyle/>
        <a:p>
          <a:endParaRPr lang="en-US"/>
        </a:p>
      </dgm:t>
    </dgm:pt>
    <dgm:pt modelId="{ADB51E62-CC06-411E-9961-3C307A2D813B}">
      <dgm:prSet/>
      <dgm:spPr/>
      <dgm:t>
        <a:bodyPr/>
        <a:lstStyle/>
        <a:p>
          <a:r>
            <a:rPr lang="en-US" dirty="0"/>
            <a:t>Strings</a:t>
          </a:r>
        </a:p>
      </dgm:t>
    </dgm:pt>
    <dgm:pt modelId="{9A2DA09F-6A8A-4572-B7C9-8A315F37A7F6}" type="parTrans" cxnId="{09F8D6E8-5763-4C15-9A90-DF545825954C}">
      <dgm:prSet/>
      <dgm:spPr/>
      <dgm:t>
        <a:bodyPr/>
        <a:lstStyle/>
        <a:p>
          <a:endParaRPr lang="en-US"/>
        </a:p>
      </dgm:t>
    </dgm:pt>
    <dgm:pt modelId="{53E4483B-E495-4289-BB16-FE585573BAEE}" type="sibTrans" cxnId="{09F8D6E8-5763-4C15-9A90-DF545825954C}">
      <dgm:prSet/>
      <dgm:spPr/>
      <dgm:t>
        <a:bodyPr/>
        <a:lstStyle/>
        <a:p>
          <a:endParaRPr lang="en-US"/>
        </a:p>
      </dgm:t>
    </dgm:pt>
    <dgm:pt modelId="{136DA7CA-BE7E-45BD-9859-8079E306FCFB}">
      <dgm:prSet/>
      <dgm:spPr/>
      <dgm:t>
        <a:bodyPr/>
        <a:lstStyle/>
        <a:p>
          <a:r>
            <a:rPr lang="en-US" dirty="0"/>
            <a:t>Binary Search Tree</a:t>
          </a:r>
        </a:p>
      </dgm:t>
    </dgm:pt>
    <dgm:pt modelId="{3124BA6A-727E-4A6E-996F-CA964DC74DEB}" type="parTrans" cxnId="{526D238D-663A-41BF-AAAD-33838E79190B}">
      <dgm:prSet/>
      <dgm:spPr/>
      <dgm:t>
        <a:bodyPr/>
        <a:lstStyle/>
        <a:p>
          <a:endParaRPr lang="en-US"/>
        </a:p>
      </dgm:t>
    </dgm:pt>
    <dgm:pt modelId="{0CD2D300-0523-46B1-BEE3-E9395163CF03}" type="sibTrans" cxnId="{526D238D-663A-41BF-AAAD-33838E79190B}">
      <dgm:prSet/>
      <dgm:spPr/>
      <dgm:t>
        <a:bodyPr/>
        <a:lstStyle/>
        <a:p>
          <a:endParaRPr lang="en-US"/>
        </a:p>
      </dgm:t>
    </dgm:pt>
    <dgm:pt modelId="{0C23D704-6490-47E6-876F-F15C2D07F8D2}">
      <dgm:prSet/>
      <dgm:spPr/>
      <dgm:t>
        <a:bodyPr/>
        <a:lstStyle/>
        <a:p>
          <a:r>
            <a:rPr lang="en-US" dirty="0"/>
            <a:t>Matrix</a:t>
          </a:r>
        </a:p>
      </dgm:t>
    </dgm:pt>
    <dgm:pt modelId="{BD8721ED-8D92-49EF-9681-724934003509}" type="sibTrans" cxnId="{61C3194F-CB3B-4F68-8898-5DABC0E9D785}">
      <dgm:prSet/>
      <dgm:spPr/>
      <dgm:t>
        <a:bodyPr/>
        <a:lstStyle/>
        <a:p>
          <a:endParaRPr lang="en-US"/>
        </a:p>
      </dgm:t>
    </dgm:pt>
    <dgm:pt modelId="{910449BA-E238-4DEE-B300-6D4A8F4FA5CE}" type="parTrans" cxnId="{61C3194F-CB3B-4F68-8898-5DABC0E9D785}">
      <dgm:prSet/>
      <dgm:spPr/>
      <dgm:t>
        <a:bodyPr/>
        <a:lstStyle/>
        <a:p>
          <a:endParaRPr lang="en-US"/>
        </a:p>
      </dgm:t>
    </dgm:pt>
    <dgm:pt modelId="{495B31B6-BEDC-4610-8034-D7291EE42089}" type="pres">
      <dgm:prSet presAssocID="{4A9DC94A-A4D3-4FC4-9719-5AC29462AA9F}" presName="diagram" presStyleCnt="0">
        <dgm:presLayoutVars>
          <dgm:dir/>
          <dgm:resizeHandles val="exact"/>
        </dgm:presLayoutVars>
      </dgm:prSet>
      <dgm:spPr/>
    </dgm:pt>
    <dgm:pt modelId="{D3C6DF01-B713-4CAD-885D-DD9604F7A236}" type="pres">
      <dgm:prSet presAssocID="{0C23D704-6490-47E6-876F-F15C2D07F8D2}" presName="node" presStyleLbl="node1" presStyleIdx="0" presStyleCnt="5">
        <dgm:presLayoutVars>
          <dgm:bulletEnabled val="1"/>
        </dgm:presLayoutVars>
      </dgm:prSet>
      <dgm:spPr/>
    </dgm:pt>
    <dgm:pt modelId="{31323957-3F0E-44A7-9E61-982BD3C22B23}" type="pres">
      <dgm:prSet presAssocID="{BD8721ED-8D92-49EF-9681-724934003509}" presName="sibTrans" presStyleCnt="0"/>
      <dgm:spPr/>
    </dgm:pt>
    <dgm:pt modelId="{6E406197-7B15-4E79-A6D6-15EC2CB76A97}" type="pres">
      <dgm:prSet presAssocID="{9A8C9EAD-9901-457C-A42B-2537247DFADC}" presName="node" presStyleLbl="node1" presStyleIdx="1" presStyleCnt="5">
        <dgm:presLayoutVars>
          <dgm:bulletEnabled val="1"/>
        </dgm:presLayoutVars>
      </dgm:prSet>
      <dgm:spPr/>
    </dgm:pt>
    <dgm:pt modelId="{7ED54DD5-7AC1-453A-9DC5-E4EB755F983D}" type="pres">
      <dgm:prSet presAssocID="{DB6F9A90-BC0D-4FA5-8267-F4FD7750D47C}" presName="sibTrans" presStyleCnt="0"/>
      <dgm:spPr/>
    </dgm:pt>
    <dgm:pt modelId="{C74ED0EF-25CD-4498-B23E-1C3C82272F8F}" type="pres">
      <dgm:prSet presAssocID="{8933BD5A-2699-44D1-85A6-F255226BEC7B}" presName="node" presStyleLbl="node1" presStyleIdx="2" presStyleCnt="5">
        <dgm:presLayoutVars>
          <dgm:bulletEnabled val="1"/>
        </dgm:presLayoutVars>
      </dgm:prSet>
      <dgm:spPr/>
    </dgm:pt>
    <dgm:pt modelId="{E4564E68-B611-4EC0-A1A3-CE2909C26E1A}" type="pres">
      <dgm:prSet presAssocID="{58FDF6EE-E53D-4EC0-9EF2-C269E3AFAA20}" presName="sibTrans" presStyleCnt="0"/>
      <dgm:spPr/>
    </dgm:pt>
    <dgm:pt modelId="{C81875A7-0F01-4DDD-8D84-DE5BD4BAAB81}" type="pres">
      <dgm:prSet presAssocID="{ADB51E62-CC06-411E-9961-3C307A2D813B}" presName="node" presStyleLbl="node1" presStyleIdx="3" presStyleCnt="5">
        <dgm:presLayoutVars>
          <dgm:bulletEnabled val="1"/>
        </dgm:presLayoutVars>
      </dgm:prSet>
      <dgm:spPr/>
    </dgm:pt>
    <dgm:pt modelId="{18DC2CCD-3BFE-4871-A47D-1605F4DE9E2F}" type="pres">
      <dgm:prSet presAssocID="{53E4483B-E495-4289-BB16-FE585573BAEE}" presName="sibTrans" presStyleCnt="0"/>
      <dgm:spPr/>
    </dgm:pt>
    <dgm:pt modelId="{A48599CF-4D14-408F-987E-AE37105E1934}" type="pres">
      <dgm:prSet presAssocID="{136DA7CA-BE7E-45BD-9859-8079E306FCFB}" presName="node" presStyleLbl="node1" presStyleIdx="4" presStyleCnt="5">
        <dgm:presLayoutVars>
          <dgm:bulletEnabled val="1"/>
        </dgm:presLayoutVars>
      </dgm:prSet>
      <dgm:spPr/>
    </dgm:pt>
  </dgm:ptLst>
  <dgm:cxnLst>
    <dgm:cxn modelId="{216A2103-6852-4BE6-B22D-669C350415F7}" type="presOf" srcId="{ADB51E62-CC06-411E-9961-3C307A2D813B}" destId="{C81875A7-0F01-4DDD-8D84-DE5BD4BAAB81}" srcOrd="0" destOrd="0" presId="urn:microsoft.com/office/officeart/2005/8/layout/default"/>
    <dgm:cxn modelId="{73C0CB03-7826-4ECE-8076-25ACCB00C3D7}" srcId="{4A9DC94A-A4D3-4FC4-9719-5AC29462AA9F}" destId="{9A8C9EAD-9901-457C-A42B-2537247DFADC}" srcOrd="1" destOrd="0" parTransId="{3A40CABA-AD49-4281-9BC7-EFB75C6531BC}" sibTransId="{DB6F9A90-BC0D-4FA5-8267-F4FD7750D47C}"/>
    <dgm:cxn modelId="{E7FD224B-14A4-4EAD-92B0-F0456C3B84A9}" srcId="{4A9DC94A-A4D3-4FC4-9719-5AC29462AA9F}" destId="{8933BD5A-2699-44D1-85A6-F255226BEC7B}" srcOrd="2" destOrd="0" parTransId="{801E3312-0164-4141-9FEE-695A5F391783}" sibTransId="{58FDF6EE-E53D-4EC0-9EF2-C269E3AFAA20}"/>
    <dgm:cxn modelId="{61C3194F-CB3B-4F68-8898-5DABC0E9D785}" srcId="{4A9DC94A-A4D3-4FC4-9719-5AC29462AA9F}" destId="{0C23D704-6490-47E6-876F-F15C2D07F8D2}" srcOrd="0" destOrd="0" parTransId="{910449BA-E238-4DEE-B300-6D4A8F4FA5CE}" sibTransId="{BD8721ED-8D92-49EF-9681-724934003509}"/>
    <dgm:cxn modelId="{526D238D-663A-41BF-AAAD-33838E79190B}" srcId="{4A9DC94A-A4D3-4FC4-9719-5AC29462AA9F}" destId="{136DA7CA-BE7E-45BD-9859-8079E306FCFB}" srcOrd="4" destOrd="0" parTransId="{3124BA6A-727E-4A6E-996F-CA964DC74DEB}" sibTransId="{0CD2D300-0523-46B1-BEE3-E9395163CF03}"/>
    <dgm:cxn modelId="{6F718994-F18B-448B-93BD-E0693FEDBF2F}" type="presOf" srcId="{0C23D704-6490-47E6-876F-F15C2D07F8D2}" destId="{D3C6DF01-B713-4CAD-885D-DD9604F7A236}" srcOrd="0" destOrd="0" presId="urn:microsoft.com/office/officeart/2005/8/layout/default"/>
    <dgm:cxn modelId="{5AF1A7CA-3A0E-4F25-AD18-C99C915D6A9F}" type="presOf" srcId="{4A9DC94A-A4D3-4FC4-9719-5AC29462AA9F}" destId="{495B31B6-BEDC-4610-8034-D7291EE42089}" srcOrd="0" destOrd="0" presId="urn:microsoft.com/office/officeart/2005/8/layout/default"/>
    <dgm:cxn modelId="{09F8D6E8-5763-4C15-9A90-DF545825954C}" srcId="{4A9DC94A-A4D3-4FC4-9719-5AC29462AA9F}" destId="{ADB51E62-CC06-411E-9961-3C307A2D813B}" srcOrd="3" destOrd="0" parTransId="{9A2DA09F-6A8A-4572-B7C9-8A315F37A7F6}" sibTransId="{53E4483B-E495-4289-BB16-FE585573BAEE}"/>
    <dgm:cxn modelId="{20147AEB-5660-4913-A769-2EF2732ABA2B}" type="presOf" srcId="{8933BD5A-2699-44D1-85A6-F255226BEC7B}" destId="{C74ED0EF-25CD-4498-B23E-1C3C82272F8F}" srcOrd="0" destOrd="0" presId="urn:microsoft.com/office/officeart/2005/8/layout/default"/>
    <dgm:cxn modelId="{4A8DF8F6-7E84-4535-B35B-BB8B37716F27}" type="presOf" srcId="{136DA7CA-BE7E-45BD-9859-8079E306FCFB}" destId="{A48599CF-4D14-408F-987E-AE37105E1934}" srcOrd="0" destOrd="0" presId="urn:microsoft.com/office/officeart/2005/8/layout/default"/>
    <dgm:cxn modelId="{007290FC-719D-4C64-8688-739176616A63}" type="presOf" srcId="{9A8C9EAD-9901-457C-A42B-2537247DFADC}" destId="{6E406197-7B15-4E79-A6D6-15EC2CB76A97}" srcOrd="0" destOrd="0" presId="urn:microsoft.com/office/officeart/2005/8/layout/default"/>
    <dgm:cxn modelId="{66F0F62A-CF76-4294-A18B-66C90F284A2F}" type="presParOf" srcId="{495B31B6-BEDC-4610-8034-D7291EE42089}" destId="{D3C6DF01-B713-4CAD-885D-DD9604F7A236}" srcOrd="0" destOrd="0" presId="urn:microsoft.com/office/officeart/2005/8/layout/default"/>
    <dgm:cxn modelId="{EE8B8A28-45F5-4D4D-86CD-2792DA8DDCFC}" type="presParOf" srcId="{495B31B6-BEDC-4610-8034-D7291EE42089}" destId="{31323957-3F0E-44A7-9E61-982BD3C22B23}" srcOrd="1" destOrd="0" presId="urn:microsoft.com/office/officeart/2005/8/layout/default"/>
    <dgm:cxn modelId="{E3E92A32-5C76-482E-A404-FEBB62A083B9}" type="presParOf" srcId="{495B31B6-BEDC-4610-8034-D7291EE42089}" destId="{6E406197-7B15-4E79-A6D6-15EC2CB76A97}" srcOrd="2" destOrd="0" presId="urn:microsoft.com/office/officeart/2005/8/layout/default"/>
    <dgm:cxn modelId="{23666254-495F-4DBB-AD5A-BB8476019DC7}" type="presParOf" srcId="{495B31B6-BEDC-4610-8034-D7291EE42089}" destId="{7ED54DD5-7AC1-453A-9DC5-E4EB755F983D}" srcOrd="3" destOrd="0" presId="urn:microsoft.com/office/officeart/2005/8/layout/default"/>
    <dgm:cxn modelId="{0B4A5EAB-9BD0-45CF-B997-CEF994509FFD}" type="presParOf" srcId="{495B31B6-BEDC-4610-8034-D7291EE42089}" destId="{C74ED0EF-25CD-4498-B23E-1C3C82272F8F}" srcOrd="4" destOrd="0" presId="urn:microsoft.com/office/officeart/2005/8/layout/default"/>
    <dgm:cxn modelId="{01EF57E0-4820-498D-8C4D-0B2A415FC516}" type="presParOf" srcId="{495B31B6-BEDC-4610-8034-D7291EE42089}" destId="{E4564E68-B611-4EC0-A1A3-CE2909C26E1A}" srcOrd="5" destOrd="0" presId="urn:microsoft.com/office/officeart/2005/8/layout/default"/>
    <dgm:cxn modelId="{11AF25F4-5322-421C-BAED-E1E30938188E}" type="presParOf" srcId="{495B31B6-BEDC-4610-8034-D7291EE42089}" destId="{C81875A7-0F01-4DDD-8D84-DE5BD4BAAB81}" srcOrd="6" destOrd="0" presId="urn:microsoft.com/office/officeart/2005/8/layout/default"/>
    <dgm:cxn modelId="{8A06EDA5-0A67-413A-820D-525564C65187}" type="presParOf" srcId="{495B31B6-BEDC-4610-8034-D7291EE42089}" destId="{18DC2CCD-3BFE-4871-A47D-1605F4DE9E2F}" srcOrd="7" destOrd="0" presId="urn:microsoft.com/office/officeart/2005/8/layout/default"/>
    <dgm:cxn modelId="{AAE2A0A5-7934-4CD4-B5A5-40DAA54120C2}" type="presParOf" srcId="{495B31B6-BEDC-4610-8034-D7291EE42089}" destId="{A48599CF-4D14-408F-987E-AE37105E1934}"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A9DC94A-A4D3-4FC4-9719-5AC29462AA9F}"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8933BD5A-2699-44D1-85A6-F255226BEC7B}">
      <dgm:prSet/>
      <dgm:spPr/>
      <dgm:t>
        <a:bodyPr/>
        <a:lstStyle/>
        <a:p>
          <a:r>
            <a:rPr lang="en-US" dirty="0"/>
            <a:t>Recursion</a:t>
          </a:r>
        </a:p>
      </dgm:t>
    </dgm:pt>
    <dgm:pt modelId="{801E3312-0164-4141-9FEE-695A5F391783}" type="parTrans" cxnId="{E7FD224B-14A4-4EAD-92B0-F0456C3B84A9}">
      <dgm:prSet/>
      <dgm:spPr/>
      <dgm:t>
        <a:bodyPr/>
        <a:lstStyle/>
        <a:p>
          <a:endParaRPr lang="en-US"/>
        </a:p>
      </dgm:t>
    </dgm:pt>
    <dgm:pt modelId="{58FDF6EE-E53D-4EC0-9EF2-C269E3AFAA20}" type="sibTrans" cxnId="{E7FD224B-14A4-4EAD-92B0-F0456C3B84A9}">
      <dgm:prSet/>
      <dgm:spPr/>
      <dgm:t>
        <a:bodyPr/>
        <a:lstStyle/>
        <a:p>
          <a:endParaRPr lang="en-US"/>
        </a:p>
      </dgm:t>
    </dgm:pt>
    <dgm:pt modelId="{ADB51E62-CC06-411E-9961-3C307A2D813B}">
      <dgm:prSet/>
      <dgm:spPr/>
      <dgm:t>
        <a:bodyPr/>
        <a:lstStyle/>
        <a:p>
          <a:r>
            <a:rPr lang="en-US" dirty="0"/>
            <a:t>Heap</a:t>
          </a:r>
        </a:p>
      </dgm:t>
    </dgm:pt>
    <dgm:pt modelId="{9A2DA09F-6A8A-4572-B7C9-8A315F37A7F6}" type="parTrans" cxnId="{09F8D6E8-5763-4C15-9A90-DF545825954C}">
      <dgm:prSet/>
      <dgm:spPr/>
      <dgm:t>
        <a:bodyPr/>
        <a:lstStyle/>
        <a:p>
          <a:endParaRPr lang="en-US"/>
        </a:p>
      </dgm:t>
    </dgm:pt>
    <dgm:pt modelId="{53E4483B-E495-4289-BB16-FE585573BAEE}" type="sibTrans" cxnId="{09F8D6E8-5763-4C15-9A90-DF545825954C}">
      <dgm:prSet/>
      <dgm:spPr/>
      <dgm:t>
        <a:bodyPr/>
        <a:lstStyle/>
        <a:p>
          <a:endParaRPr lang="en-US"/>
        </a:p>
      </dgm:t>
    </dgm:pt>
    <dgm:pt modelId="{136DA7CA-BE7E-45BD-9859-8079E306FCFB}">
      <dgm:prSet/>
      <dgm:spPr/>
      <dgm:t>
        <a:bodyPr/>
        <a:lstStyle/>
        <a:p>
          <a:r>
            <a:rPr lang="en-US" dirty="0"/>
            <a:t>Disjoint Set</a:t>
          </a:r>
        </a:p>
        <a:p>
          <a:endParaRPr lang="en-US" dirty="0"/>
        </a:p>
      </dgm:t>
    </dgm:pt>
    <dgm:pt modelId="{3124BA6A-727E-4A6E-996F-CA964DC74DEB}" type="parTrans" cxnId="{526D238D-663A-41BF-AAAD-33838E79190B}">
      <dgm:prSet/>
      <dgm:spPr/>
      <dgm:t>
        <a:bodyPr/>
        <a:lstStyle/>
        <a:p>
          <a:endParaRPr lang="en-US"/>
        </a:p>
      </dgm:t>
    </dgm:pt>
    <dgm:pt modelId="{0CD2D300-0523-46B1-BEE3-E9395163CF03}" type="sibTrans" cxnId="{526D238D-663A-41BF-AAAD-33838E79190B}">
      <dgm:prSet/>
      <dgm:spPr/>
      <dgm:t>
        <a:bodyPr/>
        <a:lstStyle/>
        <a:p>
          <a:endParaRPr lang="en-US"/>
        </a:p>
      </dgm:t>
    </dgm:pt>
    <dgm:pt modelId="{0C23D704-6490-47E6-876F-F15C2D07F8D2}">
      <dgm:prSet/>
      <dgm:spPr/>
      <dgm:t>
        <a:bodyPr/>
        <a:lstStyle/>
        <a:p>
          <a:r>
            <a:rPr lang="en-US" dirty="0"/>
            <a:t>Mathematics tools</a:t>
          </a:r>
        </a:p>
      </dgm:t>
    </dgm:pt>
    <dgm:pt modelId="{BD8721ED-8D92-49EF-9681-724934003509}" type="sibTrans" cxnId="{61C3194F-CB3B-4F68-8898-5DABC0E9D785}">
      <dgm:prSet/>
      <dgm:spPr/>
      <dgm:t>
        <a:bodyPr/>
        <a:lstStyle/>
        <a:p>
          <a:endParaRPr lang="en-US"/>
        </a:p>
      </dgm:t>
    </dgm:pt>
    <dgm:pt modelId="{910449BA-E238-4DEE-B300-6D4A8F4FA5CE}" type="parTrans" cxnId="{61C3194F-CB3B-4F68-8898-5DABC0E9D785}">
      <dgm:prSet/>
      <dgm:spPr/>
      <dgm:t>
        <a:bodyPr/>
        <a:lstStyle/>
        <a:p>
          <a:endParaRPr lang="en-US"/>
        </a:p>
      </dgm:t>
    </dgm:pt>
    <dgm:pt modelId="{9A8C9EAD-9901-457C-A42B-2537247DFADC}">
      <dgm:prSet/>
      <dgm:spPr/>
      <dgm:t>
        <a:bodyPr/>
        <a:lstStyle/>
        <a:p>
          <a:r>
            <a:rPr lang="en-US" dirty="0"/>
            <a:t>Bit Magic</a:t>
          </a:r>
        </a:p>
      </dgm:t>
    </dgm:pt>
    <dgm:pt modelId="{DB6F9A90-BC0D-4FA5-8267-F4FD7750D47C}" type="sibTrans" cxnId="{73C0CB03-7826-4ECE-8076-25ACCB00C3D7}">
      <dgm:prSet/>
      <dgm:spPr/>
      <dgm:t>
        <a:bodyPr/>
        <a:lstStyle/>
        <a:p>
          <a:endParaRPr lang="en-US"/>
        </a:p>
      </dgm:t>
    </dgm:pt>
    <dgm:pt modelId="{3A40CABA-AD49-4281-9BC7-EFB75C6531BC}" type="parTrans" cxnId="{73C0CB03-7826-4ECE-8076-25ACCB00C3D7}">
      <dgm:prSet/>
      <dgm:spPr/>
      <dgm:t>
        <a:bodyPr/>
        <a:lstStyle/>
        <a:p>
          <a:endParaRPr lang="en-US"/>
        </a:p>
      </dgm:t>
    </dgm:pt>
    <dgm:pt modelId="{495B31B6-BEDC-4610-8034-D7291EE42089}" type="pres">
      <dgm:prSet presAssocID="{4A9DC94A-A4D3-4FC4-9719-5AC29462AA9F}" presName="diagram" presStyleCnt="0">
        <dgm:presLayoutVars>
          <dgm:dir/>
          <dgm:resizeHandles val="exact"/>
        </dgm:presLayoutVars>
      </dgm:prSet>
      <dgm:spPr/>
    </dgm:pt>
    <dgm:pt modelId="{D3C6DF01-B713-4CAD-885D-DD9604F7A236}" type="pres">
      <dgm:prSet presAssocID="{0C23D704-6490-47E6-876F-F15C2D07F8D2}" presName="node" presStyleLbl="node1" presStyleIdx="0" presStyleCnt="5">
        <dgm:presLayoutVars>
          <dgm:bulletEnabled val="1"/>
        </dgm:presLayoutVars>
      </dgm:prSet>
      <dgm:spPr/>
    </dgm:pt>
    <dgm:pt modelId="{31323957-3F0E-44A7-9E61-982BD3C22B23}" type="pres">
      <dgm:prSet presAssocID="{BD8721ED-8D92-49EF-9681-724934003509}" presName="sibTrans" presStyleCnt="0"/>
      <dgm:spPr/>
    </dgm:pt>
    <dgm:pt modelId="{6E406197-7B15-4E79-A6D6-15EC2CB76A97}" type="pres">
      <dgm:prSet presAssocID="{9A8C9EAD-9901-457C-A42B-2537247DFADC}" presName="node" presStyleLbl="node1" presStyleIdx="1" presStyleCnt="5">
        <dgm:presLayoutVars>
          <dgm:bulletEnabled val="1"/>
        </dgm:presLayoutVars>
      </dgm:prSet>
      <dgm:spPr/>
    </dgm:pt>
    <dgm:pt modelId="{7ED54DD5-7AC1-453A-9DC5-E4EB755F983D}" type="pres">
      <dgm:prSet presAssocID="{DB6F9A90-BC0D-4FA5-8267-F4FD7750D47C}" presName="sibTrans" presStyleCnt="0"/>
      <dgm:spPr/>
    </dgm:pt>
    <dgm:pt modelId="{C74ED0EF-25CD-4498-B23E-1C3C82272F8F}" type="pres">
      <dgm:prSet presAssocID="{8933BD5A-2699-44D1-85A6-F255226BEC7B}" presName="node" presStyleLbl="node1" presStyleIdx="2" presStyleCnt="5">
        <dgm:presLayoutVars>
          <dgm:bulletEnabled val="1"/>
        </dgm:presLayoutVars>
      </dgm:prSet>
      <dgm:spPr/>
    </dgm:pt>
    <dgm:pt modelId="{E4564E68-B611-4EC0-A1A3-CE2909C26E1A}" type="pres">
      <dgm:prSet presAssocID="{58FDF6EE-E53D-4EC0-9EF2-C269E3AFAA20}" presName="sibTrans" presStyleCnt="0"/>
      <dgm:spPr/>
    </dgm:pt>
    <dgm:pt modelId="{C81875A7-0F01-4DDD-8D84-DE5BD4BAAB81}" type="pres">
      <dgm:prSet presAssocID="{ADB51E62-CC06-411E-9961-3C307A2D813B}" presName="node" presStyleLbl="node1" presStyleIdx="3" presStyleCnt="5">
        <dgm:presLayoutVars>
          <dgm:bulletEnabled val="1"/>
        </dgm:presLayoutVars>
      </dgm:prSet>
      <dgm:spPr/>
    </dgm:pt>
    <dgm:pt modelId="{18DC2CCD-3BFE-4871-A47D-1605F4DE9E2F}" type="pres">
      <dgm:prSet presAssocID="{53E4483B-E495-4289-BB16-FE585573BAEE}" presName="sibTrans" presStyleCnt="0"/>
      <dgm:spPr/>
    </dgm:pt>
    <dgm:pt modelId="{A48599CF-4D14-408F-987E-AE37105E1934}" type="pres">
      <dgm:prSet presAssocID="{136DA7CA-BE7E-45BD-9859-8079E306FCFB}" presName="node" presStyleLbl="node1" presStyleIdx="4" presStyleCnt="5">
        <dgm:presLayoutVars>
          <dgm:bulletEnabled val="1"/>
        </dgm:presLayoutVars>
      </dgm:prSet>
      <dgm:spPr/>
    </dgm:pt>
  </dgm:ptLst>
  <dgm:cxnLst>
    <dgm:cxn modelId="{216A2103-6852-4BE6-B22D-669C350415F7}" type="presOf" srcId="{ADB51E62-CC06-411E-9961-3C307A2D813B}" destId="{C81875A7-0F01-4DDD-8D84-DE5BD4BAAB81}" srcOrd="0" destOrd="0" presId="urn:microsoft.com/office/officeart/2005/8/layout/default"/>
    <dgm:cxn modelId="{73C0CB03-7826-4ECE-8076-25ACCB00C3D7}" srcId="{4A9DC94A-A4D3-4FC4-9719-5AC29462AA9F}" destId="{9A8C9EAD-9901-457C-A42B-2537247DFADC}" srcOrd="1" destOrd="0" parTransId="{3A40CABA-AD49-4281-9BC7-EFB75C6531BC}" sibTransId="{DB6F9A90-BC0D-4FA5-8267-F4FD7750D47C}"/>
    <dgm:cxn modelId="{E7FD224B-14A4-4EAD-92B0-F0456C3B84A9}" srcId="{4A9DC94A-A4D3-4FC4-9719-5AC29462AA9F}" destId="{8933BD5A-2699-44D1-85A6-F255226BEC7B}" srcOrd="2" destOrd="0" parTransId="{801E3312-0164-4141-9FEE-695A5F391783}" sibTransId="{58FDF6EE-E53D-4EC0-9EF2-C269E3AFAA20}"/>
    <dgm:cxn modelId="{61C3194F-CB3B-4F68-8898-5DABC0E9D785}" srcId="{4A9DC94A-A4D3-4FC4-9719-5AC29462AA9F}" destId="{0C23D704-6490-47E6-876F-F15C2D07F8D2}" srcOrd="0" destOrd="0" parTransId="{910449BA-E238-4DEE-B300-6D4A8F4FA5CE}" sibTransId="{BD8721ED-8D92-49EF-9681-724934003509}"/>
    <dgm:cxn modelId="{526D238D-663A-41BF-AAAD-33838E79190B}" srcId="{4A9DC94A-A4D3-4FC4-9719-5AC29462AA9F}" destId="{136DA7CA-BE7E-45BD-9859-8079E306FCFB}" srcOrd="4" destOrd="0" parTransId="{3124BA6A-727E-4A6E-996F-CA964DC74DEB}" sibTransId="{0CD2D300-0523-46B1-BEE3-E9395163CF03}"/>
    <dgm:cxn modelId="{6F718994-F18B-448B-93BD-E0693FEDBF2F}" type="presOf" srcId="{0C23D704-6490-47E6-876F-F15C2D07F8D2}" destId="{D3C6DF01-B713-4CAD-885D-DD9604F7A236}" srcOrd="0" destOrd="0" presId="urn:microsoft.com/office/officeart/2005/8/layout/default"/>
    <dgm:cxn modelId="{5AF1A7CA-3A0E-4F25-AD18-C99C915D6A9F}" type="presOf" srcId="{4A9DC94A-A4D3-4FC4-9719-5AC29462AA9F}" destId="{495B31B6-BEDC-4610-8034-D7291EE42089}" srcOrd="0" destOrd="0" presId="urn:microsoft.com/office/officeart/2005/8/layout/default"/>
    <dgm:cxn modelId="{09F8D6E8-5763-4C15-9A90-DF545825954C}" srcId="{4A9DC94A-A4D3-4FC4-9719-5AC29462AA9F}" destId="{ADB51E62-CC06-411E-9961-3C307A2D813B}" srcOrd="3" destOrd="0" parTransId="{9A2DA09F-6A8A-4572-B7C9-8A315F37A7F6}" sibTransId="{53E4483B-E495-4289-BB16-FE585573BAEE}"/>
    <dgm:cxn modelId="{20147AEB-5660-4913-A769-2EF2732ABA2B}" type="presOf" srcId="{8933BD5A-2699-44D1-85A6-F255226BEC7B}" destId="{C74ED0EF-25CD-4498-B23E-1C3C82272F8F}" srcOrd="0" destOrd="0" presId="urn:microsoft.com/office/officeart/2005/8/layout/default"/>
    <dgm:cxn modelId="{4A8DF8F6-7E84-4535-B35B-BB8B37716F27}" type="presOf" srcId="{136DA7CA-BE7E-45BD-9859-8079E306FCFB}" destId="{A48599CF-4D14-408F-987E-AE37105E1934}" srcOrd="0" destOrd="0" presId="urn:microsoft.com/office/officeart/2005/8/layout/default"/>
    <dgm:cxn modelId="{007290FC-719D-4C64-8688-739176616A63}" type="presOf" srcId="{9A8C9EAD-9901-457C-A42B-2537247DFADC}" destId="{6E406197-7B15-4E79-A6D6-15EC2CB76A97}" srcOrd="0" destOrd="0" presId="urn:microsoft.com/office/officeart/2005/8/layout/default"/>
    <dgm:cxn modelId="{66F0F62A-CF76-4294-A18B-66C90F284A2F}" type="presParOf" srcId="{495B31B6-BEDC-4610-8034-D7291EE42089}" destId="{D3C6DF01-B713-4CAD-885D-DD9604F7A236}" srcOrd="0" destOrd="0" presId="urn:microsoft.com/office/officeart/2005/8/layout/default"/>
    <dgm:cxn modelId="{EE8B8A28-45F5-4D4D-86CD-2792DA8DDCFC}" type="presParOf" srcId="{495B31B6-BEDC-4610-8034-D7291EE42089}" destId="{31323957-3F0E-44A7-9E61-982BD3C22B23}" srcOrd="1" destOrd="0" presId="urn:microsoft.com/office/officeart/2005/8/layout/default"/>
    <dgm:cxn modelId="{E3E92A32-5C76-482E-A404-FEBB62A083B9}" type="presParOf" srcId="{495B31B6-BEDC-4610-8034-D7291EE42089}" destId="{6E406197-7B15-4E79-A6D6-15EC2CB76A97}" srcOrd="2" destOrd="0" presId="urn:microsoft.com/office/officeart/2005/8/layout/default"/>
    <dgm:cxn modelId="{23666254-495F-4DBB-AD5A-BB8476019DC7}" type="presParOf" srcId="{495B31B6-BEDC-4610-8034-D7291EE42089}" destId="{7ED54DD5-7AC1-453A-9DC5-E4EB755F983D}" srcOrd="3" destOrd="0" presId="urn:microsoft.com/office/officeart/2005/8/layout/default"/>
    <dgm:cxn modelId="{0B4A5EAB-9BD0-45CF-B997-CEF994509FFD}" type="presParOf" srcId="{495B31B6-BEDC-4610-8034-D7291EE42089}" destId="{C74ED0EF-25CD-4498-B23E-1C3C82272F8F}" srcOrd="4" destOrd="0" presId="urn:microsoft.com/office/officeart/2005/8/layout/default"/>
    <dgm:cxn modelId="{01EF57E0-4820-498D-8C4D-0B2A415FC516}" type="presParOf" srcId="{495B31B6-BEDC-4610-8034-D7291EE42089}" destId="{E4564E68-B611-4EC0-A1A3-CE2909C26E1A}" srcOrd="5" destOrd="0" presId="urn:microsoft.com/office/officeart/2005/8/layout/default"/>
    <dgm:cxn modelId="{11AF25F4-5322-421C-BAED-E1E30938188E}" type="presParOf" srcId="{495B31B6-BEDC-4610-8034-D7291EE42089}" destId="{C81875A7-0F01-4DDD-8D84-DE5BD4BAAB81}" srcOrd="6" destOrd="0" presId="urn:microsoft.com/office/officeart/2005/8/layout/default"/>
    <dgm:cxn modelId="{8A06EDA5-0A67-413A-820D-525564C65187}" type="presParOf" srcId="{495B31B6-BEDC-4610-8034-D7291EE42089}" destId="{18DC2CCD-3BFE-4871-A47D-1605F4DE9E2F}" srcOrd="7" destOrd="0" presId="urn:microsoft.com/office/officeart/2005/8/layout/default"/>
    <dgm:cxn modelId="{AAE2A0A5-7934-4CD4-B5A5-40DAA54120C2}" type="presParOf" srcId="{495B31B6-BEDC-4610-8034-D7291EE42089}" destId="{A48599CF-4D14-408F-987E-AE37105E1934}"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6A6DBF-B3EA-48CA-9888-1EBB6A8FCB61}">
      <dsp:nvSpPr>
        <dsp:cNvPr id="0" name=""/>
        <dsp:cNvSpPr/>
      </dsp:nvSpPr>
      <dsp:spPr>
        <a:xfrm>
          <a:off x="48170" y="660"/>
          <a:ext cx="2210431" cy="1326259"/>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DSA -Algorithm Basic </a:t>
          </a:r>
        </a:p>
      </dsp:txBody>
      <dsp:txXfrm>
        <a:off x="48170" y="660"/>
        <a:ext cx="2210431" cy="1326259"/>
      </dsp:txXfrm>
    </dsp:sp>
    <dsp:sp modelId="{D3C6DF01-B713-4CAD-885D-DD9604F7A236}">
      <dsp:nvSpPr>
        <dsp:cNvPr id="0" name=""/>
        <dsp:cNvSpPr/>
      </dsp:nvSpPr>
      <dsp:spPr>
        <a:xfrm>
          <a:off x="2479645" y="660"/>
          <a:ext cx="2210431" cy="1326259"/>
        </a:xfrm>
        <a:prstGeom prst="rect">
          <a:avLst/>
        </a:prstGeom>
        <a:solidFill>
          <a:schemeClr val="accent2">
            <a:hueOff val="672631"/>
            <a:satOff val="-714"/>
            <a:lumOff val="54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Searching Techniques</a:t>
          </a:r>
        </a:p>
      </dsp:txBody>
      <dsp:txXfrm>
        <a:off x="2479645" y="660"/>
        <a:ext cx="2210431" cy="1326259"/>
      </dsp:txXfrm>
    </dsp:sp>
    <dsp:sp modelId="{6E406197-7B15-4E79-A6D6-15EC2CB76A97}">
      <dsp:nvSpPr>
        <dsp:cNvPr id="0" name=""/>
        <dsp:cNvSpPr/>
      </dsp:nvSpPr>
      <dsp:spPr>
        <a:xfrm>
          <a:off x="4911120" y="660"/>
          <a:ext cx="2210431" cy="1326259"/>
        </a:xfrm>
        <a:prstGeom prst="rect">
          <a:avLst/>
        </a:prstGeom>
        <a:solidFill>
          <a:schemeClr val="accent2">
            <a:hueOff val="1345262"/>
            <a:satOff val="-1429"/>
            <a:lumOff val="109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Sorting Techniques</a:t>
          </a:r>
        </a:p>
      </dsp:txBody>
      <dsp:txXfrm>
        <a:off x="4911120" y="660"/>
        <a:ext cx="2210431" cy="1326259"/>
      </dsp:txXfrm>
    </dsp:sp>
    <dsp:sp modelId="{C74ED0EF-25CD-4498-B23E-1C3C82272F8F}">
      <dsp:nvSpPr>
        <dsp:cNvPr id="0" name=""/>
        <dsp:cNvSpPr/>
      </dsp:nvSpPr>
      <dsp:spPr>
        <a:xfrm>
          <a:off x="7342595" y="660"/>
          <a:ext cx="2210431" cy="1326259"/>
        </a:xfrm>
        <a:prstGeom prst="rect">
          <a:avLst/>
        </a:prstGeom>
        <a:solidFill>
          <a:schemeClr val="accent2">
            <a:hueOff val="2017893"/>
            <a:satOff val="-2143"/>
            <a:lumOff val="164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Graph Data structure</a:t>
          </a:r>
        </a:p>
      </dsp:txBody>
      <dsp:txXfrm>
        <a:off x="7342595" y="660"/>
        <a:ext cx="2210431" cy="1326259"/>
      </dsp:txXfrm>
    </dsp:sp>
    <dsp:sp modelId="{C81875A7-0F01-4DDD-8D84-DE5BD4BAAB81}">
      <dsp:nvSpPr>
        <dsp:cNvPr id="0" name=""/>
        <dsp:cNvSpPr/>
      </dsp:nvSpPr>
      <dsp:spPr>
        <a:xfrm>
          <a:off x="2479645" y="1547963"/>
          <a:ext cx="2210431" cy="1326259"/>
        </a:xfrm>
        <a:prstGeom prst="rect">
          <a:avLst/>
        </a:prstGeom>
        <a:solidFill>
          <a:schemeClr val="accent2">
            <a:hueOff val="2690524"/>
            <a:satOff val="-2858"/>
            <a:lumOff val="219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Linked lists</a:t>
          </a:r>
        </a:p>
      </dsp:txBody>
      <dsp:txXfrm>
        <a:off x="2479645" y="1547963"/>
        <a:ext cx="2210431" cy="1326259"/>
      </dsp:txXfrm>
    </dsp:sp>
    <dsp:sp modelId="{A48599CF-4D14-408F-987E-AE37105E1934}">
      <dsp:nvSpPr>
        <dsp:cNvPr id="0" name=""/>
        <dsp:cNvSpPr/>
      </dsp:nvSpPr>
      <dsp:spPr>
        <a:xfrm>
          <a:off x="4911120" y="1547963"/>
          <a:ext cx="2210431" cy="1326259"/>
        </a:xfrm>
        <a:prstGeom prst="rect">
          <a:avLst/>
        </a:prstGeom>
        <a:solidFill>
          <a:schemeClr val="accent2">
            <a:hueOff val="3363155"/>
            <a:satOff val="-3572"/>
            <a:lumOff val="274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Stack &amp; Queue </a:t>
          </a:r>
        </a:p>
      </dsp:txBody>
      <dsp:txXfrm>
        <a:off x="4911120" y="1547963"/>
        <a:ext cx="2210431" cy="13262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C6DF01-B713-4CAD-885D-DD9604F7A236}">
      <dsp:nvSpPr>
        <dsp:cNvPr id="0" name=""/>
        <dsp:cNvSpPr/>
      </dsp:nvSpPr>
      <dsp:spPr>
        <a:xfrm>
          <a:off x="48170" y="660"/>
          <a:ext cx="2210431" cy="1326259"/>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Matrix</a:t>
          </a:r>
        </a:p>
      </dsp:txBody>
      <dsp:txXfrm>
        <a:off x="48170" y="660"/>
        <a:ext cx="2210431" cy="1326259"/>
      </dsp:txXfrm>
    </dsp:sp>
    <dsp:sp modelId="{6E406197-7B15-4E79-A6D6-15EC2CB76A97}">
      <dsp:nvSpPr>
        <dsp:cNvPr id="0" name=""/>
        <dsp:cNvSpPr/>
      </dsp:nvSpPr>
      <dsp:spPr>
        <a:xfrm>
          <a:off x="2479645" y="660"/>
          <a:ext cx="2210431" cy="1326259"/>
        </a:xfrm>
        <a:prstGeom prst="rect">
          <a:avLst/>
        </a:prstGeom>
        <a:solidFill>
          <a:schemeClr val="accent2">
            <a:hueOff val="840789"/>
            <a:satOff val="-893"/>
            <a:lumOff val="68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Arrays</a:t>
          </a:r>
        </a:p>
      </dsp:txBody>
      <dsp:txXfrm>
        <a:off x="2479645" y="660"/>
        <a:ext cx="2210431" cy="1326259"/>
      </dsp:txXfrm>
    </dsp:sp>
    <dsp:sp modelId="{C74ED0EF-25CD-4498-B23E-1C3C82272F8F}">
      <dsp:nvSpPr>
        <dsp:cNvPr id="0" name=""/>
        <dsp:cNvSpPr/>
      </dsp:nvSpPr>
      <dsp:spPr>
        <a:xfrm>
          <a:off x="4911120" y="660"/>
          <a:ext cx="2210431" cy="1326259"/>
        </a:xfrm>
        <a:prstGeom prst="rect">
          <a:avLst/>
        </a:prstGeom>
        <a:solidFill>
          <a:schemeClr val="accent2">
            <a:hueOff val="1681577"/>
            <a:satOff val="-1786"/>
            <a:lumOff val="137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Hashing</a:t>
          </a:r>
        </a:p>
      </dsp:txBody>
      <dsp:txXfrm>
        <a:off x="4911120" y="660"/>
        <a:ext cx="2210431" cy="1326259"/>
      </dsp:txXfrm>
    </dsp:sp>
    <dsp:sp modelId="{C81875A7-0F01-4DDD-8D84-DE5BD4BAAB81}">
      <dsp:nvSpPr>
        <dsp:cNvPr id="0" name=""/>
        <dsp:cNvSpPr/>
      </dsp:nvSpPr>
      <dsp:spPr>
        <a:xfrm>
          <a:off x="7342595" y="660"/>
          <a:ext cx="2210431" cy="1326259"/>
        </a:xfrm>
        <a:prstGeom prst="rect">
          <a:avLst/>
        </a:prstGeom>
        <a:solidFill>
          <a:schemeClr val="accent2">
            <a:hueOff val="2522366"/>
            <a:satOff val="-2679"/>
            <a:lumOff val="205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Strings</a:t>
          </a:r>
        </a:p>
      </dsp:txBody>
      <dsp:txXfrm>
        <a:off x="7342595" y="660"/>
        <a:ext cx="2210431" cy="1326259"/>
      </dsp:txXfrm>
    </dsp:sp>
    <dsp:sp modelId="{A48599CF-4D14-408F-987E-AE37105E1934}">
      <dsp:nvSpPr>
        <dsp:cNvPr id="0" name=""/>
        <dsp:cNvSpPr/>
      </dsp:nvSpPr>
      <dsp:spPr>
        <a:xfrm>
          <a:off x="3695382" y="1547963"/>
          <a:ext cx="2210431" cy="1326259"/>
        </a:xfrm>
        <a:prstGeom prst="rect">
          <a:avLst/>
        </a:prstGeom>
        <a:solidFill>
          <a:schemeClr val="accent2">
            <a:hueOff val="3363155"/>
            <a:satOff val="-3572"/>
            <a:lumOff val="274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Binary Search Tree</a:t>
          </a:r>
        </a:p>
      </dsp:txBody>
      <dsp:txXfrm>
        <a:off x="3695382" y="1547963"/>
        <a:ext cx="2210431" cy="132625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C6DF01-B713-4CAD-885D-DD9604F7A236}">
      <dsp:nvSpPr>
        <dsp:cNvPr id="0" name=""/>
        <dsp:cNvSpPr/>
      </dsp:nvSpPr>
      <dsp:spPr>
        <a:xfrm>
          <a:off x="48170" y="660"/>
          <a:ext cx="2210431" cy="1326259"/>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Mathematics tools</a:t>
          </a:r>
        </a:p>
      </dsp:txBody>
      <dsp:txXfrm>
        <a:off x="48170" y="660"/>
        <a:ext cx="2210431" cy="1326259"/>
      </dsp:txXfrm>
    </dsp:sp>
    <dsp:sp modelId="{6E406197-7B15-4E79-A6D6-15EC2CB76A97}">
      <dsp:nvSpPr>
        <dsp:cNvPr id="0" name=""/>
        <dsp:cNvSpPr/>
      </dsp:nvSpPr>
      <dsp:spPr>
        <a:xfrm>
          <a:off x="2479645" y="660"/>
          <a:ext cx="2210431" cy="1326259"/>
        </a:xfrm>
        <a:prstGeom prst="rect">
          <a:avLst/>
        </a:prstGeom>
        <a:solidFill>
          <a:schemeClr val="accent2">
            <a:hueOff val="840789"/>
            <a:satOff val="-893"/>
            <a:lumOff val="68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Bit Magic</a:t>
          </a:r>
        </a:p>
      </dsp:txBody>
      <dsp:txXfrm>
        <a:off x="2479645" y="660"/>
        <a:ext cx="2210431" cy="1326259"/>
      </dsp:txXfrm>
    </dsp:sp>
    <dsp:sp modelId="{C74ED0EF-25CD-4498-B23E-1C3C82272F8F}">
      <dsp:nvSpPr>
        <dsp:cNvPr id="0" name=""/>
        <dsp:cNvSpPr/>
      </dsp:nvSpPr>
      <dsp:spPr>
        <a:xfrm>
          <a:off x="4911120" y="660"/>
          <a:ext cx="2210431" cy="1326259"/>
        </a:xfrm>
        <a:prstGeom prst="rect">
          <a:avLst/>
        </a:prstGeom>
        <a:solidFill>
          <a:schemeClr val="accent2">
            <a:hueOff val="1681577"/>
            <a:satOff val="-1786"/>
            <a:lumOff val="137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Recursion</a:t>
          </a:r>
        </a:p>
      </dsp:txBody>
      <dsp:txXfrm>
        <a:off x="4911120" y="660"/>
        <a:ext cx="2210431" cy="1326259"/>
      </dsp:txXfrm>
    </dsp:sp>
    <dsp:sp modelId="{C81875A7-0F01-4DDD-8D84-DE5BD4BAAB81}">
      <dsp:nvSpPr>
        <dsp:cNvPr id="0" name=""/>
        <dsp:cNvSpPr/>
      </dsp:nvSpPr>
      <dsp:spPr>
        <a:xfrm>
          <a:off x="7342595" y="660"/>
          <a:ext cx="2210431" cy="1326259"/>
        </a:xfrm>
        <a:prstGeom prst="rect">
          <a:avLst/>
        </a:prstGeom>
        <a:solidFill>
          <a:schemeClr val="accent2">
            <a:hueOff val="2522366"/>
            <a:satOff val="-2679"/>
            <a:lumOff val="205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Heap</a:t>
          </a:r>
        </a:p>
      </dsp:txBody>
      <dsp:txXfrm>
        <a:off x="7342595" y="660"/>
        <a:ext cx="2210431" cy="1326259"/>
      </dsp:txXfrm>
    </dsp:sp>
    <dsp:sp modelId="{A48599CF-4D14-408F-987E-AE37105E1934}">
      <dsp:nvSpPr>
        <dsp:cNvPr id="0" name=""/>
        <dsp:cNvSpPr/>
      </dsp:nvSpPr>
      <dsp:spPr>
        <a:xfrm>
          <a:off x="3695382" y="1547963"/>
          <a:ext cx="2210431" cy="1326259"/>
        </a:xfrm>
        <a:prstGeom prst="rect">
          <a:avLst/>
        </a:prstGeom>
        <a:solidFill>
          <a:schemeClr val="accent2">
            <a:hueOff val="3363155"/>
            <a:satOff val="-3572"/>
            <a:lumOff val="274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Disjoint Set</a:t>
          </a:r>
        </a:p>
        <a:p>
          <a:pPr marL="0" lvl="0" indent="0" algn="ctr" defTabSz="1377950">
            <a:lnSpc>
              <a:spcPct val="90000"/>
            </a:lnSpc>
            <a:spcBef>
              <a:spcPct val="0"/>
            </a:spcBef>
            <a:spcAft>
              <a:spcPct val="35000"/>
            </a:spcAft>
            <a:buNone/>
          </a:pPr>
          <a:endParaRPr lang="en-US" sz="3100" kern="1200" dirty="0"/>
        </a:p>
      </dsp:txBody>
      <dsp:txXfrm>
        <a:off x="3695382" y="1547963"/>
        <a:ext cx="2210431" cy="132625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0D93D4E2-13A8-4ED7-A2D0-343BDEF75BFC}" type="datetimeFigureOut">
              <a:rPr lang="en-US" smtClean="0"/>
              <a:t>10/29/2020</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4EA1376F-119E-4958-9CA3-3C699C27E72C}"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3796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93D4E2-13A8-4ED7-A2D0-343BDEF75BFC}" type="datetimeFigureOut">
              <a:rPr lang="en-US" smtClean="0"/>
              <a:t>10/29/2020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A1376F-119E-4958-9CA3-3C699C27E72C}" type="slidenum">
              <a:rPr lang="en-US" smtClean="0"/>
              <a:t>‹#›</a:t>
            </a:fld>
            <a:endParaRPr lang="en-US"/>
          </a:p>
        </p:txBody>
      </p:sp>
    </p:spTree>
    <p:extLst>
      <p:ext uri="{BB962C8B-B14F-4D97-AF65-F5344CB8AC3E}">
        <p14:creationId xmlns:p14="http://schemas.microsoft.com/office/powerpoint/2010/main" val="920420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93D4E2-13A8-4ED7-A2D0-343BDEF75BFC}" type="datetimeFigureOut">
              <a:rPr lang="en-US" smtClean="0"/>
              <a:t>10/29/2020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A1376F-119E-4958-9CA3-3C699C27E72C}"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909312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93D4E2-13A8-4ED7-A2D0-343BDEF75BFC}" type="datetimeFigureOut">
              <a:rPr lang="en-US" smtClean="0"/>
              <a:t>10/29/2020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A1376F-119E-4958-9CA3-3C699C27E72C}"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82537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93D4E2-13A8-4ED7-A2D0-343BDEF75BFC}" type="datetimeFigureOut">
              <a:rPr lang="en-US" smtClean="0"/>
              <a:t>10/29/2020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A1376F-119E-4958-9CA3-3C699C27E72C}" type="slidenum">
              <a:rPr lang="en-US" smtClean="0"/>
              <a:t>‹#›</a:t>
            </a:fld>
            <a:endParaRPr lang="en-US"/>
          </a:p>
        </p:txBody>
      </p:sp>
    </p:spTree>
    <p:extLst>
      <p:ext uri="{BB962C8B-B14F-4D97-AF65-F5344CB8AC3E}">
        <p14:creationId xmlns:p14="http://schemas.microsoft.com/office/powerpoint/2010/main" val="33218732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93D4E2-13A8-4ED7-A2D0-343BDEF75BFC}" type="datetimeFigureOut">
              <a:rPr lang="en-US" smtClean="0"/>
              <a:t>10/29/2020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A1376F-119E-4958-9CA3-3C699C27E72C}"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49924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93D4E2-13A8-4ED7-A2D0-343BDEF75BFC}" type="datetimeFigureOut">
              <a:rPr lang="en-US" smtClean="0"/>
              <a:t>10/29/2020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A1376F-119E-4958-9CA3-3C699C27E72C}"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18778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93D4E2-13A8-4ED7-A2D0-343BDEF75BFC}" type="datetimeFigureOut">
              <a:rPr lang="en-US" smtClean="0"/>
              <a:t>10/29/2020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A1376F-119E-4958-9CA3-3C699C27E72C}"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48718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93D4E2-13A8-4ED7-A2D0-343BDEF75BFC}" type="datetimeFigureOut">
              <a:rPr lang="en-US" smtClean="0"/>
              <a:t>10/29/2020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A1376F-119E-4958-9CA3-3C699C27E72C}"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16784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93D4E2-13A8-4ED7-A2D0-343BDEF75BFC}" type="datetimeFigureOut">
              <a:rPr lang="en-US" smtClean="0"/>
              <a:t>10/29/2020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A1376F-119E-4958-9CA3-3C699C27E72C}" type="slidenum">
              <a:rPr lang="en-US" smtClean="0"/>
              <a:t>‹#›</a:t>
            </a:fld>
            <a:endParaRPr lang="en-US"/>
          </a:p>
        </p:txBody>
      </p:sp>
    </p:spTree>
    <p:extLst>
      <p:ext uri="{BB962C8B-B14F-4D97-AF65-F5344CB8AC3E}">
        <p14:creationId xmlns:p14="http://schemas.microsoft.com/office/powerpoint/2010/main" val="2929818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93D4E2-13A8-4ED7-A2D0-343BDEF75BFC}" type="datetimeFigureOut">
              <a:rPr lang="en-US" smtClean="0"/>
              <a:t>10/29/2020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A1376F-119E-4958-9CA3-3C699C27E72C}"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318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93D4E2-13A8-4ED7-A2D0-343BDEF75BFC}" type="datetimeFigureOut">
              <a:rPr lang="en-US" smtClean="0"/>
              <a:t>10/29/2020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A1376F-119E-4958-9CA3-3C699C27E72C}" type="slidenum">
              <a:rPr lang="en-US" smtClean="0"/>
              <a:t>‹#›</a:t>
            </a:fld>
            <a:endParaRPr lang="en-US"/>
          </a:p>
        </p:txBody>
      </p:sp>
    </p:spTree>
    <p:extLst>
      <p:ext uri="{BB962C8B-B14F-4D97-AF65-F5344CB8AC3E}">
        <p14:creationId xmlns:p14="http://schemas.microsoft.com/office/powerpoint/2010/main" val="1987337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93D4E2-13A8-4ED7-A2D0-343BDEF75BFC}" type="datetimeFigureOut">
              <a:rPr lang="en-US" smtClean="0"/>
              <a:t>10/29/2020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A1376F-119E-4958-9CA3-3C699C27E72C}"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60699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93D4E2-13A8-4ED7-A2D0-343BDEF75BFC}" type="datetimeFigureOut">
              <a:rPr lang="en-US" smtClean="0"/>
              <a:t>10/29/2020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A1376F-119E-4958-9CA3-3C699C27E72C}"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18450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93D4E2-13A8-4ED7-A2D0-343BDEF75BFC}" type="datetimeFigureOut">
              <a:rPr lang="en-US" smtClean="0"/>
              <a:t>10/29/2020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A1376F-119E-4958-9CA3-3C699C27E72C}" type="slidenum">
              <a:rPr lang="en-US" smtClean="0"/>
              <a:t>‹#›</a:t>
            </a:fld>
            <a:endParaRPr lang="en-US"/>
          </a:p>
        </p:txBody>
      </p:sp>
    </p:spTree>
    <p:extLst>
      <p:ext uri="{BB962C8B-B14F-4D97-AF65-F5344CB8AC3E}">
        <p14:creationId xmlns:p14="http://schemas.microsoft.com/office/powerpoint/2010/main" val="3123442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93D4E2-13A8-4ED7-A2D0-343BDEF75BFC}" type="datetimeFigureOut">
              <a:rPr lang="en-US" smtClean="0"/>
              <a:t>10/29/2020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A1376F-119E-4958-9CA3-3C699C27E72C}"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96698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93D4E2-13A8-4ED7-A2D0-343BDEF75BFC}" type="datetimeFigureOut">
              <a:rPr lang="en-US" smtClean="0"/>
              <a:t>10/29/2020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A1376F-119E-4958-9CA3-3C699C27E72C}" type="slidenum">
              <a:rPr lang="en-US" smtClean="0"/>
              <a:t>‹#›</a:t>
            </a:fld>
            <a:endParaRPr lang="en-US"/>
          </a:p>
        </p:txBody>
      </p:sp>
    </p:spTree>
    <p:extLst>
      <p:ext uri="{BB962C8B-B14F-4D97-AF65-F5344CB8AC3E}">
        <p14:creationId xmlns:p14="http://schemas.microsoft.com/office/powerpoint/2010/main" val="2595429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D93D4E2-13A8-4ED7-A2D0-343BDEF75BFC}" type="datetimeFigureOut">
              <a:rPr lang="en-US" smtClean="0"/>
              <a:t>10/29/2020</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EA1376F-119E-4958-9CA3-3C699C27E72C}" type="slidenum">
              <a:rPr lang="en-US" smtClean="0"/>
              <a:t>‹#›</a:t>
            </a:fld>
            <a:endParaRPr lang="en-US"/>
          </a:p>
        </p:txBody>
      </p:sp>
    </p:spTree>
    <p:extLst>
      <p:ext uri="{BB962C8B-B14F-4D97-AF65-F5344CB8AC3E}">
        <p14:creationId xmlns:p14="http://schemas.microsoft.com/office/powerpoint/2010/main" val="3615389474"/>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7.jfif"/><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8.JPG"/></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24.jfif"/><Relationship Id="rId5" Type="http://schemas.openxmlformats.org/officeDocument/2006/relationships/image" Target="../media/image23.jfif"/><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DFB5D1BB-0703-437B-BD1E-1D07F8A27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3" name="Picture 22">
              <a:extLst>
                <a:ext uri="{FF2B5EF4-FFF2-40B4-BE49-F238E27FC236}">
                  <a16:creationId xmlns:a16="http://schemas.microsoft.com/office/drawing/2014/main" id="{3886586B-3F0F-4593-B272-AE75AD0F092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4" name="Rectangle 23">
              <a:extLst>
                <a:ext uri="{FF2B5EF4-FFF2-40B4-BE49-F238E27FC236}">
                  <a16:creationId xmlns:a16="http://schemas.microsoft.com/office/drawing/2014/main" id="{020DEB59-BF94-41B5-8F16-8B10442EE0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5" name="Picture 24">
              <a:extLst>
                <a:ext uri="{FF2B5EF4-FFF2-40B4-BE49-F238E27FC236}">
                  <a16:creationId xmlns:a16="http://schemas.microsoft.com/office/drawing/2014/main" id="{9A3BEF6F-FC03-43B1-8D1B-8DA3A360DBF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6" name="Picture 25">
              <a:extLst>
                <a:ext uri="{FF2B5EF4-FFF2-40B4-BE49-F238E27FC236}">
                  <a16:creationId xmlns:a16="http://schemas.microsoft.com/office/drawing/2014/main" id="{0F49BA32-A501-4C79-9A72-92587AB9EEF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28" name="Straight Connector 27">
            <a:extLst>
              <a:ext uri="{FF2B5EF4-FFF2-40B4-BE49-F238E27FC236}">
                <a16:creationId xmlns:a16="http://schemas.microsoft.com/office/drawing/2014/main" id="{883F92AF-2403-4558-B1D7-72130A1E4B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30" name="Rectangle 29">
            <a:extLst>
              <a:ext uri="{FF2B5EF4-FFF2-40B4-BE49-F238E27FC236}">
                <a16:creationId xmlns:a16="http://schemas.microsoft.com/office/drawing/2014/main" id="{572F6A24-139E-4EB5-86D2-431F42EF8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3963AE85-BE5D-4975-BACF-DDDCC9C2AC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33" name="Picture 32">
              <a:extLst>
                <a:ext uri="{FF2B5EF4-FFF2-40B4-BE49-F238E27FC236}">
                  <a16:creationId xmlns:a16="http://schemas.microsoft.com/office/drawing/2014/main" id="{1E7751F0-16BF-4A9D-B778-5D46B92B447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4" name="Rectangle 33">
              <a:extLst>
                <a:ext uri="{FF2B5EF4-FFF2-40B4-BE49-F238E27FC236}">
                  <a16:creationId xmlns:a16="http://schemas.microsoft.com/office/drawing/2014/main" id="{1D755924-121A-47AA-8613-995D4108BC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35" name="Picture 34">
              <a:extLst>
                <a:ext uri="{FF2B5EF4-FFF2-40B4-BE49-F238E27FC236}">
                  <a16:creationId xmlns:a16="http://schemas.microsoft.com/office/drawing/2014/main" id="{B4D2AFDA-19BE-4455-830E-1541E5D7BAE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36" name="Picture 35">
              <a:extLst>
                <a:ext uri="{FF2B5EF4-FFF2-40B4-BE49-F238E27FC236}">
                  <a16:creationId xmlns:a16="http://schemas.microsoft.com/office/drawing/2014/main" id="{0FB15EBF-E414-4E00-87E7-700A78A60F6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p:cNvSpPr>
            <a:spLocks noGrp="1"/>
          </p:cNvSpPr>
          <p:nvPr>
            <p:ph type="ctrTitle"/>
          </p:nvPr>
        </p:nvSpPr>
        <p:spPr>
          <a:xfrm>
            <a:off x="6094412" y="982132"/>
            <a:ext cx="4802185" cy="1303867"/>
          </a:xfrm>
        </p:spPr>
        <p:txBody>
          <a:bodyPr vert="horz" lIns="91440" tIns="45720" rIns="91440" bIns="45720" rtlCol="0" anchor="ctr">
            <a:normAutofit fontScale="90000"/>
          </a:bodyPr>
          <a:lstStyle/>
          <a:p>
            <a:pPr>
              <a:lnSpc>
                <a:spcPct val="90000"/>
              </a:lnSpc>
            </a:pPr>
            <a:r>
              <a:rPr lang="en-US" sz="2100" dirty="0"/>
              <a:t>Course code: CSE 443 </a:t>
            </a:r>
            <a:br>
              <a:rPr lang="en-US" sz="2100" dirty="0"/>
            </a:br>
            <a:br>
              <a:rPr lang="en-US" sz="2100" dirty="0"/>
            </a:br>
            <a:r>
              <a:rPr lang="en-US" sz="2100" b="1" dirty="0"/>
              <a:t>Data structure and Algorithms (DSA Self paced) </a:t>
            </a:r>
            <a:br>
              <a:rPr lang="en-US" sz="2100" b="1" dirty="0"/>
            </a:br>
            <a:r>
              <a:rPr lang="en-US" sz="2100" b="1" dirty="0"/>
              <a:t> </a:t>
            </a:r>
          </a:p>
        </p:txBody>
      </p:sp>
      <p:sp>
        <p:nvSpPr>
          <p:cNvPr id="38" name="Rectangle 37">
            <a:extLst>
              <a:ext uri="{FF2B5EF4-FFF2-40B4-BE49-F238E27FC236}">
                <a16:creationId xmlns:a16="http://schemas.microsoft.com/office/drawing/2014/main" id="{C9DA5B05-DD14-4860-AC45-02A8D2EE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4517009"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36BE37AC-AD36-4C42-9B8C-C5500F4E7C6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4412" y="2400639"/>
            <a:ext cx="4802185"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Subtitle 2"/>
          <p:cNvSpPr>
            <a:spLocks noGrp="1"/>
          </p:cNvSpPr>
          <p:nvPr>
            <p:ph type="subTitle" idx="1"/>
          </p:nvPr>
        </p:nvSpPr>
        <p:spPr>
          <a:xfrm>
            <a:off x="6094412" y="2556932"/>
            <a:ext cx="4802184" cy="3318936"/>
          </a:xfrm>
        </p:spPr>
        <p:txBody>
          <a:bodyPr vert="horz" lIns="91440" tIns="45720" rIns="91440" bIns="45720" rtlCol="0" anchor="t">
            <a:normAutofit/>
          </a:bodyPr>
          <a:lstStyle/>
          <a:p>
            <a:pPr indent="-228600" algn="l">
              <a:lnSpc>
                <a:spcPct val="90000"/>
              </a:lnSpc>
              <a:buFont typeface="Arial"/>
              <a:buChar char="•"/>
            </a:pPr>
            <a:endParaRPr lang="en-US" sz="1600" dirty="0">
              <a:solidFill>
                <a:schemeClr val="tx1">
                  <a:lumMod val="85000"/>
                  <a:lumOff val="15000"/>
                </a:schemeClr>
              </a:solidFill>
            </a:endParaRPr>
          </a:p>
          <a:p>
            <a:pPr indent="-228600" algn="l">
              <a:lnSpc>
                <a:spcPct val="90000"/>
              </a:lnSpc>
              <a:buFont typeface="Arial"/>
              <a:buChar char="•"/>
            </a:pPr>
            <a:endParaRPr lang="en-US" sz="1600" dirty="0">
              <a:solidFill>
                <a:schemeClr val="tx1">
                  <a:lumMod val="85000"/>
                  <a:lumOff val="15000"/>
                </a:schemeClr>
              </a:solidFill>
            </a:endParaRPr>
          </a:p>
          <a:p>
            <a:pPr algn="l">
              <a:lnSpc>
                <a:spcPct val="90000"/>
              </a:lnSpc>
            </a:pPr>
            <a:r>
              <a:rPr lang="en-US" sz="1600" dirty="0">
                <a:solidFill>
                  <a:schemeClr val="tx1">
                    <a:lumMod val="85000"/>
                    <a:lumOff val="15000"/>
                  </a:schemeClr>
                </a:solidFill>
              </a:rPr>
              <a:t>Name                            : Lokhande Mahender</a:t>
            </a:r>
          </a:p>
          <a:p>
            <a:pPr algn="l">
              <a:lnSpc>
                <a:spcPct val="90000"/>
              </a:lnSpc>
            </a:pPr>
            <a:endParaRPr lang="en-US" sz="1600" dirty="0">
              <a:solidFill>
                <a:schemeClr val="tx1">
                  <a:lumMod val="85000"/>
                  <a:lumOff val="15000"/>
                </a:schemeClr>
              </a:solidFill>
            </a:endParaRPr>
          </a:p>
          <a:p>
            <a:pPr algn="l">
              <a:lnSpc>
                <a:spcPct val="90000"/>
              </a:lnSpc>
            </a:pPr>
            <a:r>
              <a:rPr lang="en-US" sz="1600" dirty="0">
                <a:solidFill>
                  <a:schemeClr val="tx1">
                    <a:lumMod val="85000"/>
                    <a:lumOff val="15000"/>
                  </a:schemeClr>
                </a:solidFill>
              </a:rPr>
              <a:t>Registration no              : 11809599</a:t>
            </a:r>
          </a:p>
          <a:p>
            <a:pPr indent="-228600" algn="l">
              <a:lnSpc>
                <a:spcPct val="90000"/>
              </a:lnSpc>
              <a:buFont typeface="Arial"/>
              <a:buChar char="•"/>
            </a:pPr>
            <a:endParaRPr lang="en-US" sz="1600" dirty="0">
              <a:solidFill>
                <a:schemeClr val="tx1">
                  <a:lumMod val="85000"/>
                  <a:lumOff val="15000"/>
                </a:schemeClr>
              </a:solidFill>
            </a:endParaRPr>
          </a:p>
          <a:p>
            <a:pPr algn="l">
              <a:lnSpc>
                <a:spcPct val="90000"/>
              </a:lnSpc>
            </a:pPr>
            <a:r>
              <a:rPr lang="en-US" sz="1600" dirty="0">
                <a:solidFill>
                  <a:schemeClr val="tx1">
                    <a:lumMod val="85000"/>
                    <a:lumOff val="15000"/>
                  </a:schemeClr>
                </a:solidFill>
              </a:rPr>
              <a:t>Section                           : K18NS</a:t>
            </a:r>
          </a:p>
        </p:txBody>
      </p:sp>
      <p:pic>
        <p:nvPicPr>
          <p:cNvPr id="6" name="Picture 5" descr="A picture containing graphical user interface&#10;&#10;Description automatically generated">
            <a:extLst>
              <a:ext uri="{FF2B5EF4-FFF2-40B4-BE49-F238E27FC236}">
                <a16:creationId xmlns:a16="http://schemas.microsoft.com/office/drawing/2014/main" id="{A8298461-F346-4ABD-BB1B-F03D280C1E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2517" y="1090414"/>
            <a:ext cx="4461506" cy="4515104"/>
          </a:xfrm>
          <a:prstGeom prst="rect">
            <a:avLst/>
          </a:prstGeom>
        </p:spPr>
      </p:pic>
    </p:spTree>
    <p:extLst>
      <p:ext uri="{BB962C8B-B14F-4D97-AF65-F5344CB8AC3E}">
        <p14:creationId xmlns:p14="http://schemas.microsoft.com/office/powerpoint/2010/main" val="3176028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1303867"/>
          </a:xfrm>
        </p:spPr>
        <p:txBody>
          <a:bodyPr>
            <a:normAutofit/>
          </a:bodyPr>
          <a:lstStyle/>
          <a:p>
            <a:r>
              <a:rPr lang="en-US" dirty="0">
                <a:solidFill>
                  <a:srgbClr val="262626"/>
                </a:solidFill>
              </a:rPr>
              <a:t>Sorting techniques</a:t>
            </a:r>
          </a:p>
        </p:txBody>
      </p:sp>
      <p:sp>
        <p:nvSpPr>
          <p:cNvPr id="3" name="Content Placeholder 2"/>
          <p:cNvSpPr>
            <a:spLocks noGrp="1"/>
          </p:cNvSpPr>
          <p:nvPr>
            <p:ph idx="1"/>
          </p:nvPr>
        </p:nvSpPr>
        <p:spPr>
          <a:xfrm>
            <a:off x="1295402" y="2556932"/>
            <a:ext cx="6256866" cy="3318936"/>
          </a:xfrm>
        </p:spPr>
        <p:txBody>
          <a:bodyPr>
            <a:normAutofit lnSpcReduction="10000"/>
          </a:bodyPr>
          <a:lstStyle/>
          <a:p>
            <a:pPr marL="0" indent="0">
              <a:lnSpc>
                <a:spcPct val="90000"/>
              </a:lnSpc>
              <a:buNone/>
            </a:pPr>
            <a:r>
              <a:rPr lang="en-US" sz="1100" b="1" dirty="0">
                <a:solidFill>
                  <a:srgbClr val="262626"/>
                </a:solidFill>
              </a:rPr>
              <a:t>Bubble Sort :</a:t>
            </a:r>
          </a:p>
          <a:p>
            <a:pPr marL="0" indent="0">
              <a:lnSpc>
                <a:spcPct val="90000"/>
              </a:lnSpc>
              <a:buNone/>
            </a:pPr>
            <a:r>
              <a:rPr lang="en-US" sz="1100" dirty="0">
                <a:solidFill>
                  <a:srgbClr val="262626"/>
                </a:solidFill>
              </a:rPr>
              <a:t> </a:t>
            </a:r>
            <a:r>
              <a:rPr lang="en-US" sz="1200" dirty="0">
                <a:solidFill>
                  <a:srgbClr val="262626"/>
                </a:solidFill>
              </a:rPr>
              <a:t>Bubble sort is a simple sorting algorithm. This sorting algorithm is comparison-based algorithm in which each pair of adjacent elements is compared   and the elements are swapped if they are not in order. Complexity : Best, </a:t>
            </a:r>
            <a:r>
              <a:rPr lang="en-US" sz="1200" dirty="0" err="1">
                <a:solidFill>
                  <a:srgbClr val="262626"/>
                </a:solidFill>
              </a:rPr>
              <a:t>Average,Worst</a:t>
            </a:r>
            <a:r>
              <a:rPr lang="en-US" sz="1200" dirty="0">
                <a:solidFill>
                  <a:srgbClr val="262626"/>
                </a:solidFill>
              </a:rPr>
              <a:t> Case O(n^2)</a:t>
            </a:r>
          </a:p>
          <a:p>
            <a:pPr marL="0" indent="0">
              <a:lnSpc>
                <a:spcPct val="90000"/>
              </a:lnSpc>
              <a:buNone/>
            </a:pPr>
            <a:r>
              <a:rPr lang="en-US" sz="1200" b="1" dirty="0">
                <a:solidFill>
                  <a:srgbClr val="262626"/>
                </a:solidFill>
              </a:rPr>
              <a:t> Algorithm</a:t>
            </a:r>
          </a:p>
          <a:p>
            <a:pPr marL="0" indent="0">
              <a:lnSpc>
                <a:spcPct val="90000"/>
              </a:lnSpc>
              <a:buNone/>
            </a:pPr>
            <a:r>
              <a:rPr lang="en-US" sz="1200" dirty="0">
                <a:solidFill>
                  <a:srgbClr val="262626"/>
                </a:solidFill>
              </a:rPr>
              <a:t> We assume list is an array of n elements. We further assume that swap function swaps the values of the given array elements.</a:t>
            </a:r>
          </a:p>
          <a:p>
            <a:pPr marL="0" indent="0">
              <a:lnSpc>
                <a:spcPct val="90000"/>
              </a:lnSpc>
              <a:buNone/>
            </a:pPr>
            <a:r>
              <a:rPr lang="en-US" sz="1200" dirty="0">
                <a:solidFill>
                  <a:srgbClr val="262626"/>
                </a:solidFill>
              </a:rPr>
              <a:t> begin </a:t>
            </a:r>
            <a:r>
              <a:rPr lang="en-US" sz="1200" dirty="0" err="1">
                <a:solidFill>
                  <a:srgbClr val="262626"/>
                </a:solidFill>
              </a:rPr>
              <a:t>BubbleSort</a:t>
            </a:r>
            <a:r>
              <a:rPr lang="en-US" sz="1200" dirty="0">
                <a:solidFill>
                  <a:srgbClr val="262626"/>
                </a:solidFill>
              </a:rPr>
              <a:t>(list)</a:t>
            </a:r>
          </a:p>
          <a:p>
            <a:pPr marL="0" indent="0">
              <a:lnSpc>
                <a:spcPct val="90000"/>
              </a:lnSpc>
              <a:buNone/>
            </a:pPr>
            <a:r>
              <a:rPr lang="en-US" sz="1200" dirty="0">
                <a:solidFill>
                  <a:srgbClr val="262626"/>
                </a:solidFill>
              </a:rPr>
              <a:t>for all elements of list if list[</a:t>
            </a:r>
            <a:r>
              <a:rPr lang="en-US" sz="1200" dirty="0" err="1">
                <a:solidFill>
                  <a:srgbClr val="262626"/>
                </a:solidFill>
              </a:rPr>
              <a:t>i</a:t>
            </a:r>
            <a:r>
              <a:rPr lang="en-US" sz="1200" dirty="0">
                <a:solidFill>
                  <a:srgbClr val="262626"/>
                </a:solidFill>
              </a:rPr>
              <a:t>] &gt; list[i+1]</a:t>
            </a:r>
          </a:p>
          <a:p>
            <a:pPr marL="0" indent="0">
              <a:lnSpc>
                <a:spcPct val="90000"/>
              </a:lnSpc>
              <a:buNone/>
            </a:pPr>
            <a:r>
              <a:rPr lang="en-US" sz="1200" dirty="0">
                <a:solidFill>
                  <a:srgbClr val="262626"/>
                </a:solidFill>
              </a:rPr>
              <a:t> swap(list[</a:t>
            </a:r>
            <a:r>
              <a:rPr lang="en-US" sz="1200" dirty="0" err="1">
                <a:solidFill>
                  <a:srgbClr val="262626"/>
                </a:solidFill>
              </a:rPr>
              <a:t>i</a:t>
            </a:r>
            <a:r>
              <a:rPr lang="en-US" sz="1200" dirty="0">
                <a:solidFill>
                  <a:srgbClr val="262626"/>
                </a:solidFill>
              </a:rPr>
              <a:t>], list[i+1]) </a:t>
            </a:r>
          </a:p>
          <a:p>
            <a:pPr marL="0" indent="0">
              <a:lnSpc>
                <a:spcPct val="90000"/>
              </a:lnSpc>
              <a:buNone/>
            </a:pPr>
            <a:r>
              <a:rPr lang="en-US" sz="1200" dirty="0">
                <a:solidFill>
                  <a:srgbClr val="262626"/>
                </a:solidFill>
              </a:rPr>
              <a:t>	end if</a:t>
            </a:r>
          </a:p>
          <a:p>
            <a:pPr marL="0" indent="0">
              <a:lnSpc>
                <a:spcPct val="90000"/>
              </a:lnSpc>
              <a:buNone/>
            </a:pPr>
            <a:r>
              <a:rPr lang="en-US" sz="1200" dirty="0">
                <a:solidFill>
                  <a:srgbClr val="262626"/>
                </a:solidFill>
              </a:rPr>
              <a:t> end for</a:t>
            </a:r>
          </a:p>
          <a:p>
            <a:pPr marL="0" indent="0">
              <a:lnSpc>
                <a:spcPct val="90000"/>
              </a:lnSpc>
              <a:buNone/>
            </a:pPr>
            <a:r>
              <a:rPr lang="en-US" sz="1200" dirty="0">
                <a:solidFill>
                  <a:srgbClr val="262626"/>
                </a:solidFill>
              </a:rPr>
              <a:t>return list</a:t>
            </a:r>
          </a:p>
          <a:p>
            <a:pPr marL="0" indent="0">
              <a:lnSpc>
                <a:spcPct val="90000"/>
              </a:lnSpc>
              <a:buNone/>
            </a:pPr>
            <a:r>
              <a:rPr lang="en-US" sz="1200" dirty="0">
                <a:solidFill>
                  <a:srgbClr val="262626"/>
                </a:solidFill>
              </a:rPr>
              <a:t> end </a:t>
            </a:r>
            <a:r>
              <a:rPr lang="en-US" sz="1200" dirty="0" err="1">
                <a:solidFill>
                  <a:srgbClr val="262626"/>
                </a:solidFill>
              </a:rPr>
              <a:t>BubbleSort</a:t>
            </a:r>
            <a:endParaRPr lang="en-US" sz="1200" dirty="0">
              <a:solidFill>
                <a:srgbClr val="262626"/>
              </a:solidFill>
            </a:endParaRPr>
          </a:p>
        </p:txBody>
      </p:sp>
      <p:pic>
        <p:nvPicPr>
          <p:cNvPr id="17" name="Picture 16" descr="Diagram&#10;&#10;Description automatically generated">
            <a:extLst>
              <a:ext uri="{FF2B5EF4-FFF2-40B4-BE49-F238E27FC236}">
                <a16:creationId xmlns:a16="http://schemas.microsoft.com/office/drawing/2014/main" id="{4DCC396C-9CC3-4AD1-98BF-4079408C8B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3388" y="2556932"/>
            <a:ext cx="3789784" cy="3477578"/>
          </a:xfrm>
          <a:prstGeom prst="rect">
            <a:avLst/>
          </a:prstGeom>
        </p:spPr>
      </p:pic>
      <p:graphicFrame>
        <p:nvGraphicFramePr>
          <p:cNvPr id="32" name="Table 31">
            <a:extLst>
              <a:ext uri="{FF2B5EF4-FFF2-40B4-BE49-F238E27FC236}">
                <a16:creationId xmlns:a16="http://schemas.microsoft.com/office/drawing/2014/main" id="{F9FC5C85-B052-49A3-A27D-2BE01E80122E}"/>
              </a:ext>
            </a:extLst>
          </p:cNvPr>
          <p:cNvGraphicFramePr>
            <a:graphicFrameLocks noGrp="1"/>
          </p:cNvGraphicFramePr>
          <p:nvPr>
            <p:extLst>
              <p:ext uri="{D42A27DB-BD31-4B8C-83A1-F6EECF244321}">
                <p14:modId xmlns:p14="http://schemas.microsoft.com/office/powerpoint/2010/main" val="2017268959"/>
              </p:ext>
            </p:extLst>
          </p:nvPr>
        </p:nvGraphicFramePr>
        <p:xfrm>
          <a:off x="7552268" y="2560320"/>
          <a:ext cx="3847252" cy="3464560"/>
        </p:xfrm>
        <a:graphic>
          <a:graphicData uri="http://schemas.openxmlformats.org/drawingml/2006/table">
            <a:tbl>
              <a:tblPr/>
              <a:tblGrid>
                <a:gridCol w="3847252">
                  <a:extLst>
                    <a:ext uri="{9D8B030D-6E8A-4147-A177-3AD203B41FA5}">
                      <a16:colId xmlns:a16="http://schemas.microsoft.com/office/drawing/2014/main" val="2005679446"/>
                    </a:ext>
                  </a:extLst>
                </a:gridCol>
              </a:tblGrid>
              <a:tr h="3464560">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431386376"/>
                  </a:ext>
                </a:extLst>
              </a:tr>
            </a:tbl>
          </a:graphicData>
        </a:graphic>
      </p:graphicFrame>
    </p:spTree>
    <p:extLst>
      <p:ext uri="{BB962C8B-B14F-4D97-AF65-F5344CB8AC3E}">
        <p14:creationId xmlns:p14="http://schemas.microsoft.com/office/powerpoint/2010/main" val="2410441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140934" y="469900"/>
            <a:ext cx="5953630" cy="5405968"/>
          </a:xfrm>
        </p:spPr>
        <p:txBody>
          <a:bodyPr anchor="ctr">
            <a:normAutofit/>
          </a:bodyPr>
          <a:lstStyle/>
          <a:p>
            <a:pPr marL="0" indent="0">
              <a:lnSpc>
                <a:spcPct val="90000"/>
              </a:lnSpc>
              <a:buNone/>
            </a:pPr>
            <a:r>
              <a:rPr lang="en-US" sz="1500" b="1" dirty="0"/>
              <a:t>Insertion Sort : </a:t>
            </a:r>
          </a:p>
          <a:p>
            <a:pPr marL="0" indent="0">
              <a:lnSpc>
                <a:spcPct val="90000"/>
              </a:lnSpc>
              <a:buNone/>
            </a:pPr>
            <a:r>
              <a:rPr lang="en-US" sz="1500" dirty="0"/>
              <a:t>     This is an in-place comparison-based sorting algorithm. Here, a sub-list is maintained which is always sorted. For example, the lower part of an array is maintained to be sorted. An element which is to be '</a:t>
            </a:r>
            <a:r>
              <a:rPr lang="en-US" sz="1500" dirty="0" err="1"/>
              <a:t>insert'ed</a:t>
            </a:r>
            <a:r>
              <a:rPr lang="en-US" sz="1500" dirty="0"/>
              <a:t> in this sorted sub-list, has to find its appropriate place and then it has to be inserted there. Hence the name, insertion sort. Complexity : Best, </a:t>
            </a:r>
            <a:r>
              <a:rPr lang="en-US" sz="1500" dirty="0" err="1"/>
              <a:t>Average,Worst</a:t>
            </a:r>
            <a:r>
              <a:rPr lang="en-US" sz="1500" dirty="0"/>
              <a:t> Case O(n^2). </a:t>
            </a:r>
          </a:p>
          <a:p>
            <a:pPr marL="0" indent="0">
              <a:lnSpc>
                <a:spcPct val="90000"/>
              </a:lnSpc>
              <a:buNone/>
            </a:pPr>
            <a:r>
              <a:rPr lang="en-US" sz="1500" b="1" dirty="0"/>
              <a:t>Algorithm</a:t>
            </a:r>
          </a:p>
          <a:p>
            <a:pPr marL="0" indent="0">
              <a:lnSpc>
                <a:spcPct val="90000"/>
              </a:lnSpc>
              <a:buNone/>
            </a:pPr>
            <a:r>
              <a:rPr lang="en-US" sz="1500" dirty="0"/>
              <a:t> Now we have a bigger picture of how this sorting technique works, so we can derive simple steps by which we can achieve insertion sort. </a:t>
            </a:r>
          </a:p>
          <a:p>
            <a:pPr marL="0" indent="0">
              <a:lnSpc>
                <a:spcPct val="90000"/>
              </a:lnSpc>
              <a:buNone/>
            </a:pPr>
            <a:r>
              <a:rPr lang="en-US" sz="1500" dirty="0"/>
              <a:t>Step 1 − If it is the first element, it is already sorted. return 1; </a:t>
            </a:r>
          </a:p>
          <a:p>
            <a:pPr marL="0" indent="0">
              <a:lnSpc>
                <a:spcPct val="90000"/>
              </a:lnSpc>
              <a:buNone/>
            </a:pPr>
            <a:r>
              <a:rPr lang="en-US" sz="1500" dirty="0"/>
              <a:t>Step 2 − Pick next element </a:t>
            </a:r>
          </a:p>
          <a:p>
            <a:pPr marL="0" indent="0">
              <a:lnSpc>
                <a:spcPct val="90000"/>
              </a:lnSpc>
              <a:buNone/>
            </a:pPr>
            <a:r>
              <a:rPr lang="en-US" sz="1500" dirty="0"/>
              <a:t>Step 3 − Compare with all elements in the sorted sub-list</a:t>
            </a:r>
          </a:p>
          <a:p>
            <a:pPr marL="0" indent="0">
              <a:lnSpc>
                <a:spcPct val="90000"/>
              </a:lnSpc>
              <a:buNone/>
            </a:pPr>
            <a:r>
              <a:rPr lang="en-US" sz="1500" dirty="0"/>
              <a:t> Step 4 − Shift all the elements in the sorted sub-list that is greater than the value to be sorted</a:t>
            </a:r>
          </a:p>
          <a:p>
            <a:pPr marL="0" indent="0">
              <a:lnSpc>
                <a:spcPct val="90000"/>
              </a:lnSpc>
              <a:buNone/>
            </a:pPr>
            <a:r>
              <a:rPr lang="en-US" sz="1500" dirty="0"/>
              <a:t> Step 5 − Insert the value</a:t>
            </a:r>
          </a:p>
          <a:p>
            <a:pPr marL="0" indent="0">
              <a:lnSpc>
                <a:spcPct val="90000"/>
              </a:lnSpc>
              <a:buNone/>
            </a:pPr>
            <a:r>
              <a:rPr lang="en-US" sz="1500" dirty="0"/>
              <a:t> Step 6 − Repeat until list is sorted</a:t>
            </a:r>
          </a:p>
        </p:txBody>
      </p:sp>
      <p:pic>
        <p:nvPicPr>
          <p:cNvPr id="4" name="Picture 3" descr="Graphical user interface&#10;&#10;Description automatically generated">
            <a:extLst>
              <a:ext uri="{FF2B5EF4-FFF2-40B4-BE49-F238E27FC236}">
                <a16:creationId xmlns:a16="http://schemas.microsoft.com/office/drawing/2014/main" id="{8A9CBCCF-0CFA-4B64-AFBD-9156B270B4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227" y="165608"/>
            <a:ext cx="4638892" cy="5586984"/>
          </a:xfrm>
          <a:prstGeom prst="rect">
            <a:avLst/>
          </a:prstGeom>
        </p:spPr>
      </p:pic>
    </p:spTree>
    <p:extLst>
      <p:ext uri="{BB962C8B-B14F-4D97-AF65-F5344CB8AC3E}">
        <p14:creationId xmlns:p14="http://schemas.microsoft.com/office/powerpoint/2010/main" val="858153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140934" y="469900"/>
            <a:ext cx="5953630" cy="5405968"/>
          </a:xfrm>
        </p:spPr>
        <p:txBody>
          <a:bodyPr anchor="ctr">
            <a:normAutofit lnSpcReduction="10000"/>
          </a:bodyPr>
          <a:lstStyle/>
          <a:p>
            <a:pPr marL="0" indent="0">
              <a:lnSpc>
                <a:spcPct val="90000"/>
              </a:lnSpc>
              <a:buNone/>
            </a:pPr>
            <a:r>
              <a:rPr lang="en-US" sz="2000" b="1"/>
              <a:t>Merge Sort : </a:t>
            </a:r>
          </a:p>
          <a:p>
            <a:pPr marL="0" indent="0">
              <a:lnSpc>
                <a:spcPct val="90000"/>
              </a:lnSpc>
              <a:buNone/>
            </a:pPr>
            <a:r>
              <a:rPr lang="en-US" sz="2000"/>
              <a:t>Merge sort is a sorting technique based on divide and conquer technique. Merge sort first divides the array into equal halves and then combines them in a sorted manner.Complexity : </a:t>
            </a:r>
          </a:p>
          <a:p>
            <a:pPr marL="0" indent="0">
              <a:lnSpc>
                <a:spcPct val="90000"/>
              </a:lnSpc>
              <a:buNone/>
            </a:pPr>
            <a:r>
              <a:rPr lang="en-US" sz="2000"/>
              <a:t>Best, Average,Worst Case  is O(N.logN) </a:t>
            </a:r>
          </a:p>
          <a:p>
            <a:pPr marL="0" indent="0">
              <a:lnSpc>
                <a:spcPct val="90000"/>
              </a:lnSpc>
              <a:buNone/>
            </a:pPr>
            <a:r>
              <a:rPr lang="en-US" sz="2000"/>
              <a:t>Merge sort keeps on dividing the list into equal halves until it can no more be divided. By definition, if it is only one element in the list, it is sorted. Then, merge sort combines the smaller sorted lists keeping the new list sorted too.</a:t>
            </a:r>
          </a:p>
          <a:p>
            <a:pPr marL="0" indent="0">
              <a:lnSpc>
                <a:spcPct val="90000"/>
              </a:lnSpc>
              <a:buNone/>
            </a:pPr>
            <a:r>
              <a:rPr lang="en-US" sz="2000"/>
              <a:t> Step 1 − if it is only one element in the list it is already sorted, return.</a:t>
            </a:r>
          </a:p>
          <a:p>
            <a:pPr marL="0" indent="0">
              <a:lnSpc>
                <a:spcPct val="90000"/>
              </a:lnSpc>
              <a:buNone/>
            </a:pPr>
            <a:r>
              <a:rPr lang="en-US" sz="2000"/>
              <a:t> Step 2 − divide the list recursively into two halves until it can no more be divided. </a:t>
            </a:r>
          </a:p>
          <a:p>
            <a:pPr marL="0" indent="0">
              <a:lnSpc>
                <a:spcPct val="90000"/>
              </a:lnSpc>
              <a:buNone/>
            </a:pPr>
            <a:r>
              <a:rPr lang="en-US" sz="2000"/>
              <a:t>Step 3 − merge the smaller lists into new list in sorted order.</a:t>
            </a:r>
            <a:endParaRPr lang="en-US" sz="2000" dirty="0"/>
          </a:p>
        </p:txBody>
      </p:sp>
      <p:pic>
        <p:nvPicPr>
          <p:cNvPr id="7" name="Picture 6" descr="Diagram, schematic&#10;&#10;Description automatically generated">
            <a:extLst>
              <a:ext uri="{FF2B5EF4-FFF2-40B4-BE49-F238E27FC236}">
                <a16:creationId xmlns:a16="http://schemas.microsoft.com/office/drawing/2014/main" id="{7ABE79D3-6ED3-4410-B4BF-496A9DC7D2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668" y="635508"/>
            <a:ext cx="3364992" cy="5586984"/>
          </a:xfrm>
          <a:prstGeom prst="rect">
            <a:avLst/>
          </a:prstGeom>
        </p:spPr>
      </p:pic>
    </p:spTree>
    <p:extLst>
      <p:ext uri="{BB962C8B-B14F-4D97-AF65-F5344CB8AC3E}">
        <p14:creationId xmlns:p14="http://schemas.microsoft.com/office/powerpoint/2010/main" val="200126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6" name="Title 5">
            <a:extLst>
              <a:ext uri="{FF2B5EF4-FFF2-40B4-BE49-F238E27FC236}">
                <a16:creationId xmlns:a16="http://schemas.microsoft.com/office/drawing/2014/main" id="{08F20998-DD8F-4BF7-A182-C2A1960EC2EB}"/>
              </a:ext>
            </a:extLst>
          </p:cNvPr>
          <p:cNvSpPr>
            <a:spLocks noGrp="1"/>
          </p:cNvSpPr>
          <p:nvPr>
            <p:ph type="title"/>
          </p:nvPr>
        </p:nvSpPr>
        <p:spPr>
          <a:xfrm>
            <a:off x="952108" y="954756"/>
            <a:ext cx="2730414" cy="4946003"/>
          </a:xfrm>
        </p:spPr>
        <p:txBody>
          <a:bodyPr>
            <a:normAutofit/>
          </a:bodyPr>
          <a:lstStyle/>
          <a:p>
            <a:endParaRPr lang="en-IN" dirty="0">
              <a:solidFill>
                <a:srgbClr val="FFFFFF"/>
              </a:solidFill>
            </a:endParaRPr>
          </a:p>
        </p:txBody>
      </p:sp>
      <p:sp>
        <p:nvSpPr>
          <p:cNvPr id="17" name="Rectangle 16">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140934" y="469900"/>
            <a:ext cx="5953630" cy="5405968"/>
          </a:xfrm>
        </p:spPr>
        <p:txBody>
          <a:bodyPr anchor="ctr">
            <a:normAutofit/>
          </a:bodyPr>
          <a:lstStyle/>
          <a:p>
            <a:pPr>
              <a:lnSpc>
                <a:spcPct val="90000"/>
              </a:lnSpc>
            </a:pPr>
            <a:r>
              <a:rPr lang="en-US" sz="1300" b="1" dirty="0"/>
              <a:t>Quick Sort</a:t>
            </a:r>
          </a:p>
          <a:p>
            <a:pPr>
              <a:lnSpc>
                <a:spcPct val="90000"/>
              </a:lnSpc>
            </a:pPr>
            <a:r>
              <a:rPr lang="en-US" sz="1300" dirty="0"/>
              <a:t> Quick sort is a highly efficient sorting algorithm and is based on partitioning of array of data into smaller arrays. A large array is partitioned into two arrays one of which holds values smaller than the specified value, say pivot, based on which the partition is made and another array holds values greater than the pivot value . Quicksort partitions an array and then calls itself recursively twice to sort the two resulting sub arrays . This algorithm is quite efficient for large-sized data sets as its average and worst-case complexity are O(</a:t>
            </a:r>
            <a:r>
              <a:rPr lang="en-US" sz="1300" dirty="0" err="1"/>
              <a:t>nLogn</a:t>
            </a:r>
            <a:r>
              <a:rPr lang="en-US" sz="1300" dirty="0"/>
              <a:t>) and O(n2), respectively.</a:t>
            </a:r>
          </a:p>
          <a:p>
            <a:pPr>
              <a:lnSpc>
                <a:spcPct val="90000"/>
              </a:lnSpc>
            </a:pPr>
            <a:r>
              <a:rPr lang="en-US" sz="1300" dirty="0"/>
              <a:t> Quick Sort Pivot Algorithm: Based on our understanding of partitioning in quick sort, we will now try to write an algorithm for it, which is as follows.</a:t>
            </a:r>
          </a:p>
          <a:p>
            <a:pPr>
              <a:lnSpc>
                <a:spcPct val="90000"/>
              </a:lnSpc>
            </a:pPr>
            <a:r>
              <a:rPr lang="en-US" sz="1300" dirty="0"/>
              <a:t> Step 1 − Choose the highest index value has pivot </a:t>
            </a:r>
          </a:p>
          <a:p>
            <a:pPr>
              <a:lnSpc>
                <a:spcPct val="90000"/>
              </a:lnSpc>
            </a:pPr>
            <a:r>
              <a:rPr lang="en-US" sz="1300" dirty="0"/>
              <a:t>Step 2 − Take two variables to point left and right of the list excluding pivot</a:t>
            </a:r>
          </a:p>
          <a:p>
            <a:pPr>
              <a:lnSpc>
                <a:spcPct val="90000"/>
              </a:lnSpc>
            </a:pPr>
            <a:r>
              <a:rPr lang="en-US" sz="1300" dirty="0"/>
              <a:t> Step 3 − left points to the low index</a:t>
            </a:r>
          </a:p>
          <a:p>
            <a:pPr>
              <a:lnSpc>
                <a:spcPct val="90000"/>
              </a:lnSpc>
            </a:pPr>
            <a:r>
              <a:rPr lang="en-US" sz="1300" dirty="0"/>
              <a:t> Step 4 − right points to the high</a:t>
            </a:r>
          </a:p>
          <a:p>
            <a:pPr>
              <a:lnSpc>
                <a:spcPct val="90000"/>
              </a:lnSpc>
            </a:pPr>
            <a:r>
              <a:rPr lang="en-US" sz="1300" dirty="0"/>
              <a:t> Step 5 − while value at left is less than pivot move right</a:t>
            </a:r>
          </a:p>
          <a:p>
            <a:pPr>
              <a:lnSpc>
                <a:spcPct val="90000"/>
              </a:lnSpc>
            </a:pPr>
            <a:r>
              <a:rPr lang="en-US" sz="1300" dirty="0"/>
              <a:t> Step 6 − while value at right is greater than pivot move left</a:t>
            </a:r>
          </a:p>
          <a:p>
            <a:pPr>
              <a:lnSpc>
                <a:spcPct val="90000"/>
              </a:lnSpc>
            </a:pPr>
            <a:r>
              <a:rPr lang="en-US" sz="1300" dirty="0"/>
              <a:t> Step 7 − if both step 5 and step 6 does not match swap left and right </a:t>
            </a:r>
          </a:p>
          <a:p>
            <a:pPr>
              <a:lnSpc>
                <a:spcPct val="90000"/>
              </a:lnSpc>
            </a:pPr>
            <a:r>
              <a:rPr lang="en-US" sz="1300" dirty="0"/>
              <a:t>Step 8 − if left ≥ right, the point where they met is new pivot</a:t>
            </a:r>
          </a:p>
        </p:txBody>
      </p:sp>
      <p:pic>
        <p:nvPicPr>
          <p:cNvPr id="8" name="Picture 7" descr="Calendar&#10;&#10;Description automatically generated">
            <a:extLst>
              <a:ext uri="{FF2B5EF4-FFF2-40B4-BE49-F238E27FC236}">
                <a16:creationId xmlns:a16="http://schemas.microsoft.com/office/drawing/2014/main" id="{4FE712C3-2D49-4F98-A627-0ADEB5F87C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668" y="634265"/>
            <a:ext cx="3364991" cy="5586984"/>
          </a:xfrm>
          <a:prstGeom prst="rect">
            <a:avLst/>
          </a:prstGeom>
        </p:spPr>
      </p:pic>
    </p:spTree>
    <p:extLst>
      <p:ext uri="{BB962C8B-B14F-4D97-AF65-F5344CB8AC3E}">
        <p14:creationId xmlns:p14="http://schemas.microsoft.com/office/powerpoint/2010/main" val="123400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0837993-CF68-4B71-B30D-9FF2DBDC6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BC1EB0E-C682-4477-94FF-E3696ACD5A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2" name="Picture 11">
              <a:extLst>
                <a:ext uri="{FF2B5EF4-FFF2-40B4-BE49-F238E27FC236}">
                  <a16:creationId xmlns:a16="http://schemas.microsoft.com/office/drawing/2014/main" id="{AFA120B5-D483-4179-B163-E5D72313C92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F9A685BA-AB04-4A20-A6D5-BA403BAA7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C2823476-35C9-4E21-A7A8-8EE69CF2EEE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5" name="Picture 14">
              <a:extLst>
                <a:ext uri="{FF2B5EF4-FFF2-40B4-BE49-F238E27FC236}">
                  <a16:creationId xmlns:a16="http://schemas.microsoft.com/office/drawing/2014/main" id="{06AA5951-06F3-4E0D-9B67-2FDEAA46EE8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p:cNvSpPr>
            <a:spLocks noGrp="1"/>
          </p:cNvSpPr>
          <p:nvPr>
            <p:ph type="title"/>
          </p:nvPr>
        </p:nvSpPr>
        <p:spPr>
          <a:xfrm>
            <a:off x="1092643" y="1092200"/>
            <a:ext cx="2928751" cy="4498860"/>
          </a:xfrm>
        </p:spPr>
        <p:txBody>
          <a:bodyPr>
            <a:normAutofit/>
          </a:bodyPr>
          <a:lstStyle/>
          <a:p>
            <a:r>
              <a:rPr lang="en-US" dirty="0">
                <a:solidFill>
                  <a:srgbClr val="262626"/>
                </a:solidFill>
              </a:rPr>
              <a:t>Linked lists</a:t>
            </a:r>
          </a:p>
        </p:txBody>
      </p:sp>
      <p:sp>
        <p:nvSpPr>
          <p:cNvPr id="3" name="Content Placeholder 2"/>
          <p:cNvSpPr>
            <a:spLocks noGrp="1"/>
          </p:cNvSpPr>
          <p:nvPr>
            <p:ph idx="1"/>
          </p:nvPr>
        </p:nvSpPr>
        <p:spPr>
          <a:xfrm>
            <a:off x="4554194" y="1092200"/>
            <a:ext cx="6546426" cy="2948858"/>
          </a:xfrm>
        </p:spPr>
        <p:txBody>
          <a:bodyPr>
            <a:normAutofit/>
          </a:bodyPr>
          <a:lstStyle/>
          <a:p>
            <a:pPr marL="0" indent="0">
              <a:lnSpc>
                <a:spcPct val="90000"/>
              </a:lnSpc>
              <a:buNone/>
            </a:pPr>
            <a:r>
              <a:rPr lang="en-US" sz="1500">
                <a:solidFill>
                  <a:srgbClr val="262626"/>
                </a:solidFill>
              </a:rPr>
              <a:t>Linked Lists are linear or sequential data structures in which elements are stored at non-contiguous memory location and are linked to each other using pointers.</a:t>
            </a:r>
          </a:p>
          <a:p>
            <a:pPr marL="0" indent="0">
              <a:lnSpc>
                <a:spcPct val="90000"/>
              </a:lnSpc>
              <a:buNone/>
            </a:pPr>
            <a:r>
              <a:rPr lang="en-US" sz="1500">
                <a:solidFill>
                  <a:srgbClr val="262626"/>
                </a:solidFill>
              </a:rPr>
              <a:t> Like arrays, linked lists are also linear data structures but in linked lists elements are not stored at contiguous memory locations. They can be stored anywhere in the memory but for sequential access, the nodes are linked to each other using pointers. </a:t>
            </a:r>
          </a:p>
          <a:p>
            <a:pPr marL="0" indent="0">
              <a:lnSpc>
                <a:spcPct val="90000"/>
              </a:lnSpc>
              <a:buNone/>
            </a:pPr>
            <a:r>
              <a:rPr lang="en-US" sz="1500">
                <a:solidFill>
                  <a:srgbClr val="262626"/>
                </a:solidFill>
              </a:rPr>
              <a:t>Each element in a linked list contains of two parts:</a:t>
            </a:r>
          </a:p>
          <a:p>
            <a:pPr marL="0" indent="0">
              <a:lnSpc>
                <a:spcPct val="90000"/>
              </a:lnSpc>
              <a:buNone/>
            </a:pPr>
            <a:r>
              <a:rPr lang="en-US" sz="1500">
                <a:solidFill>
                  <a:srgbClr val="262626"/>
                </a:solidFill>
              </a:rPr>
              <a:t> </a:t>
            </a:r>
            <a:r>
              <a:rPr lang="en-US" sz="1500" b="1">
                <a:solidFill>
                  <a:srgbClr val="262626"/>
                </a:solidFill>
              </a:rPr>
              <a:t>• Data: </a:t>
            </a:r>
            <a:r>
              <a:rPr lang="en-US" sz="1500">
                <a:solidFill>
                  <a:srgbClr val="262626"/>
                </a:solidFill>
              </a:rPr>
              <a:t>This part stores the data value of the node. That is the information to be stored at the current node. </a:t>
            </a:r>
          </a:p>
          <a:p>
            <a:pPr marL="0" indent="0">
              <a:lnSpc>
                <a:spcPct val="90000"/>
              </a:lnSpc>
              <a:buNone/>
            </a:pPr>
            <a:r>
              <a:rPr lang="en-US" sz="1500">
                <a:solidFill>
                  <a:srgbClr val="262626"/>
                </a:solidFill>
              </a:rPr>
              <a:t>• </a:t>
            </a:r>
            <a:r>
              <a:rPr lang="en-US" sz="1500" b="1">
                <a:solidFill>
                  <a:srgbClr val="262626"/>
                </a:solidFill>
              </a:rPr>
              <a:t>Next Pointer: </a:t>
            </a:r>
            <a:r>
              <a:rPr lang="en-US" sz="1500">
                <a:solidFill>
                  <a:srgbClr val="262626"/>
                </a:solidFill>
              </a:rPr>
              <a:t>This is the pointer variable or any other variable which stores the address of the next node in the memory.</a:t>
            </a:r>
          </a:p>
        </p:txBody>
      </p:sp>
      <p:pic>
        <p:nvPicPr>
          <p:cNvPr id="4" name="Picture 3"/>
          <p:cNvPicPr>
            <a:picLocks noChangeAspect="1"/>
          </p:cNvPicPr>
          <p:nvPr/>
        </p:nvPicPr>
        <p:blipFill rotWithShape="1">
          <a:blip r:embed="rId5">
            <a:extLst>
              <a:ext uri="{28A0092B-C50C-407E-A947-70E740481C1C}">
                <a14:useLocalDpi xmlns:a14="http://schemas.microsoft.com/office/drawing/2010/main" val="0"/>
              </a:ext>
            </a:extLst>
          </a:blip>
          <a:srcRect l="25372" t="61246" r="52436" b="28978"/>
          <a:stretch/>
        </p:blipFill>
        <p:spPr>
          <a:xfrm>
            <a:off x="794437" y="4495414"/>
            <a:ext cx="4784990" cy="1553359"/>
          </a:xfrm>
          <a:prstGeom prst="rect">
            <a:avLst/>
          </a:prstGeom>
          <a:ln w="57150" cmpd="thickThin">
            <a:solidFill>
              <a:srgbClr val="7F7F7F"/>
            </a:solidFill>
            <a:miter lim="800000"/>
          </a:ln>
        </p:spPr>
      </p:pic>
      <p:pic>
        <p:nvPicPr>
          <p:cNvPr id="6" name="Picture 5" descr="Diagram&#10;&#10;Description automatically generated">
            <a:extLst>
              <a:ext uri="{FF2B5EF4-FFF2-40B4-BE49-F238E27FC236}">
                <a16:creationId xmlns:a16="http://schemas.microsoft.com/office/drawing/2014/main" id="{27C9EEF0-6BF4-4D51-923D-6CEDF843BDC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87440" y="4341607"/>
            <a:ext cx="4911917" cy="1553360"/>
          </a:xfrm>
          <a:prstGeom prst="rect">
            <a:avLst/>
          </a:prstGeom>
        </p:spPr>
      </p:pic>
    </p:spTree>
    <p:extLst>
      <p:ext uri="{BB962C8B-B14F-4D97-AF65-F5344CB8AC3E}">
        <p14:creationId xmlns:p14="http://schemas.microsoft.com/office/powerpoint/2010/main" val="924134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1303867"/>
          </a:xfrm>
        </p:spPr>
        <p:txBody>
          <a:bodyPr vert="horz" lIns="91440" tIns="45720" rIns="91440" bIns="45720" rtlCol="0">
            <a:normAutofit/>
          </a:bodyPr>
          <a:lstStyle/>
          <a:p>
            <a:r>
              <a:rPr lang="en-US">
                <a:solidFill>
                  <a:srgbClr val="262626"/>
                </a:solidFill>
              </a:rPr>
              <a:t>Double linked lists:</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2392" t="43381" r="47847" b="40457"/>
          <a:stretch/>
        </p:blipFill>
        <p:spPr>
          <a:xfrm>
            <a:off x="6675120" y="3332479"/>
            <a:ext cx="3870959" cy="2367281"/>
          </a:xfrm>
          <a:prstGeom prst="rect">
            <a:avLst/>
          </a:prstGeom>
          <a:ln w="57150" cmpd="thickThin">
            <a:solidFill>
              <a:srgbClr val="7F7F7F"/>
            </a:solidFill>
            <a:miter lim="800000"/>
          </a:ln>
        </p:spPr>
      </p:pic>
      <p:sp>
        <p:nvSpPr>
          <p:cNvPr id="3" name="Content Placeholder 2"/>
          <p:cNvSpPr>
            <a:spLocks noGrp="1"/>
          </p:cNvSpPr>
          <p:nvPr>
            <p:ph idx="1"/>
          </p:nvPr>
        </p:nvSpPr>
        <p:spPr>
          <a:xfrm>
            <a:off x="894080" y="2529840"/>
            <a:ext cx="10002515" cy="3346028"/>
          </a:xfrm>
        </p:spPr>
        <p:txBody>
          <a:bodyPr vert="horz" lIns="91440" tIns="45720" rIns="91440" bIns="45720" rtlCol="0">
            <a:normAutofit lnSpcReduction="10000"/>
          </a:bodyPr>
          <a:lstStyle/>
          <a:p>
            <a:pPr marL="0" indent="0">
              <a:lnSpc>
                <a:spcPct val="90000"/>
              </a:lnSpc>
            </a:pPr>
            <a:r>
              <a:rPr lang="en-US" sz="1400" b="1" dirty="0">
                <a:solidFill>
                  <a:srgbClr val="262626"/>
                </a:solidFill>
              </a:rPr>
              <a:t>Doubly Linked Lists  </a:t>
            </a:r>
            <a:r>
              <a:rPr lang="en-US" sz="1400" dirty="0">
                <a:solidFill>
                  <a:srgbClr val="262626"/>
                </a:solidFill>
              </a:rPr>
              <a:t>are also a sequential data structure with the only difference that the doubly linked lists contain two pointers instead of one to store the address of both next node and previous node  respectively.</a:t>
            </a:r>
          </a:p>
          <a:p>
            <a:pPr marL="0" indent="0">
              <a:lnSpc>
                <a:spcPct val="90000"/>
              </a:lnSpc>
              <a:buNone/>
            </a:pPr>
            <a:r>
              <a:rPr lang="en-US" sz="1600" dirty="0">
                <a:solidFill>
                  <a:srgbClr val="262626"/>
                </a:solidFill>
              </a:rPr>
              <a:t>public class DLL {</a:t>
            </a:r>
          </a:p>
          <a:p>
            <a:pPr marL="0" indent="0">
              <a:lnSpc>
                <a:spcPct val="90000"/>
              </a:lnSpc>
            </a:pPr>
            <a:r>
              <a:rPr lang="en-US" sz="1600" dirty="0">
                <a:solidFill>
                  <a:srgbClr val="262626"/>
                </a:solidFill>
              </a:rPr>
              <a:t> Node head; // head of list</a:t>
            </a:r>
          </a:p>
          <a:p>
            <a:pPr marL="0" indent="0">
              <a:lnSpc>
                <a:spcPct val="90000"/>
              </a:lnSpc>
            </a:pPr>
            <a:r>
              <a:rPr lang="en-US" sz="1600" dirty="0">
                <a:solidFill>
                  <a:srgbClr val="262626"/>
                </a:solidFill>
              </a:rPr>
              <a:t> /* Doubly Linked list Node*/</a:t>
            </a:r>
          </a:p>
          <a:p>
            <a:pPr marL="0" indent="0">
              <a:lnSpc>
                <a:spcPct val="90000"/>
              </a:lnSpc>
            </a:pPr>
            <a:r>
              <a:rPr lang="en-US" sz="1600" dirty="0">
                <a:solidFill>
                  <a:srgbClr val="262626"/>
                </a:solidFill>
              </a:rPr>
              <a:t> class Node {</a:t>
            </a:r>
          </a:p>
          <a:p>
            <a:pPr marL="0" indent="0">
              <a:lnSpc>
                <a:spcPct val="90000"/>
              </a:lnSpc>
            </a:pPr>
            <a:r>
              <a:rPr lang="en-US" sz="1600" dirty="0">
                <a:solidFill>
                  <a:srgbClr val="262626"/>
                </a:solidFill>
              </a:rPr>
              <a:t> int data; Node </a:t>
            </a:r>
            <a:r>
              <a:rPr lang="en-US" sz="1600" dirty="0" err="1">
                <a:solidFill>
                  <a:srgbClr val="262626"/>
                </a:solidFill>
              </a:rPr>
              <a:t>prev</a:t>
            </a:r>
            <a:r>
              <a:rPr lang="en-US" sz="1600" dirty="0">
                <a:solidFill>
                  <a:srgbClr val="262626"/>
                </a:solidFill>
              </a:rPr>
              <a:t>;</a:t>
            </a:r>
          </a:p>
          <a:p>
            <a:pPr marL="0" indent="0">
              <a:lnSpc>
                <a:spcPct val="90000"/>
              </a:lnSpc>
            </a:pPr>
            <a:r>
              <a:rPr lang="en-US" sz="1600" dirty="0">
                <a:solidFill>
                  <a:srgbClr val="262626"/>
                </a:solidFill>
              </a:rPr>
              <a:t> Node next;</a:t>
            </a:r>
          </a:p>
          <a:p>
            <a:pPr marL="0" indent="0">
              <a:lnSpc>
                <a:spcPct val="90000"/>
              </a:lnSpc>
            </a:pPr>
            <a:r>
              <a:rPr lang="en-US" sz="1600" dirty="0">
                <a:solidFill>
                  <a:srgbClr val="262626"/>
                </a:solidFill>
              </a:rPr>
              <a:t> // Constructor to create a new node</a:t>
            </a:r>
          </a:p>
          <a:p>
            <a:pPr marL="0" indent="0">
              <a:lnSpc>
                <a:spcPct val="90000"/>
              </a:lnSpc>
            </a:pPr>
            <a:r>
              <a:rPr lang="en-US" sz="1600" dirty="0">
                <a:solidFill>
                  <a:srgbClr val="262626"/>
                </a:solidFill>
              </a:rPr>
              <a:t> // next and </a:t>
            </a:r>
            <a:r>
              <a:rPr lang="en-US" sz="1600" dirty="0" err="1">
                <a:solidFill>
                  <a:srgbClr val="262626"/>
                </a:solidFill>
              </a:rPr>
              <a:t>prev</a:t>
            </a:r>
            <a:r>
              <a:rPr lang="en-US" sz="1600" dirty="0">
                <a:solidFill>
                  <a:srgbClr val="262626"/>
                </a:solidFill>
              </a:rPr>
              <a:t> is by default initialized as null </a:t>
            </a:r>
          </a:p>
          <a:p>
            <a:pPr marL="0" indent="0">
              <a:lnSpc>
                <a:spcPct val="90000"/>
              </a:lnSpc>
            </a:pPr>
            <a:r>
              <a:rPr lang="en-US" sz="1600" dirty="0">
                <a:solidFill>
                  <a:srgbClr val="262626"/>
                </a:solidFill>
              </a:rPr>
              <a:t>Node(int d) { data = d; } } }</a:t>
            </a:r>
          </a:p>
        </p:txBody>
      </p:sp>
    </p:spTree>
    <p:extLst>
      <p:ext uri="{BB962C8B-B14F-4D97-AF65-F5344CB8AC3E}">
        <p14:creationId xmlns:p14="http://schemas.microsoft.com/office/powerpoint/2010/main" val="2047585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E61F402-3445-458A-9A2B-D28FD2883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673C096-95AE-4644-B76C-1DF1B667DC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2" name="Picture 11">
              <a:extLst>
                <a:ext uri="{FF2B5EF4-FFF2-40B4-BE49-F238E27FC236}">
                  <a16:creationId xmlns:a16="http://schemas.microsoft.com/office/drawing/2014/main" id="{77A91835-418B-4867-87D7-1376A57F3F7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65B511A1-E0EC-49FE-8068-9DA29CD00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4A61BC5F-ADA4-4DBA-9C6B-E17E0B82EC5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5" name="Picture 14">
              <a:extLst>
                <a:ext uri="{FF2B5EF4-FFF2-40B4-BE49-F238E27FC236}">
                  <a16:creationId xmlns:a16="http://schemas.microsoft.com/office/drawing/2014/main" id="{1CE6F7D2-ACED-47D2-BEFD-FB26F75374A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p:cNvSpPr>
            <a:spLocks noGrp="1"/>
          </p:cNvSpPr>
          <p:nvPr>
            <p:ph type="title"/>
          </p:nvPr>
        </p:nvSpPr>
        <p:spPr>
          <a:xfrm>
            <a:off x="1295402" y="982132"/>
            <a:ext cx="3660056" cy="1325373"/>
          </a:xfrm>
        </p:spPr>
        <p:txBody>
          <a:bodyPr anchor="b">
            <a:normAutofit/>
          </a:bodyPr>
          <a:lstStyle/>
          <a:p>
            <a:r>
              <a:rPr lang="en-US" sz="2800">
                <a:solidFill>
                  <a:srgbClr val="262626"/>
                </a:solidFill>
              </a:rPr>
              <a:t>Circular linked lists:</a:t>
            </a:r>
          </a:p>
        </p:txBody>
      </p:sp>
      <p:cxnSp>
        <p:nvCxnSpPr>
          <p:cNvPr id="17" name="Straight Connector 16">
            <a:extLst>
              <a:ext uri="{FF2B5EF4-FFF2-40B4-BE49-F238E27FC236}">
                <a16:creationId xmlns:a16="http://schemas.microsoft.com/office/drawing/2014/main" id="{2BE880E9-2B86-4CDB-B5B7-308745CDD1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5401" y="2400639"/>
            <a:ext cx="3660057"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idx="1"/>
          </p:nvPr>
        </p:nvSpPr>
        <p:spPr>
          <a:xfrm>
            <a:off x="1295401" y="2493774"/>
            <a:ext cx="3660057" cy="3382094"/>
          </a:xfrm>
        </p:spPr>
        <p:txBody>
          <a:bodyPr>
            <a:normAutofit/>
          </a:bodyPr>
          <a:lstStyle/>
          <a:p>
            <a:pPr algn="ctr"/>
            <a:r>
              <a:rPr lang="en-US" sz="1600">
                <a:solidFill>
                  <a:srgbClr val="262626"/>
                </a:solidFill>
              </a:rPr>
              <a:t>A </a:t>
            </a:r>
            <a:r>
              <a:rPr lang="en-US" sz="1600" b="1">
                <a:solidFill>
                  <a:srgbClr val="262626"/>
                </a:solidFill>
              </a:rPr>
              <a:t>circular linked </a:t>
            </a:r>
            <a:r>
              <a:rPr lang="en-US" sz="1600">
                <a:solidFill>
                  <a:srgbClr val="262626"/>
                </a:solidFill>
              </a:rPr>
              <a:t>list is a linked list where all nodes are connected to form a circle. There is no NULL at the end. A circular linked list can be a singly circular linked list or doubly circular linked list.</a:t>
            </a:r>
          </a:p>
          <a:p>
            <a:pPr algn="ctr"/>
            <a:r>
              <a:rPr lang="en-US" sz="1600">
                <a:solidFill>
                  <a:srgbClr val="262626"/>
                </a:solidFill>
              </a:rPr>
              <a:t>Below is a pictorial representation of circular linked list:</a:t>
            </a:r>
          </a:p>
          <a:p>
            <a:pPr algn="ctr"/>
            <a:endParaRPr lang="en-US" sz="1600">
              <a:solidFill>
                <a:srgbClr val="262626"/>
              </a:solidFill>
            </a:endParaRPr>
          </a:p>
        </p:txBody>
      </p:sp>
      <p:pic>
        <p:nvPicPr>
          <p:cNvPr id="4" name="Picture 3"/>
          <p:cNvPicPr>
            <a:picLocks noChangeAspect="1"/>
          </p:cNvPicPr>
          <p:nvPr/>
        </p:nvPicPr>
        <p:blipFill rotWithShape="1">
          <a:blip r:embed="rId5">
            <a:extLst>
              <a:ext uri="{28A0092B-C50C-407E-A947-70E740481C1C}">
                <a14:useLocalDpi xmlns:a14="http://schemas.microsoft.com/office/drawing/2010/main" val="0"/>
              </a:ext>
            </a:extLst>
          </a:blip>
          <a:srcRect l="2997" r="42978" b="-3"/>
          <a:stretch/>
        </p:blipFill>
        <p:spPr>
          <a:xfrm>
            <a:off x="6301230" y="981239"/>
            <a:ext cx="4700021" cy="4893735"/>
          </a:xfrm>
          <a:prstGeom prst="rect">
            <a:avLst/>
          </a:prstGeom>
          <a:ln w="57150" cmpd="thickThin">
            <a:solidFill>
              <a:srgbClr val="7F7F7F"/>
            </a:solidFill>
            <a:miter lim="800000"/>
          </a:ln>
        </p:spPr>
      </p:pic>
    </p:spTree>
    <p:extLst>
      <p:ext uri="{BB962C8B-B14F-4D97-AF65-F5344CB8AC3E}">
        <p14:creationId xmlns:p14="http://schemas.microsoft.com/office/powerpoint/2010/main" val="3662898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8" name="Rectangle 8">
            <a:extLst>
              <a:ext uri="{FF2B5EF4-FFF2-40B4-BE49-F238E27FC236}">
                <a16:creationId xmlns:a16="http://schemas.microsoft.com/office/drawing/2014/main" id="{F5F01BD1-E3CB-4562-A77C-00A3ED2462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0">
            <a:extLst>
              <a:ext uri="{FF2B5EF4-FFF2-40B4-BE49-F238E27FC236}">
                <a16:creationId xmlns:a16="http://schemas.microsoft.com/office/drawing/2014/main" id="{492030E9-8BC2-4840-8C6B-991B68C51E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2" name="Picture 11">
              <a:extLst>
                <a:ext uri="{FF2B5EF4-FFF2-40B4-BE49-F238E27FC236}">
                  <a16:creationId xmlns:a16="http://schemas.microsoft.com/office/drawing/2014/main" id="{651493CA-1EAE-4C5B-9C46-8437DD51C6E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1" name="Rectangle 12">
              <a:extLst>
                <a:ext uri="{FF2B5EF4-FFF2-40B4-BE49-F238E27FC236}">
                  <a16:creationId xmlns:a16="http://schemas.microsoft.com/office/drawing/2014/main" id="{81B01891-F01D-4D0D-A631-E29F0EA8E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38B1DE3F-E4E6-4E5E-9213-CB6C7AA92C8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2" name="Picture 14">
              <a:extLst>
                <a:ext uri="{FF2B5EF4-FFF2-40B4-BE49-F238E27FC236}">
                  <a16:creationId xmlns:a16="http://schemas.microsoft.com/office/drawing/2014/main" id="{8AFE6BB3-9290-46EA-8067-AA9277C708B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p:cNvSpPr>
            <a:spLocks noGrp="1"/>
          </p:cNvSpPr>
          <p:nvPr>
            <p:ph type="title"/>
          </p:nvPr>
        </p:nvSpPr>
        <p:spPr>
          <a:xfrm>
            <a:off x="4626508" y="982132"/>
            <a:ext cx="6270090" cy="1303867"/>
          </a:xfrm>
        </p:spPr>
        <p:txBody>
          <a:bodyPr>
            <a:normAutofit/>
          </a:bodyPr>
          <a:lstStyle/>
          <a:p>
            <a:r>
              <a:rPr lang="en-US">
                <a:solidFill>
                  <a:srgbClr val="262626"/>
                </a:solidFill>
              </a:rPr>
              <a:t>stack</a:t>
            </a:r>
          </a:p>
        </p:txBody>
      </p:sp>
      <p:sp>
        <p:nvSpPr>
          <p:cNvPr id="17" name="Rectangle 16">
            <a:extLst>
              <a:ext uri="{FF2B5EF4-FFF2-40B4-BE49-F238E27FC236}">
                <a16:creationId xmlns:a16="http://schemas.microsoft.com/office/drawing/2014/main" id="{75325209-1BB3-4A1C-97C2-17DCDC165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4" y="1092200"/>
            <a:ext cx="3059206"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rotWithShape="1">
          <a:blip r:embed="rId5">
            <a:extLst>
              <a:ext uri="{28A0092B-C50C-407E-A947-70E740481C1C}">
                <a14:useLocalDpi xmlns:a14="http://schemas.microsoft.com/office/drawing/2010/main" val="0"/>
              </a:ext>
            </a:extLst>
          </a:blip>
          <a:srcRect l="3202" t="45148" r="63841" b="13126"/>
          <a:stretch/>
        </p:blipFill>
        <p:spPr>
          <a:xfrm>
            <a:off x="1092519" y="1092200"/>
            <a:ext cx="2993599" cy="4515104"/>
          </a:xfrm>
          <a:prstGeom prst="rect">
            <a:avLst/>
          </a:prstGeom>
        </p:spPr>
      </p:pic>
      <p:cxnSp>
        <p:nvCxnSpPr>
          <p:cNvPr id="19" name="Straight Connector 18">
            <a:extLst>
              <a:ext uri="{FF2B5EF4-FFF2-40B4-BE49-F238E27FC236}">
                <a16:creationId xmlns:a16="http://schemas.microsoft.com/office/drawing/2014/main" id="{043EE5F5-AF73-46E3-90B6-27EEFDAC35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26508" y="2400639"/>
            <a:ext cx="6270089"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idx="1"/>
          </p:nvPr>
        </p:nvSpPr>
        <p:spPr>
          <a:xfrm>
            <a:off x="4636482" y="2556932"/>
            <a:ext cx="6260114" cy="3318936"/>
          </a:xfrm>
        </p:spPr>
        <p:txBody>
          <a:bodyPr>
            <a:normAutofit/>
          </a:bodyPr>
          <a:lstStyle/>
          <a:p>
            <a:pPr>
              <a:lnSpc>
                <a:spcPct val="90000"/>
              </a:lnSpc>
            </a:pPr>
            <a:r>
              <a:rPr lang="en-US" sz="1700">
                <a:solidFill>
                  <a:srgbClr val="262626"/>
                </a:solidFill>
              </a:rPr>
              <a:t>A stack is an Abstract Data Type (ADT), commonly used in most programming languages. It is named stack as it behaves like a realworld stack, for example – a deck of cards or a pile of plates, etc.</a:t>
            </a:r>
          </a:p>
          <a:p>
            <a:pPr>
              <a:lnSpc>
                <a:spcPct val="90000"/>
              </a:lnSpc>
            </a:pPr>
            <a:r>
              <a:rPr lang="en-US" sz="1700">
                <a:solidFill>
                  <a:srgbClr val="262626"/>
                </a:solidFill>
              </a:rPr>
              <a:t> A real-world stack allows operations at one end only. For example, we can place or remove a card or plate from the top of the stack only. Likewise, Stack ADT allows all data operations at one end only. At any given time, we can only access the top element of a stack.</a:t>
            </a:r>
          </a:p>
          <a:p>
            <a:pPr>
              <a:lnSpc>
                <a:spcPct val="90000"/>
              </a:lnSpc>
            </a:pPr>
            <a:r>
              <a:rPr lang="en-US" sz="1700">
                <a:solidFill>
                  <a:srgbClr val="262626"/>
                </a:solidFill>
              </a:rPr>
              <a:t> LIFO stands for Last-in-first-out. Here, the element which is placed (inserted or added) last, is accessed first. In stack terminology, insertion operation is called PUSH operation and removal operation is called POP operation. </a:t>
            </a:r>
          </a:p>
          <a:p>
            <a:pPr>
              <a:lnSpc>
                <a:spcPct val="90000"/>
              </a:lnSpc>
            </a:pPr>
            <a:endParaRPr lang="en-US" sz="1700">
              <a:solidFill>
                <a:srgbClr val="262626"/>
              </a:solidFill>
            </a:endParaRPr>
          </a:p>
        </p:txBody>
      </p:sp>
    </p:spTree>
    <p:extLst>
      <p:ext uri="{BB962C8B-B14F-4D97-AF65-F5344CB8AC3E}">
        <p14:creationId xmlns:p14="http://schemas.microsoft.com/office/powerpoint/2010/main" val="2764082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4294967295"/>
          </p:nvPr>
        </p:nvSpPr>
        <p:spPr>
          <a:xfrm>
            <a:off x="629920" y="650240"/>
            <a:ext cx="10861040" cy="5699760"/>
          </a:xfrm>
        </p:spPr>
        <p:txBody>
          <a:bodyPr>
            <a:normAutofit fontScale="77500" lnSpcReduction="20000"/>
          </a:bodyPr>
          <a:lstStyle/>
          <a:p>
            <a:pPr marL="0" indent="0">
              <a:buNone/>
            </a:pPr>
            <a:r>
              <a:rPr lang="en-US" dirty="0"/>
              <a:t>The way to write arithmetic expression is known as a notation. An arithmetic expression can be written in three different but equivalent notations, i.e., without changing the essence or output of an expression. These notations are −</a:t>
            </a:r>
          </a:p>
          <a:p>
            <a:pPr marL="0" indent="0">
              <a:buNone/>
            </a:pPr>
            <a:r>
              <a:rPr lang="en-US" dirty="0"/>
              <a:t> • Infix Notation </a:t>
            </a:r>
          </a:p>
          <a:p>
            <a:pPr marL="0" indent="0">
              <a:buNone/>
            </a:pPr>
            <a:r>
              <a:rPr lang="en-US" dirty="0"/>
              <a:t>• Prefix (Polish) Notation </a:t>
            </a:r>
          </a:p>
          <a:p>
            <a:pPr marL="0" indent="0">
              <a:buNone/>
            </a:pPr>
            <a:r>
              <a:rPr lang="en-US" dirty="0"/>
              <a:t>• Postfix (Reverse-Polish) Notation These notations are named as how they use operator in expression. We shall learn the same here in this chapter. </a:t>
            </a:r>
          </a:p>
          <a:p>
            <a:pPr marL="0" indent="0">
              <a:buNone/>
            </a:pPr>
            <a:r>
              <a:rPr lang="en-US" b="1" dirty="0"/>
              <a:t>Infix Notation</a:t>
            </a:r>
          </a:p>
          <a:p>
            <a:pPr marL="0" indent="0">
              <a:buNone/>
            </a:pPr>
            <a:r>
              <a:rPr lang="en-US" dirty="0"/>
              <a:t> We write expression in infix notation, e.g. a - b + c, where operators are used </a:t>
            </a:r>
            <a:r>
              <a:rPr lang="en-US" dirty="0" err="1"/>
              <a:t>inbetween</a:t>
            </a:r>
            <a:r>
              <a:rPr lang="en-US" dirty="0"/>
              <a:t> operands. It is easy for us humans to read, write, and speak in infix notation but the same does not go well with computing devices. An algorithm to process infix notation could be difficult and costly in terms of time and space consumption. </a:t>
            </a:r>
          </a:p>
          <a:p>
            <a:pPr marL="0" indent="0">
              <a:buNone/>
            </a:pPr>
            <a:r>
              <a:rPr lang="en-US" b="1" dirty="0"/>
              <a:t>Prefix Notation </a:t>
            </a:r>
          </a:p>
          <a:p>
            <a:pPr marL="0" indent="0">
              <a:buNone/>
            </a:pPr>
            <a:r>
              <a:rPr lang="en-US" dirty="0"/>
              <a:t>In this notation, operator is prefixed to operands, i.e. operator is written ahead of operands. For example, +ab. This is equivalent to its infix notation a + b. Prefix notation is also known as Polish Notation.</a:t>
            </a:r>
          </a:p>
          <a:p>
            <a:pPr marL="0" indent="0">
              <a:buNone/>
            </a:pPr>
            <a:r>
              <a:rPr lang="en-US" dirty="0"/>
              <a:t> </a:t>
            </a:r>
            <a:r>
              <a:rPr lang="en-US" b="1" dirty="0"/>
              <a:t>Postfix Notation </a:t>
            </a:r>
          </a:p>
          <a:p>
            <a:pPr marL="0" indent="0">
              <a:buNone/>
            </a:pPr>
            <a:r>
              <a:rPr lang="en-US" dirty="0"/>
              <a:t>This notation style is known as Reversed Polish Notation. In this notation style, the operator is </a:t>
            </a:r>
            <a:r>
              <a:rPr lang="en-US" dirty="0" err="1"/>
              <a:t>postfixed</a:t>
            </a:r>
            <a:r>
              <a:rPr lang="en-US" dirty="0"/>
              <a:t> to the operands i.e., the operator is written after the operands. For example, ab+. This is equivalent to its infix notation a + b. </a:t>
            </a:r>
          </a:p>
        </p:txBody>
      </p:sp>
    </p:spTree>
    <p:extLst>
      <p:ext uri="{BB962C8B-B14F-4D97-AF65-F5344CB8AC3E}">
        <p14:creationId xmlns:p14="http://schemas.microsoft.com/office/powerpoint/2010/main" val="11662389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1303867"/>
          </a:xfrm>
        </p:spPr>
        <p:txBody>
          <a:bodyPr>
            <a:normAutofit/>
          </a:bodyPr>
          <a:lstStyle/>
          <a:p>
            <a:r>
              <a:rPr lang="en-US" dirty="0">
                <a:solidFill>
                  <a:srgbClr val="262626"/>
                </a:solidFill>
              </a:rPr>
              <a:t>queue</a:t>
            </a:r>
          </a:p>
        </p:txBody>
      </p:sp>
      <p:sp>
        <p:nvSpPr>
          <p:cNvPr id="9" name="Content Placeholder 2"/>
          <p:cNvSpPr>
            <a:spLocks noGrp="1"/>
          </p:cNvSpPr>
          <p:nvPr>
            <p:ph idx="1"/>
          </p:nvPr>
        </p:nvSpPr>
        <p:spPr>
          <a:xfrm>
            <a:off x="1295402" y="2556932"/>
            <a:ext cx="6256866" cy="3318936"/>
          </a:xfrm>
        </p:spPr>
        <p:txBody>
          <a:bodyPr>
            <a:normAutofit/>
          </a:bodyPr>
          <a:lstStyle/>
          <a:p>
            <a:pPr marL="0" indent="0">
              <a:lnSpc>
                <a:spcPct val="90000"/>
              </a:lnSpc>
              <a:buNone/>
            </a:pPr>
            <a:r>
              <a:rPr lang="en-US" sz="1100" dirty="0">
                <a:solidFill>
                  <a:srgbClr val="262626"/>
                </a:solidFill>
              </a:rPr>
              <a:t>Queue is an abstract data structure, some what similar to Stacks. Unlike stacks, a queue is open at both its ends. One end is always used to insert data (enqueue) and the other is used to remove data (dequeue). Queue follows First-In-First Out methodology, i.e., the data item stored first will be accessed first. </a:t>
            </a:r>
          </a:p>
          <a:p>
            <a:pPr marL="0" indent="0">
              <a:lnSpc>
                <a:spcPct val="90000"/>
              </a:lnSpc>
              <a:buNone/>
            </a:pPr>
            <a:r>
              <a:rPr lang="en-US" sz="1100" dirty="0">
                <a:solidFill>
                  <a:srgbClr val="262626"/>
                </a:solidFill>
              </a:rPr>
              <a:t>Basic Operations </a:t>
            </a:r>
          </a:p>
          <a:p>
            <a:pPr marL="0" indent="0">
              <a:lnSpc>
                <a:spcPct val="90000"/>
              </a:lnSpc>
              <a:buNone/>
            </a:pPr>
            <a:r>
              <a:rPr lang="en-US" sz="1100" dirty="0">
                <a:solidFill>
                  <a:srgbClr val="262626"/>
                </a:solidFill>
              </a:rPr>
              <a:t>Queue operations may involve initializing or defining the queue, utilizing it, and then completely erasing it from the memory. Here we shall try to understand the basic operations associated with queues − </a:t>
            </a:r>
          </a:p>
          <a:p>
            <a:pPr marL="0" indent="0">
              <a:lnSpc>
                <a:spcPct val="90000"/>
              </a:lnSpc>
              <a:buNone/>
            </a:pPr>
            <a:r>
              <a:rPr lang="en-US" sz="1100" dirty="0">
                <a:solidFill>
                  <a:srgbClr val="262626"/>
                </a:solidFill>
              </a:rPr>
              <a:t>• </a:t>
            </a:r>
            <a:r>
              <a:rPr lang="en-US" sz="1100" b="1" dirty="0">
                <a:solidFill>
                  <a:srgbClr val="262626"/>
                </a:solidFill>
              </a:rPr>
              <a:t>enqueue()</a:t>
            </a:r>
            <a:r>
              <a:rPr lang="en-US" sz="1100" dirty="0">
                <a:solidFill>
                  <a:srgbClr val="262626"/>
                </a:solidFill>
              </a:rPr>
              <a:t> − add (store) an item to the queue. </a:t>
            </a:r>
          </a:p>
          <a:p>
            <a:pPr marL="0" indent="0">
              <a:lnSpc>
                <a:spcPct val="90000"/>
              </a:lnSpc>
              <a:buNone/>
            </a:pPr>
            <a:r>
              <a:rPr lang="en-US" sz="1100" dirty="0">
                <a:solidFill>
                  <a:srgbClr val="262626"/>
                </a:solidFill>
              </a:rPr>
              <a:t>• </a:t>
            </a:r>
            <a:r>
              <a:rPr lang="en-US" sz="1100" b="1" dirty="0">
                <a:solidFill>
                  <a:srgbClr val="262626"/>
                </a:solidFill>
              </a:rPr>
              <a:t>dequeue() </a:t>
            </a:r>
            <a:r>
              <a:rPr lang="en-US" sz="1100" dirty="0">
                <a:solidFill>
                  <a:srgbClr val="262626"/>
                </a:solidFill>
              </a:rPr>
              <a:t>− remove (access) an item from the queue. </a:t>
            </a:r>
          </a:p>
          <a:p>
            <a:pPr marL="0" indent="0">
              <a:lnSpc>
                <a:spcPct val="90000"/>
              </a:lnSpc>
              <a:buNone/>
            </a:pPr>
            <a:r>
              <a:rPr lang="en-US" sz="1100" dirty="0">
                <a:solidFill>
                  <a:srgbClr val="262626"/>
                </a:solidFill>
              </a:rPr>
              <a:t>Few more functions are required to make the above-mentioned queue operation efficient. These are − </a:t>
            </a:r>
          </a:p>
          <a:p>
            <a:pPr marL="0" indent="0">
              <a:lnSpc>
                <a:spcPct val="90000"/>
              </a:lnSpc>
              <a:buNone/>
            </a:pPr>
            <a:r>
              <a:rPr lang="en-US" sz="1100" dirty="0">
                <a:solidFill>
                  <a:srgbClr val="262626"/>
                </a:solidFill>
              </a:rPr>
              <a:t>• </a:t>
            </a:r>
            <a:r>
              <a:rPr lang="en-US" sz="1100" b="1" dirty="0">
                <a:solidFill>
                  <a:srgbClr val="262626"/>
                </a:solidFill>
              </a:rPr>
              <a:t>peek() </a:t>
            </a:r>
            <a:r>
              <a:rPr lang="en-US" sz="1100" dirty="0">
                <a:solidFill>
                  <a:srgbClr val="262626"/>
                </a:solidFill>
              </a:rPr>
              <a:t>− Gets the element at the front of the queue without removing it. </a:t>
            </a:r>
          </a:p>
          <a:p>
            <a:pPr marL="0" indent="0">
              <a:lnSpc>
                <a:spcPct val="90000"/>
              </a:lnSpc>
              <a:buNone/>
            </a:pPr>
            <a:r>
              <a:rPr lang="en-US" sz="1100" dirty="0">
                <a:solidFill>
                  <a:srgbClr val="262626"/>
                </a:solidFill>
              </a:rPr>
              <a:t>• </a:t>
            </a:r>
            <a:r>
              <a:rPr lang="en-US" sz="1100" b="1" dirty="0" err="1">
                <a:solidFill>
                  <a:srgbClr val="262626"/>
                </a:solidFill>
              </a:rPr>
              <a:t>isfull</a:t>
            </a:r>
            <a:r>
              <a:rPr lang="en-US" sz="1100" b="1" dirty="0">
                <a:solidFill>
                  <a:srgbClr val="262626"/>
                </a:solidFill>
              </a:rPr>
              <a:t>() </a:t>
            </a:r>
            <a:r>
              <a:rPr lang="en-US" sz="1100" dirty="0">
                <a:solidFill>
                  <a:srgbClr val="262626"/>
                </a:solidFill>
              </a:rPr>
              <a:t>− Checks if the queue is full. </a:t>
            </a:r>
          </a:p>
          <a:p>
            <a:pPr marL="0" indent="0">
              <a:lnSpc>
                <a:spcPct val="90000"/>
              </a:lnSpc>
              <a:buNone/>
            </a:pPr>
            <a:r>
              <a:rPr lang="en-US" sz="1100" dirty="0">
                <a:solidFill>
                  <a:srgbClr val="262626"/>
                </a:solidFill>
              </a:rPr>
              <a:t>• </a:t>
            </a:r>
            <a:r>
              <a:rPr lang="en-US" sz="1100" b="1" dirty="0" err="1">
                <a:solidFill>
                  <a:srgbClr val="262626"/>
                </a:solidFill>
              </a:rPr>
              <a:t>isempty</a:t>
            </a:r>
            <a:r>
              <a:rPr lang="en-US" sz="1100" b="1" dirty="0">
                <a:solidFill>
                  <a:srgbClr val="262626"/>
                </a:solidFill>
              </a:rPr>
              <a:t>() </a:t>
            </a:r>
            <a:r>
              <a:rPr lang="en-US" sz="1100" dirty="0">
                <a:solidFill>
                  <a:srgbClr val="262626"/>
                </a:solidFill>
              </a:rPr>
              <a:t>− Checks if the queue is empty.</a:t>
            </a:r>
          </a:p>
        </p:txBody>
      </p:sp>
      <p:pic>
        <p:nvPicPr>
          <p:cNvPr id="6" name="Picture 5" descr="A picture containing text&#10;&#10;Description automatically generated">
            <a:extLst>
              <a:ext uri="{FF2B5EF4-FFF2-40B4-BE49-F238E27FC236}">
                <a16:creationId xmlns:a16="http://schemas.microsoft.com/office/drawing/2014/main" id="{237FC32C-42F0-4226-8C38-74FD576B4C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85026" y="3408322"/>
            <a:ext cx="2739728" cy="1438356"/>
          </a:xfrm>
          <a:prstGeom prst="rect">
            <a:avLst/>
          </a:prstGeom>
          <a:ln w="57150" cmpd="thickThin">
            <a:solidFill>
              <a:srgbClr val="7F7F7F"/>
            </a:solidFill>
            <a:miter lim="800000"/>
          </a:ln>
        </p:spPr>
      </p:pic>
    </p:spTree>
    <p:extLst>
      <p:ext uri="{BB962C8B-B14F-4D97-AF65-F5344CB8AC3E}">
        <p14:creationId xmlns:p14="http://schemas.microsoft.com/office/powerpoint/2010/main" val="798350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44" name="Rectangle 34">
            <a:extLst>
              <a:ext uri="{FF2B5EF4-FFF2-40B4-BE49-F238E27FC236}">
                <a16:creationId xmlns:a16="http://schemas.microsoft.com/office/drawing/2014/main" id="{DEB4B82D-A989-40D8-A457-F1D9C0345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35B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36">
            <a:extLst>
              <a:ext uri="{FF2B5EF4-FFF2-40B4-BE49-F238E27FC236}">
                <a16:creationId xmlns:a16="http://schemas.microsoft.com/office/drawing/2014/main" id="{14E99EC7-4ECA-46FD-A4EE-C28A8AC673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5736" y="28937"/>
            <a:ext cx="12188825" cy="6856214"/>
          </a:xfrm>
          <a:prstGeom prst="rect">
            <a:avLst/>
          </a:prstGeom>
        </p:spPr>
      </p:pic>
      <p:pic>
        <p:nvPicPr>
          <p:cNvPr id="6" name="Picture 5" descr="Graphical user interface, text, application&#10;&#10;Description automatically generated">
            <a:extLst>
              <a:ext uri="{FF2B5EF4-FFF2-40B4-BE49-F238E27FC236}">
                <a16:creationId xmlns:a16="http://schemas.microsoft.com/office/drawing/2014/main" id="{CD83A908-329C-47D7-94FB-E8B779C21A74}"/>
              </a:ext>
            </a:extLst>
          </p:cNvPr>
          <p:cNvPicPr>
            <a:picLocks noChangeAspect="1"/>
          </p:cNvPicPr>
          <p:nvPr/>
        </p:nvPicPr>
        <p:blipFill rotWithShape="1">
          <a:blip r:embed="rId4">
            <a:extLst>
              <a:ext uri="{28A0092B-C50C-407E-A947-70E740481C1C}">
                <a14:useLocalDpi xmlns:a14="http://schemas.microsoft.com/office/drawing/2010/main" val="0"/>
              </a:ext>
            </a:extLst>
          </a:blip>
          <a:srcRect t="652" b="17826"/>
          <a:stretch/>
        </p:blipFill>
        <p:spPr>
          <a:xfrm>
            <a:off x="1983908" y="1149305"/>
            <a:ext cx="8205272" cy="4615479"/>
          </a:xfrm>
          <a:prstGeom prst="rect">
            <a:avLst/>
          </a:prstGeom>
        </p:spPr>
      </p:pic>
      <p:grpSp>
        <p:nvGrpSpPr>
          <p:cNvPr id="39" name="Group 38">
            <a:extLst>
              <a:ext uri="{FF2B5EF4-FFF2-40B4-BE49-F238E27FC236}">
                <a16:creationId xmlns:a16="http://schemas.microsoft.com/office/drawing/2014/main" id="{67034349-EB95-4DEC-941A-A5BEB23CCC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8956"/>
            <a:ext cx="12234672" cy="658368"/>
            <a:chOff x="-18288" y="3128956"/>
            <a:chExt cx="12234672" cy="658368"/>
          </a:xfrm>
        </p:grpSpPr>
        <p:sp useBgFill="1">
          <p:nvSpPr>
            <p:cNvPr id="40" name="Rounded Rectangle 21">
              <a:extLst>
                <a:ext uri="{FF2B5EF4-FFF2-40B4-BE49-F238E27FC236}">
                  <a16:creationId xmlns:a16="http://schemas.microsoft.com/office/drawing/2014/main" id="{4ED14EF1-39B3-426A-842A-CEA137A65D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2303"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41" name="Picture 40">
              <a:extLst>
                <a:ext uri="{FF2B5EF4-FFF2-40B4-BE49-F238E27FC236}">
                  <a16:creationId xmlns:a16="http://schemas.microsoft.com/office/drawing/2014/main" id="{20BA46E3-54EA-491A-BDC2-C9A945118E5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8288" y="3154680"/>
              <a:ext cx="777240" cy="606425"/>
            </a:xfrm>
            <a:prstGeom prst="rect">
              <a:avLst/>
            </a:prstGeom>
          </p:spPr>
        </p:pic>
        <p:sp useBgFill="1">
          <p:nvSpPr>
            <p:cNvPr id="42" name="Rounded Rectangle 27">
              <a:extLst>
                <a:ext uri="{FF2B5EF4-FFF2-40B4-BE49-F238E27FC236}">
                  <a16:creationId xmlns:a16="http://schemas.microsoft.com/office/drawing/2014/main" id="{BC6C1592-02CC-4EA4-9A0E-7BE7C1ED8B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14377" y="3128956"/>
              <a:ext cx="45720" cy="658368"/>
            </a:xfrm>
            <a:prstGeom prst="roundRect">
              <a:avLst>
                <a:gd name="adj" fmla="val 50000"/>
              </a:avLst>
            </a:prstGeom>
            <a:ln w="9525">
              <a:noFill/>
            </a:ln>
            <a:effectLst>
              <a:innerShdw blurRad="114300">
                <a:srgbClr val="171717">
                  <a:alpha val="82745"/>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43" name="Picture 42">
              <a:extLst>
                <a:ext uri="{FF2B5EF4-FFF2-40B4-BE49-F238E27FC236}">
                  <a16:creationId xmlns:a16="http://schemas.microsoft.com/office/drawing/2014/main" id="{367E44A5-FAF8-4D81-90C9-CFD68F1A131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flipH="1">
              <a:off x="11439144" y="3154680"/>
              <a:ext cx="777240" cy="606425"/>
            </a:xfrm>
            <a:prstGeom prst="rect">
              <a:avLst/>
            </a:prstGeom>
          </p:spPr>
        </p:pic>
      </p:grpSp>
    </p:spTree>
    <p:extLst>
      <p:ext uri="{BB962C8B-B14F-4D97-AF65-F5344CB8AC3E}">
        <p14:creationId xmlns:p14="http://schemas.microsoft.com/office/powerpoint/2010/main" val="15915584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1">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3">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4" name="Title 3">
            <a:extLst>
              <a:ext uri="{FF2B5EF4-FFF2-40B4-BE49-F238E27FC236}">
                <a16:creationId xmlns:a16="http://schemas.microsoft.com/office/drawing/2014/main" id="{43D6E2B1-DFBD-40AB-9CFF-08CC657D55C2}"/>
              </a:ext>
            </a:extLst>
          </p:cNvPr>
          <p:cNvSpPr>
            <a:spLocks noGrp="1"/>
          </p:cNvSpPr>
          <p:nvPr>
            <p:ph type="title"/>
          </p:nvPr>
        </p:nvSpPr>
        <p:spPr>
          <a:xfrm>
            <a:off x="952108" y="954756"/>
            <a:ext cx="2730414" cy="4946003"/>
          </a:xfrm>
        </p:spPr>
        <p:txBody>
          <a:bodyPr>
            <a:normAutofit/>
          </a:bodyPr>
          <a:lstStyle/>
          <a:p>
            <a:endParaRPr lang="en-IN" dirty="0">
              <a:solidFill>
                <a:srgbClr val="FFFFFF"/>
              </a:solidFill>
            </a:endParaRPr>
          </a:p>
        </p:txBody>
      </p:sp>
      <p:sp>
        <p:nvSpPr>
          <p:cNvPr id="21" name="Rectangle 15">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4F32E93B-B4CD-4FF2-9EE0-4CD321B19159}"/>
              </a:ext>
            </a:extLst>
          </p:cNvPr>
          <p:cNvSpPr>
            <a:spLocks noGrp="1"/>
          </p:cNvSpPr>
          <p:nvPr>
            <p:ph idx="1"/>
          </p:nvPr>
        </p:nvSpPr>
        <p:spPr>
          <a:xfrm>
            <a:off x="5140934" y="469900"/>
            <a:ext cx="5953630" cy="5405968"/>
          </a:xfrm>
        </p:spPr>
        <p:txBody>
          <a:bodyPr anchor="ctr">
            <a:normAutofit/>
          </a:bodyPr>
          <a:lstStyle/>
          <a:p>
            <a:r>
              <a:rPr lang="en-IN"/>
              <a:t>Hashing </a:t>
            </a:r>
          </a:p>
        </p:txBody>
      </p:sp>
    </p:spTree>
    <p:extLst>
      <p:ext uri="{BB962C8B-B14F-4D97-AF65-F5344CB8AC3E}">
        <p14:creationId xmlns:p14="http://schemas.microsoft.com/office/powerpoint/2010/main" val="39723266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5F01BD1-E3CB-4562-A77C-00A3ED2462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492030E9-8BC2-4840-8C6B-991B68C51E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7" name="Picture 23">
              <a:extLst>
                <a:ext uri="{FF2B5EF4-FFF2-40B4-BE49-F238E27FC236}">
                  <a16:creationId xmlns:a16="http://schemas.microsoft.com/office/drawing/2014/main" id="{651493CA-1EAE-4C5B-9C46-8437DD51C6E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5" name="Rectangle 24">
              <a:extLst>
                <a:ext uri="{FF2B5EF4-FFF2-40B4-BE49-F238E27FC236}">
                  <a16:creationId xmlns:a16="http://schemas.microsoft.com/office/drawing/2014/main" id="{81B01891-F01D-4D0D-A631-E29F0EA8E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9" name="Picture 25">
              <a:extLst>
                <a:ext uri="{FF2B5EF4-FFF2-40B4-BE49-F238E27FC236}">
                  <a16:creationId xmlns:a16="http://schemas.microsoft.com/office/drawing/2014/main" id="{38B1DE3F-E4E6-4E5E-9213-CB6C7AA92C8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7" name="Picture 26">
              <a:extLst>
                <a:ext uri="{FF2B5EF4-FFF2-40B4-BE49-F238E27FC236}">
                  <a16:creationId xmlns:a16="http://schemas.microsoft.com/office/drawing/2014/main" id="{8AFE6BB3-9290-46EA-8067-AA9277C708B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p:cNvSpPr>
            <a:spLocks noGrp="1"/>
          </p:cNvSpPr>
          <p:nvPr>
            <p:ph type="title"/>
          </p:nvPr>
        </p:nvSpPr>
        <p:spPr>
          <a:xfrm>
            <a:off x="4626508" y="982132"/>
            <a:ext cx="6270090" cy="1303867"/>
          </a:xfrm>
        </p:spPr>
        <p:txBody>
          <a:bodyPr>
            <a:normAutofit/>
          </a:bodyPr>
          <a:lstStyle/>
          <a:p>
            <a:r>
              <a:rPr lang="en-US">
                <a:solidFill>
                  <a:srgbClr val="262626"/>
                </a:solidFill>
              </a:rPr>
              <a:t>Dynamic programming</a:t>
            </a:r>
          </a:p>
        </p:txBody>
      </p:sp>
      <p:sp>
        <p:nvSpPr>
          <p:cNvPr id="29" name="Rectangle 28">
            <a:extLst>
              <a:ext uri="{FF2B5EF4-FFF2-40B4-BE49-F238E27FC236}">
                <a16:creationId xmlns:a16="http://schemas.microsoft.com/office/drawing/2014/main" id="{75325209-1BB3-4A1C-97C2-17DCDC1659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4" y="1092200"/>
            <a:ext cx="3059206"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043EE5F5-AF73-46E3-90B6-27EEFDAC35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26508" y="2400639"/>
            <a:ext cx="6270089"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p:cNvSpPr>
            <a:spLocks noGrp="1"/>
          </p:cNvSpPr>
          <p:nvPr>
            <p:ph idx="1"/>
          </p:nvPr>
        </p:nvSpPr>
        <p:spPr>
          <a:xfrm>
            <a:off x="4636482" y="2556932"/>
            <a:ext cx="6260114" cy="3318936"/>
          </a:xfrm>
        </p:spPr>
        <p:txBody>
          <a:bodyPr>
            <a:normAutofit/>
          </a:bodyPr>
          <a:lstStyle/>
          <a:p>
            <a:pPr marL="0" indent="0">
              <a:lnSpc>
                <a:spcPct val="90000"/>
              </a:lnSpc>
              <a:buNone/>
            </a:pPr>
            <a:r>
              <a:rPr lang="en-US" sz="1300">
                <a:solidFill>
                  <a:srgbClr val="262626"/>
                </a:solidFill>
              </a:rPr>
              <a:t>Dynamic programming approach is similar  to divide and conquer in breaking down the problem into smaller and yet smaller possible sub-problems. But unlike, divide and conquer, these sub-problems are not solved independently. Rather, results of these smaller sub-problems are remembered and used for similar or overlapping sub-problems.</a:t>
            </a:r>
          </a:p>
          <a:p>
            <a:pPr marL="0" indent="0">
              <a:lnSpc>
                <a:spcPct val="90000"/>
              </a:lnSpc>
              <a:buNone/>
            </a:pPr>
            <a:r>
              <a:rPr lang="en-US" sz="1300">
                <a:solidFill>
                  <a:srgbClr val="262626"/>
                </a:solidFill>
              </a:rPr>
              <a:t> Dynamic programming is used where we have problems, which can be divided into similar sub-problems, so that their results can be re-used. Mostly, these algorithms are used for optimization. Before solving the in-hand sub-problem, dynamic algorithm will try to examine the results of the previously solved sub-problems. The solutions of sub-problems are combined in order to achieve the best solution. </a:t>
            </a:r>
          </a:p>
          <a:p>
            <a:pPr marL="0" indent="0">
              <a:lnSpc>
                <a:spcPct val="90000"/>
              </a:lnSpc>
              <a:buNone/>
            </a:pPr>
            <a:r>
              <a:rPr lang="en-US" sz="1300">
                <a:solidFill>
                  <a:srgbClr val="262626"/>
                </a:solidFill>
              </a:rPr>
              <a:t>So we can say that − </a:t>
            </a:r>
          </a:p>
          <a:p>
            <a:pPr marL="0" indent="0">
              <a:lnSpc>
                <a:spcPct val="90000"/>
              </a:lnSpc>
              <a:buNone/>
            </a:pPr>
            <a:r>
              <a:rPr lang="en-US" sz="1300">
                <a:solidFill>
                  <a:srgbClr val="262626"/>
                </a:solidFill>
              </a:rPr>
              <a:t>• The problem should be able to be divided into smaller overlapping sub-problem. </a:t>
            </a:r>
          </a:p>
          <a:p>
            <a:pPr marL="0" indent="0">
              <a:lnSpc>
                <a:spcPct val="90000"/>
              </a:lnSpc>
              <a:buNone/>
            </a:pPr>
            <a:r>
              <a:rPr lang="en-US" sz="1300">
                <a:solidFill>
                  <a:srgbClr val="262626"/>
                </a:solidFill>
              </a:rPr>
              <a:t>• An optimum solution can be achieved by using an optimum solution of smaller sub-problems.</a:t>
            </a:r>
          </a:p>
          <a:p>
            <a:pPr marL="0" indent="0">
              <a:lnSpc>
                <a:spcPct val="90000"/>
              </a:lnSpc>
              <a:buNone/>
            </a:pPr>
            <a:r>
              <a:rPr lang="en-US" sz="1300">
                <a:solidFill>
                  <a:srgbClr val="262626"/>
                </a:solidFill>
              </a:rPr>
              <a:t> • Dynamic algorithms use Memoization.</a:t>
            </a:r>
          </a:p>
        </p:txBody>
      </p:sp>
      <p:pic>
        <p:nvPicPr>
          <p:cNvPr id="6" name="Picture 5" descr="Text&#10;&#10;Description automatically generated">
            <a:extLst>
              <a:ext uri="{FF2B5EF4-FFF2-40B4-BE49-F238E27FC236}">
                <a16:creationId xmlns:a16="http://schemas.microsoft.com/office/drawing/2014/main" id="{60AFE394-57C6-4D84-9C2C-59570CD3B2C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83523" y="1323770"/>
            <a:ext cx="2857500" cy="1600200"/>
          </a:xfrm>
          <a:prstGeom prst="rect">
            <a:avLst/>
          </a:prstGeom>
        </p:spPr>
      </p:pic>
      <p:pic>
        <p:nvPicPr>
          <p:cNvPr id="35" name="Picture 34" descr="Chart, box and whisker chart&#10;&#10;Description automatically generated">
            <a:extLst>
              <a:ext uri="{FF2B5EF4-FFF2-40B4-BE49-F238E27FC236}">
                <a16:creationId xmlns:a16="http://schemas.microsoft.com/office/drawing/2014/main" id="{6190E50A-801C-4DD1-A39B-BBC6DB47D28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93497" y="3531784"/>
            <a:ext cx="2857500" cy="1944456"/>
          </a:xfrm>
          <a:prstGeom prst="rect">
            <a:avLst/>
          </a:prstGeom>
        </p:spPr>
      </p:pic>
    </p:spTree>
    <p:extLst>
      <p:ext uri="{BB962C8B-B14F-4D97-AF65-F5344CB8AC3E}">
        <p14:creationId xmlns:p14="http://schemas.microsoft.com/office/powerpoint/2010/main" val="31465178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11FACCD-8B95-4879-B20F-26F41E8BC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9B2A7AA-2C45-40F0-B861-4EB9AA9F66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accent1"/>
          </a:solidFill>
          <a:ln>
            <a:noFill/>
          </a:ln>
          <a:effectLst>
            <a:innerShdw blurRad="63500" dist="508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CE3689C-E8F8-4542-8800-E68B764AF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46" y="0"/>
            <a:ext cx="7537704" cy="68580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456262" y="793889"/>
            <a:ext cx="5935673" cy="5174774"/>
          </a:xfrm>
        </p:spPr>
        <p:txBody>
          <a:bodyPr anchor="ctr">
            <a:normAutofit/>
          </a:bodyPr>
          <a:lstStyle/>
          <a:p>
            <a:pPr marL="0" indent="0">
              <a:lnSpc>
                <a:spcPct val="90000"/>
              </a:lnSpc>
              <a:buNone/>
            </a:pPr>
            <a:r>
              <a:rPr lang="en-US" sz="1500">
                <a:solidFill>
                  <a:schemeClr val="bg1"/>
                </a:solidFill>
              </a:rPr>
              <a:t>In contrast to greedy algorithms, where local optimization is addressed, dynamic algorithms are motivated for an overall optimization of the problem.</a:t>
            </a:r>
          </a:p>
          <a:p>
            <a:pPr marL="0" indent="0">
              <a:lnSpc>
                <a:spcPct val="90000"/>
              </a:lnSpc>
              <a:buNone/>
            </a:pPr>
            <a:r>
              <a:rPr lang="en-US" sz="1500">
                <a:solidFill>
                  <a:schemeClr val="bg1"/>
                </a:solidFill>
              </a:rPr>
              <a:t> In contrast to divide and conquer algorithms, where solutions are combined to achieve an overall solution, dynamic algorithms use the output of a smaller sub-problem and then try to optimize a bigger sub-problem. Dynamic algorithms use Memorization to remember the output of already solved sub-problems.</a:t>
            </a:r>
          </a:p>
          <a:p>
            <a:pPr marL="0" indent="0">
              <a:lnSpc>
                <a:spcPct val="90000"/>
              </a:lnSpc>
              <a:buNone/>
            </a:pPr>
            <a:r>
              <a:rPr lang="en-US" sz="1500">
                <a:solidFill>
                  <a:schemeClr val="bg1"/>
                </a:solidFill>
              </a:rPr>
              <a:t> Example </a:t>
            </a:r>
          </a:p>
          <a:p>
            <a:pPr marL="0" indent="0">
              <a:lnSpc>
                <a:spcPct val="90000"/>
              </a:lnSpc>
              <a:buNone/>
            </a:pPr>
            <a:r>
              <a:rPr lang="en-US" sz="1500">
                <a:solidFill>
                  <a:schemeClr val="bg1"/>
                </a:solidFill>
              </a:rPr>
              <a:t>The following computer problems can be solved using dynamic programming approach −</a:t>
            </a:r>
          </a:p>
          <a:p>
            <a:pPr marL="0" indent="0">
              <a:lnSpc>
                <a:spcPct val="90000"/>
              </a:lnSpc>
              <a:buNone/>
            </a:pPr>
            <a:r>
              <a:rPr lang="en-US" sz="1500">
                <a:solidFill>
                  <a:schemeClr val="bg1"/>
                </a:solidFill>
              </a:rPr>
              <a:t> • Fibonacci number series </a:t>
            </a:r>
          </a:p>
          <a:p>
            <a:pPr marL="0" indent="0">
              <a:lnSpc>
                <a:spcPct val="90000"/>
              </a:lnSpc>
              <a:buNone/>
            </a:pPr>
            <a:r>
              <a:rPr lang="en-US" sz="1500">
                <a:solidFill>
                  <a:schemeClr val="bg1"/>
                </a:solidFill>
              </a:rPr>
              <a:t>• Knapsack problem</a:t>
            </a:r>
          </a:p>
          <a:p>
            <a:pPr marL="0" indent="0">
              <a:lnSpc>
                <a:spcPct val="90000"/>
              </a:lnSpc>
              <a:buNone/>
            </a:pPr>
            <a:r>
              <a:rPr lang="en-US" sz="1500">
                <a:solidFill>
                  <a:schemeClr val="bg1"/>
                </a:solidFill>
              </a:rPr>
              <a:t> • Tower of Hanoi </a:t>
            </a:r>
          </a:p>
          <a:p>
            <a:pPr marL="0" indent="0">
              <a:lnSpc>
                <a:spcPct val="90000"/>
              </a:lnSpc>
              <a:buNone/>
            </a:pPr>
            <a:r>
              <a:rPr lang="en-US" sz="1500">
                <a:solidFill>
                  <a:schemeClr val="bg1"/>
                </a:solidFill>
              </a:rPr>
              <a:t>• All pair shortest path by Floyd-Warshall </a:t>
            </a:r>
          </a:p>
          <a:p>
            <a:pPr marL="0" indent="0">
              <a:lnSpc>
                <a:spcPct val="90000"/>
              </a:lnSpc>
              <a:buNone/>
            </a:pPr>
            <a:r>
              <a:rPr lang="en-US" sz="1500">
                <a:solidFill>
                  <a:schemeClr val="bg1"/>
                </a:solidFill>
              </a:rPr>
              <a:t>• Shortest path by Dijkstra</a:t>
            </a:r>
          </a:p>
          <a:p>
            <a:pPr marL="0" indent="0">
              <a:lnSpc>
                <a:spcPct val="90000"/>
              </a:lnSpc>
              <a:buNone/>
            </a:pPr>
            <a:r>
              <a:rPr lang="en-US" sz="1500">
                <a:solidFill>
                  <a:schemeClr val="bg1"/>
                </a:solidFill>
              </a:rPr>
              <a:t> • Project scheduling</a:t>
            </a:r>
          </a:p>
        </p:txBody>
      </p:sp>
      <p:sp>
        <p:nvSpPr>
          <p:cNvPr id="14" name="Rectangle 13">
            <a:extLst>
              <a:ext uri="{FF2B5EF4-FFF2-40B4-BE49-F238E27FC236}">
                <a16:creationId xmlns:a16="http://schemas.microsoft.com/office/drawing/2014/main" id="{52467CA7-F767-4582-9BB7-0B1AF75DF7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310" y="320040"/>
            <a:ext cx="6894576" cy="6217920"/>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pic>
        <p:nvPicPr>
          <p:cNvPr id="4" name="Picture 3" descr="Text, email&#10;&#10;Description automatically generated">
            <a:extLst>
              <a:ext uri="{FF2B5EF4-FFF2-40B4-BE49-F238E27FC236}">
                <a16:creationId xmlns:a16="http://schemas.microsoft.com/office/drawing/2014/main" id="{84B39B27-B6F5-4F90-8794-C4B7C9C46D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014" y="320040"/>
            <a:ext cx="3700537" cy="1722120"/>
          </a:xfrm>
          <a:prstGeom prst="rect">
            <a:avLst/>
          </a:prstGeom>
        </p:spPr>
      </p:pic>
      <p:pic>
        <p:nvPicPr>
          <p:cNvPr id="6" name="Picture 5" descr="Diagram&#10;&#10;Description automatically generated">
            <a:extLst>
              <a:ext uri="{FF2B5EF4-FFF2-40B4-BE49-F238E27FC236}">
                <a16:creationId xmlns:a16="http://schemas.microsoft.com/office/drawing/2014/main" id="{11AE462B-EB40-4EF4-B5CB-7BFD52C73C6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74" y="2794000"/>
            <a:ext cx="4173415" cy="3616959"/>
          </a:xfrm>
          <a:prstGeom prst="rect">
            <a:avLst/>
          </a:prstGeom>
        </p:spPr>
      </p:pic>
    </p:spTree>
    <p:extLst>
      <p:ext uri="{BB962C8B-B14F-4D97-AF65-F5344CB8AC3E}">
        <p14:creationId xmlns:p14="http://schemas.microsoft.com/office/powerpoint/2010/main" val="1389962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1303867"/>
          </a:xfrm>
        </p:spPr>
        <p:txBody>
          <a:bodyPr>
            <a:normAutofit/>
          </a:bodyPr>
          <a:lstStyle/>
          <a:p>
            <a:r>
              <a:rPr lang="en-US">
                <a:solidFill>
                  <a:srgbClr val="262626"/>
                </a:solidFill>
              </a:rPr>
              <a:t>INTRODUCTION</a:t>
            </a:r>
          </a:p>
        </p:txBody>
      </p:sp>
      <p:graphicFrame>
        <p:nvGraphicFramePr>
          <p:cNvPr id="5" name="Content Placeholder 2">
            <a:extLst>
              <a:ext uri="{FF2B5EF4-FFF2-40B4-BE49-F238E27FC236}">
                <a16:creationId xmlns:a16="http://schemas.microsoft.com/office/drawing/2014/main" id="{B136BB30-16E3-49DC-80A5-C8A66A93B145}"/>
              </a:ext>
            </a:extLst>
          </p:cNvPr>
          <p:cNvGraphicFramePr>
            <a:graphicFrameLocks noGrp="1"/>
          </p:cNvGraphicFramePr>
          <p:nvPr>
            <p:ph idx="1"/>
            <p:extLst>
              <p:ext uri="{D42A27DB-BD31-4B8C-83A1-F6EECF244321}">
                <p14:modId xmlns:p14="http://schemas.microsoft.com/office/powerpoint/2010/main" val="2411131285"/>
              </p:ext>
            </p:extLst>
          </p:nvPr>
        </p:nvGraphicFramePr>
        <p:xfrm>
          <a:off x="1295400" y="2772384"/>
          <a:ext cx="9601197" cy="2874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52940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1303867"/>
          </a:xfrm>
        </p:spPr>
        <p:txBody>
          <a:bodyPr>
            <a:normAutofit/>
          </a:bodyPr>
          <a:lstStyle/>
          <a:p>
            <a:r>
              <a:rPr lang="en-US">
                <a:solidFill>
                  <a:srgbClr val="262626"/>
                </a:solidFill>
              </a:rPr>
              <a:t>INTRODUCTION</a:t>
            </a:r>
          </a:p>
        </p:txBody>
      </p:sp>
      <p:graphicFrame>
        <p:nvGraphicFramePr>
          <p:cNvPr id="5" name="Content Placeholder 2">
            <a:extLst>
              <a:ext uri="{FF2B5EF4-FFF2-40B4-BE49-F238E27FC236}">
                <a16:creationId xmlns:a16="http://schemas.microsoft.com/office/drawing/2014/main" id="{B136BB30-16E3-49DC-80A5-C8A66A93B145}"/>
              </a:ext>
            </a:extLst>
          </p:cNvPr>
          <p:cNvGraphicFramePr>
            <a:graphicFrameLocks noGrp="1"/>
          </p:cNvGraphicFramePr>
          <p:nvPr>
            <p:ph idx="1"/>
            <p:extLst>
              <p:ext uri="{D42A27DB-BD31-4B8C-83A1-F6EECF244321}">
                <p14:modId xmlns:p14="http://schemas.microsoft.com/office/powerpoint/2010/main" val="3949658512"/>
              </p:ext>
            </p:extLst>
          </p:nvPr>
        </p:nvGraphicFramePr>
        <p:xfrm>
          <a:off x="1295400" y="2772384"/>
          <a:ext cx="9601197" cy="2874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51206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1303867"/>
          </a:xfrm>
        </p:spPr>
        <p:txBody>
          <a:bodyPr>
            <a:normAutofit/>
          </a:bodyPr>
          <a:lstStyle/>
          <a:p>
            <a:r>
              <a:rPr lang="en-US">
                <a:solidFill>
                  <a:srgbClr val="262626"/>
                </a:solidFill>
              </a:rPr>
              <a:t>INTRODUCTION</a:t>
            </a:r>
          </a:p>
        </p:txBody>
      </p:sp>
      <p:graphicFrame>
        <p:nvGraphicFramePr>
          <p:cNvPr id="5" name="Content Placeholder 2">
            <a:extLst>
              <a:ext uri="{FF2B5EF4-FFF2-40B4-BE49-F238E27FC236}">
                <a16:creationId xmlns:a16="http://schemas.microsoft.com/office/drawing/2014/main" id="{B136BB30-16E3-49DC-80A5-C8A66A93B145}"/>
              </a:ext>
            </a:extLst>
          </p:cNvPr>
          <p:cNvGraphicFramePr>
            <a:graphicFrameLocks noGrp="1"/>
          </p:cNvGraphicFramePr>
          <p:nvPr>
            <p:ph idx="1"/>
            <p:extLst>
              <p:ext uri="{D42A27DB-BD31-4B8C-83A1-F6EECF244321}">
                <p14:modId xmlns:p14="http://schemas.microsoft.com/office/powerpoint/2010/main" val="4155586674"/>
              </p:ext>
            </p:extLst>
          </p:nvPr>
        </p:nvGraphicFramePr>
        <p:xfrm>
          <a:off x="1295400" y="2772384"/>
          <a:ext cx="9601197" cy="2874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63787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1303867"/>
          </a:xfrm>
        </p:spPr>
        <p:txBody>
          <a:bodyPr>
            <a:normAutofit/>
          </a:bodyPr>
          <a:lstStyle/>
          <a:p>
            <a:r>
              <a:rPr lang="en-US" dirty="0">
                <a:solidFill>
                  <a:srgbClr val="262626"/>
                </a:solidFill>
              </a:rPr>
              <a:t>DSA –Algorithm basics</a:t>
            </a:r>
          </a:p>
        </p:txBody>
      </p:sp>
      <p:sp>
        <p:nvSpPr>
          <p:cNvPr id="3" name="Content Placeholder 2"/>
          <p:cNvSpPr>
            <a:spLocks noGrp="1"/>
          </p:cNvSpPr>
          <p:nvPr>
            <p:ph idx="1"/>
          </p:nvPr>
        </p:nvSpPr>
        <p:spPr>
          <a:xfrm>
            <a:off x="1295402" y="2556932"/>
            <a:ext cx="6256866" cy="3318936"/>
          </a:xfrm>
        </p:spPr>
        <p:txBody>
          <a:bodyPr>
            <a:normAutofit lnSpcReduction="10000"/>
          </a:bodyPr>
          <a:lstStyle/>
          <a:p>
            <a:pPr marL="0" indent="0">
              <a:lnSpc>
                <a:spcPct val="90000"/>
              </a:lnSpc>
              <a:buNone/>
            </a:pPr>
            <a:r>
              <a:rPr lang="en-US" sz="1600" b="1" dirty="0">
                <a:solidFill>
                  <a:srgbClr val="262626"/>
                </a:solidFill>
                <a:latin typeface="Times New Roman" panose="02020603050405020304" pitchFamily="18" charset="0"/>
                <a:cs typeface="Times New Roman" panose="02020603050405020304" pitchFamily="18" charset="0"/>
              </a:rPr>
              <a:t>Data Type</a:t>
            </a:r>
            <a:r>
              <a:rPr lang="en-US" sz="1400" b="1" dirty="0">
                <a:solidFill>
                  <a:srgbClr val="262626"/>
                </a:solidFill>
                <a:latin typeface="Times New Roman" panose="02020603050405020304" pitchFamily="18" charset="0"/>
                <a:cs typeface="Times New Roman" panose="02020603050405020304" pitchFamily="18" charset="0"/>
              </a:rPr>
              <a:t>:</a:t>
            </a:r>
          </a:p>
          <a:p>
            <a:pPr marL="0" indent="0">
              <a:lnSpc>
                <a:spcPct val="90000"/>
              </a:lnSpc>
              <a:buNone/>
            </a:pPr>
            <a:r>
              <a:rPr lang="en-US" sz="1400" dirty="0">
                <a:solidFill>
                  <a:srgbClr val="262626"/>
                </a:solidFill>
                <a:latin typeface="Times New Roman" panose="02020603050405020304" pitchFamily="18" charset="0"/>
                <a:cs typeface="Times New Roman" panose="02020603050405020304" pitchFamily="18" charset="0"/>
              </a:rPr>
              <a:t> Data type is a way to classify various types of data such as integer, string, etc. which determines the values that can be used with the corresponding type of data, the type of operations that can be performed on the corresponding type of data. There are two data types</a:t>
            </a:r>
          </a:p>
          <a:p>
            <a:pPr>
              <a:lnSpc>
                <a:spcPct val="90000"/>
              </a:lnSpc>
            </a:pPr>
            <a:r>
              <a:rPr lang="en-US" sz="1400" dirty="0">
                <a:solidFill>
                  <a:srgbClr val="262626"/>
                </a:solidFill>
                <a:latin typeface="Times New Roman" panose="02020603050405020304" pitchFamily="18" charset="0"/>
                <a:cs typeface="Times New Roman" panose="02020603050405020304" pitchFamily="18" charset="0"/>
              </a:rPr>
              <a:t>Built-in Data Type</a:t>
            </a:r>
          </a:p>
          <a:p>
            <a:pPr>
              <a:lnSpc>
                <a:spcPct val="90000"/>
              </a:lnSpc>
            </a:pPr>
            <a:r>
              <a:rPr lang="en-US" sz="1400" dirty="0">
                <a:solidFill>
                  <a:srgbClr val="262626"/>
                </a:solidFill>
                <a:latin typeface="Times New Roman" panose="02020603050405020304" pitchFamily="18" charset="0"/>
                <a:cs typeface="Times New Roman" panose="02020603050405020304" pitchFamily="18" charset="0"/>
              </a:rPr>
              <a:t>Derived Data Type</a:t>
            </a:r>
          </a:p>
          <a:p>
            <a:pPr marL="0" indent="0">
              <a:lnSpc>
                <a:spcPct val="90000"/>
              </a:lnSpc>
              <a:buNone/>
            </a:pPr>
            <a:r>
              <a:rPr lang="en-US" sz="1600" b="1" dirty="0">
                <a:solidFill>
                  <a:srgbClr val="262626"/>
                </a:solidFill>
                <a:latin typeface="Times New Roman" panose="02020603050405020304" pitchFamily="18" charset="0"/>
                <a:cs typeface="Times New Roman" panose="02020603050405020304" pitchFamily="18" charset="0"/>
              </a:rPr>
              <a:t>Built-in Data Type:</a:t>
            </a:r>
          </a:p>
          <a:p>
            <a:pPr marL="0" indent="0">
              <a:lnSpc>
                <a:spcPct val="90000"/>
              </a:lnSpc>
              <a:buNone/>
            </a:pPr>
            <a:r>
              <a:rPr lang="en-US" sz="1400" dirty="0">
                <a:solidFill>
                  <a:srgbClr val="262626"/>
                </a:solidFill>
                <a:latin typeface="Times New Roman" panose="02020603050405020304" pitchFamily="18" charset="0"/>
                <a:cs typeface="Times New Roman" panose="02020603050405020304" pitchFamily="18" charset="0"/>
              </a:rPr>
              <a:t> Those data types for which a language has built-in support are known as Built-in Data types. For example, most of the languages provide the following built-in data types.</a:t>
            </a:r>
          </a:p>
          <a:p>
            <a:pPr marL="0" indent="0">
              <a:lnSpc>
                <a:spcPct val="90000"/>
              </a:lnSpc>
              <a:buNone/>
            </a:pPr>
            <a:r>
              <a:rPr lang="en-US" sz="1400" dirty="0">
                <a:solidFill>
                  <a:srgbClr val="262626"/>
                </a:solidFill>
                <a:latin typeface="Times New Roman" panose="02020603050405020304" pitchFamily="18" charset="0"/>
                <a:cs typeface="Times New Roman" panose="02020603050405020304" pitchFamily="18" charset="0"/>
              </a:rPr>
              <a:t> • Integers • Boolean (true, false) • Floating (Decimal numbers) • Character and Strings</a:t>
            </a:r>
          </a:p>
        </p:txBody>
      </p:sp>
      <p:pic>
        <p:nvPicPr>
          <p:cNvPr id="14" name="Picture 13" descr="Diagram, text&#10;&#10;Description automatically generated">
            <a:extLst>
              <a:ext uri="{FF2B5EF4-FFF2-40B4-BE49-F238E27FC236}">
                <a16:creationId xmlns:a16="http://schemas.microsoft.com/office/drawing/2014/main" id="{0759A83F-854C-41B0-88C0-C052871587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0641" y="2427401"/>
            <a:ext cx="3374531" cy="3217509"/>
          </a:xfrm>
          <a:prstGeom prst="rect">
            <a:avLst/>
          </a:prstGeom>
        </p:spPr>
      </p:pic>
      <p:graphicFrame>
        <p:nvGraphicFramePr>
          <p:cNvPr id="20" name="Table 19">
            <a:extLst>
              <a:ext uri="{FF2B5EF4-FFF2-40B4-BE49-F238E27FC236}">
                <a16:creationId xmlns:a16="http://schemas.microsoft.com/office/drawing/2014/main" id="{12A2E5EE-43D9-4413-960F-B23B81501F7A}"/>
              </a:ext>
            </a:extLst>
          </p:cNvPr>
          <p:cNvGraphicFramePr>
            <a:graphicFrameLocks noGrp="1"/>
          </p:cNvGraphicFramePr>
          <p:nvPr/>
        </p:nvGraphicFramePr>
        <p:xfrm>
          <a:off x="7899662" y="2667786"/>
          <a:ext cx="3459637" cy="3063711"/>
        </p:xfrm>
        <a:graphic>
          <a:graphicData uri="http://schemas.openxmlformats.org/drawingml/2006/table">
            <a:tbl>
              <a:tblPr/>
              <a:tblGrid>
                <a:gridCol w="3459637">
                  <a:extLst>
                    <a:ext uri="{9D8B030D-6E8A-4147-A177-3AD203B41FA5}">
                      <a16:colId xmlns:a16="http://schemas.microsoft.com/office/drawing/2014/main" val="1809663879"/>
                    </a:ext>
                  </a:extLst>
                </a:gridCol>
              </a:tblGrid>
              <a:tr h="3063711">
                <a:tc>
                  <a:txBody>
                    <a:bodyPr/>
                    <a:lstStyle/>
                    <a:p>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828690712"/>
                  </a:ext>
                </a:extLst>
              </a:tr>
            </a:tbl>
          </a:graphicData>
        </a:graphic>
      </p:graphicFrame>
    </p:spTree>
    <p:extLst>
      <p:ext uri="{BB962C8B-B14F-4D97-AF65-F5344CB8AC3E}">
        <p14:creationId xmlns:p14="http://schemas.microsoft.com/office/powerpoint/2010/main" val="2649205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27" name="Rectangle 18">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0">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2">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30" name="Rectangle 24">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140934" y="469900"/>
            <a:ext cx="5953630" cy="5405968"/>
          </a:xfrm>
        </p:spPr>
        <p:txBody>
          <a:bodyPr anchor="ctr">
            <a:normAutofit/>
          </a:bodyPr>
          <a:lstStyle/>
          <a:p>
            <a:pPr marL="0" indent="0">
              <a:lnSpc>
                <a:spcPct val="90000"/>
              </a:lnSpc>
              <a:buNone/>
            </a:pPr>
            <a:r>
              <a:rPr lang="en-US" sz="1900" b="1" dirty="0"/>
              <a:t>Derived Data Type:</a:t>
            </a:r>
          </a:p>
          <a:p>
            <a:pPr marL="0" indent="0">
              <a:lnSpc>
                <a:spcPct val="90000"/>
              </a:lnSpc>
              <a:buNone/>
            </a:pPr>
            <a:r>
              <a:rPr lang="en-US" sz="1900" dirty="0"/>
              <a:t>Those data types which are implementation independent as they can be implemented in one or the other way are known as derived data types. These data types are normally built by the combination of primary or built-in data types and associated operations on them. For example − </a:t>
            </a:r>
          </a:p>
          <a:p>
            <a:pPr marL="0" indent="0">
              <a:lnSpc>
                <a:spcPct val="90000"/>
              </a:lnSpc>
              <a:buNone/>
            </a:pPr>
            <a:r>
              <a:rPr lang="en-US" sz="1900" b="1" dirty="0"/>
              <a:t>    • List</a:t>
            </a:r>
          </a:p>
          <a:p>
            <a:pPr marL="0" indent="0">
              <a:lnSpc>
                <a:spcPct val="90000"/>
              </a:lnSpc>
              <a:buNone/>
            </a:pPr>
            <a:r>
              <a:rPr lang="en-US" sz="1900" b="1" dirty="0"/>
              <a:t>    • Array</a:t>
            </a:r>
          </a:p>
          <a:p>
            <a:pPr marL="0" indent="0">
              <a:lnSpc>
                <a:spcPct val="90000"/>
              </a:lnSpc>
              <a:buNone/>
            </a:pPr>
            <a:r>
              <a:rPr lang="en-US" sz="1900" b="1" dirty="0"/>
              <a:t>    • Stack</a:t>
            </a:r>
          </a:p>
          <a:p>
            <a:pPr marL="0" indent="0">
              <a:lnSpc>
                <a:spcPct val="90000"/>
              </a:lnSpc>
              <a:buNone/>
            </a:pPr>
            <a:r>
              <a:rPr lang="en-US" sz="1900" b="1" dirty="0"/>
              <a:t>    • Queue</a:t>
            </a:r>
            <a:r>
              <a:rPr lang="en-US" sz="1900" dirty="0"/>
              <a:t> </a:t>
            </a:r>
          </a:p>
          <a:p>
            <a:pPr marL="0" indent="0">
              <a:lnSpc>
                <a:spcPct val="90000"/>
              </a:lnSpc>
              <a:buNone/>
            </a:pPr>
            <a:r>
              <a:rPr lang="en-US" sz="1900" b="1" dirty="0"/>
              <a:t>Basic Operations:</a:t>
            </a:r>
          </a:p>
          <a:p>
            <a:pPr marL="0" indent="0">
              <a:lnSpc>
                <a:spcPct val="90000"/>
              </a:lnSpc>
              <a:buNone/>
            </a:pPr>
            <a:r>
              <a:rPr lang="en-US" sz="1900" dirty="0"/>
              <a:t>The particular  data structure chosen largely depends on the frequency of the operation that needs to be performed on the data structure. </a:t>
            </a:r>
            <a:endParaRPr lang="en-US" sz="1900" b="1" dirty="0"/>
          </a:p>
          <a:p>
            <a:pPr marL="0" indent="0">
              <a:lnSpc>
                <a:spcPct val="90000"/>
              </a:lnSpc>
              <a:buNone/>
            </a:pPr>
            <a:r>
              <a:rPr lang="en-US" sz="1900" b="1" dirty="0"/>
              <a:t>• Traversing • Searching • Insertion • Deletion • Sorting • Merging</a:t>
            </a:r>
          </a:p>
        </p:txBody>
      </p:sp>
      <p:pic>
        <p:nvPicPr>
          <p:cNvPr id="4" name="Picture 3" descr="Table&#10;&#10;Description automatically generated">
            <a:extLst>
              <a:ext uri="{FF2B5EF4-FFF2-40B4-BE49-F238E27FC236}">
                <a16:creationId xmlns:a16="http://schemas.microsoft.com/office/drawing/2014/main" id="{2333554E-A684-4FDE-A7A1-99CD0845F4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668" y="635508"/>
            <a:ext cx="3364992" cy="5586983"/>
          </a:xfrm>
          <a:prstGeom prst="rect">
            <a:avLst/>
          </a:prstGeom>
        </p:spPr>
      </p:pic>
    </p:spTree>
    <p:extLst>
      <p:ext uri="{BB962C8B-B14F-4D97-AF65-F5344CB8AC3E}">
        <p14:creationId xmlns:p14="http://schemas.microsoft.com/office/powerpoint/2010/main" val="4132077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1303867"/>
          </a:xfrm>
        </p:spPr>
        <p:txBody>
          <a:bodyPr>
            <a:normAutofit/>
          </a:bodyPr>
          <a:lstStyle/>
          <a:p>
            <a:r>
              <a:rPr lang="en-US">
                <a:solidFill>
                  <a:srgbClr val="262626"/>
                </a:solidFill>
              </a:rPr>
              <a:t>Searching Techniques</a:t>
            </a:r>
          </a:p>
        </p:txBody>
      </p:sp>
      <p:pic>
        <p:nvPicPr>
          <p:cNvPr id="5" name="Picture 4" descr="A picture containing application&#10;&#10;Description automatically generated">
            <a:extLst>
              <a:ext uri="{FF2B5EF4-FFF2-40B4-BE49-F238E27FC236}">
                <a16:creationId xmlns:a16="http://schemas.microsoft.com/office/drawing/2014/main" id="{06AFD785-1352-4406-83ED-E5567F22AA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4269" y="3101424"/>
            <a:ext cx="2739728" cy="2052151"/>
          </a:xfrm>
          <a:prstGeom prst="rect">
            <a:avLst/>
          </a:prstGeom>
          <a:ln w="57150" cmpd="thickThin">
            <a:solidFill>
              <a:srgbClr val="7F7F7F"/>
            </a:solidFill>
            <a:miter lim="800000"/>
          </a:ln>
        </p:spPr>
      </p:pic>
      <p:sp>
        <p:nvSpPr>
          <p:cNvPr id="3" name="Content Placeholder 2"/>
          <p:cNvSpPr>
            <a:spLocks noGrp="1"/>
          </p:cNvSpPr>
          <p:nvPr>
            <p:ph idx="1"/>
          </p:nvPr>
        </p:nvSpPr>
        <p:spPr>
          <a:xfrm>
            <a:off x="4639732" y="2556932"/>
            <a:ext cx="6256863" cy="3318936"/>
          </a:xfrm>
        </p:spPr>
        <p:txBody>
          <a:bodyPr>
            <a:normAutofit/>
          </a:bodyPr>
          <a:lstStyle/>
          <a:p>
            <a:pPr marL="0" indent="0">
              <a:lnSpc>
                <a:spcPct val="90000"/>
              </a:lnSpc>
              <a:buNone/>
            </a:pPr>
            <a:r>
              <a:rPr lang="en-US" sz="1100" b="1">
                <a:solidFill>
                  <a:srgbClr val="262626"/>
                </a:solidFill>
              </a:rPr>
              <a:t>Linear Search:</a:t>
            </a:r>
          </a:p>
          <a:p>
            <a:pPr marL="0" indent="0">
              <a:lnSpc>
                <a:spcPct val="90000"/>
              </a:lnSpc>
              <a:buNone/>
            </a:pPr>
            <a:r>
              <a:rPr lang="en-US" sz="1100">
                <a:solidFill>
                  <a:srgbClr val="262626"/>
                </a:solidFill>
              </a:rPr>
              <a:t> </a:t>
            </a:r>
            <a:r>
              <a:rPr lang="en-US" sz="1100">
                <a:solidFill>
                  <a:srgbClr val="262626"/>
                </a:solidFill>
                <a:latin typeface="Times New Roman" panose="02020603050405020304" pitchFamily="18" charset="0"/>
                <a:cs typeface="Times New Roman" panose="02020603050405020304" pitchFamily="18" charset="0"/>
              </a:rPr>
              <a:t>Linear search is a very simple search algorithm. In this type of search, a sequential search is made over all items one by one. Every item is checked and if a match is found then that particular  item is returned, otherwise the search continues till the end of the data collection Linear Search .</a:t>
            </a:r>
          </a:p>
          <a:p>
            <a:pPr marL="0" indent="0">
              <a:lnSpc>
                <a:spcPct val="90000"/>
              </a:lnSpc>
              <a:buNone/>
            </a:pPr>
            <a:r>
              <a:rPr lang="en-US" sz="1100">
                <a:solidFill>
                  <a:srgbClr val="262626"/>
                </a:solidFill>
                <a:latin typeface="Times New Roman" panose="02020603050405020304" pitchFamily="18" charset="0"/>
                <a:cs typeface="Times New Roman" panose="02020603050405020304" pitchFamily="18" charset="0"/>
              </a:rPr>
              <a:t>ALGORITHM</a:t>
            </a:r>
          </a:p>
          <a:p>
            <a:pPr marL="0" indent="0">
              <a:lnSpc>
                <a:spcPct val="90000"/>
              </a:lnSpc>
              <a:buNone/>
            </a:pPr>
            <a:r>
              <a:rPr lang="en-US" sz="1100">
                <a:solidFill>
                  <a:srgbClr val="262626"/>
                </a:solidFill>
                <a:latin typeface="Times New Roman" panose="02020603050405020304" pitchFamily="18" charset="0"/>
                <a:cs typeface="Times New Roman" panose="02020603050405020304" pitchFamily="18" charset="0"/>
              </a:rPr>
              <a:t> Step 1: Set i to 1 Complexity :: best case O(1) Average , Worst Case O(n) </a:t>
            </a:r>
          </a:p>
          <a:p>
            <a:pPr marL="0" indent="0">
              <a:lnSpc>
                <a:spcPct val="90000"/>
              </a:lnSpc>
              <a:buNone/>
            </a:pPr>
            <a:r>
              <a:rPr lang="en-US" sz="1100">
                <a:solidFill>
                  <a:srgbClr val="262626"/>
                </a:solidFill>
                <a:latin typeface="Times New Roman" panose="02020603050405020304" pitchFamily="18" charset="0"/>
                <a:cs typeface="Times New Roman" panose="02020603050405020304" pitchFamily="18" charset="0"/>
              </a:rPr>
              <a:t>Step 2: if i &gt; n then go to step 7 </a:t>
            </a:r>
          </a:p>
          <a:p>
            <a:pPr marL="0" indent="0">
              <a:lnSpc>
                <a:spcPct val="90000"/>
              </a:lnSpc>
              <a:buNone/>
            </a:pPr>
            <a:r>
              <a:rPr lang="en-US" sz="1100">
                <a:solidFill>
                  <a:srgbClr val="262626"/>
                </a:solidFill>
                <a:latin typeface="Times New Roman" panose="02020603050405020304" pitchFamily="18" charset="0"/>
                <a:cs typeface="Times New Roman" panose="02020603050405020304" pitchFamily="18" charset="0"/>
              </a:rPr>
              <a:t>Step 3: if A[i] = x then go to step 6</a:t>
            </a:r>
          </a:p>
          <a:p>
            <a:pPr marL="0" indent="0">
              <a:lnSpc>
                <a:spcPct val="90000"/>
              </a:lnSpc>
              <a:buNone/>
            </a:pPr>
            <a:r>
              <a:rPr lang="en-US" sz="1100">
                <a:solidFill>
                  <a:srgbClr val="262626"/>
                </a:solidFill>
                <a:latin typeface="Times New Roman" panose="02020603050405020304" pitchFamily="18" charset="0"/>
                <a:cs typeface="Times New Roman" panose="02020603050405020304" pitchFamily="18" charset="0"/>
              </a:rPr>
              <a:t> Step 4: Set i to i + 1 </a:t>
            </a:r>
          </a:p>
          <a:p>
            <a:pPr marL="0" indent="0">
              <a:lnSpc>
                <a:spcPct val="90000"/>
              </a:lnSpc>
              <a:buNone/>
            </a:pPr>
            <a:r>
              <a:rPr lang="en-US" sz="1100">
                <a:solidFill>
                  <a:srgbClr val="262626"/>
                </a:solidFill>
                <a:latin typeface="Times New Roman" panose="02020603050405020304" pitchFamily="18" charset="0"/>
                <a:cs typeface="Times New Roman" panose="02020603050405020304" pitchFamily="18" charset="0"/>
              </a:rPr>
              <a:t>Step 5: Go to Step </a:t>
            </a:r>
          </a:p>
          <a:p>
            <a:pPr marL="0" indent="0">
              <a:lnSpc>
                <a:spcPct val="90000"/>
              </a:lnSpc>
              <a:buNone/>
            </a:pPr>
            <a:r>
              <a:rPr lang="en-US" sz="1100">
                <a:solidFill>
                  <a:srgbClr val="262626"/>
                </a:solidFill>
                <a:latin typeface="Times New Roman" panose="02020603050405020304" pitchFamily="18" charset="0"/>
                <a:cs typeface="Times New Roman" panose="02020603050405020304" pitchFamily="18" charset="0"/>
              </a:rPr>
              <a:t>2 Step 6: Print Element x Found at index i and go to step 8</a:t>
            </a:r>
          </a:p>
          <a:p>
            <a:pPr marL="0" indent="0">
              <a:lnSpc>
                <a:spcPct val="90000"/>
              </a:lnSpc>
              <a:buNone/>
            </a:pPr>
            <a:r>
              <a:rPr lang="en-US" sz="1100">
                <a:solidFill>
                  <a:srgbClr val="262626"/>
                </a:solidFill>
                <a:latin typeface="Times New Roman" panose="02020603050405020304" pitchFamily="18" charset="0"/>
                <a:cs typeface="Times New Roman" panose="02020603050405020304" pitchFamily="18" charset="0"/>
              </a:rPr>
              <a:t> Step 7: Print element not found</a:t>
            </a:r>
          </a:p>
          <a:p>
            <a:pPr marL="0" indent="0">
              <a:lnSpc>
                <a:spcPct val="90000"/>
              </a:lnSpc>
              <a:buNone/>
            </a:pPr>
            <a:r>
              <a:rPr lang="en-US" sz="1100">
                <a:solidFill>
                  <a:srgbClr val="262626"/>
                </a:solidFill>
                <a:latin typeface="Times New Roman" panose="02020603050405020304" pitchFamily="18" charset="0"/>
                <a:cs typeface="Times New Roman" panose="02020603050405020304" pitchFamily="18" charset="0"/>
              </a:rPr>
              <a:t> Step 8: Exit </a:t>
            </a:r>
          </a:p>
        </p:txBody>
      </p:sp>
    </p:spTree>
    <p:extLst>
      <p:ext uri="{BB962C8B-B14F-4D97-AF65-F5344CB8AC3E}">
        <p14:creationId xmlns:p14="http://schemas.microsoft.com/office/powerpoint/2010/main" val="3205795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572F6A24-139E-4EB5-86D2-431F42EF8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3963AE85-BE5D-4975-BACF-DDDCC9C2AC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43" name="Picture 42">
              <a:extLst>
                <a:ext uri="{FF2B5EF4-FFF2-40B4-BE49-F238E27FC236}">
                  <a16:creationId xmlns:a16="http://schemas.microsoft.com/office/drawing/2014/main" id="{1E7751F0-16BF-4A9D-B778-5D46B92B447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4" name="Rectangle 43">
              <a:extLst>
                <a:ext uri="{FF2B5EF4-FFF2-40B4-BE49-F238E27FC236}">
                  <a16:creationId xmlns:a16="http://schemas.microsoft.com/office/drawing/2014/main" id="{1D755924-121A-47AA-8613-995D4108BC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45" name="Picture 44">
              <a:extLst>
                <a:ext uri="{FF2B5EF4-FFF2-40B4-BE49-F238E27FC236}">
                  <a16:creationId xmlns:a16="http://schemas.microsoft.com/office/drawing/2014/main" id="{B4D2AFDA-19BE-4455-830E-1541E5D7BAE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46" name="Picture 45">
              <a:extLst>
                <a:ext uri="{FF2B5EF4-FFF2-40B4-BE49-F238E27FC236}">
                  <a16:creationId xmlns:a16="http://schemas.microsoft.com/office/drawing/2014/main" id="{0FB15EBF-E414-4E00-87E7-700A78A60F6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p:cNvSpPr>
            <a:spLocks noGrp="1"/>
          </p:cNvSpPr>
          <p:nvPr>
            <p:ph type="title"/>
          </p:nvPr>
        </p:nvSpPr>
        <p:spPr>
          <a:xfrm>
            <a:off x="6094412" y="982132"/>
            <a:ext cx="4802185" cy="1303867"/>
          </a:xfrm>
        </p:spPr>
        <p:txBody>
          <a:bodyPr>
            <a:normAutofit/>
          </a:bodyPr>
          <a:lstStyle/>
          <a:p>
            <a:r>
              <a:rPr lang="en-US" dirty="0"/>
              <a:t>Binary Search</a:t>
            </a:r>
          </a:p>
        </p:txBody>
      </p:sp>
      <p:sp>
        <p:nvSpPr>
          <p:cNvPr id="48" name="Rectangle 47">
            <a:extLst>
              <a:ext uri="{FF2B5EF4-FFF2-40B4-BE49-F238E27FC236}">
                <a16:creationId xmlns:a16="http://schemas.microsoft.com/office/drawing/2014/main" id="{C9DA5B05-DD14-4860-AC45-02A8D2EE1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4517009"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cture containing graphical user interface&#10;&#10;Description automatically generated">
            <a:extLst>
              <a:ext uri="{FF2B5EF4-FFF2-40B4-BE49-F238E27FC236}">
                <a16:creationId xmlns:a16="http://schemas.microsoft.com/office/drawing/2014/main" id="{9D14C788-322C-4856-A959-7B3F2638A07F}"/>
              </a:ext>
            </a:extLst>
          </p:cNvPr>
          <p:cNvPicPr>
            <a:picLocks noChangeAspect="1"/>
          </p:cNvPicPr>
          <p:nvPr/>
        </p:nvPicPr>
        <p:blipFill rotWithShape="1">
          <a:blip r:embed="rId5">
            <a:extLst>
              <a:ext uri="{28A0092B-C50C-407E-A947-70E740481C1C}">
                <a14:useLocalDpi xmlns:a14="http://schemas.microsoft.com/office/drawing/2010/main" val="0"/>
              </a:ext>
            </a:extLst>
          </a:blip>
          <a:srcRect l="13599" r="-3" b="-3"/>
          <a:stretch/>
        </p:blipFill>
        <p:spPr>
          <a:xfrm>
            <a:off x="1412683" y="1410208"/>
            <a:ext cx="3876801" cy="3858780"/>
          </a:xfrm>
          <a:prstGeom prst="rect">
            <a:avLst/>
          </a:prstGeom>
        </p:spPr>
      </p:pic>
      <p:cxnSp>
        <p:nvCxnSpPr>
          <p:cNvPr id="50" name="Straight Connector 49">
            <a:extLst>
              <a:ext uri="{FF2B5EF4-FFF2-40B4-BE49-F238E27FC236}">
                <a16:creationId xmlns:a16="http://schemas.microsoft.com/office/drawing/2014/main" id="{36BE37AC-AD36-4C42-9B8C-C5500F4E7C6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4412" y="2400639"/>
            <a:ext cx="4802185" cy="0"/>
          </a:xfrm>
          <a:prstGeom prst="line">
            <a:avLst/>
          </a:prstGeom>
        </p:spPr>
        <p:style>
          <a:lnRef idx="2">
            <a:schemeClr val="accent1"/>
          </a:lnRef>
          <a:fillRef idx="0">
            <a:schemeClr val="accent1"/>
          </a:fillRef>
          <a:effectRef idx="1">
            <a:schemeClr val="accent1"/>
          </a:effectRef>
          <a:fontRef idx="minor">
            <a:schemeClr val="tx1"/>
          </a:fontRef>
        </p:style>
      </p:cxnSp>
      <p:sp>
        <p:nvSpPr>
          <p:cNvPr id="35" name="Content Placeholder 2"/>
          <p:cNvSpPr>
            <a:spLocks noGrp="1"/>
          </p:cNvSpPr>
          <p:nvPr>
            <p:ph idx="1"/>
          </p:nvPr>
        </p:nvSpPr>
        <p:spPr>
          <a:xfrm>
            <a:off x="6094412" y="2556932"/>
            <a:ext cx="4802184" cy="3318936"/>
          </a:xfrm>
        </p:spPr>
        <p:txBody>
          <a:bodyPr>
            <a:normAutofit/>
          </a:bodyPr>
          <a:lstStyle/>
          <a:p>
            <a:pPr>
              <a:lnSpc>
                <a:spcPct val="90000"/>
              </a:lnSpc>
            </a:pPr>
            <a:r>
              <a:rPr lang="en-US" sz="1300" dirty="0"/>
              <a:t>Binary search is a fast search algorithm with run-time complexity .This search algorithm works on the principle of divide and conquer. Binary search looks for a particular item by comparing the middle most item of the collection. If a match occurs, then the index of item is returned. If the middle item is greater than the item, then the item is searched in the sub-array to the left of the middle item. Otherwise, the item is searched for in the sub-array to the right of the middle item. This process continues  on the sub-array as well until the size of the subarray reduces to zero.</a:t>
            </a:r>
          </a:p>
          <a:p>
            <a:pPr>
              <a:lnSpc>
                <a:spcPct val="90000"/>
              </a:lnSpc>
            </a:pPr>
            <a:r>
              <a:rPr lang="en-US" sz="1300" dirty="0"/>
              <a:t> we shall determine half of the array by using this formula :</a:t>
            </a:r>
          </a:p>
          <a:p>
            <a:pPr>
              <a:lnSpc>
                <a:spcPct val="90000"/>
              </a:lnSpc>
            </a:pPr>
            <a:r>
              <a:rPr lang="en-US" sz="1300" dirty="0"/>
              <a:t> Mid = low + (high - low) / 2 </a:t>
            </a:r>
          </a:p>
          <a:p>
            <a:pPr>
              <a:lnSpc>
                <a:spcPct val="90000"/>
              </a:lnSpc>
            </a:pPr>
            <a:r>
              <a:rPr lang="en-US" sz="1300" dirty="0"/>
              <a:t>Complexity : best case </a:t>
            </a:r>
            <a:r>
              <a:rPr lang="en-US" sz="1300" b="1" dirty="0"/>
              <a:t>O(1)</a:t>
            </a:r>
            <a:r>
              <a:rPr lang="en-US" sz="1300" dirty="0"/>
              <a:t> Average Worst Case O</a:t>
            </a:r>
            <a:r>
              <a:rPr lang="en-US" sz="1300" b="1" dirty="0"/>
              <a:t>(log n)</a:t>
            </a:r>
          </a:p>
        </p:txBody>
      </p:sp>
    </p:spTree>
    <p:extLst>
      <p:ext uri="{BB962C8B-B14F-4D97-AF65-F5344CB8AC3E}">
        <p14:creationId xmlns:p14="http://schemas.microsoft.com/office/powerpoint/2010/main" val="290379304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otalTime>2</TotalTime>
  <Words>2505</Words>
  <Application>Microsoft Office PowerPoint</Application>
  <PresentationFormat>Widescreen</PresentationFormat>
  <Paragraphs>163</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Garamond</vt:lpstr>
      <vt:lpstr>Times New Roman</vt:lpstr>
      <vt:lpstr>Organic</vt:lpstr>
      <vt:lpstr>Course code: CSE 443   Data structure and Algorithms (DSA Self paced)   </vt:lpstr>
      <vt:lpstr>PowerPoint Presentation</vt:lpstr>
      <vt:lpstr>INTRODUCTION</vt:lpstr>
      <vt:lpstr>INTRODUCTION</vt:lpstr>
      <vt:lpstr>INTRODUCTION</vt:lpstr>
      <vt:lpstr>DSA –Algorithm basics</vt:lpstr>
      <vt:lpstr>PowerPoint Presentation</vt:lpstr>
      <vt:lpstr>Searching Techniques</vt:lpstr>
      <vt:lpstr>Binary Search</vt:lpstr>
      <vt:lpstr>Sorting techniques</vt:lpstr>
      <vt:lpstr>PowerPoint Presentation</vt:lpstr>
      <vt:lpstr>PowerPoint Presentation</vt:lpstr>
      <vt:lpstr>PowerPoint Presentation</vt:lpstr>
      <vt:lpstr>Linked lists</vt:lpstr>
      <vt:lpstr>Double linked lists:</vt:lpstr>
      <vt:lpstr>Circular linked lists:</vt:lpstr>
      <vt:lpstr>stack</vt:lpstr>
      <vt:lpstr>PowerPoint Presentation</vt:lpstr>
      <vt:lpstr>queue</vt:lpstr>
      <vt:lpstr>PowerPoint Presentation</vt:lpstr>
      <vt:lpstr>Dynamic programming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code: CSE 443   Data structure and Algorithms (DSA Self paced)   </dc:title>
  <dc:creator>Lokhande Mahender</dc:creator>
  <cp:lastModifiedBy>Lokhande Mahender</cp:lastModifiedBy>
  <cp:revision>1</cp:revision>
  <dcterms:created xsi:type="dcterms:W3CDTF">2020-10-29T12:37:43Z</dcterms:created>
  <dcterms:modified xsi:type="dcterms:W3CDTF">2020-10-29T12:39:51Z</dcterms:modified>
</cp:coreProperties>
</file>