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embeddedFontLst>
    <p:embeddedFont>
      <p:font typeface="Calibri" panose="020F0502020204030204" pitchFamily="34" charset="0"/>
      <p:regular r:id="rId5"/>
      <p:bold r:id="rId6"/>
      <p:italic r:id="rId7"/>
      <p:boldItalic r:id="rId8"/>
    </p:embeddedFont>
    <p:embeddedFont>
      <p:font typeface="Quattrocento" panose="02020502030000000404" pitchFamily="18" charset="0"/>
      <p:regular r:id="rId9"/>
      <p:bold r:id="rId10"/>
    </p:embeddedFont>
    <p:embeddedFont>
      <p:font typeface="Quattrocento Sans" panose="020B0502050000020003" pitchFamily="34" charset="0"/>
      <p:regular r:id="rId11"/>
      <p:bold r:id="rId12"/>
      <p:italic r:id="rId13"/>
      <p:boldItalic r:id="rId14"/>
    </p:embeddedFont>
  </p:embeddedFontLst>
  <p:custDataLst>
    <p:tags r:id="rId15"/>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p:scale>
          <a:sx n="29" d="100"/>
          <a:sy n="29" d="100"/>
        </p:scale>
        <p:origin x="1848" y="288"/>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ags" Target="tags/tag1.xml"/><Relationship Id="rId10" Type="http://schemas.openxmlformats.org/officeDocument/2006/relationships/font" Target="fonts/font6.fntdata"/><Relationship Id="rId19"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WHO</c:v>
                </c:pt>
              </c:strCache>
            </c:strRef>
          </c:tx>
          <c:spPr>
            <a:solidFill>
              <a:schemeClr val="accent1"/>
            </a:solidFill>
            <a:ln>
              <a:noFill/>
            </a:ln>
            <a:effectLst/>
          </c:spPr>
          <c:invertIfNegative val="0"/>
          <c:cat>
            <c:strRef>
              <c:f>Sheet1!$A$2</c:f>
              <c:strCache>
                <c:ptCount val="1"/>
                <c:pt idx="0">
                  <c:v>WHO</c:v>
                </c:pt>
              </c:strCache>
            </c:strRef>
          </c:cat>
          <c:val>
            <c:numRef>
              <c:f>Sheet1!$B$2</c:f>
              <c:numCache>
                <c:formatCode>General</c:formatCode>
                <c:ptCount val="1"/>
                <c:pt idx="0">
                  <c:v>0.04</c:v>
                </c:pt>
              </c:numCache>
            </c:numRef>
          </c:val>
          <c:extLst>
            <c:ext xmlns:c16="http://schemas.microsoft.com/office/drawing/2014/chart" uri="{C3380CC4-5D6E-409C-BE32-E72D297353CC}">
              <c16:uniqueId val="{00000000-F2A7-FA48-8942-DCE4B15606A3}"/>
            </c:ext>
          </c:extLst>
        </c:ser>
        <c:ser>
          <c:idx val="1"/>
          <c:order val="1"/>
          <c:tx>
            <c:strRef>
              <c:f>Sheet1!$C$1</c:f>
              <c:strCache>
                <c:ptCount val="1"/>
                <c:pt idx="0">
                  <c:v>DHAKA</c:v>
                </c:pt>
              </c:strCache>
            </c:strRef>
          </c:tx>
          <c:spPr>
            <a:solidFill>
              <a:schemeClr val="accent3"/>
            </a:solidFill>
            <a:ln>
              <a:noFill/>
            </a:ln>
            <a:effectLst/>
          </c:spPr>
          <c:invertIfNegative val="0"/>
          <c:cat>
            <c:strRef>
              <c:f>Sheet1!$A$2</c:f>
              <c:strCache>
                <c:ptCount val="1"/>
                <c:pt idx="0">
                  <c:v>WHO</c:v>
                </c:pt>
              </c:strCache>
            </c:strRef>
          </c:cat>
          <c:val>
            <c:numRef>
              <c:f>Sheet1!$C$2</c:f>
              <c:numCache>
                <c:formatCode>General</c:formatCode>
                <c:ptCount val="1"/>
                <c:pt idx="0">
                  <c:v>0.02</c:v>
                </c:pt>
              </c:numCache>
            </c:numRef>
          </c:val>
          <c:extLst>
            <c:ext xmlns:c16="http://schemas.microsoft.com/office/drawing/2014/chart" uri="{C3380CC4-5D6E-409C-BE32-E72D297353CC}">
              <c16:uniqueId val="{00000003-F2A7-FA48-8942-DCE4B15606A3}"/>
            </c:ext>
          </c:extLst>
        </c:ser>
        <c:dLbls>
          <c:showLegendKey val="0"/>
          <c:showVal val="0"/>
          <c:showCatName val="0"/>
          <c:showSerName val="0"/>
          <c:showPercent val="0"/>
          <c:showBubbleSize val="0"/>
        </c:dLbls>
        <c:gapWidth val="219"/>
        <c:overlap val="-27"/>
        <c:axId val="1432977679"/>
        <c:axId val="1432740463"/>
      </c:barChart>
      <c:catAx>
        <c:axId val="1432977679"/>
        <c:scaling>
          <c:orientation val="minMax"/>
        </c:scaling>
        <c:delete val="1"/>
        <c:axPos val="b"/>
        <c:numFmt formatCode="General" sourceLinked="1"/>
        <c:majorTickMark val="out"/>
        <c:minorTickMark val="none"/>
        <c:tickLblPos val="nextTo"/>
        <c:crossAx val="1432740463"/>
        <c:crosses val="autoZero"/>
        <c:auto val="1"/>
        <c:lblAlgn val="ctr"/>
        <c:lblOffset val="100"/>
        <c:noMultiLvlLbl val="0"/>
      </c:catAx>
      <c:valAx>
        <c:axId val="1432740463"/>
        <c:scaling>
          <c:orientation val="minMax"/>
          <c:max val="5.000000000000001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2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3200"/>
                  <a:t>Meidian cost per patient (USD)</a:t>
                </a:r>
              </a:p>
            </c:rich>
          </c:tx>
          <c:overlay val="0"/>
          <c:spPr>
            <a:noFill/>
            <a:ln>
              <a:noFill/>
            </a:ln>
            <a:effectLst/>
          </c:spPr>
          <c:txPr>
            <a:bodyPr rot="-5400000" spcFirstLastPara="1" vertOverflow="ellipsis" vert="horz" wrap="square" anchor="ctr" anchorCtr="1"/>
            <a:lstStyle/>
            <a:p>
              <a:pPr>
                <a:defRPr sz="32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4329776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WHO</c:v>
                </c:pt>
              </c:strCache>
            </c:strRef>
          </c:tx>
          <c:spPr>
            <a:solidFill>
              <a:schemeClr val="accent1"/>
            </a:solidFill>
            <a:ln>
              <a:noFill/>
            </a:ln>
            <a:effectLst/>
          </c:spPr>
          <c:invertIfNegative val="0"/>
          <c:cat>
            <c:strRef>
              <c:f>Sheet1!$A$2:$A$3</c:f>
              <c:strCache>
                <c:ptCount val="2"/>
                <c:pt idx="0">
                  <c:v>Total cost of initial recommended resuscitation</c:v>
                </c:pt>
                <c:pt idx="1">
                  <c:v>Cost of fluid needed for initial recommended resuscitation</c:v>
                </c:pt>
              </c:strCache>
            </c:strRef>
          </c:cat>
          <c:val>
            <c:numRef>
              <c:f>Sheet1!$B$2:$B$3</c:f>
              <c:numCache>
                <c:formatCode>General</c:formatCode>
                <c:ptCount val="2"/>
                <c:pt idx="0">
                  <c:v>5.23</c:v>
                </c:pt>
                <c:pt idx="1">
                  <c:v>4.55</c:v>
                </c:pt>
              </c:numCache>
            </c:numRef>
          </c:val>
          <c:extLst>
            <c:ext xmlns:c16="http://schemas.microsoft.com/office/drawing/2014/chart" uri="{C3380CC4-5D6E-409C-BE32-E72D297353CC}">
              <c16:uniqueId val="{00000000-A846-1C41-82FB-8CEA2E1ADA7E}"/>
            </c:ext>
          </c:extLst>
        </c:ser>
        <c:ser>
          <c:idx val="1"/>
          <c:order val="1"/>
          <c:tx>
            <c:strRef>
              <c:f>Sheet1!$C$1</c:f>
              <c:strCache>
                <c:ptCount val="1"/>
                <c:pt idx="0">
                  <c:v>NIRUDAK</c:v>
                </c:pt>
              </c:strCache>
            </c:strRef>
          </c:tx>
          <c:spPr>
            <a:solidFill>
              <a:schemeClr val="accent3"/>
            </a:solidFill>
            <a:ln>
              <a:noFill/>
            </a:ln>
            <a:effectLst/>
          </c:spPr>
          <c:invertIfNegative val="0"/>
          <c:cat>
            <c:strRef>
              <c:f>Sheet1!$A$2:$A$3</c:f>
              <c:strCache>
                <c:ptCount val="2"/>
                <c:pt idx="0">
                  <c:v>Total cost of initial recommended resuscitation</c:v>
                </c:pt>
                <c:pt idx="1">
                  <c:v>Cost of fluid needed for initial recommended resuscitation</c:v>
                </c:pt>
              </c:strCache>
            </c:strRef>
          </c:cat>
          <c:val>
            <c:numRef>
              <c:f>Sheet1!$C$2:$C$3</c:f>
              <c:numCache>
                <c:formatCode>General</c:formatCode>
                <c:ptCount val="2"/>
                <c:pt idx="0">
                  <c:v>5.18</c:v>
                </c:pt>
                <c:pt idx="1">
                  <c:v>3.27</c:v>
                </c:pt>
              </c:numCache>
            </c:numRef>
          </c:val>
          <c:extLst>
            <c:ext xmlns:c16="http://schemas.microsoft.com/office/drawing/2014/chart" uri="{C3380CC4-5D6E-409C-BE32-E72D297353CC}">
              <c16:uniqueId val="{00000001-A846-1C41-82FB-8CEA2E1ADA7E}"/>
            </c:ext>
          </c:extLst>
        </c:ser>
        <c:dLbls>
          <c:showLegendKey val="0"/>
          <c:showVal val="0"/>
          <c:showCatName val="0"/>
          <c:showSerName val="0"/>
          <c:showPercent val="0"/>
          <c:showBubbleSize val="0"/>
        </c:dLbls>
        <c:gapWidth val="219"/>
        <c:overlap val="-27"/>
        <c:axId val="1433175231"/>
        <c:axId val="1416444736"/>
      </c:barChart>
      <c:catAx>
        <c:axId val="1433175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416444736"/>
        <c:crosses val="autoZero"/>
        <c:auto val="1"/>
        <c:lblAlgn val="ctr"/>
        <c:lblOffset val="100"/>
        <c:noMultiLvlLbl val="0"/>
      </c:catAx>
      <c:valAx>
        <c:axId val="14164447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2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3200" dirty="0">
                    <a:latin typeface="Calibri" panose="020F0502020204030204" pitchFamily="34" charset="0"/>
                    <a:cs typeface="Calibri" panose="020F0502020204030204" pitchFamily="34" charset="0"/>
                  </a:rPr>
                  <a:t>Median cost per patient (USD)</a:t>
                </a:r>
              </a:p>
            </c:rich>
          </c:tx>
          <c:overlay val="0"/>
          <c:spPr>
            <a:noFill/>
            <a:ln>
              <a:noFill/>
            </a:ln>
            <a:effectLst/>
          </c:spPr>
          <c:txPr>
            <a:bodyPr rot="-5400000" spcFirstLastPara="1" vertOverflow="ellipsis" vert="horz" wrap="square" anchor="ctr" anchorCtr="1"/>
            <a:lstStyle/>
            <a:p>
              <a:pPr>
                <a:defRPr sz="32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4331752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32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506200" y="16459200"/>
            <a:ext cx="14274800" cy="4368800"/>
          </a:xfrm>
          <a:prstGeom prst="rect">
            <a:avLst/>
          </a:prstGeom>
        </p:spPr>
      </p:pic>
      <p:pic>
        <p:nvPicPr>
          <p:cNvPr id="3" name="New picture"/>
          <p:cNvPicPr/>
          <p:nvPr/>
        </p:nvPicPr>
        <p:blipFill>
          <a:blip r:embed="rId13"/>
          <a:stretch>
            <a:fillRect/>
          </a:stretch>
        </p:blipFill>
        <p:spPr>
          <a:xfrm rot="5400000">
            <a:off x="41122600" y="16459200"/>
            <a:ext cx="14274800" cy="4368800"/>
          </a:xfrm>
          <a:prstGeom prst="rect">
            <a:avLst/>
          </a:prstGeom>
        </p:spPr>
      </p:pic>
      <p:pic>
        <p:nvPicPr>
          <p:cNvPr id="4" name="New picture"/>
          <p:cNvPicPr/>
          <p:nvPr/>
        </p:nvPicPr>
        <p:blipFill>
          <a:blip r:embed="rId14"/>
          <a:stretch>
            <a:fillRect/>
          </a:stretch>
        </p:blipFill>
        <p:spPr>
          <a:xfrm>
            <a:off x="6959600" y="33426400"/>
            <a:ext cx="29972000" cy="1549400"/>
          </a:xfrm>
          <a:prstGeom prst="rect">
            <a:avLst/>
          </a:prstGeom>
        </p:spPr>
      </p:pic>
      <p:sp>
        <p:nvSpPr>
          <p:cNvPr id="5"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hyperlink" Target="https://doi.org/10.1371/journal.pntd.0009266" TargetMode="External"/><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doi.org/10.9745/GHSP-D-15-0009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304800" y="227141"/>
            <a:ext cx="43281600" cy="6080622"/>
          </a:xfrm>
          <a:prstGeom prst="snip2DiagRect">
            <a:avLst/>
          </a:prstGeom>
          <a:solidFill>
            <a:srgbClr val="E64B3C"/>
          </a:solidFill>
          <a:ln w="25400">
            <a:noFill/>
            <a:miter lim="800000"/>
          </a:ln>
        </p:spPr>
        <p:txBody>
          <a:bodyPr lIns="61170" tIns="30584" rIns="61170" bIns="30584"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dirty="0">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346693"/>
            <a:ext cx="36576000" cy="1428665"/>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000" b="1" dirty="0">
                <a:solidFill>
                  <a:schemeClr val="bg1"/>
                </a:solidFill>
                <a:effectLst/>
                <a:latin typeface="Quattrocento" panose="02020502030000000404" pitchFamily="18" charset="0"/>
              </a:rPr>
              <a:t>Cost analysis of the NIRUDAK &amp; DHAKA clinical diagnostic model for volume deficit in patients with acute diarrhea</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57600" y="2839077"/>
            <a:ext cx="36576000" cy="1625060"/>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r>
              <a:rPr lang="en-US" sz="4800" dirty="0">
                <a:solidFill>
                  <a:schemeClr val="bg1"/>
                </a:solidFill>
                <a:effectLst/>
                <a:latin typeface="Quattrocento" panose="02020502030000000404" pitchFamily="18" charset="0"/>
              </a:rPr>
              <a:t>Anagha Lokhande BA</a:t>
            </a:r>
            <a:r>
              <a:rPr lang="en-US" sz="4800" baseline="30000" dirty="0">
                <a:solidFill>
                  <a:schemeClr val="bg1"/>
                </a:solidFill>
                <a:effectLst/>
                <a:latin typeface="Quattrocento" panose="02020502030000000404" pitchFamily="18" charset="0"/>
              </a:rPr>
              <a:t>1</a:t>
            </a:r>
            <a:r>
              <a:rPr lang="en-US" sz="4800" dirty="0">
                <a:solidFill>
                  <a:schemeClr val="bg1"/>
                </a:solidFill>
                <a:effectLst/>
                <a:latin typeface="Quattrocento" panose="02020502030000000404" pitchFamily="18" charset="0"/>
              </a:rPr>
              <a:t>, Monique Gainey MS MPH</a:t>
            </a:r>
            <a:r>
              <a:rPr lang="en-US" sz="4800" baseline="30000" dirty="0">
                <a:solidFill>
                  <a:schemeClr val="bg1"/>
                </a:solidFill>
                <a:effectLst/>
                <a:latin typeface="Quattrocento" panose="02020502030000000404" pitchFamily="18" charset="0"/>
              </a:rPr>
              <a:t>2</a:t>
            </a:r>
            <a:r>
              <a:rPr lang="en-US" sz="4800" dirty="0">
                <a:solidFill>
                  <a:schemeClr val="bg1"/>
                </a:solidFill>
                <a:effectLst/>
                <a:latin typeface="Quattrocento" panose="02020502030000000404" pitchFamily="18" charset="0"/>
              </a:rPr>
              <a:t>, Stephanie C. </a:t>
            </a:r>
            <a:r>
              <a:rPr lang="en-US" sz="4800" dirty="0" err="1">
                <a:solidFill>
                  <a:schemeClr val="bg1"/>
                </a:solidFill>
                <a:effectLst/>
                <a:latin typeface="Quattrocento" panose="02020502030000000404" pitchFamily="18" charset="0"/>
              </a:rPr>
              <a:t>Garbern</a:t>
            </a:r>
            <a:r>
              <a:rPr lang="en-US" sz="4800" dirty="0">
                <a:solidFill>
                  <a:schemeClr val="bg1"/>
                </a:solidFill>
                <a:effectLst/>
                <a:latin typeface="Quattrocento" panose="02020502030000000404" pitchFamily="18" charset="0"/>
              </a:rPr>
              <a:t> MD MPH</a:t>
            </a:r>
            <a:r>
              <a:rPr lang="en-US" sz="4800" baseline="30000" dirty="0">
                <a:solidFill>
                  <a:schemeClr val="bg1"/>
                </a:solidFill>
                <a:effectLst/>
                <a:latin typeface="Quattrocento" panose="02020502030000000404" pitchFamily="18" charset="0"/>
              </a:rPr>
              <a:t>1</a:t>
            </a:r>
            <a:r>
              <a:rPr lang="en-US" sz="4800" dirty="0">
                <a:solidFill>
                  <a:schemeClr val="bg1"/>
                </a:solidFill>
                <a:effectLst/>
                <a:latin typeface="Quattrocento" panose="02020502030000000404" pitchFamily="18" charset="0"/>
              </a:rPr>
              <a:t>, </a:t>
            </a:r>
            <a:r>
              <a:rPr lang="en-US" sz="4800" dirty="0" err="1">
                <a:solidFill>
                  <a:schemeClr val="bg1"/>
                </a:solidFill>
                <a:effectLst/>
                <a:latin typeface="Quattrocento" panose="02020502030000000404" pitchFamily="18" charset="0"/>
              </a:rPr>
              <a:t>Sabiha</a:t>
            </a:r>
            <a:r>
              <a:rPr lang="en-US" sz="4800" dirty="0">
                <a:solidFill>
                  <a:schemeClr val="bg1"/>
                </a:solidFill>
                <a:effectLst/>
                <a:latin typeface="Quattrocento" panose="02020502030000000404" pitchFamily="18" charset="0"/>
              </a:rPr>
              <a:t> Nasrin MBBS MPH</a:t>
            </a:r>
            <a:r>
              <a:rPr lang="en-US" sz="4800" baseline="30000" dirty="0">
                <a:solidFill>
                  <a:schemeClr val="bg1"/>
                </a:solidFill>
                <a:effectLst/>
                <a:latin typeface="Quattrocento" panose="02020502030000000404" pitchFamily="18" charset="0"/>
              </a:rPr>
              <a:t>3</a:t>
            </a:r>
            <a:r>
              <a:rPr lang="en-US" sz="4800" dirty="0">
                <a:solidFill>
                  <a:schemeClr val="bg1"/>
                </a:solidFill>
                <a:effectLst/>
                <a:latin typeface="Quattrocento" panose="02020502030000000404" pitchFamily="18" charset="0"/>
              </a:rPr>
              <a:t>, </a:t>
            </a:r>
          </a:p>
          <a:p>
            <a:pPr algn="ctr"/>
            <a:r>
              <a:rPr lang="en-US" sz="4800" dirty="0">
                <a:solidFill>
                  <a:schemeClr val="bg1"/>
                </a:solidFill>
                <a:effectLst/>
                <a:latin typeface="Quattrocento" panose="02020502030000000404" pitchFamily="18" charset="0"/>
              </a:rPr>
              <a:t>Nur H. </a:t>
            </a:r>
            <a:r>
              <a:rPr lang="en-US" sz="4800" dirty="0" err="1">
                <a:solidFill>
                  <a:schemeClr val="bg1"/>
                </a:solidFill>
                <a:effectLst/>
                <a:latin typeface="Quattrocento" panose="02020502030000000404" pitchFamily="18" charset="0"/>
              </a:rPr>
              <a:t>Alam</a:t>
            </a:r>
            <a:r>
              <a:rPr lang="en-US" sz="4800" dirty="0">
                <a:solidFill>
                  <a:schemeClr val="bg1"/>
                </a:solidFill>
                <a:effectLst/>
                <a:latin typeface="Quattrocento" panose="02020502030000000404" pitchFamily="18" charset="0"/>
              </a:rPr>
              <a:t> MD MBBS PhD</a:t>
            </a:r>
            <a:r>
              <a:rPr lang="en-US" sz="4800" baseline="30000" dirty="0">
                <a:solidFill>
                  <a:schemeClr val="bg1"/>
                </a:solidFill>
                <a:effectLst/>
                <a:latin typeface="Quattrocento" panose="02020502030000000404" pitchFamily="18" charset="0"/>
              </a:rPr>
              <a:t>3</a:t>
            </a:r>
            <a:r>
              <a:rPr lang="en-US" sz="4800" dirty="0">
                <a:solidFill>
                  <a:schemeClr val="bg1"/>
                </a:solidFill>
                <a:effectLst/>
                <a:latin typeface="Quattrocento" panose="02020502030000000404" pitchFamily="18" charset="0"/>
              </a:rPr>
              <a:t>, Adam C. Levine MD MPH</a:t>
            </a:r>
            <a:r>
              <a:rPr lang="en-US" sz="4800" baseline="30000" dirty="0">
                <a:solidFill>
                  <a:schemeClr val="bg1"/>
                </a:solidFill>
                <a:effectLst/>
                <a:latin typeface="Quattrocento" panose="02020502030000000404" pitchFamily="18" charset="0"/>
              </a:rPr>
              <a:t>1</a:t>
            </a:r>
            <a:endParaRPr lang="en-US" sz="5400" dirty="0">
              <a:solidFill>
                <a:schemeClr val="bg1"/>
              </a:solidFill>
              <a:effectLst/>
              <a:latin typeface="Quattrocento" panose="02020502030000000404" pitchFamily="18" charset="0"/>
            </a:endParaRPr>
          </a:p>
        </p:txBody>
      </p:sp>
      <p:sp>
        <p:nvSpPr>
          <p:cNvPr id="2" name="TextBox 1">
            <a:extLst>
              <a:ext uri="{FF2B5EF4-FFF2-40B4-BE49-F238E27FC236}">
                <a16:creationId xmlns:a16="http://schemas.microsoft.com/office/drawing/2014/main" id="{71AC7E4C-AE23-A744-B9B4-DF3E203CA4B1}"/>
              </a:ext>
            </a:extLst>
          </p:cNvPr>
          <p:cNvSpPr txBox="1"/>
          <p:nvPr/>
        </p:nvSpPr>
        <p:spPr>
          <a:xfrm>
            <a:off x="10903684" y="4569327"/>
            <a:ext cx="21997798" cy="1569660"/>
          </a:xfrm>
          <a:prstGeom prst="rect">
            <a:avLst/>
          </a:prstGeom>
          <a:noFill/>
        </p:spPr>
        <p:txBody>
          <a:bodyPr wrap="square" rtlCol="0">
            <a:spAutoFit/>
          </a:bodyPr>
          <a:lstStyle/>
          <a:p>
            <a:pPr algn="ctr"/>
            <a:r>
              <a:rPr lang="en-US" sz="3200" baseline="30000" dirty="0">
                <a:solidFill>
                  <a:schemeClr val="bg1"/>
                </a:solidFill>
                <a:effectLst/>
                <a:latin typeface="Quattrocento" panose="02020502030000000404" pitchFamily="18" charset="0"/>
              </a:rPr>
              <a:t>1</a:t>
            </a:r>
            <a:r>
              <a:rPr lang="en-US" sz="3200" dirty="0">
                <a:solidFill>
                  <a:schemeClr val="bg1"/>
                </a:solidFill>
                <a:effectLst/>
                <a:latin typeface="Quattrocento" panose="02020502030000000404" pitchFamily="18" charset="0"/>
              </a:rPr>
              <a:t> Alpert Medical School, Brown University, Providence, RI, USA</a:t>
            </a:r>
          </a:p>
          <a:p>
            <a:pPr algn="ctr"/>
            <a:r>
              <a:rPr lang="en-US" sz="3200" baseline="30000" dirty="0">
                <a:solidFill>
                  <a:schemeClr val="bg1"/>
                </a:solidFill>
                <a:effectLst/>
                <a:latin typeface="Quattrocento" panose="02020502030000000404" pitchFamily="18" charset="0"/>
              </a:rPr>
              <a:t>2 </a:t>
            </a:r>
            <a:r>
              <a:rPr lang="en-US" sz="3200" dirty="0">
                <a:solidFill>
                  <a:schemeClr val="bg1"/>
                </a:solidFill>
                <a:effectLst/>
                <a:latin typeface="Quattrocento" panose="02020502030000000404" pitchFamily="18" charset="0"/>
              </a:rPr>
              <a:t>Rhode Island Hospital, Providence, RI, USA</a:t>
            </a:r>
          </a:p>
          <a:p>
            <a:pPr algn="ctr"/>
            <a:r>
              <a:rPr lang="en-US" sz="3200" baseline="30000" dirty="0">
                <a:solidFill>
                  <a:schemeClr val="bg1"/>
                </a:solidFill>
                <a:effectLst/>
                <a:latin typeface="Quattrocento" panose="02020502030000000404" pitchFamily="18" charset="0"/>
              </a:rPr>
              <a:t>3</a:t>
            </a:r>
            <a:r>
              <a:rPr lang="en-US" sz="3200" dirty="0">
                <a:solidFill>
                  <a:schemeClr val="bg1"/>
                </a:solidFill>
                <a:effectLst/>
                <a:latin typeface="Quattrocento" panose="02020502030000000404" pitchFamily="18" charset="0"/>
              </a:rPr>
              <a:t> International Centre for </a:t>
            </a:r>
            <a:r>
              <a:rPr lang="en-US" sz="3200" dirty="0" err="1">
                <a:solidFill>
                  <a:schemeClr val="bg1"/>
                </a:solidFill>
                <a:effectLst/>
                <a:latin typeface="Quattrocento" panose="02020502030000000404" pitchFamily="18" charset="0"/>
              </a:rPr>
              <a:t>Diarrhoeal</a:t>
            </a:r>
            <a:r>
              <a:rPr lang="en-US" sz="3200" dirty="0">
                <a:solidFill>
                  <a:schemeClr val="bg1"/>
                </a:solidFill>
                <a:effectLst/>
                <a:latin typeface="Quattrocento" panose="02020502030000000404" pitchFamily="18" charset="0"/>
              </a:rPr>
              <a:t> Disease Research, Bangladesh (</a:t>
            </a:r>
            <a:r>
              <a:rPr lang="en-US" sz="3200" dirty="0" err="1">
                <a:solidFill>
                  <a:schemeClr val="bg1"/>
                </a:solidFill>
                <a:effectLst/>
                <a:latin typeface="Quattrocento" panose="02020502030000000404" pitchFamily="18" charset="0"/>
              </a:rPr>
              <a:t>icddr,b</a:t>
            </a:r>
            <a:r>
              <a:rPr lang="en-US" sz="3200" dirty="0">
                <a:solidFill>
                  <a:schemeClr val="bg1"/>
                </a:solidFill>
                <a:effectLst/>
                <a:latin typeface="Quattrocento" panose="02020502030000000404" pitchFamily="18" charset="0"/>
              </a:rPr>
              <a:t>), Dhaka, Bangladesh</a:t>
            </a:r>
            <a:endParaRPr lang="en-US" sz="3600" dirty="0">
              <a:solidFill>
                <a:schemeClr val="bg1"/>
              </a:solidFill>
              <a:effectLst/>
              <a:latin typeface="Quattrocento" panose="02020502030000000404" pitchFamily="18" charset="0"/>
            </a:endParaRPr>
          </a:p>
        </p:txBody>
      </p:sp>
      <p:sp>
        <p:nvSpPr>
          <p:cNvPr id="32" name="Rectangle 31">
            <a:extLst>
              <a:ext uri="{FF2B5EF4-FFF2-40B4-BE49-F238E27FC236}">
                <a16:creationId xmlns:a16="http://schemas.microsoft.com/office/drawing/2014/main" id="{8AFA097A-CE48-3C41-A394-C5669F6CFB52}"/>
              </a:ext>
            </a:extLst>
          </p:cNvPr>
          <p:cNvSpPr/>
          <p:nvPr/>
        </p:nvSpPr>
        <p:spPr>
          <a:xfrm>
            <a:off x="304799" y="7487293"/>
            <a:ext cx="21205091" cy="72328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33" name="TextBox 19">
            <a:extLst>
              <a:ext uri="{FF2B5EF4-FFF2-40B4-BE49-F238E27FC236}">
                <a16:creationId xmlns:a16="http://schemas.microsoft.com/office/drawing/2014/main" id="{63D786AD-00BF-5742-BE78-2332AF861CC6}"/>
              </a:ext>
            </a:extLst>
          </p:cNvPr>
          <p:cNvSpPr txBox="1">
            <a:spLocks noChangeArrowheads="1"/>
          </p:cNvSpPr>
          <p:nvPr/>
        </p:nvSpPr>
        <p:spPr bwMode="auto">
          <a:xfrm>
            <a:off x="693601" y="7748155"/>
            <a:ext cx="20413800" cy="6501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571500" indent="-571500" algn="just">
              <a:lnSpc>
                <a:spcPct val="110000"/>
              </a:lnSpc>
              <a:buFont typeface="Arial" panose="020B0604020202020204" pitchFamily="34" charset="0"/>
              <a:buChar char="•"/>
            </a:pPr>
            <a:r>
              <a:rPr lang="en-US" sz="3800" dirty="0">
                <a:effectLst/>
                <a:latin typeface="Quattrocento Sans" panose="020B0502050000020003" pitchFamily="34" charset="0"/>
              </a:rPr>
              <a:t>With over 6.5 billion cases and 1.4 million deaths in 2019, diarrheal diseases are a major cause of morbidity and mortality and place a heavy burden on healthcare systems worldwide</a:t>
            </a:r>
          </a:p>
          <a:p>
            <a:pPr marL="571500" indent="-571500" algn="just">
              <a:lnSpc>
                <a:spcPct val="110000"/>
              </a:lnSpc>
              <a:buFont typeface="Arial" panose="020B0604020202020204" pitchFamily="34" charset="0"/>
              <a:buChar char="•"/>
            </a:pPr>
            <a:r>
              <a:rPr lang="en-US" sz="3800" dirty="0">
                <a:effectLst/>
                <a:latin typeface="Quattrocento Sans" panose="020B0502050000020003" pitchFamily="34" charset="0"/>
              </a:rPr>
              <a:t>While the World Health Organization’s (WHO) guidelines</a:t>
            </a:r>
            <a:r>
              <a:rPr lang="en-US" sz="3800" baseline="30000" dirty="0">
                <a:effectLst/>
                <a:latin typeface="Quattrocento Sans" panose="020B0502050000020003" pitchFamily="34" charset="0"/>
              </a:rPr>
              <a:t>1</a:t>
            </a:r>
            <a:r>
              <a:rPr lang="en-US" sz="3800" dirty="0">
                <a:effectLst/>
                <a:latin typeface="Quattrocento Sans" panose="020B0502050000020003" pitchFamily="34" charset="0"/>
              </a:rPr>
              <a:t> on acute diarrhea management is the standard practice of care worldwide, the NIRUDAK</a:t>
            </a:r>
            <a:r>
              <a:rPr lang="en-US" sz="3800" baseline="30000" dirty="0">
                <a:effectLst/>
                <a:latin typeface="Quattrocento Sans" panose="020B0502050000020003" pitchFamily="34" charset="0"/>
              </a:rPr>
              <a:t>2</a:t>
            </a:r>
            <a:r>
              <a:rPr lang="en-US" sz="3800" dirty="0">
                <a:effectLst/>
                <a:latin typeface="Quattrocento Sans" panose="020B0502050000020003" pitchFamily="34" charset="0"/>
              </a:rPr>
              <a:t> and DHAKA</a:t>
            </a:r>
            <a:r>
              <a:rPr lang="en-US" sz="3800" baseline="30000" dirty="0">
                <a:effectLst/>
                <a:latin typeface="Quattrocento Sans" panose="020B0502050000020003" pitchFamily="34" charset="0"/>
              </a:rPr>
              <a:t>3</a:t>
            </a:r>
            <a:r>
              <a:rPr lang="en-US" sz="3800" dirty="0">
                <a:effectLst/>
                <a:latin typeface="Quattrocento Sans" panose="020B0502050000020003" pitchFamily="34" charset="0"/>
              </a:rPr>
              <a:t> models, which assesses dehydration severity in patients over and under 5 years of age respectively, have been more recently developed</a:t>
            </a:r>
          </a:p>
          <a:p>
            <a:pPr marL="571500" indent="-571500" algn="just">
              <a:lnSpc>
                <a:spcPct val="110000"/>
              </a:lnSpc>
              <a:buFont typeface="Arial" panose="020B0604020202020204" pitchFamily="34" charset="0"/>
              <a:buChar char="•"/>
            </a:pPr>
            <a:r>
              <a:rPr lang="en-US" sz="3800" dirty="0">
                <a:effectLst/>
                <a:latin typeface="Quattrocento Sans" panose="020B0502050000020003" pitchFamily="34" charset="0"/>
              </a:rPr>
              <a:t>Gaps remain in the literature with regards to cost of care for acute diarrhea management management especially in LMICs</a:t>
            </a:r>
          </a:p>
          <a:p>
            <a:pPr marL="571500" indent="-571500" algn="just">
              <a:lnSpc>
                <a:spcPct val="110000"/>
              </a:lnSpc>
              <a:buFont typeface="Arial" panose="020B0604020202020204" pitchFamily="34" charset="0"/>
              <a:buChar char="•"/>
            </a:pPr>
            <a:r>
              <a:rPr lang="en-US" sz="3800" dirty="0">
                <a:effectLst/>
                <a:latin typeface="Quattrocento Sans" panose="020B0502050000020003" pitchFamily="34" charset="0"/>
              </a:rPr>
              <a:t>This study aims to compare simulated treatment costs of acute diarrhea management of the WHO guidelines to the NIRUDAK and DHAKA models</a:t>
            </a:r>
          </a:p>
        </p:txBody>
      </p:sp>
      <p:sp>
        <p:nvSpPr>
          <p:cNvPr id="35" name="Rectangle 10">
            <a:extLst>
              <a:ext uri="{FF2B5EF4-FFF2-40B4-BE49-F238E27FC236}">
                <a16:creationId xmlns:a16="http://schemas.microsoft.com/office/drawing/2014/main" id="{3957656B-45E0-AC41-BAD4-9849977F4AEA}"/>
              </a:ext>
            </a:extLst>
          </p:cNvPr>
          <p:cNvSpPr>
            <a:spLocks noChangeArrowheads="1"/>
          </p:cNvSpPr>
          <p:nvPr/>
        </p:nvSpPr>
        <p:spPr bwMode="auto">
          <a:xfrm>
            <a:off x="301752" y="6477000"/>
            <a:ext cx="21205091" cy="1000563"/>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6000" b="1" dirty="0">
                <a:solidFill>
                  <a:schemeClr val="bg1"/>
                </a:solidFill>
                <a:effectLst/>
                <a:latin typeface="Quattrocento" panose="02020802030000000404" pitchFamily="18" charset="0"/>
              </a:rPr>
              <a:t>Background</a:t>
            </a:r>
            <a:endParaRPr lang="en-US" sz="5400" b="1" dirty="0">
              <a:solidFill>
                <a:schemeClr val="bg1"/>
              </a:solidFill>
              <a:effectLst/>
              <a:latin typeface="Quattrocento" panose="02020802030000000404" pitchFamily="18" charset="0"/>
            </a:endParaRPr>
          </a:p>
        </p:txBody>
      </p:sp>
      <p:sp>
        <p:nvSpPr>
          <p:cNvPr id="37" name="Rectangle 36">
            <a:extLst>
              <a:ext uri="{FF2B5EF4-FFF2-40B4-BE49-F238E27FC236}">
                <a16:creationId xmlns:a16="http://schemas.microsoft.com/office/drawing/2014/main" id="{ED28F012-A704-6F4C-995C-7267E5D9B48C}"/>
              </a:ext>
            </a:extLst>
          </p:cNvPr>
          <p:cNvSpPr/>
          <p:nvPr/>
        </p:nvSpPr>
        <p:spPr>
          <a:xfrm>
            <a:off x="24577222" y="27600889"/>
            <a:ext cx="18978694" cy="5003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3000" dirty="0">
              <a:solidFill>
                <a:schemeClr val="bg1"/>
              </a:solidFill>
              <a:latin typeface="Quattrocento Sans" panose="020B0502050000020003" pitchFamily="34" charset="0"/>
            </a:endParaRPr>
          </a:p>
        </p:txBody>
      </p:sp>
      <p:sp>
        <p:nvSpPr>
          <p:cNvPr id="38" name="Rectangle 10">
            <a:extLst>
              <a:ext uri="{FF2B5EF4-FFF2-40B4-BE49-F238E27FC236}">
                <a16:creationId xmlns:a16="http://schemas.microsoft.com/office/drawing/2014/main" id="{7A1CC711-339D-A340-855A-B4954947AA54}"/>
              </a:ext>
            </a:extLst>
          </p:cNvPr>
          <p:cNvSpPr>
            <a:spLocks noChangeArrowheads="1"/>
          </p:cNvSpPr>
          <p:nvPr/>
        </p:nvSpPr>
        <p:spPr bwMode="auto">
          <a:xfrm>
            <a:off x="24580401" y="26727588"/>
            <a:ext cx="19005996" cy="873301"/>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a:defPPr>
          </a:lstStyle>
          <a:p>
            <a:pPr defTabSz="4702588">
              <a:defRPr/>
            </a:pPr>
            <a:r>
              <a:rPr lang="en-US" sz="6000" b="1" dirty="0">
                <a:solidFill>
                  <a:schemeClr val="bg1"/>
                </a:solidFill>
                <a:effectLst/>
                <a:latin typeface="Quattrocento" panose="02020802030000000404" pitchFamily="18" charset="0"/>
              </a:rPr>
              <a:t>References &amp; Disclosures</a:t>
            </a:r>
            <a:endParaRPr lang="en-US" sz="3600" b="1" dirty="0">
              <a:solidFill>
                <a:schemeClr val="bg1"/>
              </a:solidFill>
              <a:effectLst/>
              <a:latin typeface="Quattrocento" panose="02020802030000000404" pitchFamily="18" charset="0"/>
            </a:endParaRPr>
          </a:p>
        </p:txBody>
      </p:sp>
      <p:sp>
        <p:nvSpPr>
          <p:cNvPr id="39" name="TextBox 19">
            <a:extLst>
              <a:ext uri="{FF2B5EF4-FFF2-40B4-BE49-F238E27FC236}">
                <a16:creationId xmlns:a16="http://schemas.microsoft.com/office/drawing/2014/main" id="{CE19E58B-6790-A14D-936D-4124551DE0CC}"/>
              </a:ext>
            </a:extLst>
          </p:cNvPr>
          <p:cNvSpPr txBox="1">
            <a:spLocks noChangeArrowheads="1"/>
          </p:cNvSpPr>
          <p:nvPr/>
        </p:nvSpPr>
        <p:spPr bwMode="auto">
          <a:xfrm>
            <a:off x="24841200" y="27635487"/>
            <a:ext cx="18620377" cy="495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457200" indent="-457200" algn="just">
              <a:lnSpc>
                <a:spcPct val="110000"/>
              </a:lnSpc>
              <a:buAutoNum type="arabicPeriod"/>
            </a:pPr>
            <a:r>
              <a:rPr lang="en-US" sz="2400" dirty="0">
                <a:effectLst/>
                <a:latin typeface="Quattrocento Sans" panose="020B0502050000020003" pitchFamily="34" charset="0"/>
              </a:rPr>
              <a:t>World Health Organization (WHO). IMAI District Clinician Manual: Hospital Care for Adolescents and Adults. World Heal Organ [Internet]. 2011; 2:780. Available from: http://</a:t>
            </a:r>
            <a:r>
              <a:rPr lang="en-US" sz="2400" dirty="0" err="1">
                <a:effectLst/>
                <a:latin typeface="Quattrocento Sans" panose="020B0502050000020003" pitchFamily="34" charset="0"/>
              </a:rPr>
              <a:t>apps.who.int</a:t>
            </a:r>
            <a:r>
              <a:rPr lang="en-US" sz="2400" dirty="0">
                <a:effectLst/>
                <a:latin typeface="Quattrocento Sans" panose="020B0502050000020003" pitchFamily="34" charset="0"/>
              </a:rPr>
              <a:t>/iris/bitstream/ 10665/77751/3/9789241548290_Vol2_eng.pdf?ua=1</a:t>
            </a:r>
          </a:p>
          <a:p>
            <a:pPr marL="457200" indent="-457200" algn="just">
              <a:lnSpc>
                <a:spcPct val="110000"/>
              </a:lnSpc>
              <a:buAutoNum type="arabicPeriod"/>
            </a:pPr>
            <a:r>
              <a:rPr lang="en-US" sz="2400" dirty="0">
                <a:effectLst/>
                <a:latin typeface="Quattrocento Sans" panose="020B0502050000020003" pitchFamily="34" charset="0"/>
              </a:rPr>
              <a:t>Levine AC, Barry MA, Gainey M, Nasrin S, Qu K, Schmid CH, et al. (2021) Derivation of the first clinical diagnostic models for dehydration severity in patients over five years with acute diarrhea. </a:t>
            </a:r>
            <a:r>
              <a:rPr lang="en-US" sz="2400" dirty="0" err="1">
                <a:effectLst/>
                <a:latin typeface="Quattrocento Sans" panose="020B0502050000020003" pitchFamily="34" charset="0"/>
              </a:rPr>
              <a:t>PLoS</a:t>
            </a:r>
            <a:r>
              <a:rPr lang="en-US" sz="2400" dirty="0">
                <a:effectLst/>
                <a:latin typeface="Quattrocento Sans" panose="020B0502050000020003" pitchFamily="34" charset="0"/>
              </a:rPr>
              <a:t> </a:t>
            </a:r>
            <a:r>
              <a:rPr lang="en-US" sz="2400" dirty="0" err="1">
                <a:effectLst/>
                <a:latin typeface="Quattrocento Sans" panose="020B0502050000020003" pitchFamily="34" charset="0"/>
              </a:rPr>
              <a:t>Negl</a:t>
            </a:r>
            <a:r>
              <a:rPr lang="en-US" sz="2400" dirty="0">
                <a:effectLst/>
                <a:latin typeface="Quattrocento Sans" panose="020B0502050000020003" pitchFamily="34" charset="0"/>
              </a:rPr>
              <a:t> Trop Dis 15(3): e0009266. </a:t>
            </a:r>
            <a:r>
              <a:rPr lang="en-US" sz="2400" dirty="0">
                <a:effectLst/>
                <a:latin typeface="Quattrocento Sans" panose="020B0502050000020003" pitchFamily="34" charset="0"/>
                <a:hlinkClick r:id="rId3"/>
              </a:rPr>
              <a:t>https://doi.org/10.1371/journal.pntd.0009266</a:t>
            </a:r>
            <a:endParaRPr lang="en-US" sz="2400" dirty="0">
              <a:effectLst/>
              <a:latin typeface="Quattrocento Sans" panose="020B0502050000020003" pitchFamily="34" charset="0"/>
            </a:endParaRPr>
          </a:p>
          <a:p>
            <a:pPr marL="457200" indent="-457200" algn="just">
              <a:lnSpc>
                <a:spcPct val="110000"/>
              </a:lnSpc>
              <a:buAutoNum type="arabicPeriod"/>
            </a:pPr>
            <a:r>
              <a:rPr lang="en-US" sz="2400" dirty="0">
                <a:effectLst/>
                <a:latin typeface="Quattrocento Sans" panose="020B0502050000020003" pitchFamily="34" charset="0"/>
              </a:rPr>
              <a:t>Levine, A. C., </a:t>
            </a:r>
            <a:r>
              <a:rPr lang="en-US" sz="2400" dirty="0" err="1">
                <a:effectLst/>
                <a:latin typeface="Quattrocento Sans" panose="020B0502050000020003" pitchFamily="34" charset="0"/>
              </a:rPr>
              <a:t>Glavis</a:t>
            </a:r>
            <a:r>
              <a:rPr lang="en-US" sz="2400" dirty="0">
                <a:effectLst/>
                <a:latin typeface="Quattrocento Sans" panose="020B0502050000020003" pitchFamily="34" charset="0"/>
              </a:rPr>
              <a:t>-Bloom, J., Modi, P., Nasrin, S., </a:t>
            </a:r>
            <a:r>
              <a:rPr lang="en-US" sz="2400" dirty="0" err="1">
                <a:effectLst/>
                <a:latin typeface="Quattrocento Sans" panose="020B0502050000020003" pitchFamily="34" charset="0"/>
              </a:rPr>
              <a:t>Rege</a:t>
            </a:r>
            <a:r>
              <a:rPr lang="en-US" sz="2400" dirty="0">
                <a:effectLst/>
                <a:latin typeface="Quattrocento Sans" panose="020B0502050000020003" pitchFamily="34" charset="0"/>
              </a:rPr>
              <a:t>, S., Chu, C., Schmid, C. H., &amp; </a:t>
            </a:r>
            <a:r>
              <a:rPr lang="en-US" sz="2400" dirty="0" err="1">
                <a:effectLst/>
                <a:latin typeface="Quattrocento Sans" panose="020B0502050000020003" pitchFamily="34" charset="0"/>
              </a:rPr>
              <a:t>Alam</a:t>
            </a:r>
            <a:r>
              <a:rPr lang="en-US" sz="2400" dirty="0">
                <a:effectLst/>
                <a:latin typeface="Quattrocento Sans" panose="020B0502050000020003" pitchFamily="34" charset="0"/>
              </a:rPr>
              <a:t>, N. H. (2015). Empirically Derived Dehydration Scoring and Decision Tree Models for Children With Diarrhea: Assessment and Internal Validation in a Prospective Cohort Study in Dhaka, Bangladesh. Global health, science and practice, 3(3), 405–418. </a:t>
            </a:r>
            <a:r>
              <a:rPr lang="en-US" sz="2400" dirty="0">
                <a:effectLst/>
                <a:latin typeface="Quattrocento Sans" panose="020B0502050000020003" pitchFamily="34" charset="0"/>
                <a:hlinkClick r:id="rId4"/>
              </a:rPr>
              <a:t>https://doi.org/10.9745/GHSP-D-15-00097</a:t>
            </a:r>
            <a:endParaRPr lang="en-US" sz="2400" dirty="0">
              <a:effectLst/>
              <a:latin typeface="Quattrocento Sans" panose="020B0502050000020003" pitchFamily="34" charset="0"/>
            </a:endParaRPr>
          </a:p>
          <a:p>
            <a:pPr algn="just">
              <a:lnSpc>
                <a:spcPct val="110000"/>
              </a:lnSpc>
            </a:pPr>
            <a:endParaRPr lang="en-US" sz="2400" dirty="0">
              <a:effectLst/>
              <a:latin typeface="Quattrocento Sans" panose="020B0502050000020003" pitchFamily="34" charset="0"/>
            </a:endParaRPr>
          </a:p>
          <a:p>
            <a:pPr algn="just">
              <a:lnSpc>
                <a:spcPct val="110000"/>
              </a:lnSpc>
            </a:pPr>
            <a:r>
              <a:rPr lang="en-US" sz="2400" dirty="0">
                <a:effectLst/>
                <a:latin typeface="Quattrocento Sans" panose="020B0502050000020003" pitchFamily="34" charset="0"/>
                <a:cs typeface="Arial" pitchFamily="34" charset="0"/>
              </a:rPr>
              <a:t>The authors have no conflict of interests to declare. </a:t>
            </a:r>
          </a:p>
          <a:p>
            <a:pPr algn="just">
              <a:lnSpc>
                <a:spcPct val="110000"/>
              </a:lnSpc>
            </a:pPr>
            <a:endParaRPr lang="en-US" sz="2400" dirty="0">
              <a:effectLst/>
              <a:latin typeface="Quattrocento Sans" panose="020B0502050000020003" pitchFamily="34" charset="0"/>
              <a:cs typeface="Arial" pitchFamily="34" charset="0"/>
            </a:endParaRPr>
          </a:p>
          <a:p>
            <a:pPr algn="just">
              <a:lnSpc>
                <a:spcPct val="110000"/>
              </a:lnSpc>
            </a:pPr>
            <a:r>
              <a:rPr lang="en-US" sz="2400" dirty="0">
                <a:effectLst/>
                <a:latin typeface="Quattrocento Sans" panose="020B0502050000020003" pitchFamily="34" charset="0"/>
                <a:cs typeface="Arial" pitchFamily="34" charset="0"/>
              </a:rPr>
              <a:t>Funding was provided by the National Institutes of Health (ID: 5R01DK116163-03). </a:t>
            </a:r>
            <a:endParaRPr lang="en-US" sz="2400" dirty="0">
              <a:effectLst/>
              <a:latin typeface="Quattrocento Sans" panose="020B0502050000020003" pitchFamily="34" charset="0"/>
            </a:endParaRPr>
          </a:p>
        </p:txBody>
      </p:sp>
      <p:pic>
        <p:nvPicPr>
          <p:cNvPr id="9" name="Picture 8">
            <a:extLst>
              <a:ext uri="{FF2B5EF4-FFF2-40B4-BE49-F238E27FC236}">
                <a16:creationId xmlns:a16="http://schemas.microsoft.com/office/drawing/2014/main" id="{95ADE37E-CD43-B64A-BF7E-3794993FB5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9700" y="1524986"/>
            <a:ext cx="4495800" cy="4188369"/>
          </a:xfrm>
          <a:prstGeom prst="rect">
            <a:avLst/>
          </a:prstGeom>
        </p:spPr>
      </p:pic>
      <p:pic>
        <p:nvPicPr>
          <p:cNvPr id="4" name="Picture 3" descr="A picture containing text, vector graphics, light&#10;&#10;Description automatically generated">
            <a:extLst>
              <a:ext uri="{FF2B5EF4-FFF2-40B4-BE49-F238E27FC236}">
                <a16:creationId xmlns:a16="http://schemas.microsoft.com/office/drawing/2014/main" id="{9BA13DC7-2A43-571D-A7F6-C4AD45F059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93600" y="1168400"/>
            <a:ext cx="5080000" cy="5080000"/>
          </a:xfrm>
          <a:prstGeom prst="rect">
            <a:avLst/>
          </a:prstGeom>
        </p:spPr>
      </p:pic>
      <p:sp>
        <p:nvSpPr>
          <p:cNvPr id="6" name="Rectangle 5">
            <a:extLst>
              <a:ext uri="{FF2B5EF4-FFF2-40B4-BE49-F238E27FC236}">
                <a16:creationId xmlns:a16="http://schemas.microsoft.com/office/drawing/2014/main" id="{366B6242-BF0E-1BDE-E5A6-00854B88213B}"/>
              </a:ext>
            </a:extLst>
          </p:cNvPr>
          <p:cNvSpPr/>
          <p:nvPr/>
        </p:nvSpPr>
        <p:spPr>
          <a:xfrm>
            <a:off x="22366066" y="7483624"/>
            <a:ext cx="21205092" cy="72328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7" name="TextBox 19">
            <a:extLst>
              <a:ext uri="{FF2B5EF4-FFF2-40B4-BE49-F238E27FC236}">
                <a16:creationId xmlns:a16="http://schemas.microsoft.com/office/drawing/2014/main" id="{41966741-A3E2-7AFE-A1AB-0F279A0EEB5E}"/>
              </a:ext>
            </a:extLst>
          </p:cNvPr>
          <p:cNvSpPr txBox="1">
            <a:spLocks noChangeArrowheads="1"/>
          </p:cNvSpPr>
          <p:nvPr/>
        </p:nvSpPr>
        <p:spPr bwMode="auto">
          <a:xfrm>
            <a:off x="22591716" y="7543800"/>
            <a:ext cx="20605884" cy="714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571500" indent="-571500" algn="just">
              <a:lnSpc>
                <a:spcPct val="110000"/>
              </a:lnSpc>
              <a:buFont typeface="Arial" panose="020B0604020202020204" pitchFamily="34" charset="0"/>
              <a:buChar char="•"/>
            </a:pPr>
            <a:r>
              <a:rPr lang="en-US" sz="3800" dirty="0">
                <a:effectLst/>
                <a:latin typeface="Quattrocento Sans" panose="020B0502050000020003" pitchFamily="34" charset="0"/>
              </a:rPr>
              <a:t>Cost of care for each patient presenting to the International Centre for </a:t>
            </a:r>
            <a:r>
              <a:rPr lang="en-US" sz="3800" dirty="0" err="1">
                <a:effectLst/>
                <a:latin typeface="Quattrocento Sans" panose="020B0502050000020003" pitchFamily="34" charset="0"/>
              </a:rPr>
              <a:t>Diarrhoeal</a:t>
            </a:r>
            <a:r>
              <a:rPr lang="en-US" sz="3800" dirty="0">
                <a:effectLst/>
                <a:latin typeface="Quattrocento Sans" panose="020B0502050000020003" pitchFamily="34" charset="0"/>
              </a:rPr>
              <a:t> Research, Bangladesh’s (</a:t>
            </a:r>
            <a:r>
              <a:rPr lang="en-US" sz="3800" dirty="0" err="1">
                <a:effectLst/>
                <a:latin typeface="Quattrocento Sans" panose="020B0502050000020003" pitchFamily="34" charset="0"/>
              </a:rPr>
              <a:t>icddr,b</a:t>
            </a:r>
            <a:r>
              <a:rPr lang="en-US" sz="3800" dirty="0">
                <a:effectLst/>
                <a:latin typeface="Quattrocento Sans" panose="020B0502050000020003" pitchFamily="34" charset="0"/>
              </a:rPr>
              <a:t>) Dhaka Hospital between March 2019 – March 2020 represents the summed costs of:</a:t>
            </a:r>
          </a:p>
          <a:p>
            <a:pPr marL="1485900" lvl="2" indent="-342900" algn="just">
              <a:lnSpc>
                <a:spcPct val="110000"/>
              </a:lnSpc>
              <a:buFont typeface="Arial" panose="020B0604020202020204" pitchFamily="34" charset="0"/>
              <a:buChar char="•"/>
            </a:pPr>
            <a:r>
              <a:rPr lang="en-US" sz="3800" dirty="0">
                <a:effectLst/>
                <a:latin typeface="Quattrocento Sans" panose="020B0502050000020003" pitchFamily="34" charset="0"/>
              </a:rPr>
              <a:t>fluid administered</a:t>
            </a:r>
          </a:p>
          <a:p>
            <a:pPr marL="1485900" lvl="2" indent="-342900" algn="just">
              <a:lnSpc>
                <a:spcPct val="110000"/>
              </a:lnSpc>
              <a:buFont typeface="Arial" panose="020B0604020202020204" pitchFamily="34" charset="0"/>
              <a:buChar char="•"/>
            </a:pPr>
            <a:r>
              <a:rPr lang="en-US" sz="3800" dirty="0">
                <a:effectLst/>
                <a:latin typeface="Quattrocento Sans" panose="020B0502050000020003" pitchFamily="34" charset="0"/>
              </a:rPr>
              <a:t>hospital fees</a:t>
            </a:r>
          </a:p>
          <a:p>
            <a:pPr marL="1485900" lvl="2" indent="-342900" algn="just">
              <a:lnSpc>
                <a:spcPct val="110000"/>
              </a:lnSpc>
              <a:buFont typeface="Arial" panose="020B0604020202020204" pitchFamily="34" charset="0"/>
              <a:buChar char="•"/>
            </a:pPr>
            <a:r>
              <a:rPr lang="en-US" sz="3800" dirty="0">
                <a:effectLst/>
                <a:latin typeface="Quattrocento Sans" panose="020B0502050000020003" pitchFamily="34" charset="0"/>
              </a:rPr>
              <a:t>equipment (e.g. IV tubing and needles)</a:t>
            </a:r>
          </a:p>
          <a:p>
            <a:pPr marL="342900" indent="-342900" algn="just">
              <a:lnSpc>
                <a:spcPct val="110000"/>
              </a:lnSpc>
              <a:buFont typeface="Arial" panose="020B0604020202020204" pitchFamily="34" charset="0"/>
              <a:buChar char="•"/>
            </a:pPr>
            <a:r>
              <a:rPr lang="en-US" sz="3800" dirty="0">
                <a:effectLst/>
                <a:latin typeface="Quattrocento Sans" panose="020B0502050000020003" pitchFamily="34" charset="0"/>
              </a:rPr>
              <a:t>NIRUDAK model: total costs of resuscitation &amp; cost of fluid required for initial resuscitation (within first 6 hours of admission) were calculated and reported as median and interquartile range (IQR) in USD</a:t>
            </a:r>
          </a:p>
          <a:p>
            <a:pPr marL="342900" indent="-342900" algn="just">
              <a:lnSpc>
                <a:spcPct val="110000"/>
              </a:lnSpc>
              <a:buFont typeface="Arial" panose="020B0604020202020204" pitchFamily="34" charset="0"/>
              <a:buChar char="•"/>
            </a:pPr>
            <a:r>
              <a:rPr lang="en-US" sz="3800" dirty="0">
                <a:effectLst/>
                <a:latin typeface="Quattrocento Sans" panose="020B0502050000020003" pitchFamily="34" charset="0"/>
              </a:rPr>
              <a:t>DHAKA model: due to data limitations, total costs of fluid were calculated and reported as median and IQR in USD</a:t>
            </a:r>
          </a:p>
        </p:txBody>
      </p:sp>
      <p:sp>
        <p:nvSpPr>
          <p:cNvPr id="8" name="Rectangle 10">
            <a:extLst>
              <a:ext uri="{FF2B5EF4-FFF2-40B4-BE49-F238E27FC236}">
                <a16:creationId xmlns:a16="http://schemas.microsoft.com/office/drawing/2014/main" id="{CDE34F2C-AC15-569A-05D3-1AF320DA9AE7}"/>
              </a:ext>
            </a:extLst>
          </p:cNvPr>
          <p:cNvSpPr>
            <a:spLocks noChangeArrowheads="1"/>
          </p:cNvSpPr>
          <p:nvPr/>
        </p:nvSpPr>
        <p:spPr bwMode="auto">
          <a:xfrm>
            <a:off x="22366065" y="6477000"/>
            <a:ext cx="21220333" cy="1000563"/>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6000" b="1" dirty="0">
                <a:solidFill>
                  <a:schemeClr val="bg1"/>
                </a:solidFill>
                <a:effectLst/>
                <a:latin typeface="Quattrocento" panose="02020802030000000404" pitchFamily="18" charset="0"/>
              </a:rPr>
              <a:t>Methods</a:t>
            </a:r>
            <a:endParaRPr lang="en-US" sz="5400" b="1" dirty="0">
              <a:solidFill>
                <a:schemeClr val="bg1"/>
              </a:solidFill>
              <a:effectLst/>
              <a:latin typeface="Quattrocento" panose="02020802030000000404" pitchFamily="18" charset="0"/>
            </a:endParaRPr>
          </a:p>
        </p:txBody>
      </p:sp>
      <p:sp>
        <p:nvSpPr>
          <p:cNvPr id="79" name="Rectangle 78">
            <a:extLst>
              <a:ext uri="{FF2B5EF4-FFF2-40B4-BE49-F238E27FC236}">
                <a16:creationId xmlns:a16="http://schemas.microsoft.com/office/drawing/2014/main" id="{0F831EE1-8866-4A3E-8CAB-8624A11FF145}"/>
              </a:ext>
            </a:extLst>
          </p:cNvPr>
          <p:cNvSpPr/>
          <p:nvPr/>
        </p:nvSpPr>
        <p:spPr>
          <a:xfrm>
            <a:off x="268016" y="15899643"/>
            <a:ext cx="43303142" cy="10541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520773" y="25506296"/>
            <a:ext cx="11811000" cy="67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b="1" dirty="0">
                <a:effectLst/>
                <a:latin typeface="Quattrocento Sans" panose="020B0502050000020003" pitchFamily="34" charset="0"/>
                <a:cs typeface="Arial" pitchFamily="34" charset="0"/>
              </a:rPr>
              <a:t>Figure 1. Summary of cost comparisons — NIRUDAK model</a:t>
            </a:r>
          </a:p>
        </p:txBody>
      </p:sp>
      <p:sp>
        <p:nvSpPr>
          <p:cNvPr id="14" name="TextBox 19">
            <a:extLst>
              <a:ext uri="{FF2B5EF4-FFF2-40B4-BE49-F238E27FC236}">
                <a16:creationId xmlns:a16="http://schemas.microsoft.com/office/drawing/2014/main" id="{4DA0CE3D-2352-DA36-427B-8434BA13C6B4}"/>
              </a:ext>
            </a:extLst>
          </p:cNvPr>
          <p:cNvSpPr txBox="1">
            <a:spLocks noChangeArrowheads="1"/>
          </p:cNvSpPr>
          <p:nvPr/>
        </p:nvSpPr>
        <p:spPr bwMode="auto">
          <a:xfrm>
            <a:off x="16666292" y="25506296"/>
            <a:ext cx="8882217" cy="67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b="1" dirty="0">
                <a:effectLst/>
                <a:latin typeface="Quattrocento Sans" panose="020B0502050000020003" pitchFamily="34" charset="0"/>
                <a:cs typeface="Arial" pitchFamily="34" charset="0"/>
              </a:rPr>
              <a:t>Figure 2. Total cost of fluid — DHAKA model</a:t>
            </a: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252774" y="15006307"/>
            <a:ext cx="43303141" cy="908110"/>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6000" b="1" dirty="0">
                <a:solidFill>
                  <a:schemeClr val="bg1"/>
                </a:solidFill>
                <a:effectLst/>
                <a:latin typeface="Quattrocento" panose="02020802030000000404" pitchFamily="18" charset="0"/>
              </a:rPr>
              <a:t>Results</a:t>
            </a:r>
          </a:p>
        </p:txBody>
      </p:sp>
      <p:sp>
        <p:nvSpPr>
          <p:cNvPr id="12" name="TextBox 19">
            <a:extLst>
              <a:ext uri="{FF2B5EF4-FFF2-40B4-BE49-F238E27FC236}">
                <a16:creationId xmlns:a16="http://schemas.microsoft.com/office/drawing/2014/main" id="{FEB82523-C8B0-3EC7-602E-63159B40C0C7}"/>
              </a:ext>
            </a:extLst>
          </p:cNvPr>
          <p:cNvSpPr txBox="1">
            <a:spLocks noChangeArrowheads="1"/>
          </p:cNvSpPr>
          <p:nvPr/>
        </p:nvSpPr>
        <p:spPr bwMode="auto">
          <a:xfrm>
            <a:off x="27648616" y="17795576"/>
            <a:ext cx="15519167" cy="6150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914400" lvl="1" indent="-457200" algn="just">
              <a:lnSpc>
                <a:spcPct val="150000"/>
              </a:lnSpc>
              <a:buFont typeface="Arial" panose="020B0604020202020204" pitchFamily="34" charset="0"/>
              <a:buChar char="•"/>
            </a:pPr>
            <a:r>
              <a:rPr lang="en-US" sz="3800" dirty="0">
                <a:effectLst/>
                <a:latin typeface="Quattrocento Sans" panose="020B0502050000020003" pitchFamily="34" charset="0"/>
              </a:rPr>
              <a:t>NIRUDAK model, median total cost per patient: $5.18 (IQR: 0 – 25.56)</a:t>
            </a:r>
          </a:p>
          <a:p>
            <a:pPr marL="1600200" lvl="2" indent="-457200" algn="just">
              <a:lnSpc>
                <a:spcPct val="150000"/>
              </a:lnSpc>
              <a:buFont typeface="Arial" panose="020B0604020202020204" pitchFamily="34" charset="0"/>
              <a:buChar char="•"/>
            </a:pPr>
            <a:r>
              <a:rPr lang="en-US" sz="3800" dirty="0">
                <a:effectLst/>
                <a:latin typeface="Quattrocento Sans" panose="020B0502050000020003" pitchFamily="34" charset="0"/>
              </a:rPr>
              <a:t>WHO: $5.23 (IQR: 5.09 – 22.17) </a:t>
            </a:r>
          </a:p>
          <a:p>
            <a:pPr marL="914400" lvl="1" indent="-457200" algn="just">
              <a:lnSpc>
                <a:spcPct val="150000"/>
              </a:lnSpc>
              <a:buFont typeface="Arial" panose="020B0604020202020204" pitchFamily="34" charset="0"/>
              <a:buChar char="•"/>
            </a:pPr>
            <a:r>
              <a:rPr lang="en-US" sz="3800" dirty="0">
                <a:effectLst/>
                <a:latin typeface="Quattrocento Sans" panose="020B0502050000020003" pitchFamily="34" charset="0"/>
              </a:rPr>
              <a:t>NIRUDAK model, median initial fluid resuscitation cost per patient: $3.27 (IQR: 0 – 4.27)</a:t>
            </a:r>
          </a:p>
          <a:p>
            <a:pPr marL="1600200" lvl="2" indent="-457200" algn="just">
              <a:lnSpc>
                <a:spcPct val="150000"/>
              </a:lnSpc>
              <a:buFont typeface="Arial" panose="020B0604020202020204" pitchFamily="34" charset="0"/>
              <a:buChar char="•"/>
            </a:pPr>
            <a:r>
              <a:rPr lang="en-US" sz="3800" dirty="0">
                <a:effectLst/>
                <a:latin typeface="Quattrocento Sans" panose="020B0502050000020003" pitchFamily="34" charset="0"/>
              </a:rPr>
              <a:t>WHO: $4.55 (IQR: 0 – 5.76)</a:t>
            </a:r>
          </a:p>
          <a:p>
            <a:pPr marL="914400" lvl="1" indent="-457200" algn="just">
              <a:lnSpc>
                <a:spcPct val="150000"/>
              </a:lnSpc>
              <a:buFont typeface="Arial" panose="020B0604020202020204" pitchFamily="34" charset="0"/>
              <a:buChar char="•"/>
            </a:pPr>
            <a:r>
              <a:rPr lang="en-US" sz="3800" dirty="0">
                <a:effectLst/>
                <a:latin typeface="Quattrocento Sans" panose="020B0502050000020003" pitchFamily="34" charset="0"/>
              </a:rPr>
              <a:t>DHAKA model, total fluid cost: $0.02 (IQR: 0 - 0.97)</a:t>
            </a:r>
          </a:p>
          <a:p>
            <a:pPr marL="1600200" lvl="2" indent="-457200" algn="just">
              <a:lnSpc>
                <a:spcPct val="150000"/>
              </a:lnSpc>
              <a:buFont typeface="Arial" panose="020B0604020202020204" pitchFamily="34" charset="0"/>
              <a:buChar char="•"/>
            </a:pPr>
            <a:r>
              <a:rPr lang="en-US" sz="3800" dirty="0">
                <a:effectLst/>
                <a:latin typeface="Quattrocento Sans" panose="020B0502050000020003" pitchFamily="34" charset="0"/>
              </a:rPr>
              <a:t>WHO: $0.04 (IQR: 0.03 - 1.24)</a:t>
            </a:r>
          </a:p>
        </p:txBody>
      </p:sp>
      <p:sp>
        <p:nvSpPr>
          <p:cNvPr id="17" name="Rectangle 10">
            <a:extLst>
              <a:ext uri="{FF2B5EF4-FFF2-40B4-BE49-F238E27FC236}">
                <a16:creationId xmlns:a16="http://schemas.microsoft.com/office/drawing/2014/main" id="{BAA5A66F-B4B3-A6AC-6555-689AD02C144E}"/>
              </a:ext>
            </a:extLst>
          </p:cNvPr>
          <p:cNvSpPr>
            <a:spLocks noChangeArrowheads="1"/>
          </p:cNvSpPr>
          <p:nvPr/>
        </p:nvSpPr>
        <p:spPr bwMode="auto">
          <a:xfrm>
            <a:off x="228600" y="26670000"/>
            <a:ext cx="23674026" cy="1000563"/>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6000" b="1" dirty="0">
                <a:solidFill>
                  <a:schemeClr val="bg1"/>
                </a:solidFill>
                <a:effectLst/>
                <a:latin typeface="Quattrocento" panose="02020802030000000404" pitchFamily="18" charset="0"/>
              </a:rPr>
              <a:t>Conclusion</a:t>
            </a:r>
            <a:endParaRPr lang="en-US" sz="5400" b="1" dirty="0">
              <a:solidFill>
                <a:schemeClr val="bg1"/>
              </a:solidFill>
              <a:effectLst/>
              <a:latin typeface="Quattrocento" panose="02020802030000000404" pitchFamily="18" charset="0"/>
            </a:endParaRPr>
          </a:p>
        </p:txBody>
      </p:sp>
      <p:sp>
        <p:nvSpPr>
          <p:cNvPr id="21" name="Rectangle 20">
            <a:extLst>
              <a:ext uri="{FF2B5EF4-FFF2-40B4-BE49-F238E27FC236}">
                <a16:creationId xmlns:a16="http://schemas.microsoft.com/office/drawing/2014/main" id="{69FB23ED-8646-F30D-C6E6-9ABE27AA3BEF}"/>
              </a:ext>
            </a:extLst>
          </p:cNvPr>
          <p:cNvSpPr/>
          <p:nvPr/>
        </p:nvSpPr>
        <p:spPr>
          <a:xfrm>
            <a:off x="252774" y="27584628"/>
            <a:ext cx="23674026" cy="5003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3000" dirty="0">
              <a:solidFill>
                <a:schemeClr val="bg1"/>
              </a:solidFill>
              <a:latin typeface="Quattrocento Sans" panose="020B0502050000020003" pitchFamily="34" charset="0"/>
            </a:endParaRPr>
          </a:p>
        </p:txBody>
      </p:sp>
      <p:sp>
        <p:nvSpPr>
          <p:cNvPr id="20" name="TextBox 19">
            <a:extLst>
              <a:ext uri="{FF2B5EF4-FFF2-40B4-BE49-F238E27FC236}">
                <a16:creationId xmlns:a16="http://schemas.microsoft.com/office/drawing/2014/main" id="{57DFDC20-DB3E-9890-DF9E-D10CD839A46E}"/>
              </a:ext>
            </a:extLst>
          </p:cNvPr>
          <p:cNvSpPr txBox="1"/>
          <p:nvPr/>
        </p:nvSpPr>
        <p:spPr>
          <a:xfrm>
            <a:off x="0" y="27813492"/>
            <a:ext cx="23674026" cy="4571508"/>
          </a:xfrm>
          <a:prstGeom prst="rect">
            <a:avLst/>
          </a:prstGeom>
          <a:noFill/>
        </p:spPr>
        <p:txBody>
          <a:bodyPr wrap="square">
            <a:spAutoFit/>
          </a:bodyPr>
          <a:lstStyle/>
          <a:p>
            <a:pPr marL="1028700" lvl="1" indent="-571500" algn="just">
              <a:lnSpc>
                <a:spcPct val="110000"/>
              </a:lnSpc>
              <a:buFont typeface="Arial" panose="020B0604020202020204" pitchFamily="34" charset="0"/>
              <a:buChar char="•"/>
            </a:pPr>
            <a:r>
              <a:rPr lang="en-US" sz="3800" dirty="0">
                <a:effectLst/>
                <a:latin typeface="Quattrocento Sans" panose="020B0502050000020003" pitchFamily="34" charset="0"/>
              </a:rPr>
              <a:t>Implementing the most cost-effective approach to diarrhea management will help optimize allocation of resources, which is especially critical in low resource settings</a:t>
            </a:r>
          </a:p>
          <a:p>
            <a:pPr marL="1028700" lvl="1" indent="-571500" algn="just">
              <a:lnSpc>
                <a:spcPct val="110000"/>
              </a:lnSpc>
              <a:buFont typeface="Arial" panose="020B0604020202020204" pitchFamily="34" charset="0"/>
              <a:buChar char="•"/>
            </a:pPr>
            <a:r>
              <a:rPr lang="en-US" sz="3800" dirty="0">
                <a:effectLst/>
                <a:latin typeface="Quattrocento Sans" panose="020B0502050000020003" pitchFamily="34" charset="0"/>
              </a:rPr>
              <a:t>Measuring the societal cost savings (e.g., of hospital beds, physician and nurse labor, transportation to healthcare facilities, etc.) is beyond the scope of this analysis</a:t>
            </a:r>
          </a:p>
          <a:p>
            <a:pPr marL="1028700" lvl="1" indent="-571500" algn="just">
              <a:lnSpc>
                <a:spcPct val="110000"/>
              </a:lnSpc>
              <a:buFont typeface="Arial" panose="020B0604020202020204" pitchFamily="34" charset="0"/>
              <a:buChar char="•"/>
            </a:pPr>
            <a:r>
              <a:rPr lang="en-US" sz="3800" dirty="0">
                <a:effectLst/>
                <a:latin typeface="Quattrocento Sans" panose="020B0502050000020003" pitchFamily="34" charset="0"/>
              </a:rPr>
              <a:t>However, more accurately diagnosing patient dehydration severity can free up hospital beds and resources for the most severely ill patients, saving moderately ill patients the costs of in-patient care</a:t>
            </a:r>
          </a:p>
          <a:p>
            <a:pPr marL="1028700" lvl="1" indent="-571500" algn="just">
              <a:lnSpc>
                <a:spcPct val="110000"/>
              </a:lnSpc>
              <a:buFont typeface="Arial" panose="020B0604020202020204" pitchFamily="34" charset="0"/>
              <a:buChar char="•"/>
            </a:pPr>
            <a:r>
              <a:rPr lang="en-US" sz="3800" dirty="0">
                <a:effectLst/>
                <a:latin typeface="Quattrocento Sans" panose="020B0502050000020003" pitchFamily="34" charset="0"/>
              </a:rPr>
              <a:t>Thus, the NIRUDAK and DHAKA models may provide positive externalities unable to be captured here</a:t>
            </a:r>
          </a:p>
        </p:txBody>
      </p:sp>
      <p:graphicFrame>
        <p:nvGraphicFramePr>
          <p:cNvPr id="3" name="Chart 2">
            <a:extLst>
              <a:ext uri="{FF2B5EF4-FFF2-40B4-BE49-F238E27FC236}">
                <a16:creationId xmlns:a16="http://schemas.microsoft.com/office/drawing/2014/main" id="{574FE118-D0BD-0EC8-9182-FDBA403BA300}"/>
              </a:ext>
            </a:extLst>
          </p:cNvPr>
          <p:cNvGraphicFramePr/>
          <p:nvPr>
            <p:extLst>
              <p:ext uri="{D42A27DB-BD31-4B8C-83A1-F6EECF244321}">
                <p14:modId xmlns:p14="http://schemas.microsoft.com/office/powerpoint/2010/main" val="632434018"/>
              </p:ext>
            </p:extLst>
          </p:nvPr>
        </p:nvGraphicFramePr>
        <p:xfrm>
          <a:off x="14584530" y="15949015"/>
          <a:ext cx="13380869" cy="934853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 name="Chart 4">
            <a:extLst>
              <a:ext uri="{FF2B5EF4-FFF2-40B4-BE49-F238E27FC236}">
                <a16:creationId xmlns:a16="http://schemas.microsoft.com/office/drawing/2014/main" id="{B1E5518D-A103-B58A-4390-1453FF535BC4}"/>
              </a:ext>
            </a:extLst>
          </p:cNvPr>
          <p:cNvGraphicFramePr/>
          <p:nvPr>
            <p:extLst>
              <p:ext uri="{D42A27DB-BD31-4B8C-83A1-F6EECF244321}">
                <p14:modId xmlns:p14="http://schemas.microsoft.com/office/powerpoint/2010/main" val="2601334144"/>
              </p:ext>
            </p:extLst>
          </p:nvPr>
        </p:nvGraphicFramePr>
        <p:xfrm>
          <a:off x="1064605" y="16057346"/>
          <a:ext cx="12723337" cy="9526390"/>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8.14"/>
  <p:tag name="AS_TITLE" val="Aspose.Slides for .NET 4.0 Client Profile"/>
  <p:tag name="AS_VERSION" val="20.8"/>
  <p:tag name="MAKESIGNSTEMPLATE" val="ponderingpeacock|09-2018"/>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10633</TotalTime>
  <Words>784</Words>
  <Application>Microsoft Macintosh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Quattrocento</vt:lpstr>
      <vt:lpstr>Times New Roman</vt:lpstr>
      <vt:lpstr>Calibri</vt:lpstr>
      <vt:lpstr>Arial</vt:lpstr>
      <vt:lpstr>Quattrocento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Lokhande, Anagha</cp:lastModifiedBy>
  <cp:revision>122</cp:revision>
  <cp:lastPrinted>2000-08-03T00:31:24Z</cp:lastPrinted>
  <dcterms:modified xsi:type="dcterms:W3CDTF">2022-10-12T02:00:30Z</dcterms:modified>
  <cp:category>research posters template</cp:category>
</cp:coreProperties>
</file>