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ique Gainey" initials="MG" lastIdx="1" clrIdx="0">
    <p:extLst>
      <p:ext uri="{19B8F6BF-5375-455C-9EA6-DF929625EA0E}">
        <p15:presenceInfo xmlns:p15="http://schemas.microsoft.com/office/powerpoint/2012/main" userId="08948272573a69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D46"/>
    <a:srgbClr val="ED7239"/>
    <a:srgbClr val="F58249"/>
    <a:srgbClr val="C21C22"/>
    <a:srgbClr val="0094DA"/>
    <a:srgbClr val="005898"/>
    <a:srgbClr val="A528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03"/>
    <p:restoredTop sz="94694"/>
  </p:normalViewPr>
  <p:slideViewPr>
    <p:cSldViewPr snapToGrid="0" snapToObjects="1" showGuides="1">
      <p:cViewPr varScale="1">
        <p:scale>
          <a:sx n="128" d="100"/>
          <a:sy n="128" d="100"/>
        </p:scale>
        <p:origin x="264" y="176"/>
      </p:cViewPr>
      <p:guideLst>
        <p:guide orient="horz" pos="68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0E309E-4BB5-1A44-A4CB-FB640E0F4AAE}"/>
              </a:ext>
            </a:extLst>
          </p:cNvPr>
          <p:cNvPicPr>
            <a:picLocks noChangeAspect="1"/>
          </p:cNvPicPr>
          <p:nvPr userDrawn="1"/>
        </p:nvPicPr>
        <p:blipFill>
          <a:blip r:embed="rId2"/>
          <a:srcRect/>
          <a:stretch/>
        </p:blipFill>
        <p:spPr>
          <a:xfrm>
            <a:off x="0" y="0"/>
            <a:ext cx="12192000" cy="1174750"/>
          </a:xfrm>
          <a:prstGeom prst="rect">
            <a:avLst/>
          </a:prstGeom>
        </p:spPr>
      </p:pic>
      <p:pic>
        <p:nvPicPr>
          <p:cNvPr id="10" name="Picture 9">
            <a:extLst>
              <a:ext uri="{FF2B5EF4-FFF2-40B4-BE49-F238E27FC236}">
                <a16:creationId xmlns:a16="http://schemas.microsoft.com/office/drawing/2014/main" id="{61307E76-5F67-9346-AE1F-0D0B05D65C4F}"/>
              </a:ext>
            </a:extLst>
          </p:cNvPr>
          <p:cNvPicPr>
            <a:picLocks noChangeAspect="1"/>
          </p:cNvPicPr>
          <p:nvPr userDrawn="1"/>
        </p:nvPicPr>
        <p:blipFill>
          <a:blip r:embed="rId3"/>
          <a:stretch>
            <a:fillRect/>
          </a:stretch>
        </p:blipFill>
        <p:spPr>
          <a:xfrm>
            <a:off x="0" y="6213890"/>
            <a:ext cx="8244590" cy="644109"/>
          </a:xfrm>
          <a:prstGeom prst="rect">
            <a:avLst/>
          </a:prstGeom>
        </p:spPr>
      </p:pic>
    </p:spTree>
    <p:extLst>
      <p:ext uri="{BB962C8B-B14F-4D97-AF65-F5344CB8AC3E}">
        <p14:creationId xmlns:p14="http://schemas.microsoft.com/office/powerpoint/2010/main" val="307059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1787-AFE5-B54E-AE0A-1B4D77C47A5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5B92C72-E0D4-FD42-A33A-10AB8562520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EABB7E-F02F-5148-956D-DF381904A8DA}"/>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5" name="Footer Placeholder 4">
            <a:extLst>
              <a:ext uri="{FF2B5EF4-FFF2-40B4-BE49-F238E27FC236}">
                <a16:creationId xmlns:a16="http://schemas.microsoft.com/office/drawing/2014/main" id="{CCFF03C3-AD25-5342-8F96-5A26DA6BD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05049-69B1-564F-979B-B86037F23E25}"/>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226674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0EF3A-E73E-9D4A-B83F-B8122A39065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A14116-6255-9B47-8E4E-FAEA349F673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1E4F3E-C251-BB46-A2E4-12355AF90F71}"/>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5" name="Footer Placeholder 4">
            <a:extLst>
              <a:ext uri="{FF2B5EF4-FFF2-40B4-BE49-F238E27FC236}">
                <a16:creationId xmlns:a16="http://schemas.microsoft.com/office/drawing/2014/main" id="{252B91BB-A4C3-C34C-9896-B7E220EC6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E9975-38FC-0A46-90B3-F47BA60F954A}"/>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416207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91EB-A4B3-124A-9EBA-796DCDB002F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1B9D4E-7A60-0540-85EF-C095DE9D6E3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652BE4-2EF7-BA48-95F6-DB26F1681AB0}"/>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5" name="Footer Placeholder 4">
            <a:extLst>
              <a:ext uri="{FF2B5EF4-FFF2-40B4-BE49-F238E27FC236}">
                <a16:creationId xmlns:a16="http://schemas.microsoft.com/office/drawing/2014/main" id="{CE5FE722-4C9D-D44B-B012-DE199D62E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C581D-E44B-B249-8873-542341F99152}"/>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13802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4959-9EF7-AB45-BA2F-FC2EEF5F53C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22C2680-7F97-9547-A550-99F56EAAA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039E22-E2C0-F643-BA87-F78F4697D838}"/>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5" name="Footer Placeholder 4">
            <a:extLst>
              <a:ext uri="{FF2B5EF4-FFF2-40B4-BE49-F238E27FC236}">
                <a16:creationId xmlns:a16="http://schemas.microsoft.com/office/drawing/2014/main" id="{1A1F43E5-32C6-0949-B120-BC371C21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4666C-432B-3446-9E75-84FBF04B1323}"/>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329746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BAEE-7045-594E-9E11-CCD9F3CAB6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37E1F19-41A4-0B45-B307-BB39B16AFE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F09BED9-F40E-1343-A8C2-DC6EE44359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9C57E15-BDAE-2D44-B74A-6A954DA68A0C}"/>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6" name="Footer Placeholder 5">
            <a:extLst>
              <a:ext uri="{FF2B5EF4-FFF2-40B4-BE49-F238E27FC236}">
                <a16:creationId xmlns:a16="http://schemas.microsoft.com/office/drawing/2014/main" id="{EA27E192-717E-0F41-859F-899FC61D0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2F825-CC00-6241-A65A-6278B366D066}"/>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218553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95AC-06AE-BE40-9783-4420D038426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362C05-D0BE-0B45-A2D9-90C6875DD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C8D9946-77E9-A845-A885-F12A1AD61E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817632-94ED-854A-97E7-C839D240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1A025A-C7D2-E642-BC3B-11D9A74FFA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CF47E2-FCCF-8748-8D0A-3C551DDB3A4B}"/>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8" name="Footer Placeholder 7">
            <a:extLst>
              <a:ext uri="{FF2B5EF4-FFF2-40B4-BE49-F238E27FC236}">
                <a16:creationId xmlns:a16="http://schemas.microsoft.com/office/drawing/2014/main" id="{912E94BA-6EE1-B24C-ACCB-0A714A9662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9F0D50-F9E4-3546-9D05-FA1A9FD3F515}"/>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7902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42F7-C985-3B47-8530-A0758225880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89EF1-0E0A-AA4A-81C1-7C47B2544737}"/>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4" name="Footer Placeholder 3">
            <a:extLst>
              <a:ext uri="{FF2B5EF4-FFF2-40B4-BE49-F238E27FC236}">
                <a16:creationId xmlns:a16="http://schemas.microsoft.com/office/drawing/2014/main" id="{BC6B1382-6CE9-B64C-8879-373873B2FF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8ACBB-35AD-5141-B60C-1FC80CBC9290}"/>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70680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00655-220F-6D4B-B819-E140B4F77283}"/>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3" name="Footer Placeholder 2">
            <a:extLst>
              <a:ext uri="{FF2B5EF4-FFF2-40B4-BE49-F238E27FC236}">
                <a16:creationId xmlns:a16="http://schemas.microsoft.com/office/drawing/2014/main" id="{E42B0BC7-24BB-B84B-8487-0C2669BCD6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418F2D-FB4D-5B4B-9A10-DE749A9866C5}"/>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222890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EF0B-D053-6146-A5F6-1E127086ED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513820C-AD86-874A-B8C3-DC67D854D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C4FF005-6897-8B45-84EB-4EFF406B0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1A8262-B426-FF4E-8BBB-FD890DA4E606}"/>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6" name="Footer Placeholder 5">
            <a:extLst>
              <a:ext uri="{FF2B5EF4-FFF2-40B4-BE49-F238E27FC236}">
                <a16:creationId xmlns:a16="http://schemas.microsoft.com/office/drawing/2014/main" id="{45D7E346-6558-C546-829D-07F324BF3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E98B3-426D-974F-B83C-7F3A48DD9B31}"/>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268154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CF02-FC57-F542-9EDE-DA951C1DC6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0B2038-6F8F-3449-BF0D-0D0827DA1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36FFA1-3632-C846-818C-F1875A642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3C4A98-008C-E54F-8E4D-1BA16FC979DE}"/>
              </a:ext>
            </a:extLst>
          </p:cNvPr>
          <p:cNvSpPr>
            <a:spLocks noGrp="1"/>
          </p:cNvSpPr>
          <p:nvPr>
            <p:ph type="dt" sz="half" idx="10"/>
          </p:nvPr>
        </p:nvSpPr>
        <p:spPr/>
        <p:txBody>
          <a:bodyPr/>
          <a:lstStyle/>
          <a:p>
            <a:fld id="{6823F29E-0C9F-A349-88EB-A68FDB3DCDE0}" type="datetimeFigureOut">
              <a:rPr lang="en-US" smtClean="0"/>
              <a:t>5/12/22</a:t>
            </a:fld>
            <a:endParaRPr lang="en-US"/>
          </a:p>
        </p:txBody>
      </p:sp>
      <p:sp>
        <p:nvSpPr>
          <p:cNvPr id="6" name="Footer Placeholder 5">
            <a:extLst>
              <a:ext uri="{FF2B5EF4-FFF2-40B4-BE49-F238E27FC236}">
                <a16:creationId xmlns:a16="http://schemas.microsoft.com/office/drawing/2014/main" id="{68A29650-0A73-FC4F-B57A-68348B479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74105-69CA-4646-B077-AEF975B3F0B8}"/>
              </a:ext>
            </a:extLst>
          </p:cNvPr>
          <p:cNvSpPr>
            <a:spLocks noGrp="1"/>
          </p:cNvSpPr>
          <p:nvPr>
            <p:ph type="sldNum" sz="quarter" idx="12"/>
          </p:nvPr>
        </p:nvSpPr>
        <p:spPr/>
        <p:txBody>
          <a:bodyPr/>
          <a:lstStyle/>
          <a:p>
            <a:fld id="{87DF2BD0-13DF-8343-9D71-78F3E2B69A3C}" type="slidenum">
              <a:rPr lang="en-US" smtClean="0"/>
              <a:t>‹#›</a:t>
            </a:fld>
            <a:endParaRPr lang="en-US"/>
          </a:p>
        </p:txBody>
      </p:sp>
    </p:spTree>
    <p:extLst>
      <p:ext uri="{BB962C8B-B14F-4D97-AF65-F5344CB8AC3E}">
        <p14:creationId xmlns:p14="http://schemas.microsoft.com/office/powerpoint/2010/main" val="261084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0C1CA-4BBB-AF4B-8CFB-C950AEC27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03EE0E-C7C6-584E-9711-E85498DD9B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EBD7CB-45F7-BF47-B3FE-EF6BA305B6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3F29E-0C9F-A349-88EB-A68FDB3DCDE0}" type="datetimeFigureOut">
              <a:rPr lang="en-US" smtClean="0"/>
              <a:t>5/12/22</a:t>
            </a:fld>
            <a:endParaRPr lang="en-US"/>
          </a:p>
        </p:txBody>
      </p:sp>
      <p:sp>
        <p:nvSpPr>
          <p:cNvPr id="5" name="Footer Placeholder 4">
            <a:extLst>
              <a:ext uri="{FF2B5EF4-FFF2-40B4-BE49-F238E27FC236}">
                <a16:creationId xmlns:a16="http://schemas.microsoft.com/office/drawing/2014/main" id="{178A5D70-7340-8746-8112-6FA0BCAE2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EB17DF-E3AC-D344-B3A5-EF1D825EA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F2BD0-13DF-8343-9D71-78F3E2B69A3C}" type="slidenum">
              <a:rPr lang="en-US" smtClean="0"/>
              <a:t>‹#›</a:t>
            </a:fld>
            <a:endParaRPr lang="en-US"/>
          </a:p>
        </p:txBody>
      </p:sp>
    </p:spTree>
    <p:extLst>
      <p:ext uri="{BB962C8B-B14F-4D97-AF65-F5344CB8AC3E}">
        <p14:creationId xmlns:p14="http://schemas.microsoft.com/office/powerpoint/2010/main" val="2513303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Content Placeholder 4">
            <a:extLst>
              <a:ext uri="{FF2B5EF4-FFF2-40B4-BE49-F238E27FC236}">
                <a16:creationId xmlns:a16="http://schemas.microsoft.com/office/drawing/2014/main" id="{94BEEA8B-8048-BE47-9CF4-82AFDF9BF031}"/>
              </a:ext>
            </a:extLst>
          </p:cNvPr>
          <p:cNvSpPr txBox="1">
            <a:spLocks/>
          </p:cNvSpPr>
          <p:nvPr/>
        </p:nvSpPr>
        <p:spPr>
          <a:xfrm>
            <a:off x="262456" y="2600276"/>
            <a:ext cx="5361363" cy="1196699"/>
          </a:xfrm>
          <a:prstGeom prst="rect">
            <a:avLst/>
          </a:prstGeom>
        </p:spPr>
        <p:txBody>
          <a:bodyPr vert="horz"/>
          <a:lstStyle>
            <a:lvl1pPr marL="1714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00"/>
              </a:spcBef>
              <a:buFont typeface="Arial" panose="020B0604020202020204" pitchFamily="34" charset="0"/>
              <a:buChar char="•"/>
              <a:defRPr sz="9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defRPr/>
            </a:pPr>
            <a:r>
              <a:rPr lang="en-AU" sz="1050" dirty="0">
                <a:solidFill>
                  <a:srgbClr val="000000"/>
                </a:solidFill>
              </a:rPr>
              <a:t>With over 6.5 billion cases and 1.4 million deaths in 2019, diarrheal diseases are a major cause of morbidity and mortality and place a heavy burden on healthcare systems worldwide</a:t>
            </a:r>
          </a:p>
          <a:p>
            <a:pPr lvl="1">
              <a:defRPr/>
            </a:pPr>
            <a:r>
              <a:rPr lang="en-AU" sz="1050" dirty="0">
                <a:solidFill>
                  <a:srgbClr val="000000"/>
                </a:solidFill>
              </a:rPr>
              <a:t>This study aims to compare simulated treatment costs of acute diarrhea management using the World Health Organization (WHO) </a:t>
            </a:r>
            <a:r>
              <a:rPr lang="en-AU" sz="1050" dirty="0" err="1">
                <a:solidFill>
                  <a:srgbClr val="000000"/>
                </a:solidFill>
              </a:rPr>
              <a:t>guidelines</a:t>
            </a:r>
            <a:r>
              <a:rPr lang="en-AU" sz="1050" baseline="30000" dirty="0" err="1">
                <a:solidFill>
                  <a:srgbClr val="000000"/>
                </a:solidFill>
              </a:rPr>
              <a:t>a</a:t>
            </a:r>
            <a:r>
              <a:rPr lang="en-AU" sz="1050" dirty="0">
                <a:solidFill>
                  <a:srgbClr val="000000"/>
                </a:solidFill>
              </a:rPr>
              <a:t> or the recently developed NIRUDAK </a:t>
            </a:r>
            <a:r>
              <a:rPr lang="en-AU" sz="1050" dirty="0" err="1">
                <a:solidFill>
                  <a:srgbClr val="000000"/>
                </a:solidFill>
              </a:rPr>
              <a:t>model</a:t>
            </a:r>
            <a:r>
              <a:rPr lang="en-AU" sz="1050" baseline="30000" dirty="0" err="1">
                <a:solidFill>
                  <a:srgbClr val="000000"/>
                </a:solidFill>
              </a:rPr>
              <a:t>b</a:t>
            </a:r>
            <a:r>
              <a:rPr lang="en-AU" sz="1050" dirty="0">
                <a:solidFill>
                  <a:srgbClr val="000000"/>
                </a:solidFill>
              </a:rPr>
              <a:t> to the actual cost of care in patients over 5 years old</a:t>
            </a:r>
            <a:endParaRPr kumimoji="0" lang="en-AU" sz="10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 name="Title 5">
            <a:extLst>
              <a:ext uri="{FF2B5EF4-FFF2-40B4-BE49-F238E27FC236}">
                <a16:creationId xmlns:a16="http://schemas.microsoft.com/office/drawing/2014/main" id="{9BD7C486-1A83-B040-B13F-34922C9CFEE4}"/>
              </a:ext>
            </a:extLst>
          </p:cNvPr>
          <p:cNvSpPr txBox="1">
            <a:spLocks/>
          </p:cNvSpPr>
          <p:nvPr/>
        </p:nvSpPr>
        <p:spPr>
          <a:xfrm>
            <a:off x="589716" y="1187535"/>
            <a:ext cx="9976998" cy="689035"/>
          </a:xfrm>
          <a:prstGeom prst="rect">
            <a:avLst/>
          </a:prstGeom>
        </p:spPr>
        <p:txBody>
          <a:bodyPr vert="horz"/>
          <a:lstStyle>
            <a:lvl1pPr algn="l" defTabSz="685800" rtl="0" eaLnBrk="1" latinLnBrk="0" hangingPunct="1">
              <a:lnSpc>
                <a:spcPct val="90000"/>
              </a:lnSpc>
              <a:spcBef>
                <a:spcPct val="0"/>
              </a:spcBef>
              <a:buNone/>
              <a:defRPr sz="2400" b="1" kern="1200">
                <a:solidFill>
                  <a:schemeClr val="accent5"/>
                </a:solidFill>
                <a:latin typeface="Arial"/>
                <a:ea typeface="+mj-ea"/>
                <a:cs typeface="Arial"/>
              </a:defRPr>
            </a:lvl1pPr>
          </a:lstStyle>
          <a:p>
            <a:pPr lvl="0">
              <a:defRPr/>
            </a:pPr>
            <a:r>
              <a:rPr lang="en-US" dirty="0">
                <a:solidFill>
                  <a:srgbClr val="000D46"/>
                </a:solidFill>
              </a:rPr>
              <a:t>Cost analysis of the NIRUDAK clinical diagnostic model for volume deficit in patients with acute diarrhea</a:t>
            </a:r>
            <a:endParaRPr kumimoji="0" lang="en-US" b="1" i="0" u="none" strike="noStrike" kern="1200" cap="none" spc="0" normalizeH="0" baseline="0" noProof="0" dirty="0">
              <a:ln>
                <a:noFill/>
              </a:ln>
              <a:solidFill>
                <a:srgbClr val="000D46"/>
              </a:solidFill>
              <a:effectLst/>
              <a:uLnTx/>
              <a:uFillTx/>
              <a:latin typeface="Arial"/>
              <a:ea typeface="+mj-ea"/>
              <a:cs typeface="Arial"/>
            </a:endParaRPr>
          </a:p>
        </p:txBody>
      </p:sp>
      <p:sp>
        <p:nvSpPr>
          <p:cNvPr id="21" name="Content Placeholder 6">
            <a:extLst>
              <a:ext uri="{FF2B5EF4-FFF2-40B4-BE49-F238E27FC236}">
                <a16:creationId xmlns:a16="http://schemas.microsoft.com/office/drawing/2014/main" id="{CF165386-6DA6-6F4F-97C3-29EC23618608}"/>
              </a:ext>
            </a:extLst>
          </p:cNvPr>
          <p:cNvSpPr txBox="1">
            <a:spLocks/>
          </p:cNvSpPr>
          <p:nvPr/>
        </p:nvSpPr>
        <p:spPr>
          <a:xfrm>
            <a:off x="589716" y="1835686"/>
            <a:ext cx="10540388" cy="346506"/>
          </a:xfrm>
          <a:prstGeom prst="rect">
            <a:avLst/>
          </a:prstGeom>
        </p:spPr>
        <p:txBody>
          <a:bodyPr vert="horz"/>
          <a:lstStyle>
            <a:lvl1pPr marL="0" indent="0" algn="l" defTabSz="685800" rtl="0" eaLnBrk="1" latinLnBrk="0" hangingPunct="1">
              <a:lnSpc>
                <a:spcPct val="90000"/>
              </a:lnSpc>
              <a:spcBef>
                <a:spcPts val="750"/>
              </a:spcBef>
              <a:buFont typeface="Arial" panose="020B0604020202020204" pitchFamily="34" charset="0"/>
              <a:buNone/>
              <a:defRPr sz="1400" b="1" kern="1200">
                <a:solidFill>
                  <a:schemeClr val="bg1">
                    <a:lumMod val="65000"/>
                  </a:schemeClr>
                </a:solidFill>
                <a:latin typeface="Arial" panose="020B0604020202020204" pitchFamily="34" charset="0"/>
                <a:ea typeface="+mn-ea"/>
                <a:cs typeface="Arial" panose="020B0604020202020204" pitchFamily="34" charset="0"/>
              </a:defRPr>
            </a:lvl1pPr>
            <a:lvl2pPr marL="342900" indent="0" algn="ctr" defTabSz="685800" rtl="0" eaLnBrk="1" latinLnBrk="0" hangingPunct="1">
              <a:lnSpc>
                <a:spcPct val="90000"/>
              </a:lnSpc>
              <a:spcBef>
                <a:spcPts val="375"/>
              </a:spcBef>
              <a:buFont typeface="Arial" panose="020B0604020202020204" pitchFamily="34" charset="0"/>
              <a:buNone/>
              <a:defRPr sz="1200" kern="1200">
                <a:solidFill>
                  <a:schemeClr val="bg1">
                    <a:lumMod val="65000"/>
                  </a:schemeClr>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100" kern="1200">
                <a:solidFill>
                  <a:schemeClr val="bg1">
                    <a:lumMod val="65000"/>
                  </a:schemeClr>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050" kern="1200">
                <a:solidFill>
                  <a:schemeClr val="bg1">
                    <a:lumMod val="65000"/>
                  </a:schemeClr>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050" kern="1200">
                <a:solidFill>
                  <a:schemeClr val="bg1">
                    <a:lumMod val="6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300" dirty="0">
                <a:solidFill>
                  <a:srgbClr val="ED7239"/>
                </a:solidFill>
              </a:rPr>
              <a:t>Anagha Lokhande BA</a:t>
            </a:r>
            <a:r>
              <a:rPr lang="en-US" sz="1300" baseline="30000" dirty="0">
                <a:solidFill>
                  <a:srgbClr val="ED7239"/>
                </a:solidFill>
              </a:rPr>
              <a:t>1</a:t>
            </a:r>
            <a:r>
              <a:rPr lang="en-US" sz="1300" dirty="0">
                <a:solidFill>
                  <a:srgbClr val="ED7239"/>
                </a:solidFill>
              </a:rPr>
              <a:t>, Monique Gainey MS MPH</a:t>
            </a:r>
            <a:r>
              <a:rPr lang="en-US" sz="1300" baseline="30000" dirty="0">
                <a:solidFill>
                  <a:srgbClr val="ED7239"/>
                </a:solidFill>
              </a:rPr>
              <a:t>2</a:t>
            </a:r>
            <a:r>
              <a:rPr lang="en-US" sz="1300" dirty="0">
                <a:solidFill>
                  <a:srgbClr val="ED7239"/>
                </a:solidFill>
              </a:rPr>
              <a:t>, Stephanie C. Garbern MD MPH</a:t>
            </a:r>
            <a:r>
              <a:rPr lang="en-US" sz="1300" baseline="30000" dirty="0">
                <a:solidFill>
                  <a:srgbClr val="ED7239"/>
                </a:solidFill>
              </a:rPr>
              <a:t>1</a:t>
            </a:r>
            <a:r>
              <a:rPr lang="en-US" sz="1300" dirty="0">
                <a:solidFill>
                  <a:srgbClr val="ED7239"/>
                </a:solidFill>
              </a:rPr>
              <a:t>, Sabiha Nasrin MBBS MPH</a:t>
            </a:r>
            <a:r>
              <a:rPr lang="en-US" sz="1300" baseline="30000" dirty="0">
                <a:solidFill>
                  <a:srgbClr val="ED7239"/>
                </a:solidFill>
              </a:rPr>
              <a:t>3</a:t>
            </a:r>
            <a:r>
              <a:rPr lang="en-US" sz="1300" dirty="0">
                <a:solidFill>
                  <a:srgbClr val="ED7239"/>
                </a:solidFill>
              </a:rPr>
              <a:t>, Nur H. Alam MD MBBS PhD</a:t>
            </a:r>
            <a:r>
              <a:rPr lang="en-US" sz="1300" baseline="30000" dirty="0">
                <a:solidFill>
                  <a:srgbClr val="ED7239"/>
                </a:solidFill>
              </a:rPr>
              <a:t>3</a:t>
            </a:r>
            <a:r>
              <a:rPr lang="en-US" sz="1300" dirty="0">
                <a:solidFill>
                  <a:srgbClr val="ED7239"/>
                </a:solidFill>
              </a:rPr>
              <a:t>, Adam C. Levine MD MPH</a:t>
            </a:r>
            <a:r>
              <a:rPr lang="en-US" sz="1300" baseline="30000" dirty="0">
                <a:solidFill>
                  <a:srgbClr val="ED7239"/>
                </a:solidFill>
              </a:rPr>
              <a:t>1</a:t>
            </a:r>
            <a:endParaRPr kumimoji="0" lang="en-US" sz="1300" b="1" i="0" u="none" strike="noStrike" kern="1200" cap="none" spc="0" normalizeH="0" baseline="30000" noProof="0" dirty="0">
              <a:ln>
                <a:noFill/>
              </a:ln>
              <a:solidFill>
                <a:srgbClr val="ED7239"/>
              </a:solidFill>
              <a:effectLst/>
              <a:uLnTx/>
              <a:uFillTx/>
              <a:latin typeface="Arial" panose="020B0604020202020204" pitchFamily="34" charset="0"/>
              <a:ea typeface="+mn-ea"/>
              <a:cs typeface="Arial" panose="020B0604020202020204" pitchFamily="34" charset="0"/>
            </a:endParaRPr>
          </a:p>
        </p:txBody>
      </p:sp>
      <p:sp>
        <p:nvSpPr>
          <p:cNvPr id="22" name="Content Placeholder 7">
            <a:extLst>
              <a:ext uri="{FF2B5EF4-FFF2-40B4-BE49-F238E27FC236}">
                <a16:creationId xmlns:a16="http://schemas.microsoft.com/office/drawing/2014/main" id="{ECE63C2E-799C-7341-9C99-AE901B68CC19}"/>
              </a:ext>
            </a:extLst>
          </p:cNvPr>
          <p:cNvSpPr txBox="1">
            <a:spLocks/>
          </p:cNvSpPr>
          <p:nvPr/>
        </p:nvSpPr>
        <p:spPr>
          <a:xfrm>
            <a:off x="589716" y="2402195"/>
            <a:ext cx="5034104" cy="192834"/>
          </a:xfrm>
          <a:prstGeom prst="rect">
            <a:avLst/>
          </a:prstGeom>
          <a:solidFill>
            <a:srgbClr val="000D46"/>
          </a:solidFill>
        </p:spPr>
        <p:txBody>
          <a:bodyPr vert="horz" tIns="0" bIns="0" anchor="ctr" anchorCtr="0"/>
          <a:lstStyle>
            <a:lvl1pPr marL="0" indent="0" algn="l" defTabSz="685800" rtl="0" eaLnBrk="1" latinLnBrk="0" hangingPunct="1">
              <a:lnSpc>
                <a:spcPct val="90000"/>
              </a:lnSpc>
              <a:spcBef>
                <a:spcPts val="750"/>
              </a:spcBef>
              <a:buFont typeface="Arial" panose="020B0604020202020204" pitchFamily="34" charset="0"/>
              <a:buNone/>
              <a:defRPr sz="1000" b="1" kern="1200">
                <a:solidFill>
                  <a:schemeClr val="bg1"/>
                </a:solidFill>
                <a:latin typeface="Arial"/>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FFFFFF"/>
                </a:solidFill>
                <a:effectLst/>
                <a:uLnTx/>
                <a:uFillTx/>
                <a:latin typeface="Arial"/>
                <a:ea typeface="+mn-ea"/>
                <a:cs typeface="Arial"/>
              </a:rPr>
              <a:t>Background and Objectives</a:t>
            </a:r>
          </a:p>
        </p:txBody>
      </p:sp>
      <p:sp>
        <p:nvSpPr>
          <p:cNvPr id="31" name="Content Placeholder 4">
            <a:extLst>
              <a:ext uri="{FF2B5EF4-FFF2-40B4-BE49-F238E27FC236}">
                <a16:creationId xmlns:a16="http://schemas.microsoft.com/office/drawing/2014/main" id="{0FF727A6-B339-E44E-9AD2-0122CF643A30}"/>
              </a:ext>
            </a:extLst>
          </p:cNvPr>
          <p:cNvSpPr txBox="1">
            <a:spLocks/>
          </p:cNvSpPr>
          <p:nvPr/>
        </p:nvSpPr>
        <p:spPr>
          <a:xfrm>
            <a:off x="6096000" y="2643088"/>
            <a:ext cx="5034104" cy="1100745"/>
          </a:xfrm>
          <a:prstGeom prst="rect">
            <a:avLst/>
          </a:prstGeom>
        </p:spPr>
        <p:txBody>
          <a:bodyPr vert="horz"/>
          <a:lstStyle>
            <a:lvl1pPr marL="1714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00"/>
              </a:spcBef>
              <a:buFont typeface="Arial" panose="020B0604020202020204" pitchFamily="34" charset="0"/>
              <a:buChar char="•"/>
              <a:defRPr sz="9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AU" sz="1050" dirty="0">
                <a:solidFill>
                  <a:srgbClr val="000000"/>
                </a:solidFill>
              </a:rPr>
              <a:t>Cost of care for each patient included fluid administered, hospital costs, and equipment for patients presenting to </a:t>
            </a:r>
            <a:r>
              <a:rPr lang="en-AU" sz="1050" dirty="0" err="1">
                <a:solidFill>
                  <a:srgbClr val="000000"/>
                </a:solidFill>
              </a:rPr>
              <a:t>icddr,b’s</a:t>
            </a:r>
            <a:r>
              <a:rPr lang="en-AU" sz="1050" dirty="0">
                <a:solidFill>
                  <a:srgbClr val="000000"/>
                </a:solidFill>
              </a:rPr>
              <a:t> Dhaka Hospital between March 2019 – March 2020</a:t>
            </a:r>
          </a:p>
          <a:p>
            <a:pPr lvl="0">
              <a:defRPr/>
            </a:pPr>
            <a:r>
              <a:rPr lang="en-AU" sz="1050" dirty="0">
                <a:solidFill>
                  <a:srgbClr val="000000"/>
                </a:solidFill>
              </a:rPr>
              <a:t>Total costs of resuscitation along with cost of fluid required for initial resuscitation (within first 6 hours of admission) were calculated and reported as median and interquartile range (IQR) in USD</a:t>
            </a:r>
            <a:endPar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2" name="Content Placeholder 7">
            <a:extLst>
              <a:ext uri="{FF2B5EF4-FFF2-40B4-BE49-F238E27FC236}">
                <a16:creationId xmlns:a16="http://schemas.microsoft.com/office/drawing/2014/main" id="{07A0D6E7-F330-2B47-ADEE-F4814BD09EDA}"/>
              </a:ext>
            </a:extLst>
          </p:cNvPr>
          <p:cNvSpPr txBox="1">
            <a:spLocks/>
          </p:cNvSpPr>
          <p:nvPr/>
        </p:nvSpPr>
        <p:spPr>
          <a:xfrm>
            <a:off x="589716" y="3722774"/>
            <a:ext cx="10540388" cy="184614"/>
          </a:xfrm>
          <a:prstGeom prst="rect">
            <a:avLst/>
          </a:prstGeom>
          <a:solidFill>
            <a:srgbClr val="ED7239"/>
          </a:solidFill>
        </p:spPr>
        <p:txBody>
          <a:bodyPr vert="horz" tIns="0" bIns="0" anchor="ctr" anchorCtr="0"/>
          <a:lstStyle>
            <a:lvl1pPr marL="0" indent="0" algn="l" defTabSz="685800" rtl="0" eaLnBrk="1" latinLnBrk="0" hangingPunct="1">
              <a:lnSpc>
                <a:spcPct val="90000"/>
              </a:lnSpc>
              <a:spcBef>
                <a:spcPts val="750"/>
              </a:spcBef>
              <a:buFont typeface="Arial" panose="020B0604020202020204" pitchFamily="34" charset="0"/>
              <a:buNone/>
              <a:defRPr sz="1000" b="1" kern="1200">
                <a:solidFill>
                  <a:schemeClr val="bg1"/>
                </a:solidFill>
                <a:latin typeface="Arial"/>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FFFFFF"/>
                </a:solidFill>
                <a:effectLst/>
                <a:uLnTx/>
                <a:uFillTx/>
                <a:latin typeface="Arial"/>
                <a:ea typeface="+mn-ea"/>
                <a:cs typeface="Arial"/>
              </a:rPr>
              <a:t>Results and Conclusion</a:t>
            </a:r>
          </a:p>
        </p:txBody>
      </p:sp>
      <p:sp>
        <p:nvSpPr>
          <p:cNvPr id="12" name="Content Placeholder 7">
            <a:extLst>
              <a:ext uri="{FF2B5EF4-FFF2-40B4-BE49-F238E27FC236}">
                <a16:creationId xmlns:a16="http://schemas.microsoft.com/office/drawing/2014/main" id="{12ED2128-03A7-0D95-528A-A46B720514BB}"/>
              </a:ext>
            </a:extLst>
          </p:cNvPr>
          <p:cNvSpPr txBox="1">
            <a:spLocks/>
          </p:cNvSpPr>
          <p:nvPr/>
        </p:nvSpPr>
        <p:spPr>
          <a:xfrm>
            <a:off x="6096000" y="2403261"/>
            <a:ext cx="5034104" cy="192834"/>
          </a:xfrm>
          <a:prstGeom prst="rect">
            <a:avLst/>
          </a:prstGeom>
          <a:solidFill>
            <a:srgbClr val="000D46"/>
          </a:solidFill>
        </p:spPr>
        <p:txBody>
          <a:bodyPr vert="horz" tIns="0" bIns="0" anchor="ctr" anchorCtr="0"/>
          <a:lstStyle>
            <a:lvl1pPr marL="0" indent="0" algn="l" defTabSz="685800" rtl="0" eaLnBrk="1" latinLnBrk="0" hangingPunct="1">
              <a:lnSpc>
                <a:spcPct val="90000"/>
              </a:lnSpc>
              <a:spcBef>
                <a:spcPts val="750"/>
              </a:spcBef>
              <a:buFont typeface="Arial" panose="020B0604020202020204" pitchFamily="34" charset="0"/>
              <a:buNone/>
              <a:defRPr sz="1000" b="1" kern="1200">
                <a:solidFill>
                  <a:schemeClr val="bg1"/>
                </a:solidFill>
                <a:latin typeface="Arial"/>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FFFFFF"/>
                </a:solidFill>
                <a:effectLst/>
                <a:uLnTx/>
                <a:uFillTx/>
                <a:latin typeface="Arial"/>
                <a:ea typeface="+mn-ea"/>
                <a:cs typeface="Arial"/>
              </a:rPr>
              <a:t>Methods</a:t>
            </a:r>
          </a:p>
        </p:txBody>
      </p:sp>
      <p:sp>
        <p:nvSpPr>
          <p:cNvPr id="13" name="Content Placeholder 4">
            <a:extLst>
              <a:ext uri="{FF2B5EF4-FFF2-40B4-BE49-F238E27FC236}">
                <a16:creationId xmlns:a16="http://schemas.microsoft.com/office/drawing/2014/main" id="{A1FAE1E4-748E-8563-6A34-E2000354B757}"/>
              </a:ext>
            </a:extLst>
          </p:cNvPr>
          <p:cNvSpPr txBox="1">
            <a:spLocks/>
          </p:cNvSpPr>
          <p:nvPr/>
        </p:nvSpPr>
        <p:spPr>
          <a:xfrm>
            <a:off x="589716" y="2217580"/>
            <a:ext cx="10540388" cy="184615"/>
          </a:xfrm>
          <a:prstGeom prst="rect">
            <a:avLst/>
          </a:prstGeom>
        </p:spPr>
        <p:txBody>
          <a:bodyPr vert="horz"/>
          <a:lstStyle>
            <a:lvl1pPr marL="1714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00"/>
              </a:spcBef>
              <a:buFont typeface="Arial" panose="020B0604020202020204" pitchFamily="34" charset="0"/>
              <a:buChar char="•"/>
              <a:defRPr sz="9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 </a:t>
            </a:r>
            <a:r>
              <a:rPr lang="en-US" sz="700" dirty="0"/>
              <a:t>Alpert Medical School, Brown University, Providence, RI, USA</a:t>
            </a:r>
            <a:r>
              <a:rPr lang="en-US" sz="700" dirty="0">
                <a:solidFill>
                  <a:srgbClr val="000000"/>
                </a:solidFill>
              </a:rPr>
              <a:t>; 2 Rhode Island Hospital, Providence, RI, USA; 3 International Centre for Diarrhoeal Disease Research, Bangladesh (</a:t>
            </a:r>
            <a:r>
              <a:rPr lang="en-US" sz="700" dirty="0" err="1">
                <a:solidFill>
                  <a:srgbClr val="000000"/>
                </a:solidFill>
              </a:rPr>
              <a:t>icddr,b</a:t>
            </a:r>
            <a:r>
              <a:rPr lang="en-US" sz="700" dirty="0">
                <a:solidFill>
                  <a:srgbClr val="000000"/>
                </a:solidFill>
              </a:rPr>
              <a:t>), Dhaka, Bangladesh</a:t>
            </a:r>
          </a:p>
          <a:p>
            <a:pPr marL="0" marR="0" lvl="0" indent="0" algn="l" defTabSz="685800" rtl="0" eaLnBrk="1" fontAlgn="auto" latinLnBrk="0" hangingPunct="1">
              <a:lnSpc>
                <a:spcPct val="90000"/>
              </a:lnSpc>
              <a:spcBef>
                <a:spcPts val="300"/>
              </a:spcBef>
              <a:spcAft>
                <a:spcPts val="0"/>
              </a:spcAft>
              <a:buClrTx/>
              <a:buSzTx/>
              <a:buFont typeface="Arial" panose="020B0604020202020204" pitchFamily="34" charset="0"/>
              <a:buNone/>
              <a:tabLst/>
              <a:defRPr/>
            </a:pPr>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3" name="Content Placeholder 4">
            <a:extLst>
              <a:ext uri="{FF2B5EF4-FFF2-40B4-BE49-F238E27FC236}">
                <a16:creationId xmlns:a16="http://schemas.microsoft.com/office/drawing/2014/main" id="{BF5BF9CF-9648-2F3E-4995-0D50A87EDE93}"/>
              </a:ext>
            </a:extLst>
          </p:cNvPr>
          <p:cNvSpPr txBox="1">
            <a:spLocks/>
          </p:cNvSpPr>
          <p:nvPr/>
        </p:nvSpPr>
        <p:spPr>
          <a:xfrm>
            <a:off x="589716" y="3938575"/>
            <a:ext cx="6530193" cy="1606979"/>
          </a:xfrm>
          <a:prstGeom prst="rect">
            <a:avLst/>
          </a:prstGeom>
        </p:spPr>
        <p:txBody>
          <a:bodyPr vert="horz"/>
          <a:lstStyle>
            <a:lvl1pPr marL="1714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00"/>
              </a:spcBef>
              <a:buFont typeface="Arial" panose="020B0604020202020204" pitchFamily="34" charset="0"/>
              <a:buChar char="•"/>
              <a:defRPr sz="9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AU" sz="1050" dirty="0">
                <a:solidFill>
                  <a:srgbClr val="000000"/>
                </a:solidFill>
              </a:rPr>
              <a:t>Using the NIRUDAK model, patients had a median projected total cost of $5.18 (IQR: 0 – 25.56)</a:t>
            </a:r>
          </a:p>
          <a:p>
            <a:pPr lvl="1">
              <a:defRPr/>
            </a:pPr>
            <a:r>
              <a:rPr lang="en-AU" sz="1050" dirty="0">
                <a:solidFill>
                  <a:srgbClr val="000000"/>
                </a:solidFill>
              </a:rPr>
              <a:t>Median projected total costs using the WHO guidelines were $5.23 (IQR: 5.09 – 22.17) </a:t>
            </a:r>
          </a:p>
          <a:p>
            <a:pPr lvl="1">
              <a:defRPr/>
            </a:pPr>
            <a:r>
              <a:rPr lang="en-AU" sz="1050" dirty="0">
                <a:solidFill>
                  <a:srgbClr val="000000"/>
                </a:solidFill>
              </a:rPr>
              <a:t>Actual total cost of care was $37.75 (IQR: 15.69 – 45.00)</a:t>
            </a:r>
          </a:p>
          <a:p>
            <a:pPr lvl="0">
              <a:defRPr/>
            </a:pPr>
            <a:r>
              <a:rPr lang="en-AU" sz="1050" dirty="0">
                <a:solidFill>
                  <a:srgbClr val="000000"/>
                </a:solidFill>
              </a:rPr>
              <a:t>When isolating costs for initial fluid resuscitation, the median projected cost per patient was $3.27 (IQR: 0 – 4.27) using the NIRUDAK model</a:t>
            </a:r>
          </a:p>
          <a:p>
            <a:pPr lvl="1">
              <a:defRPr/>
            </a:pPr>
            <a:r>
              <a:rPr lang="en-AU" sz="1050" dirty="0">
                <a:solidFill>
                  <a:srgbClr val="000000"/>
                </a:solidFill>
              </a:rPr>
              <a:t>Median projected fluid cost was $4.55 (IQR: 0 – 5.76) using the WHO guidelines</a:t>
            </a:r>
          </a:p>
          <a:p>
            <a:pPr lvl="1">
              <a:defRPr/>
            </a:pPr>
            <a:r>
              <a:rPr lang="en-AU" sz="1050" dirty="0">
                <a:solidFill>
                  <a:srgbClr val="000000"/>
                </a:solidFill>
              </a:rPr>
              <a:t>Actual costs of fluid were $5.43 (IQR: 4.16 – 5.43)</a:t>
            </a:r>
          </a:p>
          <a:p>
            <a:pPr lvl="0">
              <a:defRPr/>
            </a:pPr>
            <a:r>
              <a:rPr lang="en-AU" sz="1050" dirty="0">
                <a:solidFill>
                  <a:srgbClr val="000000"/>
                </a:solidFill>
              </a:rPr>
              <a:t>Implementing the most cost-effective approach to diarrhea management will help optimize allocation of resources, which is especially critical in low resource settings</a:t>
            </a:r>
          </a:p>
          <a:p>
            <a:pPr marL="342900" lvl="1" indent="0">
              <a:buNone/>
              <a:defRPr/>
            </a:pPr>
            <a:endParaRPr lang="en-AU" sz="1050" dirty="0">
              <a:solidFill>
                <a:srgbClr val="000000"/>
              </a:solidFill>
            </a:endParaRPr>
          </a:p>
        </p:txBody>
      </p:sp>
      <p:sp>
        <p:nvSpPr>
          <p:cNvPr id="14" name="Content Placeholder 7">
            <a:extLst>
              <a:ext uri="{FF2B5EF4-FFF2-40B4-BE49-F238E27FC236}">
                <a16:creationId xmlns:a16="http://schemas.microsoft.com/office/drawing/2014/main" id="{D454F9DD-1C52-509B-A511-F3EE369F3464}"/>
              </a:ext>
            </a:extLst>
          </p:cNvPr>
          <p:cNvSpPr txBox="1">
            <a:spLocks/>
          </p:cNvSpPr>
          <p:nvPr/>
        </p:nvSpPr>
        <p:spPr>
          <a:xfrm>
            <a:off x="589716" y="5597451"/>
            <a:ext cx="6469990" cy="184614"/>
          </a:xfrm>
          <a:prstGeom prst="rect">
            <a:avLst/>
          </a:prstGeom>
          <a:solidFill>
            <a:srgbClr val="000D46"/>
          </a:solidFill>
        </p:spPr>
        <p:txBody>
          <a:bodyPr vert="horz" tIns="0" bIns="0" anchor="ctr" anchorCtr="0"/>
          <a:lstStyle>
            <a:lvl1pPr marL="0" indent="0" algn="l" defTabSz="685800" rtl="0" eaLnBrk="1" latinLnBrk="0" hangingPunct="1">
              <a:lnSpc>
                <a:spcPct val="90000"/>
              </a:lnSpc>
              <a:spcBef>
                <a:spcPts val="750"/>
              </a:spcBef>
              <a:buFont typeface="Arial" panose="020B0604020202020204" pitchFamily="34" charset="0"/>
              <a:buNone/>
              <a:defRPr sz="1000" b="1" kern="1200">
                <a:solidFill>
                  <a:schemeClr val="bg1"/>
                </a:solidFill>
                <a:latin typeface="Arial"/>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100" b="1" kern="1200">
                <a:solidFill>
                  <a:schemeClr val="bg1"/>
                </a:solidFill>
                <a:latin typeface="Arial"/>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FFFFFF"/>
                </a:solidFill>
                <a:effectLst/>
                <a:uLnTx/>
                <a:uFillTx/>
                <a:latin typeface="Arial"/>
                <a:ea typeface="+mn-ea"/>
                <a:cs typeface="Arial"/>
              </a:rPr>
              <a:t>References</a:t>
            </a:r>
          </a:p>
        </p:txBody>
      </p:sp>
      <p:sp>
        <p:nvSpPr>
          <p:cNvPr id="15" name="Content Placeholder 4">
            <a:extLst>
              <a:ext uri="{FF2B5EF4-FFF2-40B4-BE49-F238E27FC236}">
                <a16:creationId xmlns:a16="http://schemas.microsoft.com/office/drawing/2014/main" id="{09CFBCE5-25EF-CCB8-0E41-958C2A8DD4FB}"/>
              </a:ext>
            </a:extLst>
          </p:cNvPr>
          <p:cNvSpPr txBox="1">
            <a:spLocks/>
          </p:cNvSpPr>
          <p:nvPr/>
        </p:nvSpPr>
        <p:spPr>
          <a:xfrm>
            <a:off x="589716" y="5791296"/>
            <a:ext cx="6469990" cy="341824"/>
          </a:xfrm>
          <a:prstGeom prst="rect">
            <a:avLst/>
          </a:prstGeom>
        </p:spPr>
        <p:txBody>
          <a:bodyPr vert="horz"/>
          <a:lstStyle>
            <a:lvl1pPr marL="1714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00"/>
              </a:spcBef>
              <a:buFont typeface="Arial" panose="020B0604020202020204" pitchFamily="34" charset="0"/>
              <a:buChar char="•"/>
              <a:defRPr sz="9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defRPr/>
            </a:pPr>
            <a:r>
              <a:rPr lang="en-AU" sz="800" dirty="0">
                <a:solidFill>
                  <a:srgbClr val="000000"/>
                </a:solidFill>
              </a:rPr>
              <a:t>a World Health Organization (WHO). IMAI District Clinician Manual: Hospital Care for Adolescents and Adults. World Heal Organ [Internet]. 2011; 2:780. Available from: http://</a:t>
            </a:r>
            <a:r>
              <a:rPr lang="en-AU" sz="800" dirty="0" err="1">
                <a:solidFill>
                  <a:srgbClr val="000000"/>
                </a:solidFill>
              </a:rPr>
              <a:t>apps.who.int</a:t>
            </a:r>
            <a:r>
              <a:rPr lang="en-AU" sz="800" dirty="0">
                <a:solidFill>
                  <a:srgbClr val="000000"/>
                </a:solidFill>
              </a:rPr>
              <a:t>/iris/bitstream/ 10665/77751/3/9789241548290_Vol2_eng.pdf?ua=1</a:t>
            </a:r>
          </a:p>
        </p:txBody>
      </p:sp>
      <p:sp>
        <p:nvSpPr>
          <p:cNvPr id="2" name="Rectangle 1">
            <a:extLst>
              <a:ext uri="{FF2B5EF4-FFF2-40B4-BE49-F238E27FC236}">
                <a16:creationId xmlns:a16="http://schemas.microsoft.com/office/drawing/2014/main" id="{B6F1E0A6-025D-82F4-CDFB-C3E9727108B4}"/>
              </a:ext>
            </a:extLst>
          </p:cNvPr>
          <p:cNvSpPr/>
          <p:nvPr/>
        </p:nvSpPr>
        <p:spPr>
          <a:xfrm>
            <a:off x="2289307" y="6093363"/>
            <a:ext cx="4790277" cy="461665"/>
          </a:xfrm>
          <a:prstGeom prst="rect">
            <a:avLst/>
          </a:prstGeom>
        </p:spPr>
        <p:txBody>
          <a:bodyPr wrap="square">
            <a:spAutoFit/>
          </a:bodyPr>
          <a:lstStyle/>
          <a:p>
            <a:pPr lvl="0">
              <a:defRPr/>
            </a:pPr>
            <a:r>
              <a:rPr lang="en-AU" sz="800" dirty="0">
                <a:solidFill>
                  <a:srgbClr val="000000"/>
                </a:solidFill>
                <a:latin typeface="Arial" panose="020B0604020202020204" pitchFamily="34" charset="0"/>
                <a:cs typeface="Arial" panose="020B0604020202020204" pitchFamily="34" charset="0"/>
              </a:rPr>
              <a:t>b Levine AC, Barry MA, Gainey M, Nasrin S, Qu K, Schmid CH, et al. (2021) Derivation of the first clinical diagnostic models for dehydration severity in patients over five years with acute diarrhea. </a:t>
            </a:r>
            <a:r>
              <a:rPr lang="en-AU" sz="800" dirty="0" err="1">
                <a:solidFill>
                  <a:srgbClr val="000000"/>
                </a:solidFill>
                <a:latin typeface="Arial" panose="020B0604020202020204" pitchFamily="34" charset="0"/>
                <a:cs typeface="Arial" panose="020B0604020202020204" pitchFamily="34" charset="0"/>
              </a:rPr>
              <a:t>PLoS</a:t>
            </a:r>
            <a:r>
              <a:rPr lang="en-AU" sz="800" dirty="0">
                <a:solidFill>
                  <a:srgbClr val="000000"/>
                </a:solidFill>
                <a:latin typeface="Arial" panose="020B0604020202020204" pitchFamily="34" charset="0"/>
                <a:cs typeface="Arial" panose="020B0604020202020204" pitchFamily="34" charset="0"/>
              </a:rPr>
              <a:t> </a:t>
            </a:r>
            <a:r>
              <a:rPr lang="en-AU" sz="800" dirty="0" err="1">
                <a:solidFill>
                  <a:srgbClr val="000000"/>
                </a:solidFill>
                <a:latin typeface="Arial" panose="020B0604020202020204" pitchFamily="34" charset="0"/>
                <a:cs typeface="Arial" panose="020B0604020202020204" pitchFamily="34" charset="0"/>
              </a:rPr>
              <a:t>Negl</a:t>
            </a:r>
            <a:r>
              <a:rPr lang="en-AU" sz="800" dirty="0">
                <a:solidFill>
                  <a:srgbClr val="000000"/>
                </a:solidFill>
                <a:latin typeface="Arial" panose="020B0604020202020204" pitchFamily="34" charset="0"/>
                <a:cs typeface="Arial" panose="020B0604020202020204" pitchFamily="34" charset="0"/>
              </a:rPr>
              <a:t> Trop Dis 15(3): e0009266. https://</a:t>
            </a:r>
            <a:r>
              <a:rPr lang="en-AU" sz="800" dirty="0" err="1">
                <a:solidFill>
                  <a:srgbClr val="000000"/>
                </a:solidFill>
                <a:latin typeface="Arial" panose="020B0604020202020204" pitchFamily="34" charset="0"/>
                <a:cs typeface="Arial" panose="020B0604020202020204" pitchFamily="34" charset="0"/>
              </a:rPr>
              <a:t>doi.org</a:t>
            </a:r>
            <a:r>
              <a:rPr lang="en-AU" sz="800" dirty="0">
                <a:solidFill>
                  <a:srgbClr val="000000"/>
                </a:solidFill>
                <a:latin typeface="Arial" panose="020B0604020202020204" pitchFamily="34" charset="0"/>
                <a:cs typeface="Arial" panose="020B0604020202020204" pitchFamily="34" charset="0"/>
              </a:rPr>
              <a:t>/10.1371/journal.pntd.0009266</a:t>
            </a:r>
          </a:p>
        </p:txBody>
      </p:sp>
      <p:pic>
        <p:nvPicPr>
          <p:cNvPr id="4" name="Picture 3" descr="Chart, bar chart&#10;&#10;Description automatically generated">
            <a:extLst>
              <a:ext uri="{FF2B5EF4-FFF2-40B4-BE49-F238E27FC236}">
                <a16:creationId xmlns:a16="http://schemas.microsoft.com/office/drawing/2014/main" id="{63F6BAB1-3BCA-17FC-15B2-D5ABBAABC26C}"/>
              </a:ext>
            </a:extLst>
          </p:cNvPr>
          <p:cNvPicPr>
            <a:picLocks noChangeAspect="1"/>
          </p:cNvPicPr>
          <p:nvPr/>
        </p:nvPicPr>
        <p:blipFill>
          <a:blip r:embed="rId2"/>
          <a:stretch>
            <a:fillRect/>
          </a:stretch>
        </p:blipFill>
        <p:spPr>
          <a:xfrm>
            <a:off x="7119910" y="3954381"/>
            <a:ext cx="4010194" cy="2742106"/>
          </a:xfrm>
          <a:prstGeom prst="rect">
            <a:avLst/>
          </a:prstGeom>
        </p:spPr>
      </p:pic>
    </p:spTree>
    <p:extLst>
      <p:ext uri="{BB962C8B-B14F-4D97-AF65-F5344CB8AC3E}">
        <p14:creationId xmlns:p14="http://schemas.microsoft.com/office/powerpoint/2010/main" val="50310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2454780F992A4C8096E6D2C94D0B4A" ma:contentTypeVersion="12" ma:contentTypeDescription="Create a new document." ma:contentTypeScope="" ma:versionID="6e9afafab351ad70d02ff9d69c1ab686">
  <xsd:schema xmlns:xsd="http://www.w3.org/2001/XMLSchema" xmlns:xs="http://www.w3.org/2001/XMLSchema" xmlns:p="http://schemas.microsoft.com/office/2006/metadata/properties" xmlns:ns2="4b8de850-2ddb-4a38-b1a8-cad8555fb9fe" xmlns:ns3="f29c146f-ca64-45cf-b82c-af0b7bc1ff21" targetNamespace="http://schemas.microsoft.com/office/2006/metadata/properties" ma:root="true" ma:fieldsID="bb74e5b8516a471fd9b802c216e81caa" ns2:_="" ns3:_="">
    <xsd:import namespace="4b8de850-2ddb-4a38-b1a8-cad8555fb9fe"/>
    <xsd:import namespace="f29c146f-ca64-45cf-b82c-af0b7bc1ff2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de850-2ddb-4a38-b1a8-cad8555fb9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9c146f-ca64-45cf-b82c-af0b7bc1ff2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5BBE72-E751-474D-82A1-288647A4AE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de850-2ddb-4a38-b1a8-cad8555fb9fe"/>
    <ds:schemaRef ds:uri="f29c146f-ca64-45cf-b82c-af0b7bc1ff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E03EBC-1D5C-4348-A040-2FC168B12C5C}">
  <ds:schemaRefs>
    <ds:schemaRef ds:uri="http://schemas.microsoft.com/sharepoint/v3/contenttype/forms"/>
  </ds:schemaRefs>
</ds:datastoreItem>
</file>

<file path=customXml/itemProps3.xml><?xml version="1.0" encoding="utf-8"?>
<ds:datastoreItem xmlns:ds="http://schemas.openxmlformats.org/officeDocument/2006/customXml" ds:itemID="{49571395-DBDB-4FEC-B3CE-66345E1C11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413</TotalTime>
  <Words>494</Words>
  <Application>Microsoft Macintosh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Erceg</dc:creator>
  <cp:lastModifiedBy>Lokhande, Anagha</cp:lastModifiedBy>
  <cp:revision>20</cp:revision>
  <dcterms:created xsi:type="dcterms:W3CDTF">2021-02-10T22:27:22Z</dcterms:created>
  <dcterms:modified xsi:type="dcterms:W3CDTF">2022-05-12T14:30:23Z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0x0101001C2454780F992A4C8096E6D2C94D0B4A</vt:lpwstr>
  </property>
</Properties>
</file>