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
      <p:font typeface="Quattrocento Sans"/>
      <p:regular r:id="rId32"/>
      <p:bold r:id="rId33"/>
      <p:italic r:id="rId34"/>
      <p:boldItalic r:id="rId35"/>
    </p:embeddedFont>
    <p:embeddedFont>
      <p:font typeface="Raleway Medium"/>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33" Type="http://schemas.openxmlformats.org/officeDocument/2006/relationships/font" Target="fonts/QuattrocentoSans-bold.fntdata"/><Relationship Id="rId10" Type="http://schemas.openxmlformats.org/officeDocument/2006/relationships/slide" Target="slides/slide5.xml"/><Relationship Id="rId32" Type="http://schemas.openxmlformats.org/officeDocument/2006/relationships/font" Target="fonts/QuattrocentoSans-regular.fntdata"/><Relationship Id="rId13" Type="http://schemas.openxmlformats.org/officeDocument/2006/relationships/slide" Target="slides/slide8.xml"/><Relationship Id="rId35" Type="http://schemas.openxmlformats.org/officeDocument/2006/relationships/font" Target="fonts/QuattrocentoSans-boldItalic.fntdata"/><Relationship Id="rId12" Type="http://schemas.openxmlformats.org/officeDocument/2006/relationships/slide" Target="slides/slide7.xml"/><Relationship Id="rId34" Type="http://schemas.openxmlformats.org/officeDocument/2006/relationships/font" Target="fonts/QuattrocentoSans-italic.fntdata"/><Relationship Id="rId15" Type="http://schemas.openxmlformats.org/officeDocument/2006/relationships/slide" Target="slides/slide10.xml"/><Relationship Id="rId37" Type="http://schemas.openxmlformats.org/officeDocument/2006/relationships/font" Target="fonts/RalewayMedium-bold.fntdata"/><Relationship Id="rId14" Type="http://schemas.openxmlformats.org/officeDocument/2006/relationships/slide" Target="slides/slide9.xml"/><Relationship Id="rId36" Type="http://schemas.openxmlformats.org/officeDocument/2006/relationships/font" Target="fonts/RalewayMedium-regular.fntdata"/><Relationship Id="rId17" Type="http://schemas.openxmlformats.org/officeDocument/2006/relationships/slide" Target="slides/slide12.xml"/><Relationship Id="rId39" Type="http://schemas.openxmlformats.org/officeDocument/2006/relationships/font" Target="fonts/RalewayMedium-boldItalic.fntdata"/><Relationship Id="rId16" Type="http://schemas.openxmlformats.org/officeDocument/2006/relationships/slide" Target="slides/slide11.xml"/><Relationship Id="rId38" Type="http://schemas.openxmlformats.org/officeDocument/2006/relationships/font" Target="fonts/RalewayMedium-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4c18194de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4c18194de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405e7dd59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405e7dd59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4c18194de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4c18194de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4c18194de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4c18194de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4c18194de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4c18194de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405e7dd59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405e7dd59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4c18194de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4c18194de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4c18194de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4c18194de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6fa3c898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6fa3c89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405e7dd59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405e7dd59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405e7dd59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405e7dd59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405e7dd59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405e7dd59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4c18194d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4c18194d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4c18194de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4c18194de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4c18194de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4c18194de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777050" y="408650"/>
            <a:ext cx="7944900" cy="690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flipH="1" rot="10800000">
            <a:off x="897850" y="4740025"/>
            <a:ext cx="7824000" cy="6900"/>
          </a:xfrm>
          <a:prstGeom prst="straightConnector1">
            <a:avLst/>
          </a:prstGeom>
          <a:noFill/>
          <a:ln cap="flat" cmpd="sng" w="19050">
            <a:solidFill>
              <a:schemeClr val="lt1"/>
            </a:solidFill>
            <a:prstDash val="solid"/>
            <a:round/>
            <a:headEnd len="sm" w="sm" type="none"/>
            <a:tailEnd len="sm" w="sm" type="none"/>
          </a:ln>
        </p:spPr>
      </p:cxnSp>
      <p:sp>
        <p:nvSpPr>
          <p:cNvPr id="12" name="Google Shape;12;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3" name="Google Shape;13;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8" name="Shape 58"/>
        <p:cNvGrpSpPr/>
        <p:nvPr/>
      </p:nvGrpSpPr>
      <p:grpSpPr>
        <a:xfrm>
          <a:off x="0" y="0"/>
          <a:ext cx="0" cy="0"/>
          <a:chOff x="0" y="0"/>
          <a:chExt cx="0" cy="0"/>
        </a:xfrm>
      </p:grpSpPr>
      <p:cxnSp>
        <p:nvCxnSpPr>
          <p:cNvPr id="59" name="Google Shape;59;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0" name="Google Shape;60;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1" name="Google Shape;61;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2" name="Google Shape;62;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3" name="Google Shape;63;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 name="Shape 64"/>
        <p:cNvGrpSpPr/>
        <p:nvPr/>
      </p:nvGrpSpPr>
      <p:grpSpPr>
        <a:xfrm>
          <a:off x="0" y="0"/>
          <a:ext cx="0" cy="0"/>
          <a:chOff x="0" y="0"/>
          <a:chExt cx="0" cy="0"/>
        </a:xfrm>
      </p:grpSpPr>
      <p:sp>
        <p:nvSpPr>
          <p:cNvPr id="65" name="Google Shape;65;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7" name="Google Shape;17;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8" name="Google Shape;18;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19" name="Google Shape;19;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2" name="Google Shape;22;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3" name="Google Shape;23;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4" name="Google Shape;24;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6" name="Google Shape;26;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1381000" y="408650"/>
            <a:ext cx="7341000" cy="6900"/>
          </a:xfrm>
          <a:prstGeom prst="straightConnector1">
            <a:avLst/>
          </a:prstGeom>
          <a:noFill/>
          <a:ln cap="flat" cmpd="sng" w="38100">
            <a:solidFill>
              <a:schemeClr val="dk2"/>
            </a:solidFill>
            <a:prstDash val="solid"/>
            <a:round/>
            <a:headEnd len="sm" w="sm" type="none"/>
            <a:tailEnd len="sm" w="sm" type="none"/>
          </a:ln>
        </p:spPr>
      </p:cxnSp>
      <p:cxnSp>
        <p:nvCxnSpPr>
          <p:cNvPr id="29" name="Google Shape;29;p5"/>
          <p:cNvCxnSpPr/>
          <p:nvPr/>
        </p:nvCxnSpPr>
        <p:spPr>
          <a:xfrm>
            <a:off x="1381000" y="4736850"/>
            <a:ext cx="7341000" cy="3300"/>
          </a:xfrm>
          <a:prstGeom prst="straightConnector1">
            <a:avLst/>
          </a:prstGeom>
          <a:noFill/>
          <a:ln cap="flat" cmpd="sng" w="19050">
            <a:solidFill>
              <a:schemeClr val="dk2"/>
            </a:solidFill>
            <a:prstDash val="solid"/>
            <a:round/>
            <a:headEnd len="sm" w="sm" type="none"/>
            <a:tailEnd len="sm" w="sm" type="none"/>
          </a:ln>
        </p:spPr>
      </p:cxnSp>
      <p:cxnSp>
        <p:nvCxnSpPr>
          <p:cNvPr id="30" name="Google Shape;30;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1" name="Google Shape;31;p5"/>
          <p:cNvSpPr txBox="1"/>
          <p:nvPr>
            <p:ph type="title"/>
          </p:nvPr>
        </p:nvSpPr>
        <p:spPr>
          <a:xfrm>
            <a:off x="1703100" y="575950"/>
            <a:ext cx="70188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5"/>
          <p:cNvSpPr txBox="1"/>
          <p:nvPr>
            <p:ph idx="1" type="body"/>
          </p:nvPr>
        </p:nvSpPr>
        <p:spPr>
          <a:xfrm>
            <a:off x="2025200" y="1602675"/>
            <a:ext cx="3446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7" name="Google Shape;37;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cxnSp>
        <p:nvCxnSpPr>
          <p:cNvPr id="39" name="Google Shape;39;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0" name="Google Shape;40;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1" name="Google Shape;41;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3" name="Shape 43"/>
        <p:cNvGrpSpPr/>
        <p:nvPr/>
      </p:nvGrpSpPr>
      <p:grpSpPr>
        <a:xfrm>
          <a:off x="0" y="0"/>
          <a:ext cx="0" cy="0"/>
          <a:chOff x="0" y="0"/>
          <a:chExt cx="0" cy="0"/>
        </a:xfrm>
      </p:grpSpPr>
      <p:cxnSp>
        <p:nvCxnSpPr>
          <p:cNvPr id="44" name="Google Shape;44;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5" name="Google Shape;45;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6" name="Google Shape;46;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9"/>
          <p:cNvSpPr/>
          <p:nvPr/>
        </p:nvSpPr>
        <p:spPr>
          <a:xfrm>
            <a:off x="4572000" y="125"/>
            <a:ext cx="4572000" cy="51435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0" name="Google Shape;50;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2" name="Google Shape;52;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cxnSp>
        <p:nvCxnSpPr>
          <p:cNvPr id="54" name="Google Shape;54;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5" name="Google Shape;55;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6" name="Google Shape;56;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7" name="Google Shape;57;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69" name="Shape 69"/>
        <p:cNvGrpSpPr/>
        <p:nvPr/>
      </p:nvGrpSpPr>
      <p:grpSpPr>
        <a:xfrm>
          <a:off x="0" y="0"/>
          <a:ext cx="0" cy="0"/>
          <a:chOff x="0" y="0"/>
          <a:chExt cx="0" cy="0"/>
        </a:xfrm>
      </p:grpSpPr>
      <p:sp>
        <p:nvSpPr>
          <p:cNvPr id="70" name="Google Shape;70;p13"/>
          <p:cNvSpPr txBox="1"/>
          <p:nvPr>
            <p:ph type="ctrTitle"/>
          </p:nvPr>
        </p:nvSpPr>
        <p:spPr>
          <a:xfrm>
            <a:off x="1406250" y="1600950"/>
            <a:ext cx="6331500" cy="194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Quattrocento Sans"/>
                <a:ea typeface="Quattrocento Sans"/>
                <a:cs typeface="Quattrocento Sans"/>
                <a:sym typeface="Quattrocento Sans"/>
              </a:rPr>
              <a:t>Employee Expense Portal</a:t>
            </a:r>
            <a:endParaRPr>
              <a:solidFill>
                <a:srgbClr val="000000"/>
              </a:solidFill>
              <a:latin typeface="Quattrocento Sans"/>
              <a:ea typeface="Quattrocento Sans"/>
              <a:cs typeface="Quattrocento Sans"/>
              <a:sym typeface="Quattrocen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1703100" y="575950"/>
            <a:ext cx="70188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Admins Portal</a:t>
            </a:r>
            <a:endParaRPr/>
          </a:p>
        </p:txBody>
      </p:sp>
      <p:pic>
        <p:nvPicPr>
          <p:cNvPr id="132" name="Google Shape;132;p22"/>
          <p:cNvPicPr preferRelativeResize="0"/>
          <p:nvPr/>
        </p:nvPicPr>
        <p:blipFill>
          <a:blip r:embed="rId3">
            <a:alphaModFix/>
          </a:blip>
          <a:stretch>
            <a:fillRect/>
          </a:stretch>
        </p:blipFill>
        <p:spPr>
          <a:xfrm>
            <a:off x="1372325" y="1254875"/>
            <a:ext cx="7349574" cy="3344749"/>
          </a:xfrm>
          <a:prstGeom prst="rect">
            <a:avLst/>
          </a:prstGeom>
          <a:noFill/>
          <a:ln cap="flat" cmpd="sng" w="9525">
            <a:solidFill>
              <a:srgbClr val="B7B7B7"/>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1703100" y="575950"/>
            <a:ext cx="70188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Employee’s Portal</a:t>
            </a:r>
            <a:endParaRPr/>
          </a:p>
        </p:txBody>
      </p:sp>
      <p:sp>
        <p:nvSpPr>
          <p:cNvPr id="138" name="Google Shape;138;p23"/>
          <p:cNvSpPr txBox="1"/>
          <p:nvPr>
            <p:ph idx="1" type="body"/>
          </p:nvPr>
        </p:nvSpPr>
        <p:spPr>
          <a:xfrm>
            <a:off x="1703100" y="1391875"/>
            <a:ext cx="6651300" cy="30024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Font typeface="Times New Roman"/>
              <a:buChar char="●"/>
            </a:pPr>
            <a:r>
              <a:rPr lang="en" sz="1600">
                <a:latin typeface="Times New Roman"/>
                <a:ea typeface="Times New Roman"/>
                <a:cs typeface="Times New Roman"/>
                <a:sym typeface="Times New Roman"/>
              </a:rPr>
              <a:t>Employees can use the portal to upload their expenses, including the date, the cost, and an image or PDF.</a:t>
            </a:r>
            <a:endParaRPr sz="1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en" sz="1600">
                <a:latin typeface="Times New Roman"/>
                <a:ea typeface="Times New Roman"/>
                <a:cs typeface="Times New Roman"/>
                <a:sym typeface="Times New Roman"/>
              </a:rPr>
              <a:t>When submitting their expenditure request, the date on the image or PDF must be less than 30 days; if it is more than 30 days, their request is rejected.</a:t>
            </a:r>
            <a:endParaRPr sz="1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en" sz="1600">
                <a:latin typeface="Times New Roman"/>
                <a:ea typeface="Times New Roman"/>
                <a:cs typeface="Times New Roman"/>
                <a:sym typeface="Times New Roman"/>
              </a:rPr>
              <a:t>When an expense request is made, an email is sent to the employee and their authorised manager. They must wait a few working days before finding out the status of their expenses.</a:t>
            </a:r>
            <a:endParaRPr sz="1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en" sz="1600">
                <a:latin typeface="Times New Roman"/>
                <a:ea typeface="Times New Roman"/>
                <a:cs typeface="Times New Roman"/>
                <a:sym typeface="Times New Roman"/>
              </a:rPr>
              <a:t>Employees must re-submit requests for reimbursement if a cost is denied, the manager will explain the reason for the denial and email the employee.</a:t>
            </a:r>
            <a:endParaRPr sz="16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1703100" y="575950"/>
            <a:ext cx="70188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Employee’s Portal</a:t>
            </a:r>
            <a:endParaRPr/>
          </a:p>
          <a:p>
            <a:pPr indent="0" lvl="0" marL="0" rtl="0" algn="l">
              <a:spcBef>
                <a:spcPts val="0"/>
              </a:spcBef>
              <a:spcAft>
                <a:spcPts val="0"/>
              </a:spcAft>
              <a:buNone/>
            </a:pPr>
            <a:r>
              <a:t/>
            </a:r>
            <a:endParaRPr/>
          </a:p>
        </p:txBody>
      </p:sp>
      <p:pic>
        <p:nvPicPr>
          <p:cNvPr id="144" name="Google Shape;144;p24"/>
          <p:cNvPicPr preferRelativeResize="0"/>
          <p:nvPr/>
        </p:nvPicPr>
        <p:blipFill>
          <a:blip r:embed="rId3">
            <a:alphaModFix/>
          </a:blip>
          <a:stretch>
            <a:fillRect/>
          </a:stretch>
        </p:blipFill>
        <p:spPr>
          <a:xfrm>
            <a:off x="1383200" y="1211350"/>
            <a:ext cx="7338700" cy="3323001"/>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1703100" y="575950"/>
            <a:ext cx="70188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Employee’s Portal</a:t>
            </a:r>
            <a:endParaRPr/>
          </a:p>
          <a:p>
            <a:pPr indent="0" lvl="0" marL="0" rtl="0" algn="l">
              <a:spcBef>
                <a:spcPts val="0"/>
              </a:spcBef>
              <a:spcAft>
                <a:spcPts val="0"/>
              </a:spcAft>
              <a:buNone/>
            </a:pPr>
            <a:r>
              <a:t/>
            </a:r>
            <a:endParaRPr/>
          </a:p>
        </p:txBody>
      </p:sp>
      <p:pic>
        <p:nvPicPr>
          <p:cNvPr id="150" name="Google Shape;150;p25"/>
          <p:cNvPicPr preferRelativeResize="0"/>
          <p:nvPr/>
        </p:nvPicPr>
        <p:blipFill>
          <a:blip r:embed="rId3">
            <a:alphaModFix/>
          </a:blip>
          <a:stretch>
            <a:fillRect/>
          </a:stretch>
        </p:blipFill>
        <p:spPr>
          <a:xfrm>
            <a:off x="1361450" y="1211350"/>
            <a:ext cx="7360449" cy="3273150"/>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1703100" y="575950"/>
            <a:ext cx="70188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Employee’s Portal</a:t>
            </a:r>
            <a:endParaRPr/>
          </a:p>
          <a:p>
            <a:pPr indent="0" lvl="0" marL="0" rtl="0" algn="l">
              <a:spcBef>
                <a:spcPts val="0"/>
              </a:spcBef>
              <a:spcAft>
                <a:spcPts val="0"/>
              </a:spcAft>
              <a:buNone/>
            </a:pPr>
            <a:r>
              <a:t/>
            </a:r>
            <a:endParaRPr/>
          </a:p>
        </p:txBody>
      </p:sp>
      <p:pic>
        <p:nvPicPr>
          <p:cNvPr id="156" name="Google Shape;156;p26"/>
          <p:cNvPicPr preferRelativeResize="0"/>
          <p:nvPr/>
        </p:nvPicPr>
        <p:blipFill>
          <a:blip r:embed="rId3">
            <a:alphaModFix/>
          </a:blip>
          <a:stretch>
            <a:fillRect/>
          </a:stretch>
        </p:blipFill>
        <p:spPr>
          <a:xfrm>
            <a:off x="1350575" y="1254875"/>
            <a:ext cx="7371326" cy="3130550"/>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1703100" y="575950"/>
            <a:ext cx="70188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Manager’s Portal</a:t>
            </a:r>
            <a:endParaRPr/>
          </a:p>
          <a:p>
            <a:pPr indent="0" lvl="0" marL="0" rtl="0" algn="l">
              <a:spcBef>
                <a:spcPts val="0"/>
              </a:spcBef>
              <a:spcAft>
                <a:spcPts val="0"/>
              </a:spcAft>
              <a:buNone/>
            </a:pPr>
            <a:r>
              <a:t/>
            </a:r>
            <a:endParaRPr/>
          </a:p>
        </p:txBody>
      </p:sp>
      <p:sp>
        <p:nvSpPr>
          <p:cNvPr id="162" name="Google Shape;162;p27"/>
          <p:cNvSpPr txBox="1"/>
          <p:nvPr>
            <p:ph idx="1" type="body"/>
          </p:nvPr>
        </p:nvSpPr>
        <p:spPr>
          <a:xfrm>
            <a:off x="1703100" y="1444575"/>
            <a:ext cx="6973500" cy="30024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Font typeface="Times New Roman"/>
              <a:buChar char="●"/>
            </a:pPr>
            <a:r>
              <a:rPr lang="en" sz="1600">
                <a:latin typeface="Times New Roman"/>
                <a:ea typeface="Times New Roman"/>
                <a:cs typeface="Times New Roman"/>
                <a:sym typeface="Times New Roman"/>
              </a:rPr>
              <a:t>The employee's expenditure request will be displayed when the manager logs in using their employee ID.</a:t>
            </a:r>
            <a:endParaRPr sz="1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en" sz="1600">
                <a:latin typeface="Times New Roman"/>
                <a:ea typeface="Times New Roman"/>
                <a:cs typeface="Times New Roman"/>
                <a:sym typeface="Times New Roman"/>
              </a:rPr>
              <a:t>Manager will review the employee expense request and take action, such as accepting or rejecting it. If the expense is rejected, manager has to clarify reasons.</a:t>
            </a:r>
            <a:endParaRPr sz="1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en" sz="1600">
                <a:latin typeface="Times New Roman"/>
                <a:ea typeface="Times New Roman"/>
                <a:cs typeface="Times New Roman"/>
                <a:sym typeface="Times New Roman"/>
              </a:rPr>
              <a:t>When a manager leaves an organisation, they can delete the admin account.</a:t>
            </a:r>
            <a:endParaRPr sz="16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1703100" y="575950"/>
            <a:ext cx="70188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Manager’s Portal</a:t>
            </a:r>
            <a:endParaRPr/>
          </a:p>
        </p:txBody>
      </p:sp>
      <p:pic>
        <p:nvPicPr>
          <p:cNvPr id="168" name="Google Shape;168;p28"/>
          <p:cNvPicPr preferRelativeResize="0"/>
          <p:nvPr/>
        </p:nvPicPr>
        <p:blipFill>
          <a:blip r:embed="rId3">
            <a:alphaModFix/>
          </a:blip>
          <a:stretch>
            <a:fillRect/>
          </a:stretch>
        </p:blipFill>
        <p:spPr>
          <a:xfrm>
            <a:off x="1372325" y="1254875"/>
            <a:ext cx="7349575" cy="3312149"/>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1703100" y="575950"/>
            <a:ext cx="70188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Manager’s Portal</a:t>
            </a:r>
            <a:endParaRPr/>
          </a:p>
        </p:txBody>
      </p:sp>
      <p:pic>
        <p:nvPicPr>
          <p:cNvPr id="174" name="Google Shape;174;p29"/>
          <p:cNvPicPr preferRelativeResize="0"/>
          <p:nvPr/>
        </p:nvPicPr>
        <p:blipFill>
          <a:blip r:embed="rId3">
            <a:alphaModFix/>
          </a:blip>
          <a:stretch>
            <a:fillRect/>
          </a:stretch>
        </p:blipFill>
        <p:spPr>
          <a:xfrm>
            <a:off x="1361450" y="1298500"/>
            <a:ext cx="7307473" cy="33056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998950" y="1912650"/>
            <a:ext cx="64926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300">
                <a:solidFill>
                  <a:schemeClr val="dk2"/>
                </a:solidFill>
              </a:rPr>
              <a:t>Thank   You</a:t>
            </a:r>
            <a:endParaRPr sz="43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Overview</a:t>
            </a:r>
            <a:endParaRPr>
              <a:solidFill>
                <a:schemeClr val="dk2"/>
              </a:solidFill>
            </a:endParaRPr>
          </a:p>
        </p:txBody>
      </p:sp>
      <p:sp>
        <p:nvSpPr>
          <p:cNvPr id="76" name="Google Shape;76;p14"/>
          <p:cNvSpPr txBox="1"/>
          <p:nvPr>
            <p:ph idx="2" type="body"/>
          </p:nvPr>
        </p:nvSpPr>
        <p:spPr>
          <a:xfrm>
            <a:off x="4950025" y="1501950"/>
            <a:ext cx="3837000" cy="1991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chemeClr val="dk2"/>
                </a:solidFill>
                <a:latin typeface="Raleway Medium"/>
                <a:ea typeface="Raleway Medium"/>
                <a:cs typeface="Raleway Medium"/>
                <a:sym typeface="Raleway Medium"/>
              </a:rPr>
              <a:t>Employees can report their business expenses through a web-based system called an employee expense portal, which managers can then approve or disapprove.</a:t>
            </a:r>
            <a:endParaRPr>
              <a:solidFill>
                <a:schemeClr val="dk2"/>
              </a:solidFill>
              <a:latin typeface="Raleway Medium"/>
              <a:ea typeface="Raleway Medium"/>
              <a:cs typeface="Raleway Medium"/>
              <a:sym typeface="Raleway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1435550" y="575950"/>
            <a:ext cx="72864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82" name="Google Shape;82;p15"/>
          <p:cNvSpPr txBox="1"/>
          <p:nvPr>
            <p:ph idx="1" type="body"/>
          </p:nvPr>
        </p:nvSpPr>
        <p:spPr>
          <a:xfrm>
            <a:off x="1961950" y="1476200"/>
            <a:ext cx="6250800" cy="25332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Font typeface="Times New Roman"/>
              <a:buChar char="●"/>
            </a:pPr>
            <a:r>
              <a:rPr lang="en" sz="1600">
                <a:latin typeface="Times New Roman"/>
                <a:ea typeface="Times New Roman"/>
                <a:cs typeface="Times New Roman"/>
                <a:sym typeface="Times New Roman"/>
              </a:rPr>
              <a:t>A variety of businesses frequently struggle with simplified, effective employee expenditure tracking. </a:t>
            </a:r>
            <a:endParaRPr sz="1600">
              <a:latin typeface="Times New Roman"/>
              <a:ea typeface="Times New Roman"/>
              <a:cs typeface="Times New Roman"/>
              <a:sym typeface="Times New Roman"/>
            </a:endParaRPr>
          </a:p>
          <a:p>
            <a:pPr indent="-330200" lvl="0" marL="457200" rtl="0" algn="just">
              <a:spcBef>
                <a:spcPts val="1200"/>
              </a:spcBef>
              <a:spcAft>
                <a:spcPts val="1200"/>
              </a:spcAft>
              <a:buSzPts val="1600"/>
              <a:buFont typeface="Times New Roman"/>
              <a:buChar char="●"/>
            </a:pPr>
            <a:r>
              <a:rPr lang="en" sz="1600">
                <a:latin typeface="Times New Roman"/>
                <a:ea typeface="Times New Roman"/>
                <a:cs typeface="Times New Roman"/>
                <a:sym typeface="Times New Roman"/>
              </a:rPr>
              <a:t>Paper receipts and spreadsheets are two common traditional means of tracking spending, but they can be time-consuming and error-prone. Additionally, it may be challenging for managers to swiftly and simply accept or reject expenditure claims, which causes delays and annoyance for workers.</a:t>
            </a:r>
            <a:endParaRPr sz="1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1403925" y="575950"/>
            <a:ext cx="7317900" cy="6354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Solution Overview</a:t>
            </a:r>
            <a:endParaRPr>
              <a:solidFill>
                <a:srgbClr val="000000"/>
              </a:solidFill>
            </a:endParaRPr>
          </a:p>
        </p:txBody>
      </p:sp>
      <p:sp>
        <p:nvSpPr>
          <p:cNvPr id="88" name="Google Shape;88;p16"/>
          <p:cNvSpPr txBox="1"/>
          <p:nvPr>
            <p:ph idx="1" type="body"/>
          </p:nvPr>
        </p:nvSpPr>
        <p:spPr>
          <a:xfrm>
            <a:off x="1814975" y="1349725"/>
            <a:ext cx="6397500" cy="30024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Font typeface="Times New Roman"/>
              <a:buChar char="●"/>
            </a:pPr>
            <a:r>
              <a:rPr lang="en" sz="1600">
                <a:latin typeface="Times New Roman"/>
                <a:ea typeface="Times New Roman"/>
                <a:cs typeface="Times New Roman"/>
                <a:sym typeface="Times New Roman"/>
              </a:rPr>
              <a:t>The solution is an employee expense portal, which simplifies and automates the filing and approval of employee expenses.</a:t>
            </a:r>
            <a:endParaRPr sz="1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en" sz="1600">
                <a:latin typeface="Times New Roman"/>
                <a:ea typeface="Times New Roman"/>
                <a:cs typeface="Times New Roman"/>
                <a:sym typeface="Times New Roman"/>
              </a:rPr>
              <a:t>The portal's simple interface allows employees to make expense requests and monitor their progress. Managers can easily review, accept, or reject cost requests. </a:t>
            </a:r>
            <a:endParaRPr sz="1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en" sz="1600">
                <a:latin typeface="Times New Roman"/>
                <a:ea typeface="Times New Roman"/>
                <a:cs typeface="Times New Roman"/>
                <a:sym typeface="Times New Roman"/>
              </a:rPr>
              <a:t>The Employee expenditure Portal optimises the expenditure management process, lowers errors, and increases efficiency. It also offers an admin panel for managing employees and managers.</a:t>
            </a:r>
            <a:endParaRPr sz="1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1593650" y="575950"/>
            <a:ext cx="71283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lang="en"/>
              <a:t>oles for Users</a:t>
            </a:r>
            <a:endParaRPr/>
          </a:p>
        </p:txBody>
      </p:sp>
      <p:sp>
        <p:nvSpPr>
          <p:cNvPr id="94" name="Google Shape;94;p17"/>
          <p:cNvSpPr/>
          <p:nvPr/>
        </p:nvSpPr>
        <p:spPr>
          <a:xfrm>
            <a:off x="1720125" y="1732775"/>
            <a:ext cx="2076300" cy="453300"/>
          </a:xfrm>
          <a:prstGeom prst="homePlate">
            <a:avLst>
              <a:gd fmla="val 50000"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latin typeface="Raleway"/>
                <a:ea typeface="Raleway"/>
                <a:cs typeface="Raleway"/>
                <a:sym typeface="Raleway"/>
              </a:rPr>
              <a:t>Admin</a:t>
            </a:r>
            <a:endParaRPr b="1" sz="1900">
              <a:latin typeface="Raleway"/>
              <a:ea typeface="Raleway"/>
              <a:cs typeface="Raleway"/>
              <a:sym typeface="Raleway"/>
            </a:endParaRPr>
          </a:p>
        </p:txBody>
      </p:sp>
      <p:sp>
        <p:nvSpPr>
          <p:cNvPr id="95" name="Google Shape;95;p17"/>
          <p:cNvSpPr txBox="1"/>
          <p:nvPr/>
        </p:nvSpPr>
        <p:spPr>
          <a:xfrm>
            <a:off x="1001925" y="2707500"/>
            <a:ext cx="2930400" cy="6156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Create Employee and Manager.</a:t>
            </a:r>
            <a:endParaRPr>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Delete Employee and Manager.</a:t>
            </a:r>
            <a:endParaRPr>
              <a:latin typeface="Times New Roman"/>
              <a:ea typeface="Times New Roman"/>
              <a:cs typeface="Times New Roman"/>
              <a:sym typeface="Times New Roman"/>
            </a:endParaRPr>
          </a:p>
        </p:txBody>
      </p:sp>
      <p:sp>
        <p:nvSpPr>
          <p:cNvPr id="96" name="Google Shape;96;p17"/>
          <p:cNvSpPr/>
          <p:nvPr/>
        </p:nvSpPr>
        <p:spPr>
          <a:xfrm>
            <a:off x="3859750" y="1732775"/>
            <a:ext cx="2150100" cy="453300"/>
          </a:xfrm>
          <a:prstGeom prst="chevron">
            <a:avLst>
              <a:gd fmla="val 50000"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t>Employee</a:t>
            </a:r>
            <a:endParaRPr b="1" sz="1700"/>
          </a:p>
        </p:txBody>
      </p:sp>
      <p:cxnSp>
        <p:nvCxnSpPr>
          <p:cNvPr id="97" name="Google Shape;97;p17"/>
          <p:cNvCxnSpPr>
            <a:stCxn id="94" idx="2"/>
          </p:cNvCxnSpPr>
          <p:nvPr/>
        </p:nvCxnSpPr>
        <p:spPr>
          <a:xfrm>
            <a:off x="2644950" y="2186075"/>
            <a:ext cx="2700" cy="358200"/>
          </a:xfrm>
          <a:prstGeom prst="straightConnector1">
            <a:avLst/>
          </a:prstGeom>
          <a:noFill/>
          <a:ln cap="flat" cmpd="sng" w="9525">
            <a:solidFill>
              <a:schemeClr val="dk2"/>
            </a:solidFill>
            <a:prstDash val="solid"/>
            <a:round/>
            <a:headEnd len="med" w="med" type="none"/>
            <a:tailEnd len="med" w="med" type="triangle"/>
          </a:ln>
        </p:spPr>
      </p:cxnSp>
      <p:cxnSp>
        <p:nvCxnSpPr>
          <p:cNvPr id="98" name="Google Shape;98;p17"/>
          <p:cNvCxnSpPr/>
          <p:nvPr/>
        </p:nvCxnSpPr>
        <p:spPr>
          <a:xfrm flipH="1">
            <a:off x="4932175" y="2175525"/>
            <a:ext cx="2700" cy="390000"/>
          </a:xfrm>
          <a:prstGeom prst="straightConnector1">
            <a:avLst/>
          </a:prstGeom>
          <a:noFill/>
          <a:ln cap="flat" cmpd="sng" w="9525">
            <a:solidFill>
              <a:schemeClr val="dk2"/>
            </a:solidFill>
            <a:prstDash val="solid"/>
            <a:round/>
            <a:headEnd len="med" w="med" type="none"/>
            <a:tailEnd len="med" w="med" type="triangle"/>
          </a:ln>
        </p:spPr>
      </p:cxnSp>
      <p:sp>
        <p:nvSpPr>
          <p:cNvPr id="99" name="Google Shape;99;p17"/>
          <p:cNvSpPr txBox="1"/>
          <p:nvPr/>
        </p:nvSpPr>
        <p:spPr>
          <a:xfrm>
            <a:off x="3718775" y="2707500"/>
            <a:ext cx="2265900" cy="10467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Submit their Expenses</a:t>
            </a:r>
            <a:endParaRPr>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Track the progress of their requests.</a:t>
            </a:r>
            <a:endParaRPr>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p:txBody>
      </p:sp>
      <p:sp>
        <p:nvSpPr>
          <p:cNvPr id="100" name="Google Shape;100;p17"/>
          <p:cNvSpPr/>
          <p:nvPr/>
        </p:nvSpPr>
        <p:spPr>
          <a:xfrm>
            <a:off x="6083675" y="1722225"/>
            <a:ext cx="2498100" cy="453300"/>
          </a:xfrm>
          <a:prstGeom prst="chevron">
            <a:avLst>
              <a:gd fmla="val 50000"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Raleway"/>
                <a:ea typeface="Raleway"/>
                <a:cs typeface="Raleway"/>
                <a:sym typeface="Raleway"/>
              </a:rPr>
              <a:t>Manager</a:t>
            </a:r>
            <a:endParaRPr b="1" sz="1700">
              <a:latin typeface="Raleway"/>
              <a:ea typeface="Raleway"/>
              <a:cs typeface="Raleway"/>
              <a:sym typeface="Raleway"/>
            </a:endParaRPr>
          </a:p>
        </p:txBody>
      </p:sp>
      <p:cxnSp>
        <p:nvCxnSpPr>
          <p:cNvPr id="101" name="Google Shape;101;p17"/>
          <p:cNvCxnSpPr>
            <a:stCxn id="100" idx="2"/>
          </p:cNvCxnSpPr>
          <p:nvPr/>
        </p:nvCxnSpPr>
        <p:spPr>
          <a:xfrm>
            <a:off x="7219400" y="2175525"/>
            <a:ext cx="13200" cy="390000"/>
          </a:xfrm>
          <a:prstGeom prst="straightConnector1">
            <a:avLst/>
          </a:prstGeom>
          <a:noFill/>
          <a:ln cap="flat" cmpd="sng" w="9525">
            <a:solidFill>
              <a:schemeClr val="dk2"/>
            </a:solidFill>
            <a:prstDash val="solid"/>
            <a:round/>
            <a:headEnd len="med" w="med" type="none"/>
            <a:tailEnd len="med" w="med" type="triangle"/>
          </a:ln>
        </p:spPr>
      </p:cxnSp>
      <p:sp>
        <p:nvSpPr>
          <p:cNvPr id="102" name="Google Shape;102;p17"/>
          <p:cNvSpPr txBox="1"/>
          <p:nvPr/>
        </p:nvSpPr>
        <p:spPr>
          <a:xfrm>
            <a:off x="6136375" y="2776225"/>
            <a:ext cx="24453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Employee expense requests are examined, approved, or rejected.</a:t>
            </a:r>
            <a:endParaRPr>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Delete Admin.</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1703100" y="575950"/>
            <a:ext cx="70188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Admin’s Portal</a:t>
            </a:r>
            <a:endParaRPr/>
          </a:p>
        </p:txBody>
      </p:sp>
      <p:sp>
        <p:nvSpPr>
          <p:cNvPr id="108" name="Google Shape;108;p18"/>
          <p:cNvSpPr txBox="1"/>
          <p:nvPr>
            <p:ph idx="1" type="body"/>
          </p:nvPr>
        </p:nvSpPr>
        <p:spPr>
          <a:xfrm>
            <a:off x="1583100" y="1265400"/>
            <a:ext cx="7072500" cy="30918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Font typeface="Times New Roman"/>
              <a:buChar char="●"/>
            </a:pPr>
            <a:r>
              <a:rPr lang="en" sz="1600">
                <a:latin typeface="Times New Roman"/>
                <a:ea typeface="Times New Roman"/>
                <a:cs typeface="Times New Roman"/>
                <a:sym typeface="Times New Roman"/>
              </a:rPr>
              <a:t>Organisational admins can only create accounts, as part of the account validation procedure, an otp is issued to the admins' organisation email addresses. If the otp is valid, the admins are confirmed and can log in to the portal.</a:t>
            </a:r>
            <a:endParaRPr sz="1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en" sz="1600">
                <a:latin typeface="Times New Roman"/>
                <a:ea typeface="Times New Roman"/>
                <a:cs typeface="Times New Roman"/>
                <a:sym typeface="Times New Roman"/>
              </a:rPr>
              <a:t>There will be many managers and employees in the organisation, so it is important to properly assign a manager id and name while creating an account for an employee. since only managers of specific employees are able to review their expenditure requests.</a:t>
            </a:r>
            <a:endParaRPr sz="1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en" sz="1600">
                <a:latin typeface="Times New Roman"/>
                <a:ea typeface="Times New Roman"/>
                <a:cs typeface="Times New Roman"/>
                <a:sym typeface="Times New Roman"/>
              </a:rPr>
              <a:t>The top-level manager's ID and name must be assigned when creating a manager account.</a:t>
            </a:r>
            <a:endParaRPr sz="16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1703100" y="575950"/>
            <a:ext cx="70188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Admins Portal</a:t>
            </a:r>
            <a:endParaRPr/>
          </a:p>
        </p:txBody>
      </p:sp>
      <p:pic>
        <p:nvPicPr>
          <p:cNvPr id="114" name="Google Shape;114;p19"/>
          <p:cNvPicPr preferRelativeResize="0"/>
          <p:nvPr/>
        </p:nvPicPr>
        <p:blipFill>
          <a:blip r:embed="rId3">
            <a:alphaModFix/>
          </a:blip>
          <a:stretch>
            <a:fillRect/>
          </a:stretch>
        </p:blipFill>
        <p:spPr>
          <a:xfrm>
            <a:off x="1360900" y="1211350"/>
            <a:ext cx="7360999" cy="3066575"/>
          </a:xfrm>
          <a:prstGeom prst="rect">
            <a:avLst/>
          </a:prstGeom>
          <a:noFill/>
          <a:ln cap="flat" cmpd="sng" w="9525">
            <a:solidFill>
              <a:srgbClr val="B7B7B7"/>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1703100" y="575950"/>
            <a:ext cx="70188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Admins Portal</a:t>
            </a:r>
            <a:endParaRPr/>
          </a:p>
          <a:p>
            <a:pPr indent="0" lvl="0" marL="0" rtl="0" algn="l">
              <a:spcBef>
                <a:spcPts val="0"/>
              </a:spcBef>
              <a:spcAft>
                <a:spcPts val="0"/>
              </a:spcAft>
              <a:buNone/>
            </a:pPr>
            <a:r>
              <a:t/>
            </a:r>
            <a:endParaRPr/>
          </a:p>
        </p:txBody>
      </p:sp>
      <p:pic>
        <p:nvPicPr>
          <p:cNvPr id="120" name="Google Shape;120;p20"/>
          <p:cNvPicPr preferRelativeResize="0"/>
          <p:nvPr/>
        </p:nvPicPr>
        <p:blipFill>
          <a:blip r:embed="rId3">
            <a:alphaModFix/>
          </a:blip>
          <a:stretch>
            <a:fillRect/>
          </a:stretch>
        </p:blipFill>
        <p:spPr>
          <a:xfrm>
            <a:off x="1578925" y="1254875"/>
            <a:ext cx="7142976" cy="3262275"/>
          </a:xfrm>
          <a:prstGeom prst="rect">
            <a:avLst/>
          </a:prstGeom>
          <a:noFill/>
          <a:ln cap="flat" cmpd="sng" w="9525">
            <a:solidFill>
              <a:srgbClr val="B7B7B7"/>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1703100" y="575950"/>
            <a:ext cx="70188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Admins Portal</a:t>
            </a:r>
            <a:endParaRPr/>
          </a:p>
        </p:txBody>
      </p:sp>
      <p:pic>
        <p:nvPicPr>
          <p:cNvPr id="126" name="Google Shape;126;p21"/>
          <p:cNvPicPr preferRelativeResize="0"/>
          <p:nvPr/>
        </p:nvPicPr>
        <p:blipFill>
          <a:blip r:embed="rId3">
            <a:alphaModFix/>
          </a:blip>
          <a:stretch>
            <a:fillRect/>
          </a:stretch>
        </p:blipFill>
        <p:spPr>
          <a:xfrm>
            <a:off x="1361450" y="1211350"/>
            <a:ext cx="7360449" cy="3371050"/>
          </a:xfrm>
          <a:prstGeom prst="rect">
            <a:avLst/>
          </a:prstGeom>
          <a:noFill/>
          <a:ln cap="flat" cmpd="sng" w="9525">
            <a:solidFill>
              <a:srgbClr val="B7B7B7"/>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