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9" r:id="rId6"/>
    <p:sldId id="258" r:id="rId7"/>
    <p:sldId id="260" r:id="rId8"/>
    <p:sldId id="262" r:id="rId9"/>
    <p:sldId id="261" r:id="rId10"/>
    <p:sldId id="263" r:id="rId11"/>
    <p:sldId id="274" r:id="rId12"/>
    <p:sldId id="264" r:id="rId13"/>
    <p:sldId id="275" r:id="rId14"/>
    <p:sldId id="265" r:id="rId15"/>
    <p:sldId id="276" r:id="rId16"/>
    <p:sldId id="266" r:id="rId17"/>
    <p:sldId id="267" r:id="rId18"/>
    <p:sldId id="268" r:id="rId19"/>
    <p:sldId id="269" r:id="rId20"/>
    <p:sldId id="271" r:id="rId21"/>
    <p:sldId id="270" r:id="rId22"/>
    <p:sldId id="273"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815BC-59AB-484D-A423-1EF96A7BF827}" v="55" dt="2023-05-02T19:23:48.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36279B-AA9E-4C50-A0F3-D8E065FA9F2E}"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B6EB906-66F8-4F7C-9DA6-1E3C0AC2B86C}">
      <dgm:prSet/>
      <dgm:spPr/>
      <dgm:t>
        <a:bodyPr/>
        <a:lstStyle/>
        <a:p>
          <a:r>
            <a:rPr lang="en-US">
              <a:latin typeface="Times New Roman" panose="02020603050405020304" pitchFamily="18" charset="0"/>
              <a:cs typeface="Times New Roman" panose="02020603050405020304" pitchFamily="18" charset="0"/>
            </a:rPr>
            <a:t>Problem Statement</a:t>
          </a:r>
        </a:p>
      </dgm:t>
    </dgm:pt>
    <dgm:pt modelId="{D5EE2E3F-FD65-4020-A499-BF5889473A5D}" type="parTrans" cxnId="{F33E9303-0061-4577-AEA2-DC5451D6B92F}">
      <dgm:prSet/>
      <dgm:spPr/>
      <dgm:t>
        <a:bodyPr/>
        <a:lstStyle/>
        <a:p>
          <a:endParaRPr lang="en-US"/>
        </a:p>
      </dgm:t>
    </dgm:pt>
    <dgm:pt modelId="{997DB17D-A92B-427F-A5BA-1830DB0BF7DA}" type="sibTrans" cxnId="{F33E9303-0061-4577-AEA2-DC5451D6B92F}">
      <dgm:prSet/>
      <dgm:spPr/>
      <dgm:t>
        <a:bodyPr/>
        <a:lstStyle/>
        <a:p>
          <a:endParaRPr lang="en-US"/>
        </a:p>
      </dgm:t>
    </dgm:pt>
    <dgm:pt modelId="{5875457F-D0D4-4B91-9AFA-C0692EE4163C}">
      <dgm:prSet/>
      <dgm:spPr/>
      <dgm:t>
        <a:bodyPr/>
        <a:lstStyle/>
        <a:p>
          <a:r>
            <a:rPr lang="en-US">
              <a:latin typeface="Times New Roman" panose="02020603050405020304" pitchFamily="18" charset="0"/>
              <a:cs typeface="Times New Roman" panose="02020603050405020304" pitchFamily="18" charset="0"/>
            </a:rPr>
            <a:t>Dataset Description</a:t>
          </a:r>
        </a:p>
      </dgm:t>
    </dgm:pt>
    <dgm:pt modelId="{6E1ED6E3-732B-47C7-B69B-2B525B35F274}" type="parTrans" cxnId="{977FAC91-EFD5-4CC9-A6C9-22BE642F8854}">
      <dgm:prSet/>
      <dgm:spPr/>
      <dgm:t>
        <a:bodyPr/>
        <a:lstStyle/>
        <a:p>
          <a:endParaRPr lang="en-US"/>
        </a:p>
      </dgm:t>
    </dgm:pt>
    <dgm:pt modelId="{DFED8588-C1AB-4EEF-AA0E-79CDB1F642C7}" type="sibTrans" cxnId="{977FAC91-EFD5-4CC9-A6C9-22BE642F8854}">
      <dgm:prSet/>
      <dgm:spPr/>
      <dgm:t>
        <a:bodyPr/>
        <a:lstStyle/>
        <a:p>
          <a:endParaRPr lang="en-US"/>
        </a:p>
      </dgm:t>
    </dgm:pt>
    <dgm:pt modelId="{51CC21C6-DB90-47CC-A112-5AC7397F994B}">
      <dgm:prSet/>
      <dgm:spPr/>
      <dgm:t>
        <a:bodyPr/>
        <a:lstStyle/>
        <a:p>
          <a:r>
            <a:rPr lang="en-US">
              <a:latin typeface="Times New Roman" panose="02020603050405020304" pitchFamily="18" charset="0"/>
              <a:cs typeface="Times New Roman" panose="02020603050405020304" pitchFamily="18" charset="0"/>
            </a:rPr>
            <a:t>Software Components</a:t>
          </a:r>
        </a:p>
      </dgm:t>
    </dgm:pt>
    <dgm:pt modelId="{3E00C437-77CE-445B-BFB4-31C529C6DB16}" type="parTrans" cxnId="{5259B06A-8325-41A1-87E5-C97673413CFE}">
      <dgm:prSet/>
      <dgm:spPr/>
      <dgm:t>
        <a:bodyPr/>
        <a:lstStyle/>
        <a:p>
          <a:endParaRPr lang="en-US"/>
        </a:p>
      </dgm:t>
    </dgm:pt>
    <dgm:pt modelId="{2023F28F-1B03-4361-B473-54651919C036}" type="sibTrans" cxnId="{5259B06A-8325-41A1-87E5-C97673413CFE}">
      <dgm:prSet/>
      <dgm:spPr/>
      <dgm:t>
        <a:bodyPr/>
        <a:lstStyle/>
        <a:p>
          <a:endParaRPr lang="en-US"/>
        </a:p>
      </dgm:t>
    </dgm:pt>
    <dgm:pt modelId="{8E231E1C-1A67-4BF0-9150-83179228C4D0}">
      <dgm:prSet/>
      <dgm:spPr/>
      <dgm:t>
        <a:bodyPr/>
        <a:lstStyle/>
        <a:p>
          <a:r>
            <a:rPr lang="en-US" dirty="0">
              <a:latin typeface="Times New Roman" panose="02020603050405020304" pitchFamily="18" charset="0"/>
              <a:cs typeface="Times New Roman" panose="02020603050405020304" pitchFamily="18" charset="0"/>
            </a:rPr>
            <a:t> Algorithms</a:t>
          </a:r>
        </a:p>
      </dgm:t>
    </dgm:pt>
    <dgm:pt modelId="{D14FD963-D841-4C69-89BF-B1110E0EAEDD}" type="parTrans" cxnId="{5594649A-551D-44C1-9F2E-5E574AC169F9}">
      <dgm:prSet/>
      <dgm:spPr/>
      <dgm:t>
        <a:bodyPr/>
        <a:lstStyle/>
        <a:p>
          <a:endParaRPr lang="en-US"/>
        </a:p>
      </dgm:t>
    </dgm:pt>
    <dgm:pt modelId="{FC8A4911-7D3B-40BE-9033-8605BA365FE1}" type="sibTrans" cxnId="{5594649A-551D-44C1-9F2E-5E574AC169F9}">
      <dgm:prSet/>
      <dgm:spPr/>
      <dgm:t>
        <a:bodyPr/>
        <a:lstStyle/>
        <a:p>
          <a:endParaRPr lang="en-US"/>
        </a:p>
      </dgm:t>
    </dgm:pt>
    <dgm:pt modelId="{AE23598B-B117-46DE-B6AF-51D4C448CA14}">
      <dgm:prSet/>
      <dgm:spPr/>
      <dgm:t>
        <a:bodyPr/>
        <a:lstStyle/>
        <a:p>
          <a:r>
            <a:rPr lang="en-US" dirty="0">
              <a:latin typeface="Times New Roman" panose="02020603050405020304" pitchFamily="18" charset="0"/>
              <a:cs typeface="Times New Roman" panose="02020603050405020304" pitchFamily="18" charset="0"/>
            </a:rPr>
            <a:t>Prediction of Cyberbullying Tweets by Type</a:t>
          </a:r>
        </a:p>
      </dgm:t>
    </dgm:pt>
    <dgm:pt modelId="{8046373E-2F47-467A-8EAB-7CE2589573D0}" type="parTrans" cxnId="{1EA81E78-51EF-42CA-84FD-083AEB681D37}">
      <dgm:prSet/>
      <dgm:spPr/>
      <dgm:t>
        <a:bodyPr/>
        <a:lstStyle/>
        <a:p>
          <a:endParaRPr lang="en-US"/>
        </a:p>
      </dgm:t>
    </dgm:pt>
    <dgm:pt modelId="{14066267-9E0A-4FC1-9123-749120B52C9C}" type="sibTrans" cxnId="{1EA81E78-51EF-42CA-84FD-083AEB681D37}">
      <dgm:prSet/>
      <dgm:spPr/>
      <dgm:t>
        <a:bodyPr/>
        <a:lstStyle/>
        <a:p>
          <a:endParaRPr lang="en-US"/>
        </a:p>
      </dgm:t>
    </dgm:pt>
    <dgm:pt modelId="{0DC216EF-4B20-4E34-AEA4-DC77C35EA6B7}">
      <dgm:prSet/>
      <dgm:spPr/>
      <dgm:t>
        <a:bodyPr/>
        <a:lstStyle/>
        <a:p>
          <a:r>
            <a:rPr lang="en-US" dirty="0">
              <a:latin typeface="Times New Roman" panose="02020603050405020304" pitchFamily="18" charset="0"/>
              <a:cs typeface="Times New Roman" panose="02020603050405020304" pitchFamily="18" charset="0"/>
            </a:rPr>
            <a:t>Summary</a:t>
          </a:r>
        </a:p>
      </dgm:t>
    </dgm:pt>
    <dgm:pt modelId="{FD7EB27F-B475-4121-BC0D-8ABF1629D32E}" type="parTrans" cxnId="{6B9DA0BF-3434-4710-98CB-AFED64B40945}">
      <dgm:prSet/>
      <dgm:spPr/>
      <dgm:t>
        <a:bodyPr/>
        <a:lstStyle/>
        <a:p>
          <a:endParaRPr lang="en-US"/>
        </a:p>
      </dgm:t>
    </dgm:pt>
    <dgm:pt modelId="{39E1E448-A869-494C-BFC7-931AD6E7C349}" type="sibTrans" cxnId="{6B9DA0BF-3434-4710-98CB-AFED64B40945}">
      <dgm:prSet/>
      <dgm:spPr/>
      <dgm:t>
        <a:bodyPr/>
        <a:lstStyle/>
        <a:p>
          <a:endParaRPr lang="en-US"/>
        </a:p>
      </dgm:t>
    </dgm:pt>
    <dgm:pt modelId="{735D8126-E311-4DE0-9DBA-5BE14399313F}" type="pres">
      <dgm:prSet presAssocID="{0736279B-AA9E-4C50-A0F3-D8E065FA9F2E}" presName="vert0" presStyleCnt="0">
        <dgm:presLayoutVars>
          <dgm:dir/>
          <dgm:animOne val="branch"/>
          <dgm:animLvl val="lvl"/>
        </dgm:presLayoutVars>
      </dgm:prSet>
      <dgm:spPr/>
    </dgm:pt>
    <dgm:pt modelId="{DDB5C988-55B2-4312-90B3-46A71A8FADA3}" type="pres">
      <dgm:prSet presAssocID="{7B6EB906-66F8-4F7C-9DA6-1E3C0AC2B86C}" presName="thickLine" presStyleLbl="alignNode1" presStyleIdx="0" presStyleCnt="6"/>
      <dgm:spPr/>
    </dgm:pt>
    <dgm:pt modelId="{5DF30854-2C9F-431F-B346-864E41D093A4}" type="pres">
      <dgm:prSet presAssocID="{7B6EB906-66F8-4F7C-9DA6-1E3C0AC2B86C}" presName="horz1" presStyleCnt="0"/>
      <dgm:spPr/>
    </dgm:pt>
    <dgm:pt modelId="{ED11EEDF-EFA1-45BF-963B-0AAE4C08691B}" type="pres">
      <dgm:prSet presAssocID="{7B6EB906-66F8-4F7C-9DA6-1E3C0AC2B86C}" presName="tx1" presStyleLbl="revTx" presStyleIdx="0" presStyleCnt="6"/>
      <dgm:spPr/>
    </dgm:pt>
    <dgm:pt modelId="{76C9034D-1F7B-41BF-9822-FFEDC478532D}" type="pres">
      <dgm:prSet presAssocID="{7B6EB906-66F8-4F7C-9DA6-1E3C0AC2B86C}" presName="vert1" presStyleCnt="0"/>
      <dgm:spPr/>
    </dgm:pt>
    <dgm:pt modelId="{388474AC-793D-40B0-BF41-447480DB0317}" type="pres">
      <dgm:prSet presAssocID="{5875457F-D0D4-4B91-9AFA-C0692EE4163C}" presName="thickLine" presStyleLbl="alignNode1" presStyleIdx="1" presStyleCnt="6"/>
      <dgm:spPr/>
    </dgm:pt>
    <dgm:pt modelId="{765995D4-5DE1-4489-B010-D4DDE210C031}" type="pres">
      <dgm:prSet presAssocID="{5875457F-D0D4-4B91-9AFA-C0692EE4163C}" presName="horz1" presStyleCnt="0"/>
      <dgm:spPr/>
    </dgm:pt>
    <dgm:pt modelId="{A3D1A5E5-E1B8-47EB-BF09-88502D18E281}" type="pres">
      <dgm:prSet presAssocID="{5875457F-D0D4-4B91-9AFA-C0692EE4163C}" presName="tx1" presStyleLbl="revTx" presStyleIdx="1" presStyleCnt="6"/>
      <dgm:spPr/>
    </dgm:pt>
    <dgm:pt modelId="{76289E69-C43E-48B6-A54A-2D6235D8F5C9}" type="pres">
      <dgm:prSet presAssocID="{5875457F-D0D4-4B91-9AFA-C0692EE4163C}" presName="vert1" presStyleCnt="0"/>
      <dgm:spPr/>
    </dgm:pt>
    <dgm:pt modelId="{E13FDC27-BC7D-46FA-8C5C-31EC05E0221B}" type="pres">
      <dgm:prSet presAssocID="{51CC21C6-DB90-47CC-A112-5AC7397F994B}" presName="thickLine" presStyleLbl="alignNode1" presStyleIdx="2" presStyleCnt="6"/>
      <dgm:spPr/>
    </dgm:pt>
    <dgm:pt modelId="{243F0FC1-5F68-4AA0-90C6-83EC268A539C}" type="pres">
      <dgm:prSet presAssocID="{51CC21C6-DB90-47CC-A112-5AC7397F994B}" presName="horz1" presStyleCnt="0"/>
      <dgm:spPr/>
    </dgm:pt>
    <dgm:pt modelId="{87B76515-A193-41AD-B342-55FCEB029554}" type="pres">
      <dgm:prSet presAssocID="{51CC21C6-DB90-47CC-A112-5AC7397F994B}" presName="tx1" presStyleLbl="revTx" presStyleIdx="2" presStyleCnt="6"/>
      <dgm:spPr/>
    </dgm:pt>
    <dgm:pt modelId="{DF3A9B77-27AC-45CC-9E7D-E080B9F86BB9}" type="pres">
      <dgm:prSet presAssocID="{51CC21C6-DB90-47CC-A112-5AC7397F994B}" presName="vert1" presStyleCnt="0"/>
      <dgm:spPr/>
    </dgm:pt>
    <dgm:pt modelId="{5CFC9941-13DA-4983-9ACE-BCB7930CD5E6}" type="pres">
      <dgm:prSet presAssocID="{8E231E1C-1A67-4BF0-9150-83179228C4D0}" presName="thickLine" presStyleLbl="alignNode1" presStyleIdx="3" presStyleCnt="6"/>
      <dgm:spPr/>
    </dgm:pt>
    <dgm:pt modelId="{EEA9B617-1C0F-4A81-A1DE-617B0FD211AB}" type="pres">
      <dgm:prSet presAssocID="{8E231E1C-1A67-4BF0-9150-83179228C4D0}" presName="horz1" presStyleCnt="0"/>
      <dgm:spPr/>
    </dgm:pt>
    <dgm:pt modelId="{8CFE0C0D-3C3F-439D-A565-C50371A4119D}" type="pres">
      <dgm:prSet presAssocID="{8E231E1C-1A67-4BF0-9150-83179228C4D0}" presName="tx1" presStyleLbl="revTx" presStyleIdx="3" presStyleCnt="6"/>
      <dgm:spPr/>
    </dgm:pt>
    <dgm:pt modelId="{00579E72-8C06-4466-B2B6-9C031F854E0A}" type="pres">
      <dgm:prSet presAssocID="{8E231E1C-1A67-4BF0-9150-83179228C4D0}" presName="vert1" presStyleCnt="0"/>
      <dgm:spPr/>
    </dgm:pt>
    <dgm:pt modelId="{A5503D1C-DA1D-4966-9195-54392D9D4208}" type="pres">
      <dgm:prSet presAssocID="{AE23598B-B117-46DE-B6AF-51D4C448CA14}" presName="thickLine" presStyleLbl="alignNode1" presStyleIdx="4" presStyleCnt="6"/>
      <dgm:spPr/>
    </dgm:pt>
    <dgm:pt modelId="{7627790C-29DA-4298-B4F8-635E401DD7B5}" type="pres">
      <dgm:prSet presAssocID="{AE23598B-B117-46DE-B6AF-51D4C448CA14}" presName="horz1" presStyleCnt="0"/>
      <dgm:spPr/>
    </dgm:pt>
    <dgm:pt modelId="{D69D5481-F42F-4B75-9021-2C4C183B4EEB}" type="pres">
      <dgm:prSet presAssocID="{AE23598B-B117-46DE-B6AF-51D4C448CA14}" presName="tx1" presStyleLbl="revTx" presStyleIdx="4" presStyleCnt="6"/>
      <dgm:spPr/>
    </dgm:pt>
    <dgm:pt modelId="{952347D7-316D-41F2-BFD5-502D2EC48554}" type="pres">
      <dgm:prSet presAssocID="{AE23598B-B117-46DE-B6AF-51D4C448CA14}" presName="vert1" presStyleCnt="0"/>
      <dgm:spPr/>
    </dgm:pt>
    <dgm:pt modelId="{1D95699F-5E15-415E-9125-DD5950B1C4E3}" type="pres">
      <dgm:prSet presAssocID="{0DC216EF-4B20-4E34-AEA4-DC77C35EA6B7}" presName="thickLine" presStyleLbl="alignNode1" presStyleIdx="5" presStyleCnt="6"/>
      <dgm:spPr/>
    </dgm:pt>
    <dgm:pt modelId="{6A3990F7-490F-41E2-94FD-6A8EC8F3B385}" type="pres">
      <dgm:prSet presAssocID="{0DC216EF-4B20-4E34-AEA4-DC77C35EA6B7}" presName="horz1" presStyleCnt="0"/>
      <dgm:spPr/>
    </dgm:pt>
    <dgm:pt modelId="{328F12F6-45AB-4A51-804F-32CFB6D922BB}" type="pres">
      <dgm:prSet presAssocID="{0DC216EF-4B20-4E34-AEA4-DC77C35EA6B7}" presName="tx1" presStyleLbl="revTx" presStyleIdx="5" presStyleCnt="6"/>
      <dgm:spPr/>
    </dgm:pt>
    <dgm:pt modelId="{E5C0FA9E-EF6B-43E8-B569-AC72AA039999}" type="pres">
      <dgm:prSet presAssocID="{0DC216EF-4B20-4E34-AEA4-DC77C35EA6B7}" presName="vert1" presStyleCnt="0"/>
      <dgm:spPr/>
    </dgm:pt>
  </dgm:ptLst>
  <dgm:cxnLst>
    <dgm:cxn modelId="{F33E9303-0061-4577-AEA2-DC5451D6B92F}" srcId="{0736279B-AA9E-4C50-A0F3-D8E065FA9F2E}" destId="{7B6EB906-66F8-4F7C-9DA6-1E3C0AC2B86C}" srcOrd="0" destOrd="0" parTransId="{D5EE2E3F-FD65-4020-A499-BF5889473A5D}" sibTransId="{997DB17D-A92B-427F-A5BA-1830DB0BF7DA}"/>
    <dgm:cxn modelId="{F1756422-A64D-4AF7-A88D-CE1C67347BBC}" type="presOf" srcId="{AE23598B-B117-46DE-B6AF-51D4C448CA14}" destId="{D69D5481-F42F-4B75-9021-2C4C183B4EEB}" srcOrd="0" destOrd="0" presId="urn:microsoft.com/office/officeart/2008/layout/LinedList"/>
    <dgm:cxn modelId="{3C149560-5EB6-4BE9-B035-724691C29E24}" type="presOf" srcId="{8E231E1C-1A67-4BF0-9150-83179228C4D0}" destId="{8CFE0C0D-3C3F-439D-A565-C50371A4119D}" srcOrd="0" destOrd="0" presId="urn:microsoft.com/office/officeart/2008/layout/LinedList"/>
    <dgm:cxn modelId="{5259B06A-8325-41A1-87E5-C97673413CFE}" srcId="{0736279B-AA9E-4C50-A0F3-D8E065FA9F2E}" destId="{51CC21C6-DB90-47CC-A112-5AC7397F994B}" srcOrd="2" destOrd="0" parTransId="{3E00C437-77CE-445B-BFB4-31C529C6DB16}" sibTransId="{2023F28F-1B03-4361-B473-54651919C036}"/>
    <dgm:cxn modelId="{7DD55372-3B30-4995-ACF4-72CFF838DF0C}" type="presOf" srcId="{7B6EB906-66F8-4F7C-9DA6-1E3C0AC2B86C}" destId="{ED11EEDF-EFA1-45BF-963B-0AAE4C08691B}" srcOrd="0" destOrd="0" presId="urn:microsoft.com/office/officeart/2008/layout/LinedList"/>
    <dgm:cxn modelId="{1EA81E78-51EF-42CA-84FD-083AEB681D37}" srcId="{0736279B-AA9E-4C50-A0F3-D8E065FA9F2E}" destId="{AE23598B-B117-46DE-B6AF-51D4C448CA14}" srcOrd="4" destOrd="0" parTransId="{8046373E-2F47-467A-8EAB-7CE2589573D0}" sibTransId="{14066267-9E0A-4FC1-9123-749120B52C9C}"/>
    <dgm:cxn modelId="{389CB17E-E8B3-4858-9577-E54026AD55AC}" type="presOf" srcId="{51CC21C6-DB90-47CC-A112-5AC7397F994B}" destId="{87B76515-A193-41AD-B342-55FCEB029554}" srcOrd="0" destOrd="0" presId="urn:microsoft.com/office/officeart/2008/layout/LinedList"/>
    <dgm:cxn modelId="{D4710B8F-8FFB-43A4-BEA0-0115476BB027}" type="presOf" srcId="{5875457F-D0D4-4B91-9AFA-C0692EE4163C}" destId="{A3D1A5E5-E1B8-47EB-BF09-88502D18E281}" srcOrd="0" destOrd="0" presId="urn:microsoft.com/office/officeart/2008/layout/LinedList"/>
    <dgm:cxn modelId="{977FAC91-EFD5-4CC9-A6C9-22BE642F8854}" srcId="{0736279B-AA9E-4C50-A0F3-D8E065FA9F2E}" destId="{5875457F-D0D4-4B91-9AFA-C0692EE4163C}" srcOrd="1" destOrd="0" parTransId="{6E1ED6E3-732B-47C7-B69B-2B525B35F274}" sibTransId="{DFED8588-C1AB-4EEF-AA0E-79CDB1F642C7}"/>
    <dgm:cxn modelId="{2FEAAF98-C937-4FA0-8620-B98F92A106C0}" type="presOf" srcId="{0DC216EF-4B20-4E34-AEA4-DC77C35EA6B7}" destId="{328F12F6-45AB-4A51-804F-32CFB6D922BB}" srcOrd="0" destOrd="0" presId="urn:microsoft.com/office/officeart/2008/layout/LinedList"/>
    <dgm:cxn modelId="{5594649A-551D-44C1-9F2E-5E574AC169F9}" srcId="{0736279B-AA9E-4C50-A0F3-D8E065FA9F2E}" destId="{8E231E1C-1A67-4BF0-9150-83179228C4D0}" srcOrd="3" destOrd="0" parTransId="{D14FD963-D841-4C69-89BF-B1110E0EAEDD}" sibTransId="{FC8A4911-7D3B-40BE-9033-8605BA365FE1}"/>
    <dgm:cxn modelId="{6B9DA0BF-3434-4710-98CB-AFED64B40945}" srcId="{0736279B-AA9E-4C50-A0F3-D8E065FA9F2E}" destId="{0DC216EF-4B20-4E34-AEA4-DC77C35EA6B7}" srcOrd="5" destOrd="0" parTransId="{FD7EB27F-B475-4121-BC0D-8ABF1629D32E}" sibTransId="{39E1E448-A869-494C-BFC7-931AD6E7C349}"/>
    <dgm:cxn modelId="{0CEADDFC-DE92-4636-8F30-2C3121DF8C8F}" type="presOf" srcId="{0736279B-AA9E-4C50-A0F3-D8E065FA9F2E}" destId="{735D8126-E311-4DE0-9DBA-5BE14399313F}" srcOrd="0" destOrd="0" presId="urn:microsoft.com/office/officeart/2008/layout/LinedList"/>
    <dgm:cxn modelId="{518EB0C5-67D3-482F-92C5-4A7963D2BAB9}" type="presParOf" srcId="{735D8126-E311-4DE0-9DBA-5BE14399313F}" destId="{DDB5C988-55B2-4312-90B3-46A71A8FADA3}" srcOrd="0" destOrd="0" presId="urn:microsoft.com/office/officeart/2008/layout/LinedList"/>
    <dgm:cxn modelId="{706F26E9-FA41-4E20-BFD8-312527BC272C}" type="presParOf" srcId="{735D8126-E311-4DE0-9DBA-5BE14399313F}" destId="{5DF30854-2C9F-431F-B346-864E41D093A4}" srcOrd="1" destOrd="0" presId="urn:microsoft.com/office/officeart/2008/layout/LinedList"/>
    <dgm:cxn modelId="{79CF842C-ECB3-46F7-82D9-CCBCE27CEB3B}" type="presParOf" srcId="{5DF30854-2C9F-431F-B346-864E41D093A4}" destId="{ED11EEDF-EFA1-45BF-963B-0AAE4C08691B}" srcOrd="0" destOrd="0" presId="urn:microsoft.com/office/officeart/2008/layout/LinedList"/>
    <dgm:cxn modelId="{46412209-139E-4C33-8285-C1E6D24D1550}" type="presParOf" srcId="{5DF30854-2C9F-431F-B346-864E41D093A4}" destId="{76C9034D-1F7B-41BF-9822-FFEDC478532D}" srcOrd="1" destOrd="0" presId="urn:microsoft.com/office/officeart/2008/layout/LinedList"/>
    <dgm:cxn modelId="{7D5E3F17-D456-4D44-A463-FFD010A9FC18}" type="presParOf" srcId="{735D8126-E311-4DE0-9DBA-5BE14399313F}" destId="{388474AC-793D-40B0-BF41-447480DB0317}" srcOrd="2" destOrd="0" presId="urn:microsoft.com/office/officeart/2008/layout/LinedList"/>
    <dgm:cxn modelId="{B6DDBAD6-EA95-4306-82C0-56CA92DCF28F}" type="presParOf" srcId="{735D8126-E311-4DE0-9DBA-5BE14399313F}" destId="{765995D4-5DE1-4489-B010-D4DDE210C031}" srcOrd="3" destOrd="0" presId="urn:microsoft.com/office/officeart/2008/layout/LinedList"/>
    <dgm:cxn modelId="{049B25BC-5222-41D1-AC98-8BAF3E67D4FF}" type="presParOf" srcId="{765995D4-5DE1-4489-B010-D4DDE210C031}" destId="{A3D1A5E5-E1B8-47EB-BF09-88502D18E281}" srcOrd="0" destOrd="0" presId="urn:microsoft.com/office/officeart/2008/layout/LinedList"/>
    <dgm:cxn modelId="{E7244EEC-8FE2-4437-933D-8BECDA0FF0F3}" type="presParOf" srcId="{765995D4-5DE1-4489-B010-D4DDE210C031}" destId="{76289E69-C43E-48B6-A54A-2D6235D8F5C9}" srcOrd="1" destOrd="0" presId="urn:microsoft.com/office/officeart/2008/layout/LinedList"/>
    <dgm:cxn modelId="{FB6F9017-ABB7-45F1-BC08-4879FE3E1A10}" type="presParOf" srcId="{735D8126-E311-4DE0-9DBA-5BE14399313F}" destId="{E13FDC27-BC7D-46FA-8C5C-31EC05E0221B}" srcOrd="4" destOrd="0" presId="urn:microsoft.com/office/officeart/2008/layout/LinedList"/>
    <dgm:cxn modelId="{5BE293AE-B847-4008-AE72-E089B616F8B6}" type="presParOf" srcId="{735D8126-E311-4DE0-9DBA-5BE14399313F}" destId="{243F0FC1-5F68-4AA0-90C6-83EC268A539C}" srcOrd="5" destOrd="0" presId="urn:microsoft.com/office/officeart/2008/layout/LinedList"/>
    <dgm:cxn modelId="{51453D81-614F-43A0-8A95-AFDB3F09C000}" type="presParOf" srcId="{243F0FC1-5F68-4AA0-90C6-83EC268A539C}" destId="{87B76515-A193-41AD-B342-55FCEB029554}" srcOrd="0" destOrd="0" presId="urn:microsoft.com/office/officeart/2008/layout/LinedList"/>
    <dgm:cxn modelId="{0D6E8820-7017-4141-B090-8E9F1F3DC187}" type="presParOf" srcId="{243F0FC1-5F68-4AA0-90C6-83EC268A539C}" destId="{DF3A9B77-27AC-45CC-9E7D-E080B9F86BB9}" srcOrd="1" destOrd="0" presId="urn:microsoft.com/office/officeart/2008/layout/LinedList"/>
    <dgm:cxn modelId="{4DE4AE34-D156-4FC8-827B-9CF7FE23D3FB}" type="presParOf" srcId="{735D8126-E311-4DE0-9DBA-5BE14399313F}" destId="{5CFC9941-13DA-4983-9ACE-BCB7930CD5E6}" srcOrd="6" destOrd="0" presId="urn:microsoft.com/office/officeart/2008/layout/LinedList"/>
    <dgm:cxn modelId="{56EDA4D6-DB33-42F6-882B-AD6CCD49B9D1}" type="presParOf" srcId="{735D8126-E311-4DE0-9DBA-5BE14399313F}" destId="{EEA9B617-1C0F-4A81-A1DE-617B0FD211AB}" srcOrd="7" destOrd="0" presId="urn:microsoft.com/office/officeart/2008/layout/LinedList"/>
    <dgm:cxn modelId="{35323DA3-3A16-41F8-8A3B-5AB41D482782}" type="presParOf" srcId="{EEA9B617-1C0F-4A81-A1DE-617B0FD211AB}" destId="{8CFE0C0D-3C3F-439D-A565-C50371A4119D}" srcOrd="0" destOrd="0" presId="urn:microsoft.com/office/officeart/2008/layout/LinedList"/>
    <dgm:cxn modelId="{3DBED4F7-8720-4A13-8609-F108A2538C9A}" type="presParOf" srcId="{EEA9B617-1C0F-4A81-A1DE-617B0FD211AB}" destId="{00579E72-8C06-4466-B2B6-9C031F854E0A}" srcOrd="1" destOrd="0" presId="urn:microsoft.com/office/officeart/2008/layout/LinedList"/>
    <dgm:cxn modelId="{8ABD0CB7-B4D7-4FF3-BCFF-F71767620E99}" type="presParOf" srcId="{735D8126-E311-4DE0-9DBA-5BE14399313F}" destId="{A5503D1C-DA1D-4966-9195-54392D9D4208}" srcOrd="8" destOrd="0" presId="urn:microsoft.com/office/officeart/2008/layout/LinedList"/>
    <dgm:cxn modelId="{AF773F61-D14A-4E71-8140-4FE89073117E}" type="presParOf" srcId="{735D8126-E311-4DE0-9DBA-5BE14399313F}" destId="{7627790C-29DA-4298-B4F8-635E401DD7B5}" srcOrd="9" destOrd="0" presId="urn:microsoft.com/office/officeart/2008/layout/LinedList"/>
    <dgm:cxn modelId="{19C074D3-F49B-4BAB-8425-335224141BBE}" type="presParOf" srcId="{7627790C-29DA-4298-B4F8-635E401DD7B5}" destId="{D69D5481-F42F-4B75-9021-2C4C183B4EEB}" srcOrd="0" destOrd="0" presId="urn:microsoft.com/office/officeart/2008/layout/LinedList"/>
    <dgm:cxn modelId="{FE915D51-C3B5-421D-95A3-CD09CCD90C27}" type="presParOf" srcId="{7627790C-29DA-4298-B4F8-635E401DD7B5}" destId="{952347D7-316D-41F2-BFD5-502D2EC48554}" srcOrd="1" destOrd="0" presId="urn:microsoft.com/office/officeart/2008/layout/LinedList"/>
    <dgm:cxn modelId="{BFA6B237-A04D-430B-A7DD-1705B4188180}" type="presParOf" srcId="{735D8126-E311-4DE0-9DBA-5BE14399313F}" destId="{1D95699F-5E15-415E-9125-DD5950B1C4E3}" srcOrd="10" destOrd="0" presId="urn:microsoft.com/office/officeart/2008/layout/LinedList"/>
    <dgm:cxn modelId="{BF2DA89F-BB74-427C-B682-DE03C6726060}" type="presParOf" srcId="{735D8126-E311-4DE0-9DBA-5BE14399313F}" destId="{6A3990F7-490F-41E2-94FD-6A8EC8F3B385}" srcOrd="11" destOrd="0" presId="urn:microsoft.com/office/officeart/2008/layout/LinedList"/>
    <dgm:cxn modelId="{0381F081-8A84-43A6-B98C-A5EA5ACCC9D8}" type="presParOf" srcId="{6A3990F7-490F-41E2-94FD-6A8EC8F3B385}" destId="{328F12F6-45AB-4A51-804F-32CFB6D922BB}" srcOrd="0" destOrd="0" presId="urn:microsoft.com/office/officeart/2008/layout/LinedList"/>
    <dgm:cxn modelId="{DA760E8D-7C7F-496A-94D7-7783D43D7F4C}" type="presParOf" srcId="{6A3990F7-490F-41E2-94FD-6A8EC8F3B385}" destId="{E5C0FA9E-EF6B-43E8-B569-AC72AA03999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FB086-1A99-4A2A-AC73-94F967EB20AA}"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AE9617C5-8C04-4192-A0AD-27A7C230CF17}">
      <dgm:prSet/>
      <dgm:spPr/>
      <dgm:t>
        <a:bodyPr/>
        <a:lstStyle/>
        <a:p>
          <a:r>
            <a:rPr lang="en-US" dirty="0">
              <a:latin typeface="Times New Roman" panose="02020603050405020304" pitchFamily="18" charset="0"/>
              <a:cs typeface="Times New Roman" panose="02020603050405020304" pitchFamily="18" charset="0"/>
            </a:rPr>
            <a:t>Cyberbullying refers to a form of cybercrime where individuals use digital platforms such as social media and gaming communities to bully others. This involves sharing harmful, negative, false or personal information about the victim with the intention to degrade, threaten, humiliate or embarrass them online. This is a very serious issue as it can have a significant impact on the victim's mental health, and in some cases, it may even affect their entire life. Victims of cyberbullying may become scared, threatened, antisocial, and even depressed, leading them to contemplate suicide.</a:t>
          </a:r>
        </a:p>
      </dgm:t>
    </dgm:pt>
    <dgm:pt modelId="{A317DF58-CC4E-4FB7-86EA-AF73A23F3A06}" type="parTrans" cxnId="{4AF5B6E3-824B-47D5-BE86-B0FDB39DC6FA}">
      <dgm:prSet/>
      <dgm:spPr/>
      <dgm:t>
        <a:bodyPr/>
        <a:lstStyle/>
        <a:p>
          <a:endParaRPr lang="en-US"/>
        </a:p>
      </dgm:t>
    </dgm:pt>
    <dgm:pt modelId="{950406D3-E957-4B82-87F5-2EEAD991F63C}" type="sibTrans" cxnId="{4AF5B6E3-824B-47D5-BE86-B0FDB39DC6FA}">
      <dgm:prSet/>
      <dgm:spPr/>
      <dgm:t>
        <a:bodyPr/>
        <a:lstStyle/>
        <a:p>
          <a:endParaRPr lang="en-US"/>
        </a:p>
      </dgm:t>
    </dgm:pt>
    <dgm:pt modelId="{720C807B-7221-4722-813A-C2CE450D736D}">
      <dgm:prSet/>
      <dgm:spPr/>
      <dgm:t>
        <a:bodyPr/>
        <a:lstStyle/>
        <a:p>
          <a:r>
            <a:rPr lang="en-US" dirty="0">
              <a:latin typeface="Times New Roman" panose="02020603050405020304" pitchFamily="18" charset="0"/>
              <a:cs typeface="Times New Roman" panose="02020603050405020304" pitchFamily="18" charset="0"/>
            </a:rPr>
            <a:t>Twitter is one of the most prominent social media platforms where cyberbullying occurs. In this project, our goal is to detect cyberbullying-related posts, chats, and comments from Twitter's dataset. By successfully accomplishing this project, we can identify different types of cyberbullying and classify the texts according to the type of cyberbullying involved.</a:t>
          </a:r>
        </a:p>
      </dgm:t>
    </dgm:pt>
    <dgm:pt modelId="{29C74EA9-DF73-4F77-AE3C-40B20CDADEC1}" type="parTrans" cxnId="{30658F4E-58AA-482D-B66E-4A2B20A1DCBE}">
      <dgm:prSet/>
      <dgm:spPr/>
      <dgm:t>
        <a:bodyPr/>
        <a:lstStyle/>
        <a:p>
          <a:endParaRPr lang="en-US"/>
        </a:p>
      </dgm:t>
    </dgm:pt>
    <dgm:pt modelId="{D183E65A-D99D-413F-8322-34CE992B8C01}" type="sibTrans" cxnId="{30658F4E-58AA-482D-B66E-4A2B20A1DCBE}">
      <dgm:prSet/>
      <dgm:spPr/>
      <dgm:t>
        <a:bodyPr/>
        <a:lstStyle/>
        <a:p>
          <a:endParaRPr lang="en-US"/>
        </a:p>
      </dgm:t>
    </dgm:pt>
    <dgm:pt modelId="{A3BE71DA-486B-4954-8FBC-027784D55DF9}" type="pres">
      <dgm:prSet presAssocID="{32EFB086-1A99-4A2A-AC73-94F967EB20AA}" presName="Name0" presStyleCnt="0">
        <dgm:presLayoutVars>
          <dgm:dir/>
          <dgm:animLvl val="lvl"/>
          <dgm:resizeHandles val="exact"/>
        </dgm:presLayoutVars>
      </dgm:prSet>
      <dgm:spPr/>
    </dgm:pt>
    <dgm:pt modelId="{6B87A99D-9B6A-47AA-B661-C41779140C48}" type="pres">
      <dgm:prSet presAssocID="{720C807B-7221-4722-813A-C2CE450D736D}" presName="boxAndChildren" presStyleCnt="0"/>
      <dgm:spPr/>
    </dgm:pt>
    <dgm:pt modelId="{0E354147-FA78-4D96-987C-C3DDE4E97321}" type="pres">
      <dgm:prSet presAssocID="{720C807B-7221-4722-813A-C2CE450D736D}" presName="parentTextBox" presStyleLbl="node1" presStyleIdx="0" presStyleCnt="2"/>
      <dgm:spPr/>
    </dgm:pt>
    <dgm:pt modelId="{8F8C8EB4-A423-4262-B364-767483B35820}" type="pres">
      <dgm:prSet presAssocID="{950406D3-E957-4B82-87F5-2EEAD991F63C}" presName="sp" presStyleCnt="0"/>
      <dgm:spPr/>
    </dgm:pt>
    <dgm:pt modelId="{627DC289-1E2E-4BDB-8A41-E89399AC006E}" type="pres">
      <dgm:prSet presAssocID="{AE9617C5-8C04-4192-A0AD-27A7C230CF17}" presName="arrowAndChildren" presStyleCnt="0"/>
      <dgm:spPr/>
    </dgm:pt>
    <dgm:pt modelId="{A0AFE945-3352-41FF-AC58-A6F6539E4116}" type="pres">
      <dgm:prSet presAssocID="{AE9617C5-8C04-4192-A0AD-27A7C230CF17}" presName="parentTextArrow" presStyleLbl="node1" presStyleIdx="1" presStyleCnt="2"/>
      <dgm:spPr/>
    </dgm:pt>
  </dgm:ptLst>
  <dgm:cxnLst>
    <dgm:cxn modelId="{1DD76A2D-846F-46F5-A8F7-5109FBA8D90B}" type="presOf" srcId="{32EFB086-1A99-4A2A-AC73-94F967EB20AA}" destId="{A3BE71DA-486B-4954-8FBC-027784D55DF9}" srcOrd="0" destOrd="0" presId="urn:microsoft.com/office/officeart/2005/8/layout/process4"/>
    <dgm:cxn modelId="{30658F4E-58AA-482D-B66E-4A2B20A1DCBE}" srcId="{32EFB086-1A99-4A2A-AC73-94F967EB20AA}" destId="{720C807B-7221-4722-813A-C2CE450D736D}" srcOrd="1" destOrd="0" parTransId="{29C74EA9-DF73-4F77-AE3C-40B20CDADEC1}" sibTransId="{D183E65A-D99D-413F-8322-34CE992B8C01}"/>
    <dgm:cxn modelId="{8A36F29C-B34C-4F56-92C8-CD234EB069C8}" type="presOf" srcId="{AE9617C5-8C04-4192-A0AD-27A7C230CF17}" destId="{A0AFE945-3352-41FF-AC58-A6F6539E4116}" srcOrd="0" destOrd="0" presId="urn:microsoft.com/office/officeart/2005/8/layout/process4"/>
    <dgm:cxn modelId="{984923D7-7B5A-4147-A56E-04D9578B0776}" type="presOf" srcId="{720C807B-7221-4722-813A-C2CE450D736D}" destId="{0E354147-FA78-4D96-987C-C3DDE4E97321}" srcOrd="0" destOrd="0" presId="urn:microsoft.com/office/officeart/2005/8/layout/process4"/>
    <dgm:cxn modelId="{4AF5B6E3-824B-47D5-BE86-B0FDB39DC6FA}" srcId="{32EFB086-1A99-4A2A-AC73-94F967EB20AA}" destId="{AE9617C5-8C04-4192-A0AD-27A7C230CF17}" srcOrd="0" destOrd="0" parTransId="{A317DF58-CC4E-4FB7-86EA-AF73A23F3A06}" sibTransId="{950406D3-E957-4B82-87F5-2EEAD991F63C}"/>
    <dgm:cxn modelId="{AA1999B9-3D54-4CC2-A7EC-D2CC7AF25298}" type="presParOf" srcId="{A3BE71DA-486B-4954-8FBC-027784D55DF9}" destId="{6B87A99D-9B6A-47AA-B661-C41779140C48}" srcOrd="0" destOrd="0" presId="urn:microsoft.com/office/officeart/2005/8/layout/process4"/>
    <dgm:cxn modelId="{8F52000D-4199-4717-948F-A24BD05221E2}" type="presParOf" srcId="{6B87A99D-9B6A-47AA-B661-C41779140C48}" destId="{0E354147-FA78-4D96-987C-C3DDE4E97321}" srcOrd="0" destOrd="0" presId="urn:microsoft.com/office/officeart/2005/8/layout/process4"/>
    <dgm:cxn modelId="{4EF055E4-603E-49C3-B846-82EF41A2983F}" type="presParOf" srcId="{A3BE71DA-486B-4954-8FBC-027784D55DF9}" destId="{8F8C8EB4-A423-4262-B364-767483B35820}" srcOrd="1" destOrd="0" presId="urn:microsoft.com/office/officeart/2005/8/layout/process4"/>
    <dgm:cxn modelId="{8591E667-8400-42D0-A064-1C3A976A4B0E}" type="presParOf" srcId="{A3BE71DA-486B-4954-8FBC-027784D55DF9}" destId="{627DC289-1E2E-4BDB-8A41-E89399AC006E}" srcOrd="2" destOrd="0" presId="urn:microsoft.com/office/officeart/2005/8/layout/process4"/>
    <dgm:cxn modelId="{80B9B39D-6605-4C55-9009-09E61A7D541C}" type="presParOf" srcId="{627DC289-1E2E-4BDB-8A41-E89399AC006E}" destId="{A0AFE945-3352-41FF-AC58-A6F6539E4116}"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5C988-55B2-4312-90B3-46A71A8FADA3}">
      <dsp:nvSpPr>
        <dsp:cNvPr id="0" name=""/>
        <dsp:cNvSpPr/>
      </dsp:nvSpPr>
      <dsp:spPr>
        <a:xfrm>
          <a:off x="0" y="2330"/>
          <a:ext cx="5614987"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1EEDF-EFA1-45BF-963B-0AAE4C08691B}">
      <dsp:nvSpPr>
        <dsp:cNvPr id="0" name=""/>
        <dsp:cNvSpPr/>
      </dsp:nvSpPr>
      <dsp:spPr>
        <a:xfrm>
          <a:off x="0" y="2330"/>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Problem Statement</a:t>
          </a:r>
        </a:p>
      </dsp:txBody>
      <dsp:txXfrm>
        <a:off x="0" y="2330"/>
        <a:ext cx="5614987" cy="794825"/>
      </dsp:txXfrm>
    </dsp:sp>
    <dsp:sp modelId="{388474AC-793D-40B0-BF41-447480DB0317}">
      <dsp:nvSpPr>
        <dsp:cNvPr id="0" name=""/>
        <dsp:cNvSpPr/>
      </dsp:nvSpPr>
      <dsp:spPr>
        <a:xfrm>
          <a:off x="0" y="797156"/>
          <a:ext cx="5614987" cy="0"/>
        </a:xfrm>
        <a:prstGeom prst="line">
          <a:avLst/>
        </a:prstGeom>
        <a:solidFill>
          <a:schemeClr val="accent5">
            <a:hueOff val="1247448"/>
            <a:satOff val="-803"/>
            <a:lumOff val="549"/>
            <a:alphaOff val="0"/>
          </a:schemeClr>
        </a:solidFill>
        <a:ln w="19050" cap="rnd" cmpd="sng" algn="ctr">
          <a:solidFill>
            <a:schemeClr val="accent5">
              <a:hueOff val="1247448"/>
              <a:satOff val="-803"/>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1A5E5-E1B8-47EB-BF09-88502D18E281}">
      <dsp:nvSpPr>
        <dsp:cNvPr id="0" name=""/>
        <dsp:cNvSpPr/>
      </dsp:nvSpPr>
      <dsp:spPr>
        <a:xfrm>
          <a:off x="0" y="797156"/>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Dataset Description</a:t>
          </a:r>
        </a:p>
      </dsp:txBody>
      <dsp:txXfrm>
        <a:off x="0" y="797156"/>
        <a:ext cx="5614987" cy="794825"/>
      </dsp:txXfrm>
    </dsp:sp>
    <dsp:sp modelId="{E13FDC27-BC7D-46FA-8C5C-31EC05E0221B}">
      <dsp:nvSpPr>
        <dsp:cNvPr id="0" name=""/>
        <dsp:cNvSpPr/>
      </dsp:nvSpPr>
      <dsp:spPr>
        <a:xfrm>
          <a:off x="0" y="1591981"/>
          <a:ext cx="5614987" cy="0"/>
        </a:xfrm>
        <a:prstGeom prst="line">
          <a:avLst/>
        </a:prstGeom>
        <a:solidFill>
          <a:schemeClr val="accent5">
            <a:hueOff val="2494895"/>
            <a:satOff val="-1605"/>
            <a:lumOff val="1098"/>
            <a:alphaOff val="0"/>
          </a:schemeClr>
        </a:solidFill>
        <a:ln w="19050" cap="rnd" cmpd="sng" algn="ctr">
          <a:solidFill>
            <a:schemeClr val="accent5">
              <a:hueOff val="2494895"/>
              <a:satOff val="-1605"/>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76515-A193-41AD-B342-55FCEB029554}">
      <dsp:nvSpPr>
        <dsp:cNvPr id="0" name=""/>
        <dsp:cNvSpPr/>
      </dsp:nvSpPr>
      <dsp:spPr>
        <a:xfrm>
          <a:off x="0" y="1591981"/>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Software Components</a:t>
          </a:r>
        </a:p>
      </dsp:txBody>
      <dsp:txXfrm>
        <a:off x="0" y="1591981"/>
        <a:ext cx="5614987" cy="794825"/>
      </dsp:txXfrm>
    </dsp:sp>
    <dsp:sp modelId="{5CFC9941-13DA-4983-9ACE-BCB7930CD5E6}">
      <dsp:nvSpPr>
        <dsp:cNvPr id="0" name=""/>
        <dsp:cNvSpPr/>
      </dsp:nvSpPr>
      <dsp:spPr>
        <a:xfrm>
          <a:off x="0" y="2386806"/>
          <a:ext cx="5614987" cy="0"/>
        </a:xfrm>
        <a:prstGeom prst="line">
          <a:avLst/>
        </a:prstGeom>
        <a:solidFill>
          <a:schemeClr val="accent5">
            <a:hueOff val="3742343"/>
            <a:satOff val="-2408"/>
            <a:lumOff val="1646"/>
            <a:alphaOff val="0"/>
          </a:schemeClr>
        </a:solidFill>
        <a:ln w="19050" cap="rnd" cmpd="sng" algn="ctr">
          <a:solidFill>
            <a:schemeClr val="accent5">
              <a:hueOff val="3742343"/>
              <a:satOff val="-2408"/>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E0C0D-3C3F-439D-A565-C50371A4119D}">
      <dsp:nvSpPr>
        <dsp:cNvPr id="0" name=""/>
        <dsp:cNvSpPr/>
      </dsp:nvSpPr>
      <dsp:spPr>
        <a:xfrm>
          <a:off x="0" y="2386806"/>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 Algorithms</a:t>
          </a:r>
        </a:p>
      </dsp:txBody>
      <dsp:txXfrm>
        <a:off x="0" y="2386806"/>
        <a:ext cx="5614987" cy="794825"/>
      </dsp:txXfrm>
    </dsp:sp>
    <dsp:sp modelId="{A5503D1C-DA1D-4966-9195-54392D9D4208}">
      <dsp:nvSpPr>
        <dsp:cNvPr id="0" name=""/>
        <dsp:cNvSpPr/>
      </dsp:nvSpPr>
      <dsp:spPr>
        <a:xfrm>
          <a:off x="0" y="3181631"/>
          <a:ext cx="5614987" cy="0"/>
        </a:xfrm>
        <a:prstGeom prst="line">
          <a:avLst/>
        </a:prstGeom>
        <a:solidFill>
          <a:schemeClr val="accent5">
            <a:hueOff val="4989790"/>
            <a:satOff val="-3210"/>
            <a:lumOff val="2195"/>
            <a:alphaOff val="0"/>
          </a:schemeClr>
        </a:solidFill>
        <a:ln w="19050" cap="rnd" cmpd="sng" algn="ctr">
          <a:solidFill>
            <a:schemeClr val="accent5">
              <a:hueOff val="4989790"/>
              <a:satOff val="-3210"/>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5481-F42F-4B75-9021-2C4C183B4EEB}">
      <dsp:nvSpPr>
        <dsp:cNvPr id="0" name=""/>
        <dsp:cNvSpPr/>
      </dsp:nvSpPr>
      <dsp:spPr>
        <a:xfrm>
          <a:off x="0" y="3181631"/>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Prediction of Cyberbullying Tweets by Type</a:t>
          </a:r>
        </a:p>
      </dsp:txBody>
      <dsp:txXfrm>
        <a:off x="0" y="3181631"/>
        <a:ext cx="5614987" cy="794825"/>
      </dsp:txXfrm>
    </dsp:sp>
    <dsp:sp modelId="{1D95699F-5E15-415E-9125-DD5950B1C4E3}">
      <dsp:nvSpPr>
        <dsp:cNvPr id="0" name=""/>
        <dsp:cNvSpPr/>
      </dsp:nvSpPr>
      <dsp:spPr>
        <a:xfrm>
          <a:off x="0" y="3976456"/>
          <a:ext cx="5614987"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F12F6-45AB-4A51-804F-32CFB6D922BB}">
      <dsp:nvSpPr>
        <dsp:cNvPr id="0" name=""/>
        <dsp:cNvSpPr/>
      </dsp:nvSpPr>
      <dsp:spPr>
        <a:xfrm>
          <a:off x="0" y="3976456"/>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Summary</a:t>
          </a:r>
        </a:p>
      </dsp:txBody>
      <dsp:txXfrm>
        <a:off x="0" y="3976456"/>
        <a:ext cx="5614987" cy="794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54147-FA78-4D96-987C-C3DDE4E97321}">
      <dsp:nvSpPr>
        <dsp:cNvPr id="0" name=""/>
        <dsp:cNvSpPr/>
      </dsp:nvSpPr>
      <dsp:spPr>
        <a:xfrm>
          <a:off x="0" y="2881128"/>
          <a:ext cx="5614987" cy="1890332"/>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Twitter is one of the most prominent social media platforms where cyberbullying occurs. In this project, our goal is to detect cyberbullying-related posts, chats, and comments from Twitter's dataset. By successfully accomplishing this project, we can identify different types of cyberbullying and classify the texts according to the type of cyberbullying involved.</a:t>
          </a:r>
        </a:p>
      </dsp:txBody>
      <dsp:txXfrm>
        <a:off x="0" y="2881128"/>
        <a:ext cx="5614987" cy="1890332"/>
      </dsp:txXfrm>
    </dsp:sp>
    <dsp:sp modelId="{A0AFE945-3352-41FF-AC58-A6F6539E4116}">
      <dsp:nvSpPr>
        <dsp:cNvPr id="0" name=""/>
        <dsp:cNvSpPr/>
      </dsp:nvSpPr>
      <dsp:spPr>
        <a:xfrm rot="10800000">
          <a:off x="0" y="2152"/>
          <a:ext cx="5614987" cy="2907330"/>
        </a:xfrm>
        <a:prstGeom prst="upArrowCallou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Cyberbullying refers to a form of cybercrime where individuals use digital platforms such as social media and gaming communities to bully others. This involves sharing harmful, negative, false or personal information about the victim with the intention to degrade, threaten, humiliate or embarrass them online. This is a very serious issue as it can have a significant impact on the victim's mental health, and in some cases, it may even affect their entire life. Victims of cyberbullying may become scared, threatened, antisocial, and even depressed, leading them to contemplate suicide.</a:t>
          </a:r>
        </a:p>
      </dsp:txBody>
      <dsp:txXfrm rot="10800000">
        <a:off x="0" y="2152"/>
        <a:ext cx="5614987" cy="18890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278363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1D316-2873-4DFF-B05C-596FEB7538D1}"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377749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328756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83981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1635416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240715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253593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1053708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418706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245100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31683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1D316-2873-4DFF-B05C-596FEB7538D1}"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103587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1D316-2873-4DFF-B05C-596FEB7538D1}"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423620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100444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313584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11D316-2873-4DFF-B05C-596FEB7538D1}" type="datetimeFigureOut">
              <a:rPr lang="en-US" smtClean="0"/>
              <a:t>5/3/2023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321825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1D316-2873-4DFF-B05C-596FEB7538D1}"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B80EA-DE74-43A8-8A91-80616864BFB4}" type="slidenum">
              <a:rPr lang="en-US" smtClean="0"/>
              <a:t>‹#›</a:t>
            </a:fld>
            <a:endParaRPr lang="en-US"/>
          </a:p>
        </p:txBody>
      </p:sp>
    </p:spTree>
    <p:extLst>
      <p:ext uri="{BB962C8B-B14F-4D97-AF65-F5344CB8AC3E}">
        <p14:creationId xmlns:p14="http://schemas.microsoft.com/office/powerpoint/2010/main" val="306371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11D316-2873-4DFF-B05C-596FEB7538D1}" type="datetimeFigureOut">
              <a:rPr lang="en-US" smtClean="0"/>
              <a:t>5/3/2023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AB80EA-DE74-43A8-8A91-80616864BFB4}" type="slidenum">
              <a:rPr lang="en-US" smtClean="0"/>
              <a:t>‹#›</a:t>
            </a:fld>
            <a:endParaRPr lang="en-US"/>
          </a:p>
        </p:txBody>
      </p:sp>
    </p:spTree>
    <p:extLst>
      <p:ext uri="{BB962C8B-B14F-4D97-AF65-F5344CB8AC3E}">
        <p14:creationId xmlns:p14="http://schemas.microsoft.com/office/powerpoint/2010/main" val="422520904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53E5-62A8-1060-2794-52CDE5A500D6}"/>
              </a:ext>
            </a:extLst>
          </p:cNvPr>
          <p:cNvSpPr>
            <a:spLocks noGrp="1"/>
          </p:cNvSpPr>
          <p:nvPr>
            <p:ph type="ctrTitle"/>
          </p:nvPr>
        </p:nvSpPr>
        <p:spPr>
          <a:xfrm>
            <a:off x="706328" y="501403"/>
            <a:ext cx="10291664" cy="1660850"/>
          </a:xfrm>
        </p:spPr>
        <p:txBody>
          <a:bodyPr>
            <a:noAutofit/>
          </a:bodyPr>
          <a:lstStyle/>
          <a:p>
            <a:r>
              <a:rPr lang="en-US" sz="3600" b="0" i="0" dirty="0">
                <a:solidFill>
                  <a:schemeClr val="bg2">
                    <a:lumMod val="10000"/>
                  </a:schemeClr>
                </a:solidFill>
                <a:effectLst/>
                <a:latin typeface="Times New Roman" panose="02020603050405020304" pitchFamily="18" charset="0"/>
                <a:cs typeface="Times New Roman" panose="02020603050405020304" pitchFamily="18" charset="0"/>
              </a:rPr>
              <a:t>Predicting and Analyzing Cyberbullying on Twitter Using Machine Learning Algorithms</a:t>
            </a:r>
            <a:endParaRPr lang="en-US" sz="36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866B344-108A-5597-C2FD-55D245D0B342}"/>
              </a:ext>
            </a:extLst>
          </p:cNvPr>
          <p:cNvSpPr>
            <a:spLocks noGrp="1"/>
          </p:cNvSpPr>
          <p:nvPr>
            <p:ph type="subTitle" idx="1"/>
          </p:nvPr>
        </p:nvSpPr>
        <p:spPr>
          <a:xfrm>
            <a:off x="1524000" y="3602037"/>
            <a:ext cx="9635412" cy="2574827"/>
          </a:xfrm>
        </p:spPr>
        <p:txBody>
          <a:bodyPr>
            <a:normAutofit/>
          </a:bodyPr>
          <a:lstStyle/>
          <a:p>
            <a:r>
              <a:rPr lang="en-US" sz="2000" dirty="0">
                <a:latin typeface="Times New Roman" panose="02020603050405020304" pitchFamily="18" charset="0"/>
                <a:cs typeface="Times New Roman" panose="02020603050405020304" pitchFamily="18" charset="0"/>
              </a:rPr>
              <a:t>TEAM SKYLINE</a:t>
            </a:r>
          </a:p>
          <a:p>
            <a:r>
              <a:rPr lang="en-US" sz="2000" dirty="0">
                <a:latin typeface="Times New Roman" panose="02020603050405020304" pitchFamily="18" charset="0"/>
                <a:cs typeface="Times New Roman" panose="02020603050405020304" pitchFamily="18" charset="0"/>
              </a:rPr>
              <a:t>Anjani Prasad Gajula	</a:t>
            </a:r>
          </a:p>
          <a:p>
            <a:r>
              <a:rPr lang="en-US" sz="2000" dirty="0">
                <a:latin typeface="Times New Roman" panose="02020603050405020304" pitchFamily="18" charset="0"/>
                <a:cs typeface="Times New Roman" panose="02020603050405020304" pitchFamily="18" charset="0"/>
              </a:rPr>
              <a:t>Sri Vardhan Reddy Gankidi</a:t>
            </a:r>
          </a:p>
          <a:p>
            <a:r>
              <a:rPr lang="en-US" sz="2000" dirty="0">
                <a:latin typeface="Times New Roman" panose="02020603050405020304" pitchFamily="18" charset="0"/>
                <a:cs typeface="Times New Roman" panose="02020603050405020304" pitchFamily="18" charset="0"/>
              </a:rPr>
              <a:t>Ajay Kumar Nagula</a:t>
            </a:r>
          </a:p>
          <a:p>
            <a:r>
              <a:rPr lang="en-US" sz="2000" dirty="0">
                <a:latin typeface="Times New Roman" panose="02020603050405020304" pitchFamily="18" charset="0"/>
                <a:cs typeface="Times New Roman" panose="02020603050405020304" pitchFamily="18" charset="0"/>
              </a:rPr>
              <a:t>Sai Lokesh TIPPABHOTLA</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7120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4B712E-6BBF-4241-BAB7-D7E064B17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22F3D4E-E5F5-4623-B278-D7E30BEF9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AB44F588-8CF2-FA0B-8B94-DBDC53A0B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2503"/>
            <a:ext cx="5134516" cy="4312993"/>
          </a:xfrm>
          <a:prstGeom prst="rect">
            <a:avLst/>
          </a:prstGeom>
        </p:spPr>
      </p:pic>
      <p:sp useBgFill="1">
        <p:nvSpPr>
          <p:cNvPr id="13" name="Rectangle 12">
            <a:extLst>
              <a:ext uri="{FF2B5EF4-FFF2-40B4-BE49-F238E27FC236}">
                <a16:creationId xmlns:a16="http://schemas.microsoft.com/office/drawing/2014/main" id="{7B7F5E51-5BF8-4198-AD70-78D94F3A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74979"/>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F4282DF-57C1-87D3-45B5-1F940920AFF2}"/>
              </a:ext>
            </a:extLst>
          </p:cNvPr>
          <p:cNvPicPr>
            <a:picLocks noChangeAspect="1"/>
          </p:cNvPicPr>
          <p:nvPr/>
        </p:nvPicPr>
        <p:blipFill rotWithShape="1">
          <a:blip r:embed="rId3"/>
          <a:srcRect l="-23060" t="-12930" r="24938" b="12930"/>
          <a:stretch/>
        </p:blipFill>
        <p:spPr>
          <a:xfrm>
            <a:off x="5303520" y="2319859"/>
            <a:ext cx="5919037" cy="2099741"/>
          </a:xfrm>
          <a:prstGeom prst="rect">
            <a:avLst/>
          </a:prstGeom>
        </p:spPr>
      </p:pic>
    </p:spTree>
    <p:extLst>
      <p:ext uri="{BB962C8B-B14F-4D97-AF65-F5344CB8AC3E}">
        <p14:creationId xmlns:p14="http://schemas.microsoft.com/office/powerpoint/2010/main" val="19990256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88F3EA87-96CB-6DFE-A670-C5ADABA3AD01}"/>
              </a:ext>
            </a:extLst>
          </p:cNvPr>
          <p:cNvSpPr txBox="1"/>
          <p:nvPr/>
        </p:nvSpPr>
        <p:spPr>
          <a:xfrm>
            <a:off x="265759" y="289654"/>
            <a:ext cx="3505494" cy="3785419"/>
          </a:xfrm>
          <a:prstGeom prst="rect">
            <a:avLst/>
          </a:prstGeom>
        </p:spPr>
        <p:txBody>
          <a:bodyPr vert="horz" lIns="91440" tIns="45720" rIns="91440" bIns="45720" rtlCol="0">
            <a:noAutofit/>
          </a:bodyPr>
          <a:lstStyle/>
          <a:p>
            <a:pPr>
              <a:lnSpc>
                <a:spcPct val="150000"/>
              </a:lnSpc>
              <a:spcBef>
                <a:spcPts val="1000"/>
              </a:spcBef>
              <a:buClr>
                <a:schemeClr val="bg2">
                  <a:lumMod val="40000"/>
                  <a:lumOff val="60000"/>
                </a:schemeClr>
              </a:buClr>
              <a:buSzPct val="80000"/>
              <a:buFont typeface="Wingdings 3" charset="2"/>
              <a:buChar char=""/>
            </a:pPr>
            <a:r>
              <a:rPr lang="en-US">
                <a:solidFill>
                  <a:schemeClr val="accent1"/>
                </a:solidFill>
                <a:latin typeface="Times New Roman" panose="02020603050405020304" pitchFamily="18" charset="0"/>
                <a:ea typeface="+mj-ea"/>
                <a:cs typeface="Times New Roman" panose="02020603050405020304" pitchFamily="18" charset="0"/>
              </a:rPr>
              <a:t>Logistic Regression</a:t>
            </a:r>
          </a:p>
          <a:p>
            <a:pPr>
              <a:lnSpc>
                <a:spcPct val="150000"/>
              </a:lnSpc>
              <a:spcBef>
                <a:spcPts val="1000"/>
              </a:spcBef>
              <a:buClr>
                <a:schemeClr val="bg2">
                  <a:lumMod val="40000"/>
                  <a:lumOff val="60000"/>
                </a:schemeClr>
              </a:buClr>
              <a:buSzPct val="80000"/>
              <a:buFont typeface="Wingdings 3" charset="2"/>
              <a:buChar char=""/>
            </a:pPr>
            <a:r>
              <a:rPr lang="en-US" sz="1400">
                <a:solidFill>
                  <a:srgbClr val="FFFFFF"/>
                </a:solidFill>
                <a:latin typeface="Times New Roman" panose="02020603050405020304" pitchFamily="18" charset="0"/>
                <a:ea typeface="+mj-ea"/>
                <a:cs typeface="Times New Roman" panose="02020603050405020304" pitchFamily="18" charset="0"/>
              </a:rPr>
              <a:t>It is a statistical machine learning algorithm used for classification tasks. It models the probability of a binary or categorical dependent variable based on one or more independent variables, by applying a logistic function to the linear combination of the input variables. The logistic function outputs a value between 0 and 1, which represents the predicted probability of the positive class. The algorithm learns the optimal values of the coefficients (weights) for each input variable by minimizing a cost function, typically using gradient descent or other optimization methods. Logistic Regression is widely used in many fields, such as marketing, finance, healthcare, and social sciences, where binary or multi-class classification problems are common.</a:t>
            </a:r>
          </a:p>
          <a:p>
            <a:pPr>
              <a:lnSpc>
                <a:spcPct val="150000"/>
              </a:lnSpc>
              <a:spcBef>
                <a:spcPts val="1000"/>
              </a:spcBef>
              <a:buClr>
                <a:schemeClr val="bg2">
                  <a:lumMod val="40000"/>
                  <a:lumOff val="60000"/>
                </a:schemeClr>
              </a:buClr>
              <a:buSzPct val="80000"/>
              <a:buFont typeface="Wingdings 3" charset="2"/>
              <a:buChar char=""/>
            </a:pPr>
            <a:endParaRPr lang="en-US" sz="1400">
              <a:solidFill>
                <a:srgbClr val="FFFFFF"/>
              </a:solidFill>
              <a:latin typeface="Times New Roman" panose="02020603050405020304" pitchFamily="18" charset="0"/>
              <a:ea typeface="+mj-ea"/>
              <a:cs typeface="Times New Roman" panose="02020603050405020304" pitchFamily="18" charset="0"/>
            </a:endParaRPr>
          </a:p>
          <a:p>
            <a:pPr>
              <a:lnSpc>
                <a:spcPct val="150000"/>
              </a:lnSpc>
              <a:spcBef>
                <a:spcPts val="1000"/>
              </a:spcBef>
              <a:buClr>
                <a:schemeClr val="bg2">
                  <a:lumMod val="40000"/>
                  <a:lumOff val="60000"/>
                </a:schemeClr>
              </a:buClr>
              <a:buSzPct val="80000"/>
              <a:buFont typeface="Wingdings 3" charset="2"/>
              <a:buChar char=""/>
            </a:pPr>
            <a:endParaRPr lang="en-US" sz="1400">
              <a:solidFill>
                <a:srgbClr val="FFFFFF"/>
              </a:solidFill>
              <a:latin typeface="Times New Roman" panose="02020603050405020304" pitchFamily="18" charset="0"/>
              <a:ea typeface="+mj-ea"/>
              <a:cs typeface="Times New Roman" panose="02020603050405020304" pitchFamily="18" charset="0"/>
            </a:endParaRPr>
          </a:p>
          <a:p>
            <a:pPr>
              <a:lnSpc>
                <a:spcPct val="150000"/>
              </a:lnSpc>
              <a:spcBef>
                <a:spcPts val="1000"/>
              </a:spcBef>
              <a:buClr>
                <a:schemeClr val="bg2">
                  <a:lumMod val="40000"/>
                  <a:lumOff val="60000"/>
                </a:schemeClr>
              </a:buClr>
              <a:buSzPct val="80000"/>
              <a:buFont typeface="Wingdings 3" charset="2"/>
              <a:buChar char=""/>
            </a:pPr>
            <a:endParaRPr lang="en-US" sz="1400">
              <a:solidFill>
                <a:srgbClr val="FFFFFF"/>
              </a:solidFill>
              <a:latin typeface="Times New Roman" panose="02020603050405020304" pitchFamily="18" charset="0"/>
              <a:ea typeface="+mj-ea"/>
              <a:cs typeface="Times New Roman" panose="02020603050405020304" pitchFamily="18" charset="0"/>
            </a:endParaRPr>
          </a:p>
          <a:p>
            <a:pPr>
              <a:lnSpc>
                <a:spcPct val="150000"/>
              </a:lnSpc>
              <a:spcBef>
                <a:spcPts val="1000"/>
              </a:spcBef>
              <a:buClr>
                <a:schemeClr val="bg2">
                  <a:lumMod val="40000"/>
                  <a:lumOff val="60000"/>
                </a:schemeClr>
              </a:buClr>
              <a:buSzPct val="80000"/>
              <a:buFont typeface="Wingdings 3" charset="2"/>
              <a:buChar char=""/>
            </a:pPr>
            <a:endParaRPr lang="en-US" sz="1400">
              <a:solidFill>
                <a:srgbClr val="FFFFFF"/>
              </a:solidFill>
              <a:latin typeface="Times New Roman" panose="02020603050405020304" pitchFamily="18" charset="0"/>
              <a:ea typeface="+mj-ea"/>
              <a:cs typeface="Times New Roman" panose="02020603050405020304" pitchFamily="18" charset="0"/>
            </a:endParaRPr>
          </a:p>
          <a:p>
            <a:pPr>
              <a:lnSpc>
                <a:spcPct val="150000"/>
              </a:lnSpc>
              <a:spcBef>
                <a:spcPts val="1000"/>
              </a:spcBef>
              <a:buClr>
                <a:schemeClr val="bg2">
                  <a:lumMod val="40000"/>
                  <a:lumOff val="60000"/>
                </a:schemeClr>
              </a:buClr>
              <a:buSzPct val="80000"/>
              <a:buFont typeface="Wingdings 3" charset="2"/>
              <a:buChar char=""/>
            </a:pPr>
            <a:endParaRPr lang="en-US" sz="1400" dirty="0">
              <a:solidFill>
                <a:srgbClr val="FFFFFF"/>
              </a:solidFill>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61AA4EE4-780E-B723-CD9E-231B4B32B298}"/>
              </a:ext>
            </a:extLst>
          </p:cNvPr>
          <p:cNvPicPr>
            <a:picLocks noChangeAspect="1"/>
          </p:cNvPicPr>
          <p:nvPr/>
        </p:nvPicPr>
        <p:blipFill rotWithShape="1">
          <a:blip r:embed="rId6"/>
          <a:srcRect r="50000"/>
          <a:stretch/>
        </p:blipFill>
        <p:spPr>
          <a:xfrm>
            <a:off x="5849896" y="1141407"/>
            <a:ext cx="4865792" cy="4359018"/>
          </a:xfrm>
          <a:prstGeom prst="rect">
            <a:avLst/>
          </a:prstGeom>
        </p:spPr>
      </p:pic>
    </p:spTree>
    <p:extLst>
      <p:ext uri="{BB962C8B-B14F-4D97-AF65-F5344CB8AC3E}">
        <p14:creationId xmlns:p14="http://schemas.microsoft.com/office/powerpoint/2010/main" val="283944179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4B712E-6BBF-4241-BAB7-D7E064B17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22F3D4E-E5F5-4623-B278-D7E30BEF9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B7F5E51-5BF8-4198-AD70-78D94F3A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74979"/>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E41B6DC8-6C1D-AA80-96FB-0EABEB159596}"/>
              </a:ext>
            </a:extLst>
          </p:cNvPr>
          <p:cNvPicPr>
            <a:picLocks noChangeAspect="1"/>
          </p:cNvPicPr>
          <p:nvPr/>
        </p:nvPicPr>
        <p:blipFill>
          <a:blip r:embed="rId2"/>
          <a:stretch>
            <a:fillRect/>
          </a:stretch>
        </p:blipFill>
        <p:spPr>
          <a:xfrm>
            <a:off x="6423321" y="2692251"/>
            <a:ext cx="5134516" cy="1463336"/>
          </a:xfrm>
          <a:prstGeom prst="rect">
            <a:avLst/>
          </a:prstGeom>
        </p:spPr>
      </p:pic>
      <p:pic>
        <p:nvPicPr>
          <p:cNvPr id="4" name="Picture 3">
            <a:extLst>
              <a:ext uri="{FF2B5EF4-FFF2-40B4-BE49-F238E27FC236}">
                <a16:creationId xmlns:a16="http://schemas.microsoft.com/office/drawing/2014/main" id="{DAD9F898-B7DE-E177-1B5D-C1EFCEB9F480}"/>
              </a:ext>
            </a:extLst>
          </p:cNvPr>
          <p:cNvPicPr>
            <a:picLocks noChangeAspect="1"/>
          </p:cNvPicPr>
          <p:nvPr/>
        </p:nvPicPr>
        <p:blipFill>
          <a:blip r:embed="rId3"/>
          <a:stretch>
            <a:fillRect/>
          </a:stretch>
        </p:blipFill>
        <p:spPr>
          <a:xfrm>
            <a:off x="753384" y="1442720"/>
            <a:ext cx="4905375" cy="4114800"/>
          </a:xfrm>
          <a:prstGeom prst="rect">
            <a:avLst/>
          </a:prstGeom>
        </p:spPr>
      </p:pic>
    </p:spTree>
    <p:extLst>
      <p:ext uri="{BB962C8B-B14F-4D97-AF65-F5344CB8AC3E}">
        <p14:creationId xmlns:p14="http://schemas.microsoft.com/office/powerpoint/2010/main" val="267970427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8500-D682-31F5-7555-7C1CBC610856}"/>
              </a:ext>
            </a:extLst>
          </p:cNvPr>
          <p:cNvSpPr>
            <a:spLocks noGrp="1"/>
          </p:cNvSpPr>
          <p:nvPr>
            <p:ph type="title"/>
          </p:nvPr>
        </p:nvSpPr>
        <p:spPr/>
        <p:txBody>
          <a:bodyPr/>
          <a:lstStyle/>
          <a:p>
            <a:r>
              <a:rPr lang="en-US" sz="4000" dirty="0">
                <a:solidFill>
                  <a:schemeClr val="accent1"/>
                </a:solidFill>
                <a:latin typeface="Times New Roman" panose="02020603050405020304" pitchFamily="18" charset="0"/>
                <a:cs typeface="Times New Roman" panose="02020603050405020304" pitchFamily="18" charset="0"/>
              </a:rPr>
              <a:t>Prediction of Cyberbullying Tweets by Type</a:t>
            </a:r>
            <a:br>
              <a:rPr lang="en-US" sz="4000" dirty="0">
                <a:solidFill>
                  <a:schemeClr val="accent1"/>
                </a:solidFill>
                <a:latin typeface="Times New Roman" panose="02020603050405020304" pitchFamily="18" charset="0"/>
                <a:cs typeface="Times New Roman" panose="02020603050405020304" pitchFamily="18" charset="0"/>
              </a:rPr>
            </a:br>
            <a:endParaRPr lang="en-US" sz="4000" dirty="0">
              <a:solidFill>
                <a:schemeClr val="accent1"/>
              </a:solidFill>
            </a:endParaRPr>
          </a:p>
        </p:txBody>
      </p:sp>
      <p:sp>
        <p:nvSpPr>
          <p:cNvPr id="3" name="TextBox 2">
            <a:extLst>
              <a:ext uri="{FF2B5EF4-FFF2-40B4-BE49-F238E27FC236}">
                <a16:creationId xmlns:a16="http://schemas.microsoft.com/office/drawing/2014/main" id="{3D3BC6C6-870E-FFC8-01A7-520060B55E83}"/>
              </a:ext>
            </a:extLst>
          </p:cNvPr>
          <p:cNvSpPr txBox="1"/>
          <p:nvPr/>
        </p:nvSpPr>
        <p:spPr>
          <a:xfrm>
            <a:off x="765110" y="1371600"/>
            <a:ext cx="9629192" cy="3885936"/>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This code loads a dataset of cyberbullying tweets and prompts the user to input a type of tweet to predict. It filters the dataset based on the user input and then prompts the user to input the number of tweets to display. The code defines the features and labels for the selected tweets and prints the tweet texts. The X variable contains the tweet text features and the y variable contains the tweet type labels. This code allows the user to interactively explore the dataset and select a specific category of tweets to analyze. It is useful for analyzing the prevalence and characteristics of cyberbullying on social media platforms.</a:t>
            </a:r>
          </a:p>
        </p:txBody>
      </p:sp>
    </p:spTree>
    <p:extLst>
      <p:ext uri="{BB962C8B-B14F-4D97-AF65-F5344CB8AC3E}">
        <p14:creationId xmlns:p14="http://schemas.microsoft.com/office/powerpoint/2010/main" val="380071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B533F-20AF-0F86-DF1B-6B8838EDFA2B}"/>
              </a:ext>
            </a:extLst>
          </p:cNvPr>
          <p:cNvPicPr>
            <a:picLocks noChangeAspect="1"/>
          </p:cNvPicPr>
          <p:nvPr/>
        </p:nvPicPr>
        <p:blipFill>
          <a:blip r:embed="rId2"/>
          <a:stretch>
            <a:fillRect/>
          </a:stretch>
        </p:blipFill>
        <p:spPr>
          <a:xfrm>
            <a:off x="719624" y="1020871"/>
            <a:ext cx="10752752" cy="4816257"/>
          </a:xfrm>
          <a:prstGeom prst="rect">
            <a:avLst/>
          </a:prstGeom>
        </p:spPr>
      </p:pic>
      <p:sp>
        <p:nvSpPr>
          <p:cNvPr id="4" name="TextBox 3">
            <a:extLst>
              <a:ext uri="{FF2B5EF4-FFF2-40B4-BE49-F238E27FC236}">
                <a16:creationId xmlns:a16="http://schemas.microsoft.com/office/drawing/2014/main" id="{96979445-A2FF-B186-3791-7332FA0A862A}"/>
              </a:ext>
            </a:extLst>
          </p:cNvPr>
          <p:cNvSpPr txBox="1"/>
          <p:nvPr/>
        </p:nvSpPr>
        <p:spPr>
          <a:xfrm>
            <a:off x="847724" y="276225"/>
            <a:ext cx="481012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1- Type of Tweet to predict</a:t>
            </a:r>
          </a:p>
        </p:txBody>
      </p:sp>
    </p:spTree>
    <p:extLst>
      <p:ext uri="{BB962C8B-B14F-4D97-AF65-F5344CB8AC3E}">
        <p14:creationId xmlns:p14="http://schemas.microsoft.com/office/powerpoint/2010/main" val="388659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D26B26-D7DA-D690-1C0E-589996BCEC5D}"/>
              </a:ext>
            </a:extLst>
          </p:cNvPr>
          <p:cNvPicPr>
            <a:picLocks noChangeAspect="1"/>
          </p:cNvPicPr>
          <p:nvPr/>
        </p:nvPicPr>
        <p:blipFill>
          <a:blip r:embed="rId2"/>
          <a:stretch>
            <a:fillRect/>
          </a:stretch>
        </p:blipFill>
        <p:spPr>
          <a:xfrm>
            <a:off x="761537" y="1081836"/>
            <a:ext cx="10668925" cy="4694327"/>
          </a:xfrm>
          <a:prstGeom prst="rect">
            <a:avLst/>
          </a:prstGeom>
        </p:spPr>
      </p:pic>
      <p:sp>
        <p:nvSpPr>
          <p:cNvPr id="4" name="TextBox 3">
            <a:extLst>
              <a:ext uri="{FF2B5EF4-FFF2-40B4-BE49-F238E27FC236}">
                <a16:creationId xmlns:a16="http://schemas.microsoft.com/office/drawing/2014/main" id="{76BB5880-E356-D102-A439-A3038A4C290B}"/>
              </a:ext>
            </a:extLst>
          </p:cNvPr>
          <p:cNvSpPr txBox="1"/>
          <p:nvPr/>
        </p:nvSpPr>
        <p:spPr>
          <a:xfrm>
            <a:off x="761537" y="228600"/>
            <a:ext cx="666796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2: Number Of Tweets To Display</a:t>
            </a:r>
          </a:p>
        </p:txBody>
      </p:sp>
    </p:spTree>
    <p:extLst>
      <p:ext uri="{BB962C8B-B14F-4D97-AF65-F5344CB8AC3E}">
        <p14:creationId xmlns:p14="http://schemas.microsoft.com/office/powerpoint/2010/main" val="42538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CD200-123F-F9AB-9286-C6E983ED0F00}"/>
              </a:ext>
            </a:extLst>
          </p:cNvPr>
          <p:cNvSpPr txBox="1"/>
          <p:nvPr/>
        </p:nvSpPr>
        <p:spPr>
          <a:xfrm>
            <a:off x="1381125" y="342900"/>
            <a:ext cx="344805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FFDF9BFA-734B-CB43-10D8-AC8417887285}"/>
              </a:ext>
            </a:extLst>
          </p:cNvPr>
          <p:cNvPicPr>
            <a:picLocks noChangeAspect="1"/>
          </p:cNvPicPr>
          <p:nvPr/>
        </p:nvPicPr>
        <p:blipFill>
          <a:blip r:embed="rId2"/>
          <a:stretch>
            <a:fillRect/>
          </a:stretch>
        </p:blipFill>
        <p:spPr>
          <a:xfrm>
            <a:off x="1295053" y="1600041"/>
            <a:ext cx="8001693" cy="3657917"/>
          </a:xfrm>
          <a:prstGeom prst="rect">
            <a:avLst/>
          </a:prstGeom>
        </p:spPr>
      </p:pic>
    </p:spTree>
    <p:extLst>
      <p:ext uri="{BB962C8B-B14F-4D97-AF65-F5344CB8AC3E}">
        <p14:creationId xmlns:p14="http://schemas.microsoft.com/office/powerpoint/2010/main" val="253216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DE5BF-B655-C4CD-9A0D-92DA3F386BC2}"/>
              </a:ext>
            </a:extLst>
          </p:cNvPr>
          <p:cNvSpPr txBox="1"/>
          <p:nvPr/>
        </p:nvSpPr>
        <p:spPr>
          <a:xfrm>
            <a:off x="0" y="406400"/>
            <a:ext cx="10464800" cy="400110"/>
          </a:xfrm>
          <a:prstGeom prst="rect">
            <a:avLst/>
          </a:prstGeom>
          <a:noFill/>
        </p:spPr>
        <p:txBody>
          <a:bodyPr wrap="square" rtlCol="0">
            <a:spAutoFit/>
          </a:bodyPr>
          <a:lstStyle/>
          <a:p>
            <a:r>
              <a:rPr lang="en-US" sz="2000" b="0" i="0" dirty="0">
                <a:solidFill>
                  <a:schemeClr val="accent1"/>
                </a:solidFill>
                <a:effectLst/>
                <a:latin typeface="Times New Roman" panose="02020603050405020304" pitchFamily="18" charset="0"/>
                <a:cs typeface="Times New Roman" panose="02020603050405020304" pitchFamily="18" charset="0"/>
              </a:rPr>
              <a:t>Splitting Data and Performing Count Vectorization on Cyberbullying Tweets to Obtain Key Words </a:t>
            </a:r>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B2E9DD9-8746-70A6-6FDD-C4F4DADA117B}"/>
              </a:ext>
            </a:extLst>
          </p:cNvPr>
          <p:cNvSpPr txBox="1"/>
          <p:nvPr/>
        </p:nvSpPr>
        <p:spPr>
          <a:xfrm>
            <a:off x="223520" y="1066800"/>
            <a:ext cx="1007872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code uses the scikit-learn library in Python to split a dataset into training and testing sets, extract features from the textual data using Count Vectorizer, and print the key words obtained by the vectorization. The dataset is split into training and testing sets using the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function from the scikit-learn library. The Count Vectorizer function is used to extract features from the training and testing datasets. The </a:t>
            </a:r>
            <a:r>
              <a:rPr lang="en-US" dirty="0" err="1">
                <a:latin typeface="Times New Roman" panose="02020603050405020304" pitchFamily="18" charset="0"/>
                <a:cs typeface="Times New Roman" panose="02020603050405020304" pitchFamily="18" charset="0"/>
              </a:rPr>
              <a:t>get_feature_names_out</a:t>
            </a:r>
            <a:r>
              <a:rPr lang="en-US" dirty="0">
                <a:latin typeface="Times New Roman" panose="02020603050405020304" pitchFamily="18" charset="0"/>
                <a:cs typeface="Times New Roman" panose="02020603050405020304" pitchFamily="18" charset="0"/>
              </a:rPr>
              <a:t> function is used to print the key words obtained by the Count Vectorizer. </a:t>
            </a:r>
          </a:p>
        </p:txBody>
      </p:sp>
      <p:pic>
        <p:nvPicPr>
          <p:cNvPr id="5" name="Picture 4">
            <a:extLst>
              <a:ext uri="{FF2B5EF4-FFF2-40B4-BE49-F238E27FC236}">
                <a16:creationId xmlns:a16="http://schemas.microsoft.com/office/drawing/2014/main" id="{041675BB-D26A-531D-CF18-8A78AF65F96E}"/>
              </a:ext>
            </a:extLst>
          </p:cNvPr>
          <p:cNvPicPr>
            <a:picLocks noChangeAspect="1"/>
          </p:cNvPicPr>
          <p:nvPr/>
        </p:nvPicPr>
        <p:blipFill>
          <a:blip r:embed="rId2"/>
          <a:stretch>
            <a:fillRect/>
          </a:stretch>
        </p:blipFill>
        <p:spPr>
          <a:xfrm>
            <a:off x="324673" y="2804418"/>
            <a:ext cx="10303133" cy="3543607"/>
          </a:xfrm>
          <a:prstGeom prst="rect">
            <a:avLst/>
          </a:prstGeom>
        </p:spPr>
      </p:pic>
    </p:spTree>
    <p:extLst>
      <p:ext uri="{BB962C8B-B14F-4D97-AF65-F5344CB8AC3E}">
        <p14:creationId xmlns:p14="http://schemas.microsoft.com/office/powerpoint/2010/main" val="251433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073DB8-AE87-5551-7C56-0968B7BF36B8}"/>
              </a:ext>
            </a:extLst>
          </p:cNvPr>
          <p:cNvPicPr>
            <a:picLocks noChangeAspect="1"/>
          </p:cNvPicPr>
          <p:nvPr/>
        </p:nvPicPr>
        <p:blipFill>
          <a:blip r:embed="rId2"/>
          <a:stretch>
            <a:fillRect/>
          </a:stretch>
        </p:blipFill>
        <p:spPr>
          <a:xfrm>
            <a:off x="308194" y="1158240"/>
            <a:ext cx="7449339" cy="5514616"/>
          </a:xfrm>
          <a:prstGeom prst="rect">
            <a:avLst/>
          </a:prstGeom>
        </p:spPr>
      </p:pic>
      <p:sp>
        <p:nvSpPr>
          <p:cNvPr id="4" name="TextBox 3">
            <a:extLst>
              <a:ext uri="{FF2B5EF4-FFF2-40B4-BE49-F238E27FC236}">
                <a16:creationId xmlns:a16="http://schemas.microsoft.com/office/drawing/2014/main" id="{6B935CB3-4EF9-0C15-17D4-0CDE93A8ECAD}"/>
              </a:ext>
            </a:extLst>
          </p:cNvPr>
          <p:cNvSpPr txBox="1"/>
          <p:nvPr/>
        </p:nvSpPr>
        <p:spPr>
          <a:xfrm>
            <a:off x="497840" y="467360"/>
            <a:ext cx="4074160" cy="3759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07050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F845-26E0-9953-A298-65D1B2280739}"/>
              </a:ext>
            </a:extLst>
          </p:cNvPr>
          <p:cNvSpPr>
            <a:spLocks noGrp="1"/>
          </p:cNvSpPr>
          <p:nvPr>
            <p:ph type="title"/>
          </p:nvPr>
        </p:nvSpPr>
        <p:spPr/>
        <p:txBody>
          <a:bodyPr/>
          <a:lstStyle/>
          <a:p>
            <a:r>
              <a:rPr lang="en-US" sz="3600" dirty="0">
                <a:solidFill>
                  <a:schemeClr val="accent1"/>
                </a:solidFill>
                <a:latin typeface="Times New Roman" panose="02020603050405020304" pitchFamily="18" charset="0"/>
                <a:cs typeface="Times New Roman" panose="02020603050405020304" pitchFamily="18" charset="0"/>
              </a:rPr>
              <a:t>Summary:</a:t>
            </a:r>
          </a:p>
        </p:txBody>
      </p:sp>
      <p:sp>
        <p:nvSpPr>
          <p:cNvPr id="3" name="TextBox 2">
            <a:extLst>
              <a:ext uri="{FF2B5EF4-FFF2-40B4-BE49-F238E27FC236}">
                <a16:creationId xmlns:a16="http://schemas.microsoft.com/office/drawing/2014/main" id="{A134E5D4-EE8B-CBCD-90CF-E4ABB2D5A899}"/>
              </a:ext>
            </a:extLst>
          </p:cNvPr>
          <p:cNvSpPr txBox="1"/>
          <p:nvPr/>
        </p:nvSpPr>
        <p:spPr>
          <a:xfrm>
            <a:off x="792480" y="1152983"/>
            <a:ext cx="8768080" cy="641906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Execution time for the analysis is taking more time than expected depending upon the algorithm used.</a:t>
            </a:r>
          </a:p>
          <a:p>
            <a:pPr marL="285750" indent="-285750">
              <a:lnSpc>
                <a:spcPct val="200000"/>
              </a:lnSpc>
              <a:buFont typeface="Arial" panose="020B0604020202020204" pitchFamily="34" charset="0"/>
              <a:buChar char="•"/>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Out of these  algorithms based on the dataset we see only the KNN model gives 61.3% accuracy, but rest all gives more that </a:t>
            </a:r>
            <a:r>
              <a:rPr lang="en-GB" sz="1600" dirty="0">
                <a:latin typeface="Times New Roman" panose="02020603050405020304" pitchFamily="18" charset="0"/>
                <a:ea typeface="Arial" panose="020B0604020202020204" pitchFamily="34" charset="0"/>
                <a:cs typeface="Times New Roman" panose="02020603050405020304" pitchFamily="18" charset="0"/>
              </a:rPr>
              <a:t>75%</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accuracy. Logistic regression is the best as it gives 83.19%.  </a:t>
            </a:r>
          </a:p>
          <a:p>
            <a:pPr marL="285750" indent="-285750">
              <a:lnSpc>
                <a:spcPct val="200000"/>
              </a:lnSpc>
              <a:buFont typeface="Arial" panose="020B0604020202020204" pitchFamily="34" charset="0"/>
              <a:buChar char="•"/>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So, we can conclude that logistic regression is the best choice for predicting the fake tweets. The classification report is given in a tabular way in next slide. </a:t>
            </a:r>
          </a:p>
          <a:p>
            <a:pPr marL="285750" indent="-285750">
              <a:lnSpc>
                <a:spcPct val="200000"/>
              </a:lnSpc>
              <a:buFont typeface="Arial" panose="020B0604020202020204" pitchFamily="34" charset="0"/>
              <a:buChar char="•"/>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To reduce complexity and minimize the size of the X array, it is necessary to decrease the number of features. This can be achieved by using Natural Language Processing (NLP) techniques, which help to enhance text processing. The NLTK (Natural Language Toolkit) can be utilized to eliminate extraneous words from the dataset, thereby improving the accuracy of model evaluation. This will ultimately lead to a more effective and accurate model.</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9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9C9E-99A0-8DBC-8FBE-730F51329D62}"/>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Table Of Contents:</a:t>
            </a: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TextBox 2">
            <a:extLst>
              <a:ext uri="{FF2B5EF4-FFF2-40B4-BE49-F238E27FC236}">
                <a16:creationId xmlns:a16="http://schemas.microsoft.com/office/drawing/2014/main" id="{57E95A62-16B9-7602-5B6A-DB7AF58615C3}"/>
              </a:ext>
            </a:extLst>
          </p:cNvPr>
          <p:cNvGraphicFramePr/>
          <p:nvPr>
            <p:extLst>
              <p:ext uri="{D42A27DB-BD31-4B8C-83A1-F6EECF244321}">
                <p14:modId xmlns:p14="http://schemas.microsoft.com/office/powerpoint/2010/main" val="5420013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5258771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03634D-63CB-D140-6310-7A8F23FD62E6}"/>
              </a:ext>
            </a:extLst>
          </p:cNvPr>
          <p:cNvSpPr/>
          <p:nvPr/>
        </p:nvSpPr>
        <p:spPr>
          <a:xfrm>
            <a:off x="4371748" y="2967335"/>
            <a:ext cx="344850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3822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BD1F9-B9D6-A774-7ED9-A76CA1180CCF}"/>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  Problem  Statement:</a:t>
            </a:r>
            <a:br>
              <a:rPr lang="en-US" sz="4000" dirty="0">
                <a:solidFill>
                  <a:schemeClr val="accent1">
                    <a:lumMod val="75000"/>
                  </a:schemeClr>
                </a:solidFill>
                <a:latin typeface="Times New Roman" panose="02020603050405020304" pitchFamily="18" charset="0"/>
                <a:cs typeface="Times New Roman" panose="02020603050405020304" pitchFamily="18" charset="0"/>
              </a:rPr>
            </a:b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Box 2">
            <a:extLst>
              <a:ext uri="{FF2B5EF4-FFF2-40B4-BE49-F238E27FC236}">
                <a16:creationId xmlns:a16="http://schemas.microsoft.com/office/drawing/2014/main" id="{8AFCE655-54F0-88A0-5E4E-F0C7554D45E5}"/>
              </a:ext>
            </a:extLst>
          </p:cNvPr>
          <p:cNvGraphicFramePr/>
          <p:nvPr>
            <p:extLst>
              <p:ext uri="{D42A27DB-BD31-4B8C-83A1-F6EECF244321}">
                <p14:modId xmlns:p14="http://schemas.microsoft.com/office/powerpoint/2010/main" val="269185708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2750334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36ED0C-2762-CA33-3664-1E8E529E1EC9}"/>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sz="4000" b="0" i="0" kern="1200" dirty="0">
                <a:solidFill>
                  <a:schemeClr val="tx2"/>
                </a:solidFill>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914AC2F4-3E0B-91D5-1B4F-642881BF023A}"/>
              </a:ext>
            </a:extLst>
          </p:cNvPr>
          <p:cNvSpPr txBox="1"/>
          <p:nvPr/>
        </p:nvSpPr>
        <p:spPr>
          <a:xfrm>
            <a:off x="6575729" y="2052214"/>
            <a:ext cx="4415293" cy="419618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Times New Roman" panose="02020603050405020304" pitchFamily="18" charset="0"/>
                <a:ea typeface="+mj-ea"/>
                <a:cs typeface="Times New Roman" panose="02020603050405020304" pitchFamily="18" charset="0"/>
              </a:rPr>
              <a:t>The data set, named "cyberbullying_tweets.csv," was obtained from Kaggle.</a:t>
            </a:r>
          </a:p>
          <a:p>
            <a:pPr marL="285750" indent="-285750">
              <a:spcBef>
                <a:spcPts val="1000"/>
              </a:spcBef>
              <a:buClr>
                <a:schemeClr val="bg2">
                  <a:lumMod val="40000"/>
                  <a:lumOff val="60000"/>
                </a:schemeClr>
              </a:buClr>
              <a:buSzPct val="80000"/>
              <a:buFont typeface="Wingdings 3" charset="2"/>
              <a:buChar char=""/>
            </a:pPr>
            <a:r>
              <a:rPr lang="en-US" dirty="0">
                <a:latin typeface="Times New Roman" panose="02020603050405020304" pitchFamily="18" charset="0"/>
                <a:ea typeface="+mj-ea"/>
                <a:cs typeface="Times New Roman" panose="02020603050405020304" pitchFamily="18" charset="0"/>
              </a:rPr>
              <a:t>As shown in the  slide, the data set contains only two columns: "tweet text," which contains the text comments, and "cyberbullying_type," which provides the label for each comment.</a:t>
            </a:r>
          </a:p>
        </p:txBody>
      </p:sp>
      <p:pic>
        <p:nvPicPr>
          <p:cNvPr id="7" name="Picture 6">
            <a:extLst>
              <a:ext uri="{FF2B5EF4-FFF2-40B4-BE49-F238E27FC236}">
                <a16:creationId xmlns:a16="http://schemas.microsoft.com/office/drawing/2014/main" id="{49C1B0D3-A531-704A-16D3-1960DAC23678}"/>
              </a:ext>
            </a:extLst>
          </p:cNvPr>
          <p:cNvPicPr>
            <a:picLocks noChangeAspect="1"/>
          </p:cNvPicPr>
          <p:nvPr/>
        </p:nvPicPr>
        <p:blipFill>
          <a:blip r:embed="rId7"/>
          <a:stretch>
            <a:fillRect/>
          </a:stretch>
        </p:blipFill>
        <p:spPr>
          <a:xfrm>
            <a:off x="605470" y="1857419"/>
            <a:ext cx="5433531" cy="3147333"/>
          </a:xfrm>
          <a:prstGeom prst="rect">
            <a:avLst/>
          </a:prstGeom>
        </p:spPr>
      </p:pic>
    </p:spTree>
    <p:extLst>
      <p:ext uri="{BB962C8B-B14F-4D97-AF65-F5344CB8AC3E}">
        <p14:creationId xmlns:p14="http://schemas.microsoft.com/office/powerpoint/2010/main" val="95710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4848D46-5C9C-4253-B443-65FDF0F34185}"/>
              </a:ext>
            </a:extLst>
          </p:cNvPr>
          <p:cNvPicPr>
            <a:picLocks noChangeAspect="1"/>
          </p:cNvPicPr>
          <p:nvPr/>
        </p:nvPicPr>
        <p:blipFill>
          <a:blip r:embed="rId7"/>
          <a:stretch>
            <a:fillRect/>
          </a:stretch>
        </p:blipFill>
        <p:spPr>
          <a:xfrm>
            <a:off x="569200" y="2082694"/>
            <a:ext cx="5451627" cy="3161943"/>
          </a:xfrm>
          <a:prstGeom prst="rect">
            <a:avLst/>
          </a:prstGeom>
          <a:effectLst>
            <a:outerShdw blurRad="50800" dist="38100" dir="5400000" algn="t" rotWithShape="0">
              <a:prstClr val="black">
                <a:alpha val="43000"/>
              </a:prstClr>
            </a:outerShdw>
          </a:effectLst>
        </p:spPr>
      </p:pic>
      <p:sp>
        <p:nvSpPr>
          <p:cNvPr id="3" name="TextBox 2">
            <a:extLst>
              <a:ext uri="{FF2B5EF4-FFF2-40B4-BE49-F238E27FC236}">
                <a16:creationId xmlns:a16="http://schemas.microsoft.com/office/drawing/2014/main" id="{6624FD16-7CC2-9E00-7BBA-B17C8E1E4724}"/>
              </a:ext>
            </a:extLst>
          </p:cNvPr>
          <p:cNvSpPr txBox="1"/>
          <p:nvPr/>
        </p:nvSpPr>
        <p:spPr>
          <a:xfrm>
            <a:off x="6575729" y="2052214"/>
            <a:ext cx="4415293" cy="4196185"/>
          </a:xfrm>
          <a:prstGeom prst="rect">
            <a:avLst/>
          </a:prstGeom>
        </p:spPr>
        <p:txBody>
          <a:bodyPr vert="horz" lIns="91440" tIns="45720" rIns="91440" bIns="45720" rtlCol="0">
            <a:normAutofit/>
          </a:bodyPr>
          <a:lstStyle/>
          <a:p>
            <a:pPr marL="285750" indent="-285750">
              <a:lnSpc>
                <a:spcPct val="150000"/>
              </a:lnSpc>
              <a:spcBef>
                <a:spcPts val="1000"/>
              </a:spcBef>
              <a:buClr>
                <a:schemeClr val="bg2">
                  <a:lumMod val="40000"/>
                  <a:lumOff val="60000"/>
                </a:schemeClr>
              </a:buClr>
              <a:buSzPct val="80000"/>
              <a:buFont typeface="Wingdings 3" charset="2"/>
              <a:buChar char=""/>
            </a:pPr>
            <a:r>
              <a:rPr lang="en-US" sz="1400" dirty="0">
                <a:effectLst/>
                <a:latin typeface="Times New Roman" panose="02020603050405020304" pitchFamily="18" charset="0"/>
                <a:ea typeface="+mj-ea"/>
                <a:cs typeface="Times New Roman" panose="02020603050405020304" pitchFamily="18" charset="0"/>
              </a:rPr>
              <a:t>Through </a:t>
            </a:r>
            <a:r>
              <a:rPr lang="en-US" sz="1400" dirty="0">
                <a:latin typeface="Times New Roman" panose="02020603050405020304" pitchFamily="18" charset="0"/>
                <a:ea typeface="+mj-ea"/>
                <a:cs typeface="Times New Roman" panose="02020603050405020304" pitchFamily="18" charset="0"/>
              </a:rPr>
              <a:t>data info</a:t>
            </a:r>
            <a:r>
              <a:rPr lang="en-US" sz="1400" dirty="0">
                <a:effectLst/>
                <a:latin typeface="Times New Roman" panose="02020603050405020304" pitchFamily="18" charset="0"/>
                <a:ea typeface="+mj-ea"/>
                <a:cs typeface="Times New Roman" panose="02020603050405020304" pitchFamily="18" charset="0"/>
              </a:rPr>
              <a:t>, we can determine whether the dataset contains any missing values. </a:t>
            </a:r>
          </a:p>
          <a:p>
            <a:pPr marL="285750" indent="-285750">
              <a:lnSpc>
                <a:spcPct val="150000"/>
              </a:lnSpc>
              <a:spcBef>
                <a:spcPts val="1000"/>
              </a:spcBef>
              <a:buClr>
                <a:schemeClr val="bg2">
                  <a:lumMod val="40000"/>
                  <a:lumOff val="60000"/>
                </a:schemeClr>
              </a:buClr>
              <a:buSzPct val="80000"/>
              <a:buFont typeface="Wingdings 3" charset="2"/>
              <a:buChar char=""/>
            </a:pPr>
            <a:r>
              <a:rPr lang="en-US" sz="1400" dirty="0">
                <a:effectLst/>
                <a:latin typeface="Times New Roman" panose="02020603050405020304" pitchFamily="18" charset="0"/>
                <a:ea typeface="+mj-ea"/>
                <a:cs typeface="Times New Roman" panose="02020603050405020304" pitchFamily="18" charset="0"/>
              </a:rPr>
              <a:t>Based on the  code, it appears that there are no null values in the dataset. Additionally, the data description reveals that there are six distinct types of cyberbullying texts present within the dataset.</a:t>
            </a:r>
            <a:endParaRPr lang="en-US" sz="1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7985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E03F-3EF1-B1D4-9AB1-5BBEA969BCA9}"/>
              </a:ext>
            </a:extLst>
          </p:cNvPr>
          <p:cNvSpPr>
            <a:spLocks noGrp="1"/>
          </p:cNvSpPr>
          <p:nvPr>
            <p:ph type="title"/>
          </p:nvPr>
        </p:nvSpPr>
        <p:spPr/>
        <p:txBody>
          <a:bodyPr/>
          <a:lstStyle/>
          <a:p>
            <a:r>
              <a:rPr lang="en-US" sz="4000">
                <a:solidFill>
                  <a:schemeClr val="accent1">
                    <a:lumMod val="75000"/>
                  </a:schemeClr>
                </a:solidFill>
                <a:latin typeface="Times New Roman" panose="02020603050405020304" pitchFamily="18" charset="0"/>
                <a:cs typeface="Times New Roman" panose="02020603050405020304" pitchFamily="18" charset="0"/>
              </a:rPr>
              <a:t>Software Components: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53BCCE-4EAC-9850-1350-C0CF6596DFFD}"/>
              </a:ext>
            </a:extLst>
          </p:cNvPr>
          <p:cNvSpPr txBox="1"/>
          <p:nvPr/>
        </p:nvSpPr>
        <p:spPr>
          <a:xfrm>
            <a:off x="727788" y="1464906"/>
            <a:ext cx="10534261" cy="222394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Operating Systems :  Windows</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Coding Language : Python</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Tool : Visual Studio Code</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Packages : Pandas  - 2.0.1, Scikit-learn   - 1.2.2</a:t>
            </a:r>
          </a:p>
        </p:txBody>
      </p:sp>
    </p:spTree>
    <p:extLst>
      <p:ext uri="{BB962C8B-B14F-4D97-AF65-F5344CB8AC3E}">
        <p14:creationId xmlns:p14="http://schemas.microsoft.com/office/powerpoint/2010/main" val="173041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69FBE32B-9499-4287-8AFA-644CA4DAE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33">
            <a:extLst>
              <a:ext uri="{FF2B5EF4-FFF2-40B4-BE49-F238E27FC236}">
                <a16:creationId xmlns:a16="http://schemas.microsoft.com/office/drawing/2014/main" id="{9F0C04FE-3098-4E80-8960-37409AEAD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2954F2A-A395-473A-8158-3F85B75F7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DD136667-51C3-49F6-4682-D85A0F31DF28}"/>
              </a:ext>
            </a:extLst>
          </p:cNvPr>
          <p:cNvSpPr txBox="1"/>
          <p:nvPr/>
        </p:nvSpPr>
        <p:spPr>
          <a:xfrm>
            <a:off x="78882" y="1676400"/>
            <a:ext cx="5734693" cy="2345094"/>
          </a:xfrm>
          <a:prstGeom prst="rect">
            <a:avLst/>
          </a:prstGeom>
        </p:spPr>
        <p:txBody>
          <a:bodyPr vert="horz" lIns="91440" tIns="45720" rIns="91440" bIns="45720" rtlCol="0">
            <a:noAutofit/>
          </a:bodyPr>
          <a:lstStyle/>
          <a:p>
            <a:pPr marL="342900" indent="-342900">
              <a:lnSpc>
                <a:spcPct val="160000"/>
              </a:lnSpc>
              <a:spcBef>
                <a:spcPts val="1000"/>
              </a:spcBef>
              <a:buClr>
                <a:schemeClr val="bg2">
                  <a:lumMod val="40000"/>
                  <a:lumOff val="60000"/>
                </a:schemeClr>
              </a:buClr>
              <a:buSzPct val="80000"/>
              <a:buFont typeface="Wingdings 3" charset="2"/>
              <a:buChar char=""/>
            </a:pPr>
            <a:r>
              <a:rPr lang="en-US" dirty="0">
                <a:effectLst/>
                <a:latin typeface="Times New Roman" panose="02020603050405020304" pitchFamily="18" charset="0"/>
                <a:ea typeface="+mj-ea"/>
                <a:cs typeface="Times New Roman" panose="02020603050405020304" pitchFamily="18" charset="0"/>
              </a:rPr>
              <a:t>KNearest Neighbor's Classifier</a:t>
            </a:r>
          </a:p>
          <a:p>
            <a:pPr>
              <a:lnSpc>
                <a:spcPct val="160000"/>
              </a:lnSpc>
              <a:spcBef>
                <a:spcPts val="1000"/>
              </a:spcBef>
              <a:buClr>
                <a:schemeClr val="bg2">
                  <a:lumMod val="40000"/>
                  <a:lumOff val="60000"/>
                </a:schemeClr>
              </a:buClr>
              <a:buSzPct val="80000"/>
              <a:buFont typeface="Wingdings 3" charset="2"/>
              <a:buChar char=""/>
            </a:pPr>
            <a:r>
              <a:rPr lang="en-US" dirty="0">
                <a:latin typeface="Times New Roman" panose="02020603050405020304" pitchFamily="18" charset="0"/>
                <a:ea typeface="+mj-ea"/>
                <a:cs typeface="Times New Roman" panose="02020603050405020304" pitchFamily="18" charset="0"/>
              </a:rPr>
              <a:t>The k-Nearest Neighbors (k-NN) classifier is a type of machine learning algorithm that is used for classification tasks. It works by identifying the k-nearest data points to the test data point, and assigning the test data point to the class that is most common among its k-nearest neighbors. In other words, the k-NN classifier classifies a data point based on the class of its closest neighbors in the feature space. The value of k is usually determined by cross-validation and tuning to optimize model performance. Here is the detailed report</a:t>
            </a:r>
          </a:p>
        </p:txBody>
      </p:sp>
      <p:pic>
        <p:nvPicPr>
          <p:cNvPr id="4" name="Picture 3">
            <a:extLst>
              <a:ext uri="{FF2B5EF4-FFF2-40B4-BE49-F238E27FC236}">
                <a16:creationId xmlns:a16="http://schemas.microsoft.com/office/drawing/2014/main" id="{D280D7EA-C164-AD0F-9F43-BD31D2247307}"/>
              </a:ext>
            </a:extLst>
          </p:cNvPr>
          <p:cNvPicPr>
            <a:picLocks noChangeAspect="1"/>
          </p:cNvPicPr>
          <p:nvPr/>
        </p:nvPicPr>
        <p:blipFill rotWithShape="1">
          <a:blip r:embed="rId7"/>
          <a:srcRect b="1472"/>
          <a:stretch/>
        </p:blipFill>
        <p:spPr>
          <a:xfrm>
            <a:off x="6959621" y="1804021"/>
            <a:ext cx="4163991" cy="2819400"/>
          </a:xfrm>
          <a:prstGeom prst="rect">
            <a:avLst/>
          </a:prstGeom>
          <a:effectLst/>
        </p:spPr>
      </p:pic>
      <p:sp>
        <p:nvSpPr>
          <p:cNvPr id="3" name="TextBox 2">
            <a:extLst>
              <a:ext uri="{FF2B5EF4-FFF2-40B4-BE49-F238E27FC236}">
                <a16:creationId xmlns:a16="http://schemas.microsoft.com/office/drawing/2014/main" id="{64149787-F2D6-4563-0826-938033538E34}"/>
              </a:ext>
            </a:extLst>
          </p:cNvPr>
          <p:cNvSpPr txBox="1"/>
          <p:nvPr/>
        </p:nvSpPr>
        <p:spPr>
          <a:xfrm>
            <a:off x="242596" y="195943"/>
            <a:ext cx="4711959"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ALGORITHMS</a:t>
            </a:r>
          </a:p>
        </p:txBody>
      </p:sp>
    </p:spTree>
    <p:extLst>
      <p:ext uri="{BB962C8B-B14F-4D97-AF65-F5344CB8AC3E}">
        <p14:creationId xmlns:p14="http://schemas.microsoft.com/office/powerpoint/2010/main" val="335576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84B712E-6BBF-4241-BAB7-D7E064B17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22F3D4E-E5F5-4623-B278-D7E30BEF9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C7CD8E5F-6248-EC6A-300B-111E11ABD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2503"/>
            <a:ext cx="5134516" cy="4312993"/>
          </a:xfrm>
          <a:prstGeom prst="rect">
            <a:avLst/>
          </a:prstGeom>
        </p:spPr>
      </p:pic>
      <p:sp useBgFill="1">
        <p:nvSpPr>
          <p:cNvPr id="17" name="Rectangle 16">
            <a:extLst>
              <a:ext uri="{FF2B5EF4-FFF2-40B4-BE49-F238E27FC236}">
                <a16:creationId xmlns:a16="http://schemas.microsoft.com/office/drawing/2014/main" id="{7B7F5E51-5BF8-4198-AD70-78D94F3A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74979"/>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10B2E21-AD5B-4D18-5582-7FA3530B36AC}"/>
              </a:ext>
            </a:extLst>
          </p:cNvPr>
          <p:cNvPicPr>
            <a:picLocks noChangeAspect="1"/>
          </p:cNvPicPr>
          <p:nvPr/>
        </p:nvPicPr>
        <p:blipFill rotWithShape="1">
          <a:blip r:embed="rId3"/>
          <a:srcRect l="1" r="16513" b="3"/>
          <a:stretch/>
        </p:blipFill>
        <p:spPr>
          <a:xfrm>
            <a:off x="6423321" y="2547550"/>
            <a:ext cx="5134516" cy="1752738"/>
          </a:xfrm>
          <a:prstGeom prst="rect">
            <a:avLst/>
          </a:prstGeom>
        </p:spPr>
      </p:pic>
    </p:spTree>
    <p:extLst>
      <p:ext uri="{BB962C8B-B14F-4D97-AF65-F5344CB8AC3E}">
        <p14:creationId xmlns:p14="http://schemas.microsoft.com/office/powerpoint/2010/main" val="355793894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A765A6-A9D6-DAB2-99DB-2F174957F620}"/>
              </a:ext>
            </a:extLst>
          </p:cNvPr>
          <p:cNvPicPr>
            <a:picLocks noChangeAspect="1"/>
          </p:cNvPicPr>
          <p:nvPr/>
        </p:nvPicPr>
        <p:blipFill>
          <a:blip r:embed="rId6"/>
          <a:stretch>
            <a:fillRect/>
          </a:stretch>
        </p:blipFill>
        <p:spPr>
          <a:xfrm>
            <a:off x="6714173" y="1641279"/>
            <a:ext cx="4646611" cy="3053080"/>
          </a:xfrm>
          <a:prstGeom prst="rect">
            <a:avLst/>
          </a:prstGeom>
          <a:effectLst/>
        </p:spPr>
      </p:pic>
      <p:sp>
        <p:nvSpPr>
          <p:cNvPr id="27" name="Rectangle 26">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8710AC87-79BB-29E6-4481-2BDF229D67AC}"/>
              </a:ext>
            </a:extLst>
          </p:cNvPr>
          <p:cNvSpPr txBox="1"/>
          <p:nvPr/>
        </p:nvSpPr>
        <p:spPr>
          <a:xfrm>
            <a:off x="159578" y="76200"/>
            <a:ext cx="4944151" cy="5467334"/>
          </a:xfrm>
          <a:prstGeom prst="rect">
            <a:avLst/>
          </a:prstGeom>
        </p:spPr>
        <p:txBody>
          <a:bodyPr vert="horz" lIns="91440" tIns="45720" rIns="91440" bIns="45720" rtlCol="0">
            <a:normAutofit fontScale="77500" lnSpcReduction="20000"/>
          </a:bodyPr>
          <a:lstStyle/>
          <a:p>
            <a:pPr>
              <a:lnSpc>
                <a:spcPct val="90000"/>
              </a:lnSpc>
              <a:spcBef>
                <a:spcPts val="1000"/>
              </a:spcBef>
              <a:buClr>
                <a:schemeClr val="bg2">
                  <a:lumMod val="40000"/>
                  <a:lumOff val="60000"/>
                </a:schemeClr>
              </a:buClr>
              <a:buSzPct val="80000"/>
              <a:buFont typeface="Wingdings 3" charset="2"/>
              <a:buChar char=""/>
            </a:pPr>
            <a:r>
              <a:rPr lang="en-US" sz="2800" dirty="0">
                <a:solidFill>
                  <a:srgbClr val="C00000"/>
                </a:solidFill>
                <a:effectLst/>
                <a:latin typeface="Times New Roman" panose="02020603050405020304" pitchFamily="18" charset="0"/>
                <a:ea typeface="+mj-ea"/>
                <a:cs typeface="Times New Roman" panose="02020603050405020304" pitchFamily="18" charset="0"/>
              </a:rPr>
              <a:t>Decision Tree Classifier </a:t>
            </a:r>
          </a:p>
          <a:p>
            <a:pPr>
              <a:lnSpc>
                <a:spcPct val="170000"/>
              </a:lnSpc>
              <a:spcBef>
                <a:spcPts val="1000"/>
              </a:spcBef>
              <a:buClr>
                <a:schemeClr val="bg2">
                  <a:lumMod val="40000"/>
                  <a:lumOff val="60000"/>
                </a:schemeClr>
              </a:buClr>
              <a:buSzPct val="80000"/>
            </a:pPr>
            <a:r>
              <a:rPr lang="en-US" dirty="0">
                <a:solidFill>
                  <a:srgbClr val="FFFFFF"/>
                </a:solidFill>
                <a:latin typeface="Times New Roman" panose="02020603050405020304" pitchFamily="18" charset="0"/>
                <a:ea typeface="+mj-ea"/>
                <a:cs typeface="Times New Roman" panose="02020603050405020304" pitchFamily="18" charset="0"/>
              </a:rPr>
              <a:t>The Decision Tree Classifier is a type of machine learning algorithm that is used for classification tasks. It works by constructing a tree-like model of decisions and their possible consequences. The decision tree is built by recursively splitting the dataset into subsets based on the values of the input variables. At each split, the algorithm selects the input variable that provides the most information gain, i.e. the variable that best separates the different classes. The tree can then be used to classify new data points by following the path from the root node to a leaf node, where the leaf node represents the class label. Decision trees are interpretable, easy to understand and implement, and can handle both categorical and numerical data. However, they may suffer from overfitting and instability, especially when the tree is deep or complex.</a:t>
            </a:r>
          </a:p>
        </p:txBody>
      </p:sp>
    </p:spTree>
    <p:extLst>
      <p:ext uri="{BB962C8B-B14F-4D97-AF65-F5344CB8AC3E}">
        <p14:creationId xmlns:p14="http://schemas.microsoft.com/office/powerpoint/2010/main" val="325521048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80214CDA3D4A4999525EBC07A1FFCB" ma:contentTypeVersion="9" ma:contentTypeDescription="Create a new document." ma:contentTypeScope="" ma:versionID="116a5aaf4a2243c4cb37e78444b92ea2">
  <xsd:schema xmlns:xsd="http://www.w3.org/2001/XMLSchema" xmlns:xs="http://www.w3.org/2001/XMLSchema" xmlns:p="http://schemas.microsoft.com/office/2006/metadata/properties" xmlns:ns3="7bff7069-a72b-425d-84c0-a91fd56d9d87" xmlns:ns4="ac1e803b-f7ae-49f8-87cb-f6e272e99821" targetNamespace="http://schemas.microsoft.com/office/2006/metadata/properties" ma:root="true" ma:fieldsID="b302f063bf0f0c3b5d867fae63379270" ns3:_="" ns4:_="">
    <xsd:import namespace="7bff7069-a72b-425d-84c0-a91fd56d9d87"/>
    <xsd:import namespace="ac1e803b-f7ae-49f8-87cb-f6e272e9982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ff7069-a72b-425d-84c0-a91fd56d9d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1e803b-f7ae-49f8-87cb-f6e272e9982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107497-33CF-4208-9D8A-432705D5558E}">
  <ds:schemaRefs>
    <ds:schemaRef ds:uri="http://schemas.microsoft.com/sharepoint/v3/contenttype/forms"/>
  </ds:schemaRefs>
</ds:datastoreItem>
</file>

<file path=customXml/itemProps2.xml><?xml version="1.0" encoding="utf-8"?>
<ds:datastoreItem xmlns:ds="http://schemas.openxmlformats.org/officeDocument/2006/customXml" ds:itemID="{EEA20F99-A7D3-4F51-9A9F-98635808F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ff7069-a72b-425d-84c0-a91fd56d9d87"/>
    <ds:schemaRef ds:uri="ac1e803b-f7ae-49f8-87cb-f6e272e998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E15770-F518-4CF5-B5B6-2EA840EBDA86}">
  <ds:schemaRefs>
    <ds:schemaRef ds:uri="http://schemas.openxmlformats.org/package/2006/metadata/core-properties"/>
    <ds:schemaRef ds:uri="http://purl.org/dc/terms/"/>
    <ds:schemaRef ds:uri="http://schemas.microsoft.com/office/2006/documentManagement/types"/>
    <ds:schemaRef ds:uri="http://purl.org/dc/elements/1.1/"/>
    <ds:schemaRef ds:uri="http://www.w3.org/XML/1998/namespace"/>
    <ds:schemaRef ds:uri="7bff7069-a72b-425d-84c0-a91fd56d9d87"/>
    <ds:schemaRef ds:uri="http://schemas.microsoft.com/office/infopath/2007/PartnerControls"/>
    <ds:schemaRef ds:uri="ac1e803b-f7ae-49f8-87cb-f6e272e9982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405</TotalTime>
  <Words>1160</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Predicting and Analyzing Cyberbullying on Twitter Using Machine Learning Algorithms</vt:lpstr>
      <vt:lpstr>Table Of Contents:</vt:lpstr>
      <vt:lpstr>  Problem  Statement: </vt:lpstr>
      <vt:lpstr>Dataset Description:</vt:lpstr>
      <vt:lpstr>PowerPoint Presentation</vt:lpstr>
      <vt:lpstr>Software Components:</vt:lpstr>
      <vt:lpstr>PowerPoint Presentation</vt:lpstr>
      <vt:lpstr>PowerPoint Presentation</vt:lpstr>
      <vt:lpstr>PowerPoint Presentation</vt:lpstr>
      <vt:lpstr>PowerPoint Presentation</vt:lpstr>
      <vt:lpstr>PowerPoint Presentation</vt:lpstr>
      <vt:lpstr>PowerPoint Presentation</vt:lpstr>
      <vt:lpstr>Prediction of Cyberbullying Tweets by Type </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Cyberbullying on Twitter Using Machine Learning Algorithms</dc:title>
  <dc:creator>Tippabhotla, Sai Lokesh</dc:creator>
  <cp:lastModifiedBy>Tippabhotla, Sai Lokesh</cp:lastModifiedBy>
  <cp:revision>12</cp:revision>
  <dcterms:created xsi:type="dcterms:W3CDTF">2023-05-02T16:07:15Z</dcterms:created>
  <dcterms:modified xsi:type="dcterms:W3CDTF">2023-05-03T13:58:35Z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0x0101007080214CDA3D4A4999525EBC07A1FFCB</vt:lpwstr>
  </property>
</Properties>
</file>