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0"/>
  </p:notesMasterIdLst>
  <p:sldIdLst>
    <p:sldId id="256" r:id="rId2"/>
    <p:sldId id="257" r:id="rId3"/>
    <p:sldId id="258" r:id="rId4"/>
    <p:sldId id="259" r:id="rId5"/>
    <p:sldId id="260" r:id="rId6"/>
    <p:sldId id="261" r:id="rId7"/>
    <p:sldId id="262" r:id="rId8"/>
    <p:sldId id="265" r:id="rId9"/>
    <p:sldId id="266" r:id="rId10"/>
    <p:sldId id="276" r:id="rId11"/>
    <p:sldId id="277" r:id="rId12"/>
    <p:sldId id="267" r:id="rId13"/>
    <p:sldId id="268" r:id="rId14"/>
    <p:sldId id="271" r:id="rId15"/>
    <p:sldId id="272" r:id="rId16"/>
    <p:sldId id="270"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Sheet1!$B$1</c:f>
              <c:strCache>
                <c:ptCount val="1"/>
                <c:pt idx="0">
                  <c:v>Crime Data</c:v>
                </c:pt>
              </c:strCache>
            </c:strRef>
          </c:tx>
          <c:dPt>
            <c:idx val="0"/>
            <c:bubble3D val="0"/>
            <c:spPr>
              <a:gradFill>
                <a:gsLst>
                  <a:gs pos="100000">
                    <a:schemeClr val="accent1">
                      <a:shade val="58000"/>
                      <a:lumMod val="60000"/>
                      <a:lumOff val="40000"/>
                    </a:schemeClr>
                  </a:gs>
                  <a:gs pos="0">
                    <a:schemeClr val="accent1">
                      <a:shade val="58000"/>
                    </a:schemeClr>
                  </a:gs>
                </a:gsLst>
                <a:lin ang="5400000" scaled="0"/>
              </a:gradFill>
              <a:ln w="19050">
                <a:solidFill>
                  <a:schemeClr val="lt1"/>
                </a:solidFill>
              </a:ln>
              <a:effectLst/>
            </c:spPr>
            <c:extLst>
              <c:ext xmlns:c16="http://schemas.microsoft.com/office/drawing/2014/chart" uri="{C3380CC4-5D6E-409C-BE32-E72D297353CC}">
                <c16:uniqueId val="{00000000-EEEB-45FD-AC3C-A7178774013E}"/>
              </c:ext>
            </c:extLst>
          </c:dPt>
          <c:dPt>
            <c:idx val="1"/>
            <c:bubble3D val="0"/>
            <c:spPr>
              <a:gradFill>
                <a:gsLst>
                  <a:gs pos="100000">
                    <a:schemeClr val="accent1">
                      <a:shade val="86000"/>
                      <a:lumMod val="60000"/>
                      <a:lumOff val="40000"/>
                    </a:schemeClr>
                  </a:gs>
                  <a:gs pos="0">
                    <a:schemeClr val="accent1">
                      <a:shade val="86000"/>
                    </a:schemeClr>
                  </a:gs>
                </a:gsLst>
                <a:lin ang="5400000" scaled="0"/>
              </a:gradFill>
              <a:ln w="19050">
                <a:solidFill>
                  <a:schemeClr val="lt1"/>
                </a:solidFill>
              </a:ln>
              <a:effectLst/>
            </c:spPr>
            <c:extLst>
              <c:ext xmlns:c16="http://schemas.microsoft.com/office/drawing/2014/chart" uri="{C3380CC4-5D6E-409C-BE32-E72D297353CC}">
                <c16:uniqueId val="{00000001-EEEB-45FD-AC3C-A7178774013E}"/>
              </c:ext>
            </c:extLst>
          </c:dPt>
          <c:dPt>
            <c:idx val="2"/>
            <c:bubble3D val="0"/>
            <c:spPr>
              <a:gradFill>
                <a:gsLst>
                  <a:gs pos="100000">
                    <a:schemeClr val="accent1">
                      <a:tint val="86000"/>
                      <a:lumMod val="60000"/>
                      <a:lumOff val="40000"/>
                    </a:schemeClr>
                  </a:gs>
                  <a:gs pos="0">
                    <a:schemeClr val="accent1">
                      <a:tint val="86000"/>
                    </a:schemeClr>
                  </a:gs>
                </a:gsLst>
                <a:lin ang="5400000" scaled="0"/>
              </a:gradFill>
              <a:ln w="19050">
                <a:solidFill>
                  <a:schemeClr val="lt1"/>
                </a:solidFill>
              </a:ln>
              <a:effectLst/>
            </c:spPr>
            <c:extLst>
              <c:ext xmlns:c16="http://schemas.microsoft.com/office/drawing/2014/chart" uri="{C3380CC4-5D6E-409C-BE32-E72D297353CC}">
                <c16:uniqueId val="{00000002-EEEB-45FD-AC3C-A7178774013E}"/>
              </c:ext>
            </c:extLst>
          </c:dPt>
          <c:dPt>
            <c:idx val="3"/>
            <c:bubble3D val="0"/>
            <c:spPr>
              <a:gradFill>
                <a:gsLst>
                  <a:gs pos="100000">
                    <a:schemeClr val="accent1">
                      <a:tint val="58000"/>
                      <a:lumMod val="60000"/>
                      <a:lumOff val="40000"/>
                    </a:schemeClr>
                  </a:gs>
                  <a:gs pos="0">
                    <a:schemeClr val="accent1">
                      <a:tint val="58000"/>
                    </a:schemeClr>
                  </a:gs>
                </a:gsLst>
                <a:lin ang="5400000" scaled="0"/>
              </a:gradFill>
              <a:ln w="19050">
                <a:solidFill>
                  <a:schemeClr val="lt1"/>
                </a:solidFill>
              </a:ln>
              <a:effectLst/>
            </c:spPr>
            <c:extLst>
              <c:ext xmlns:c16="http://schemas.microsoft.com/office/drawing/2014/chart" uri="{C3380CC4-5D6E-409C-BE32-E72D297353CC}">
                <c16:uniqueId val="{00000003-EEEB-45FD-AC3C-A7178774013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 Theft</c:v>
                </c:pt>
                <c:pt idx="1">
                  <c:v>2. Motor Vehicle Theft</c:v>
                </c:pt>
                <c:pt idx="2">
                  <c:v>Robbery</c:v>
                </c:pt>
                <c:pt idx="3">
                  <c:v>Fraud</c:v>
                </c:pt>
              </c:strCache>
            </c:strRef>
          </c:cat>
          <c:val>
            <c:numRef>
              <c:f>Sheet1!$B$2:$B$5</c:f>
              <c:numCache>
                <c:formatCode>General</c:formatCode>
                <c:ptCount val="4"/>
                <c:pt idx="0">
                  <c:v>2.8</c:v>
                </c:pt>
                <c:pt idx="1">
                  <c:v>1.2</c:v>
                </c:pt>
                <c:pt idx="2">
                  <c:v>2.8</c:v>
                </c:pt>
                <c:pt idx="3">
                  <c:v>3.2</c:v>
                </c:pt>
              </c:numCache>
            </c:numRef>
          </c:val>
          <c:extLst>
            <c:ext xmlns:c16="http://schemas.microsoft.com/office/drawing/2014/chart" uri="{C3380CC4-5D6E-409C-BE32-E72D297353CC}">
              <c16:uniqueId val="{00000000-C18B-46FB-82A6-EE6F5EB4DCEE}"/>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IPC CRIME DATA</a:t>
            </a:r>
            <a:endParaRPr lang="en-IN"/>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2018</c:v>
                </c:pt>
              </c:strCache>
            </c:strRef>
          </c:tx>
          <c:spPr>
            <a:gradFill rotWithShape="1">
              <a:gsLst>
                <a:gs pos="0">
                  <a:schemeClr val="accent1">
                    <a:tint val="60000"/>
                    <a:satMod val="160000"/>
                  </a:schemeClr>
                </a:gs>
                <a:gs pos="46000">
                  <a:schemeClr val="accent1">
                    <a:tint val="86000"/>
                    <a:satMod val="160000"/>
                  </a:schemeClr>
                </a:gs>
                <a:gs pos="100000">
                  <a:schemeClr val="accent1">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rgbClr r="0" g="0" b="0"/>
              </a:contourClr>
            </a:sp3d>
          </c:spPr>
          <c:invertIfNegative val="0"/>
          <c:cat>
            <c:strRef>
              <c:f>Sheet1!$A$2:$A$6</c:f>
              <c:strCache>
                <c:ptCount val="5"/>
                <c:pt idx="0">
                  <c:v>karnataka</c:v>
                </c:pt>
                <c:pt idx="1">
                  <c:v>andra pradesh</c:v>
                </c:pt>
                <c:pt idx="2">
                  <c:v>kerala</c:v>
                </c:pt>
                <c:pt idx="3">
                  <c:v>maharastra</c:v>
                </c:pt>
                <c:pt idx="4">
                  <c:v>tamilnadu</c:v>
                </c:pt>
              </c:strCache>
            </c:strRef>
          </c:cat>
          <c:val>
            <c:numRef>
              <c:f>Sheet1!$B$2:$B$6</c:f>
              <c:numCache>
                <c:formatCode>General</c:formatCode>
                <c:ptCount val="5"/>
                <c:pt idx="0">
                  <c:v>126534</c:v>
                </c:pt>
                <c:pt idx="1">
                  <c:v>126635</c:v>
                </c:pt>
                <c:pt idx="2">
                  <c:v>186958</c:v>
                </c:pt>
                <c:pt idx="3">
                  <c:v>346291</c:v>
                </c:pt>
                <c:pt idx="4">
                  <c:v>185912</c:v>
                </c:pt>
              </c:numCache>
            </c:numRef>
          </c:val>
          <c:extLst>
            <c:ext xmlns:c16="http://schemas.microsoft.com/office/drawing/2014/chart" uri="{C3380CC4-5D6E-409C-BE32-E72D297353CC}">
              <c16:uniqueId val="{00000000-098A-464B-858B-3B1F9AA87C56}"/>
            </c:ext>
          </c:extLst>
        </c:ser>
        <c:ser>
          <c:idx val="1"/>
          <c:order val="1"/>
          <c:tx>
            <c:strRef>
              <c:f>Sheet1!$C$1</c:f>
              <c:strCache>
                <c:ptCount val="1"/>
                <c:pt idx="0">
                  <c:v>2019</c:v>
                </c:pt>
              </c:strCache>
            </c:strRef>
          </c:tx>
          <c:spPr>
            <a:gradFill rotWithShape="1">
              <a:gsLst>
                <a:gs pos="0">
                  <a:schemeClr val="accent3">
                    <a:tint val="60000"/>
                    <a:satMod val="160000"/>
                  </a:schemeClr>
                </a:gs>
                <a:gs pos="46000">
                  <a:schemeClr val="accent3">
                    <a:tint val="86000"/>
                    <a:satMod val="160000"/>
                  </a:schemeClr>
                </a:gs>
                <a:gs pos="100000">
                  <a:schemeClr val="accent3">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rgbClr r="0" g="0" b="0"/>
              </a:contourClr>
            </a:sp3d>
          </c:spPr>
          <c:invertIfNegative val="0"/>
          <c:cat>
            <c:strRef>
              <c:f>Sheet1!$A$2:$A$6</c:f>
              <c:strCache>
                <c:ptCount val="5"/>
                <c:pt idx="0">
                  <c:v>karnataka</c:v>
                </c:pt>
                <c:pt idx="1">
                  <c:v>andra pradesh</c:v>
                </c:pt>
                <c:pt idx="2">
                  <c:v>kerala</c:v>
                </c:pt>
                <c:pt idx="3">
                  <c:v>maharastra</c:v>
                </c:pt>
                <c:pt idx="4">
                  <c:v>tamilnadu</c:v>
                </c:pt>
              </c:strCache>
            </c:strRef>
          </c:cat>
          <c:val>
            <c:numRef>
              <c:f>Sheet1!$C$2:$C$6</c:f>
              <c:numCache>
                <c:formatCode>General</c:formatCode>
                <c:ptCount val="5"/>
                <c:pt idx="0">
                  <c:v>120165</c:v>
                </c:pt>
                <c:pt idx="1">
                  <c:v>119229</c:v>
                </c:pt>
                <c:pt idx="2">
                  <c:v>175810</c:v>
                </c:pt>
                <c:pt idx="3">
                  <c:v>341084</c:v>
                </c:pt>
                <c:pt idx="4">
                  <c:v>168116</c:v>
                </c:pt>
              </c:numCache>
            </c:numRef>
          </c:val>
          <c:extLst>
            <c:ext xmlns:c16="http://schemas.microsoft.com/office/drawing/2014/chart" uri="{C3380CC4-5D6E-409C-BE32-E72D297353CC}">
              <c16:uniqueId val="{00000001-098A-464B-858B-3B1F9AA87C56}"/>
            </c:ext>
          </c:extLst>
        </c:ser>
        <c:ser>
          <c:idx val="2"/>
          <c:order val="2"/>
          <c:tx>
            <c:strRef>
              <c:f>Sheet1!$D$1</c:f>
              <c:strCache>
                <c:ptCount val="1"/>
                <c:pt idx="0">
                  <c:v>2020</c:v>
                </c:pt>
              </c:strCache>
            </c:strRef>
          </c:tx>
          <c:spPr>
            <a:gradFill rotWithShape="1">
              <a:gsLst>
                <a:gs pos="0">
                  <a:schemeClr val="accent5">
                    <a:tint val="60000"/>
                    <a:satMod val="160000"/>
                  </a:schemeClr>
                </a:gs>
                <a:gs pos="46000">
                  <a:schemeClr val="accent5">
                    <a:tint val="86000"/>
                    <a:satMod val="160000"/>
                  </a:schemeClr>
                </a:gs>
                <a:gs pos="100000">
                  <a:schemeClr val="accent5">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rgbClr r="0" g="0" b="0"/>
              </a:contourClr>
            </a:sp3d>
          </c:spPr>
          <c:invertIfNegative val="0"/>
          <c:cat>
            <c:strRef>
              <c:f>Sheet1!$A$2:$A$6</c:f>
              <c:strCache>
                <c:ptCount val="5"/>
                <c:pt idx="0">
                  <c:v>karnataka</c:v>
                </c:pt>
                <c:pt idx="1">
                  <c:v>andra pradesh</c:v>
                </c:pt>
                <c:pt idx="2">
                  <c:v>kerala</c:v>
                </c:pt>
                <c:pt idx="3">
                  <c:v>maharastra</c:v>
                </c:pt>
                <c:pt idx="4">
                  <c:v>tamilnadu</c:v>
                </c:pt>
              </c:strCache>
            </c:strRef>
          </c:cat>
          <c:val>
            <c:numRef>
              <c:f>Sheet1!$D$2:$D$6</c:f>
              <c:numCache>
                <c:formatCode>General</c:formatCode>
                <c:ptCount val="5"/>
                <c:pt idx="0">
                  <c:v>106350</c:v>
                </c:pt>
                <c:pt idx="1">
                  <c:v>188997</c:v>
                </c:pt>
                <c:pt idx="2">
                  <c:v>149099</c:v>
                </c:pt>
                <c:pt idx="3">
                  <c:v>394017</c:v>
                </c:pt>
                <c:pt idx="4">
                  <c:v>291700</c:v>
                </c:pt>
              </c:numCache>
            </c:numRef>
          </c:val>
          <c:extLst>
            <c:ext xmlns:c16="http://schemas.microsoft.com/office/drawing/2014/chart" uri="{C3380CC4-5D6E-409C-BE32-E72D297353CC}">
              <c16:uniqueId val="{00000002-098A-464B-858B-3B1F9AA87C56}"/>
            </c:ext>
          </c:extLst>
        </c:ser>
        <c:dLbls>
          <c:showLegendKey val="0"/>
          <c:showVal val="0"/>
          <c:showCatName val="0"/>
          <c:showSerName val="0"/>
          <c:showPercent val="0"/>
          <c:showBubbleSize val="0"/>
        </c:dLbls>
        <c:gapWidth val="150"/>
        <c:shape val="box"/>
        <c:axId val="138481664"/>
        <c:axId val="138483200"/>
        <c:axId val="0"/>
      </c:bar3DChart>
      <c:catAx>
        <c:axId val="138481664"/>
        <c:scaling>
          <c:orientation val="minMax"/>
        </c:scaling>
        <c:delete val="0"/>
        <c:axPos val="b"/>
        <c:title>
          <c:tx>
            <c:rich>
              <a:bodyPr/>
              <a:lstStyle/>
              <a:p>
                <a:pPr>
                  <a:defRPr/>
                </a:pPr>
                <a:r>
                  <a:rPr lang="en-US" sz="1600" dirty="0"/>
                  <a:t>States</a:t>
                </a:r>
                <a:endParaRPr lang="en-IN" sz="1600" dirty="0"/>
              </a:p>
            </c:rich>
          </c:tx>
          <c:overlay val="0"/>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483200"/>
        <c:crosses val="autoZero"/>
        <c:auto val="1"/>
        <c:lblAlgn val="ctr"/>
        <c:lblOffset val="100"/>
        <c:noMultiLvlLbl val="0"/>
      </c:catAx>
      <c:valAx>
        <c:axId val="138483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sz="1600" dirty="0"/>
                  <a:t>Cases</a:t>
                </a:r>
                <a:endParaRPr lang="en-IN" sz="1600" dirty="0"/>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481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SLL CRIME DATA</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2018</c:v>
                </c:pt>
              </c:strCache>
            </c:strRef>
          </c:tx>
          <c:spPr>
            <a:gradFill rotWithShape="1">
              <a:gsLst>
                <a:gs pos="0">
                  <a:schemeClr val="accent1">
                    <a:tint val="60000"/>
                    <a:satMod val="160000"/>
                  </a:schemeClr>
                </a:gs>
                <a:gs pos="46000">
                  <a:schemeClr val="accent1">
                    <a:tint val="86000"/>
                    <a:satMod val="160000"/>
                  </a:schemeClr>
                </a:gs>
                <a:gs pos="100000">
                  <a:schemeClr val="accent1">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c:spPr>
          <c:invertIfNegative val="0"/>
          <c:cat>
            <c:strRef>
              <c:f>Sheet1!$A$2:$A$6</c:f>
              <c:strCache>
                <c:ptCount val="5"/>
                <c:pt idx="0">
                  <c:v>Karnataka</c:v>
                </c:pt>
                <c:pt idx="1">
                  <c:v>Andra pradesh</c:v>
                </c:pt>
                <c:pt idx="2">
                  <c:v>Kerala</c:v>
                </c:pt>
                <c:pt idx="3">
                  <c:v>Maharastra</c:v>
                </c:pt>
                <c:pt idx="4">
                  <c:v>Tamilnadu</c:v>
                </c:pt>
              </c:strCache>
            </c:strRef>
          </c:cat>
          <c:val>
            <c:numRef>
              <c:f>Sheet1!$B$2:$B$6</c:f>
              <c:numCache>
                <c:formatCode>General</c:formatCode>
                <c:ptCount val="5"/>
                <c:pt idx="0">
                  <c:v>36882</c:v>
                </c:pt>
                <c:pt idx="1">
                  <c:v>18068</c:v>
                </c:pt>
                <c:pt idx="2">
                  <c:v>25209</c:v>
                </c:pt>
                <c:pt idx="3">
                  <c:v>69383</c:v>
                </c:pt>
                <c:pt idx="4">
                  <c:v>13276</c:v>
                </c:pt>
              </c:numCache>
            </c:numRef>
          </c:val>
          <c:extLst>
            <c:ext xmlns:c16="http://schemas.microsoft.com/office/drawing/2014/chart" uri="{C3380CC4-5D6E-409C-BE32-E72D297353CC}">
              <c16:uniqueId val="{00000000-11BC-4307-A6EE-96EA548D4086}"/>
            </c:ext>
          </c:extLst>
        </c:ser>
        <c:ser>
          <c:idx val="1"/>
          <c:order val="1"/>
          <c:tx>
            <c:strRef>
              <c:f>Sheet1!$C$1</c:f>
              <c:strCache>
                <c:ptCount val="1"/>
                <c:pt idx="0">
                  <c:v>2019</c:v>
                </c:pt>
              </c:strCache>
            </c:strRef>
          </c:tx>
          <c:spPr>
            <a:gradFill rotWithShape="1">
              <a:gsLst>
                <a:gs pos="0">
                  <a:schemeClr val="accent3">
                    <a:tint val="60000"/>
                    <a:satMod val="160000"/>
                  </a:schemeClr>
                </a:gs>
                <a:gs pos="46000">
                  <a:schemeClr val="accent3">
                    <a:tint val="86000"/>
                    <a:satMod val="160000"/>
                  </a:schemeClr>
                </a:gs>
                <a:gs pos="100000">
                  <a:schemeClr val="accent3">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c:spPr>
          <c:invertIfNegative val="0"/>
          <c:cat>
            <c:strRef>
              <c:f>Sheet1!$A$2:$A$6</c:f>
              <c:strCache>
                <c:ptCount val="5"/>
                <c:pt idx="0">
                  <c:v>Karnataka</c:v>
                </c:pt>
                <c:pt idx="1">
                  <c:v>Andra pradesh</c:v>
                </c:pt>
                <c:pt idx="2">
                  <c:v>Kerala</c:v>
                </c:pt>
                <c:pt idx="3">
                  <c:v>Maharastra</c:v>
                </c:pt>
                <c:pt idx="4">
                  <c:v>Tamilnadu</c:v>
                </c:pt>
              </c:strCache>
            </c:strRef>
          </c:cat>
          <c:val>
            <c:numRef>
              <c:f>Sheet1!$C$2:$C$6</c:f>
              <c:numCache>
                <c:formatCode>General</c:formatCode>
                <c:ptCount val="5"/>
                <c:pt idx="0">
                  <c:v>43526</c:v>
                </c:pt>
                <c:pt idx="1">
                  <c:v>26522</c:v>
                </c:pt>
                <c:pt idx="2">
                  <c:v>77273</c:v>
                </c:pt>
                <c:pt idx="3">
                  <c:v>68349</c:v>
                </c:pt>
                <c:pt idx="4">
                  <c:v>86978</c:v>
                </c:pt>
              </c:numCache>
            </c:numRef>
          </c:val>
          <c:extLst>
            <c:ext xmlns:c16="http://schemas.microsoft.com/office/drawing/2014/chart" uri="{C3380CC4-5D6E-409C-BE32-E72D297353CC}">
              <c16:uniqueId val="{00000001-11BC-4307-A6EE-96EA548D4086}"/>
            </c:ext>
          </c:extLst>
        </c:ser>
        <c:ser>
          <c:idx val="2"/>
          <c:order val="2"/>
          <c:tx>
            <c:strRef>
              <c:f>Sheet1!$D$1</c:f>
              <c:strCache>
                <c:ptCount val="1"/>
                <c:pt idx="0">
                  <c:v>2020</c:v>
                </c:pt>
              </c:strCache>
            </c:strRef>
          </c:tx>
          <c:spPr>
            <a:gradFill rotWithShape="1">
              <a:gsLst>
                <a:gs pos="0">
                  <a:schemeClr val="accent5">
                    <a:tint val="60000"/>
                    <a:satMod val="160000"/>
                  </a:schemeClr>
                </a:gs>
                <a:gs pos="46000">
                  <a:schemeClr val="accent5">
                    <a:tint val="86000"/>
                    <a:satMod val="160000"/>
                  </a:schemeClr>
                </a:gs>
                <a:gs pos="100000">
                  <a:schemeClr val="accent5">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c:spPr>
          <c:invertIfNegative val="0"/>
          <c:cat>
            <c:strRef>
              <c:f>Sheet1!$A$2:$A$6</c:f>
              <c:strCache>
                <c:ptCount val="5"/>
                <c:pt idx="0">
                  <c:v>Karnataka</c:v>
                </c:pt>
                <c:pt idx="1">
                  <c:v>Andra pradesh</c:v>
                </c:pt>
                <c:pt idx="2">
                  <c:v>Kerala</c:v>
                </c:pt>
                <c:pt idx="3">
                  <c:v>Maharastra</c:v>
                </c:pt>
                <c:pt idx="4">
                  <c:v>Tamilnadu</c:v>
                </c:pt>
              </c:strCache>
            </c:strRef>
          </c:cat>
          <c:val>
            <c:numRef>
              <c:f>Sheet1!$D$2:$D$6</c:f>
              <c:numCache>
                <c:formatCode>General</c:formatCode>
                <c:ptCount val="5"/>
                <c:pt idx="0">
                  <c:v>43730</c:v>
                </c:pt>
                <c:pt idx="1">
                  <c:v>49108</c:v>
                </c:pt>
                <c:pt idx="2">
                  <c:v>40562</c:v>
                </c:pt>
                <c:pt idx="3">
                  <c:v>44986</c:v>
                </c:pt>
                <c:pt idx="4">
                  <c:v>85981</c:v>
                </c:pt>
              </c:numCache>
            </c:numRef>
          </c:val>
          <c:extLst>
            <c:ext xmlns:c16="http://schemas.microsoft.com/office/drawing/2014/chart" uri="{C3380CC4-5D6E-409C-BE32-E72D297353CC}">
              <c16:uniqueId val="{00000002-11BC-4307-A6EE-96EA548D4086}"/>
            </c:ext>
          </c:extLst>
        </c:ser>
        <c:dLbls>
          <c:showLegendKey val="0"/>
          <c:showVal val="0"/>
          <c:showCatName val="0"/>
          <c:showSerName val="0"/>
          <c:showPercent val="0"/>
          <c:showBubbleSize val="0"/>
        </c:dLbls>
        <c:gapWidth val="125"/>
        <c:overlap val="-5"/>
        <c:axId val="138789248"/>
        <c:axId val="138790784"/>
      </c:barChart>
      <c:catAx>
        <c:axId val="138789248"/>
        <c:scaling>
          <c:orientation val="minMax"/>
        </c:scaling>
        <c:delete val="0"/>
        <c:axPos val="b"/>
        <c:title>
          <c:tx>
            <c:rich>
              <a:bodyPr/>
              <a:lstStyle/>
              <a:p>
                <a:pPr>
                  <a:defRPr/>
                </a:pPr>
                <a:r>
                  <a:rPr lang="en-US" sz="1600" dirty="0"/>
                  <a:t>States</a:t>
                </a:r>
                <a:endParaRPr lang="en-IN" sz="1600" dirty="0"/>
              </a:p>
            </c:rich>
          </c:tx>
          <c:overlay val="0"/>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38790784"/>
        <c:crosses val="autoZero"/>
        <c:auto val="1"/>
        <c:lblAlgn val="ctr"/>
        <c:lblOffset val="100"/>
        <c:noMultiLvlLbl val="0"/>
      </c:catAx>
      <c:valAx>
        <c:axId val="138790784"/>
        <c:scaling>
          <c:orientation val="minMax"/>
        </c:scaling>
        <c:delete val="0"/>
        <c:axPos val="l"/>
        <c:majorGridlines>
          <c:spPr>
            <a:ln w="9525" cap="flat" cmpd="sng" algn="ctr">
              <a:solidFill>
                <a:schemeClr val="tx2">
                  <a:lumMod val="15000"/>
                  <a:lumOff val="85000"/>
                </a:schemeClr>
              </a:solidFill>
              <a:round/>
            </a:ln>
            <a:effectLst/>
          </c:spPr>
        </c:majorGridlines>
        <c:title>
          <c:tx>
            <c:rich>
              <a:bodyPr/>
              <a:lstStyle/>
              <a:p>
                <a:pPr>
                  <a:defRPr/>
                </a:pPr>
                <a:r>
                  <a:rPr lang="en-US" sz="1600" dirty="0"/>
                  <a:t>Cases</a:t>
                </a:r>
                <a:endParaRPr lang="en-IN" sz="1600" dirty="0"/>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38789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FF3FE-4646-4685-BF63-B4049890350F}" type="datetimeFigureOut">
              <a:rPr lang="en-US" smtClean="0"/>
              <a:pPr/>
              <a:t>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F2CF9-64C1-4465-BF4F-F190CCA4C6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C50E897F-FD0B-4AE6-BBF5-7D5E88539982}" type="datetimeFigureOut">
              <a:rPr lang="en-US" smtClean="0"/>
              <a:pPr/>
              <a:t>1/11/2022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6DA85A8-A1CF-4C92-B835-ED3B64154980}" type="slidenum">
              <a:rPr lang="en-US" smtClean="0"/>
              <a:pPr/>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0E897F-FD0B-4AE6-BBF5-7D5E88539982}"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A85A8-A1CF-4C92-B835-ED3B64154980}" type="slidenum">
              <a:rPr lang="en-US" smtClean="0"/>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0E897F-FD0B-4AE6-BBF5-7D5E88539982}"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A85A8-A1CF-4C92-B835-ED3B64154980}" type="slidenum">
              <a:rPr lang="en-US" smtClean="0"/>
              <a:pPr/>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C50E897F-FD0B-4AE6-BBF5-7D5E88539982}" type="datetimeFigureOut">
              <a:rPr lang="en-US" smtClean="0"/>
              <a:pPr/>
              <a:t>1/11/2022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A6DA85A8-A1CF-4C92-B835-ED3B64154980}" type="slidenum">
              <a:rPr lang="en-US" smtClean="0"/>
              <a:pPr/>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C50E897F-FD0B-4AE6-BBF5-7D5E88539982}" type="datetimeFigureOut">
              <a:rPr lang="en-US" smtClean="0"/>
              <a:pPr/>
              <a:t>1/11/2022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A6DA85A8-A1CF-4C92-B835-ED3B64154980}"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C50E897F-FD0B-4AE6-BBF5-7D5E88539982}" type="datetimeFigureOut">
              <a:rPr lang="en-US" smtClean="0"/>
              <a:pPr/>
              <a:t>1/11/2022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A6DA85A8-A1CF-4C92-B835-ED3B64154980}" type="slidenum">
              <a:rPr lang="en-US" smtClean="0"/>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C50E897F-FD0B-4AE6-BBF5-7D5E88539982}" type="datetimeFigureOut">
              <a:rPr lang="en-US" smtClean="0"/>
              <a:pPr/>
              <a:t>1/11/2022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6DA85A8-A1CF-4C92-B835-ED3B641549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C50E897F-FD0B-4AE6-BBF5-7D5E88539982}"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DA85A8-A1CF-4C92-B835-ED3B64154980}" type="slidenum">
              <a:rPr lang="en-US" smtClean="0"/>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C50E897F-FD0B-4AE6-BBF5-7D5E88539982}" type="datetimeFigureOut">
              <a:rPr lang="en-US" smtClean="0"/>
              <a:pPr/>
              <a:t>1/11/2022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A6DA85A8-A1CF-4C92-B835-ED3B64154980}" type="slidenum">
              <a:rPr lang="en-US" smtClean="0"/>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C50E897F-FD0B-4AE6-BBF5-7D5E88539982}" type="datetimeFigureOut">
              <a:rPr lang="en-US" smtClean="0"/>
              <a:pPr/>
              <a:t>1/11/2022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6DA85A8-A1CF-4C92-B835-ED3B641549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C50E897F-FD0B-4AE6-BBF5-7D5E88539982}" type="datetimeFigureOut">
              <a:rPr lang="en-US" smtClean="0"/>
              <a:pPr/>
              <a:t>1/11/2022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6DA85A8-A1CF-4C92-B835-ED3B641549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50E897F-FD0B-4AE6-BBF5-7D5E88539982}" type="datetimeFigureOut">
              <a:rPr lang="en-US" smtClean="0"/>
              <a:pPr/>
              <a:t>1/11/2022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6DA85A8-A1CF-4C92-B835-ED3B6415498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spd="med">
    <p:fade/>
  </p:transition>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84960">
              <a:srgbClr val="1A95D2"/>
            </a:gs>
            <a:gs pos="0">
              <a:schemeClr val="bg2">
                <a:shade val="48000"/>
                <a:satMod val="230000"/>
              </a:schemeClr>
            </a:gs>
            <a:gs pos="60000">
              <a:schemeClr val="bg2">
                <a:shade val="92000"/>
                <a:satMod val="230000"/>
              </a:schemeClr>
            </a:gs>
            <a:gs pos="69909">
              <a:srgbClr val="0A8DC8"/>
            </a:gs>
            <a:gs pos="100000">
              <a:schemeClr val="bg2">
                <a:tint val="85000"/>
                <a:satMod val="400000"/>
              </a:schemeClr>
            </a:gs>
          </a:gsLst>
          <a:lin ang="5400000" scaled="0"/>
        </a:gradFill>
        <a:effectLst/>
      </p:bgPr>
    </p:bg>
    <p:spTree>
      <p:nvGrpSpPr>
        <p:cNvPr id="1" name=""/>
        <p:cNvGrpSpPr/>
        <p:nvPr/>
      </p:nvGrpSpPr>
      <p:grpSpPr>
        <a:xfrm>
          <a:off x="0" y="0"/>
          <a:ext cx="0" cy="0"/>
          <a:chOff x="0" y="0"/>
          <a:chExt cx="0" cy="0"/>
        </a:xfrm>
      </p:grpSpPr>
      <p:sp>
        <p:nvSpPr>
          <p:cNvPr id="8" name="TextBox 7"/>
          <p:cNvSpPr txBox="1"/>
          <p:nvPr/>
        </p:nvSpPr>
        <p:spPr>
          <a:xfrm>
            <a:off x="0" y="2209800"/>
            <a:ext cx="9144000" cy="400110"/>
          </a:xfrm>
          <a:prstGeom prst="rect">
            <a:avLst/>
          </a:prstGeom>
          <a:noFill/>
        </p:spPr>
        <p:txBody>
          <a:bodyPr wrap="square" rtlCol="0">
            <a:spAutoFit/>
          </a:bodyPr>
          <a:lstStyle/>
          <a:p>
            <a:pPr algn="ctr"/>
            <a:r>
              <a:rPr lang="en-IN" sz="2000" dirty="0">
                <a:solidFill>
                  <a:schemeClr val="accent3">
                    <a:lumMod val="40000"/>
                    <a:lumOff val="60000"/>
                  </a:schemeClr>
                </a:solidFill>
                <a:latin typeface="Arial Black" pitchFamily="34" charset="0"/>
              </a:rPr>
              <a:t>A  Project Phase - 1 Demo  On</a:t>
            </a:r>
            <a:endParaRPr lang="en-US" sz="2000" dirty="0">
              <a:solidFill>
                <a:schemeClr val="accent3">
                  <a:lumMod val="40000"/>
                  <a:lumOff val="60000"/>
                </a:schemeClr>
              </a:solidFill>
              <a:latin typeface="Arial Black" pitchFamily="34" charset="0"/>
            </a:endParaRPr>
          </a:p>
        </p:txBody>
      </p:sp>
      <p:sp>
        <p:nvSpPr>
          <p:cNvPr id="9" name="TextBox 8"/>
          <p:cNvSpPr txBox="1"/>
          <p:nvPr/>
        </p:nvSpPr>
        <p:spPr>
          <a:xfrm>
            <a:off x="0" y="3729992"/>
            <a:ext cx="9144000" cy="369332"/>
          </a:xfrm>
          <a:prstGeom prst="rect">
            <a:avLst/>
          </a:prstGeom>
          <a:noFill/>
        </p:spPr>
        <p:txBody>
          <a:bodyPr wrap="square" rtlCol="0">
            <a:spAutoFit/>
          </a:bodyPr>
          <a:lstStyle/>
          <a:p>
            <a:pPr algn="ctr"/>
            <a:r>
              <a:rPr lang="en-IN" dirty="0"/>
              <a:t>Presented By : </a:t>
            </a:r>
            <a:endParaRPr lang="en-US" dirty="0"/>
          </a:p>
        </p:txBody>
      </p:sp>
      <p:sp>
        <p:nvSpPr>
          <p:cNvPr id="11" name="TextBox 10"/>
          <p:cNvSpPr txBox="1"/>
          <p:nvPr/>
        </p:nvSpPr>
        <p:spPr>
          <a:xfrm>
            <a:off x="0" y="4071942"/>
            <a:ext cx="9144000" cy="1323439"/>
          </a:xfrm>
          <a:prstGeom prst="rect">
            <a:avLst/>
          </a:prstGeom>
          <a:noFill/>
        </p:spPr>
        <p:txBody>
          <a:bodyPr wrap="square" rtlCol="0">
            <a:spAutoFit/>
          </a:bodyPr>
          <a:lstStyle/>
          <a:p>
            <a:pPr algn="ctr"/>
            <a:r>
              <a:rPr lang="en-IN" sz="2000" dirty="0" err="1">
                <a:solidFill>
                  <a:schemeClr val="bg2">
                    <a:lumMod val="50000"/>
                  </a:schemeClr>
                </a:solidFill>
                <a:latin typeface="Arial Rounded MT Bold" pitchFamily="34" charset="0"/>
              </a:rPr>
              <a:t>Bhagyashree</a:t>
            </a:r>
            <a:r>
              <a:rPr lang="en-IN" sz="2000" dirty="0">
                <a:solidFill>
                  <a:schemeClr val="bg2">
                    <a:lumMod val="50000"/>
                  </a:schemeClr>
                </a:solidFill>
                <a:latin typeface="Arial Rounded MT Bold" pitchFamily="34" charset="0"/>
              </a:rPr>
              <a:t>             3RB18CS022</a:t>
            </a:r>
          </a:p>
          <a:p>
            <a:pPr algn="ctr"/>
            <a:r>
              <a:rPr lang="en-IN" sz="2000" dirty="0" err="1">
                <a:solidFill>
                  <a:schemeClr val="bg2">
                    <a:lumMod val="50000"/>
                  </a:schemeClr>
                </a:solidFill>
                <a:latin typeface="Arial Rounded MT Bold" pitchFamily="34" charset="0"/>
              </a:rPr>
              <a:t>Jyoti</a:t>
            </a:r>
            <a:r>
              <a:rPr lang="en-IN" sz="2000" dirty="0">
                <a:solidFill>
                  <a:schemeClr val="bg2">
                    <a:lumMod val="50000"/>
                  </a:schemeClr>
                </a:solidFill>
                <a:latin typeface="Arial Rounded MT Bold" pitchFamily="34" charset="0"/>
              </a:rPr>
              <a:t>                             3RB18CS035</a:t>
            </a:r>
          </a:p>
          <a:p>
            <a:pPr algn="ctr"/>
            <a:r>
              <a:rPr lang="en-IN" sz="2000" dirty="0" err="1">
                <a:solidFill>
                  <a:schemeClr val="bg2">
                    <a:lumMod val="50000"/>
                  </a:schemeClr>
                </a:solidFill>
                <a:latin typeface="Arial Rounded MT Bold" pitchFamily="34" charset="0"/>
              </a:rPr>
              <a:t>Lokesh</a:t>
            </a:r>
            <a:r>
              <a:rPr lang="en-IN" sz="2000" dirty="0">
                <a:solidFill>
                  <a:schemeClr val="bg2">
                    <a:lumMod val="50000"/>
                  </a:schemeClr>
                </a:solidFill>
                <a:latin typeface="Arial Rounded MT Bold" pitchFamily="34" charset="0"/>
              </a:rPr>
              <a:t>                         3RB18CS046</a:t>
            </a:r>
          </a:p>
          <a:p>
            <a:pPr algn="ctr"/>
            <a:r>
              <a:rPr lang="en-IN" sz="2000" dirty="0" err="1">
                <a:solidFill>
                  <a:schemeClr val="bg2">
                    <a:lumMod val="50000"/>
                  </a:schemeClr>
                </a:solidFill>
                <a:latin typeface="Arial Rounded MT Bold" pitchFamily="34" charset="0"/>
              </a:rPr>
              <a:t>PavanKumar</a:t>
            </a:r>
            <a:r>
              <a:rPr lang="en-IN" sz="2000" dirty="0">
                <a:solidFill>
                  <a:schemeClr val="bg2">
                    <a:lumMod val="50000"/>
                  </a:schemeClr>
                </a:solidFill>
                <a:latin typeface="Arial Rounded MT Bold" pitchFamily="34" charset="0"/>
              </a:rPr>
              <a:t>               3RB18CS063</a:t>
            </a:r>
            <a:endParaRPr lang="en-US" sz="2000" dirty="0">
              <a:solidFill>
                <a:schemeClr val="bg2">
                  <a:lumMod val="50000"/>
                </a:schemeClr>
              </a:solidFill>
              <a:latin typeface="Arial Rounded MT Bold" pitchFamily="34" charset="0"/>
            </a:endParaRPr>
          </a:p>
        </p:txBody>
      </p:sp>
      <p:sp>
        <p:nvSpPr>
          <p:cNvPr id="12" name="TextBox 11"/>
          <p:cNvSpPr txBox="1"/>
          <p:nvPr/>
        </p:nvSpPr>
        <p:spPr>
          <a:xfrm>
            <a:off x="0" y="5572140"/>
            <a:ext cx="9144000" cy="369332"/>
          </a:xfrm>
          <a:prstGeom prst="rect">
            <a:avLst/>
          </a:prstGeom>
          <a:noFill/>
        </p:spPr>
        <p:txBody>
          <a:bodyPr wrap="square" rtlCol="0">
            <a:spAutoFit/>
          </a:bodyPr>
          <a:lstStyle/>
          <a:p>
            <a:pPr algn="ctr"/>
            <a:r>
              <a:rPr lang="en-IN" dirty="0"/>
              <a:t>Under the Guidance of </a:t>
            </a:r>
            <a:endParaRPr lang="en-US" dirty="0"/>
          </a:p>
        </p:txBody>
      </p:sp>
      <p:sp>
        <p:nvSpPr>
          <p:cNvPr id="13" name="TextBox 12"/>
          <p:cNvSpPr txBox="1"/>
          <p:nvPr/>
        </p:nvSpPr>
        <p:spPr>
          <a:xfrm>
            <a:off x="0" y="6072206"/>
            <a:ext cx="9144000" cy="523220"/>
          </a:xfrm>
          <a:prstGeom prst="rect">
            <a:avLst/>
          </a:prstGeom>
          <a:noFill/>
        </p:spPr>
        <p:txBody>
          <a:bodyPr wrap="square" rtlCol="0">
            <a:spAutoFit/>
          </a:bodyPr>
          <a:lstStyle/>
          <a:p>
            <a:pPr algn="ctr"/>
            <a:r>
              <a:rPr lang="en-IN" sz="2800" dirty="0">
                <a:solidFill>
                  <a:srgbClr val="002060"/>
                </a:solidFill>
                <a:latin typeface="Arial Black" pitchFamily="34" charset="0"/>
              </a:rPr>
              <a:t>Prof. </a:t>
            </a:r>
            <a:r>
              <a:rPr lang="en-IN" sz="2800" dirty="0" err="1">
                <a:solidFill>
                  <a:srgbClr val="002060"/>
                </a:solidFill>
                <a:latin typeface="Arial Black" pitchFamily="34" charset="0"/>
              </a:rPr>
              <a:t>Shivkumar</a:t>
            </a:r>
            <a:r>
              <a:rPr lang="en-IN" sz="2800" dirty="0">
                <a:solidFill>
                  <a:srgbClr val="002060"/>
                </a:solidFill>
                <a:latin typeface="Arial Black" pitchFamily="34" charset="0"/>
              </a:rPr>
              <a:t> </a:t>
            </a:r>
            <a:r>
              <a:rPr lang="en-IN" sz="2800" dirty="0" err="1">
                <a:solidFill>
                  <a:srgbClr val="002060"/>
                </a:solidFill>
                <a:latin typeface="Arial Black" pitchFamily="34" charset="0"/>
              </a:rPr>
              <a:t>Anadur</a:t>
            </a:r>
            <a:endParaRPr lang="en-US" sz="2800" dirty="0">
              <a:solidFill>
                <a:srgbClr val="002060"/>
              </a:solidFill>
              <a:latin typeface="Arial Black" pitchFamily="34" charset="0"/>
            </a:endParaRPr>
          </a:p>
        </p:txBody>
      </p:sp>
      <p:sp>
        <p:nvSpPr>
          <p:cNvPr id="14" name="TextBox 13"/>
          <p:cNvSpPr txBox="1"/>
          <p:nvPr/>
        </p:nvSpPr>
        <p:spPr>
          <a:xfrm>
            <a:off x="1" y="2643182"/>
            <a:ext cx="9144000" cy="830997"/>
          </a:xfrm>
          <a:prstGeom prst="rect">
            <a:avLst/>
          </a:prstGeom>
          <a:noFill/>
        </p:spPr>
        <p:txBody>
          <a:bodyPr wrap="square" rtlCol="0">
            <a:spAutoFit/>
          </a:bodyPr>
          <a:lstStyle/>
          <a:p>
            <a:pPr algn="ctr"/>
            <a:r>
              <a:rPr lang="en-GB" sz="2400" dirty="0">
                <a:solidFill>
                  <a:srgbClr val="FFC000"/>
                </a:solidFill>
                <a:latin typeface="Bahnschrift SemiBold" pitchFamily="34" charset="0"/>
              </a:rPr>
              <a:t>Big Data Analytics and Mining for Effective Visualization and Trends Forecasting of Crime Data</a:t>
            </a:r>
            <a:endParaRPr lang="en-US" sz="2400" dirty="0">
              <a:solidFill>
                <a:srgbClr val="FFC000"/>
              </a:solidFill>
              <a:latin typeface="Bahnschrift SemiBold" pitchFamily="34" charset="0"/>
            </a:endParaRPr>
          </a:p>
        </p:txBody>
      </p:sp>
      <p:pic>
        <p:nvPicPr>
          <p:cNvPr id="5" name="Picture 4" descr="A circular object with a person's face on it&#10;&#10;Description automatically generated with low confidence">
            <a:extLst>
              <a:ext uri="{FF2B5EF4-FFF2-40B4-BE49-F238E27FC236}">
                <a16:creationId xmlns:a16="http://schemas.microsoft.com/office/drawing/2014/main" id="{B3BB8C1A-75AB-47E7-B6C8-997C8C654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115"/>
            <a:ext cx="1295399" cy="1143997"/>
          </a:xfrm>
          <a:prstGeom prst="flowChartConnector">
            <a:avLst/>
          </a:prstGeom>
        </p:spPr>
      </p:pic>
      <p:sp>
        <p:nvSpPr>
          <p:cNvPr id="15" name="TextBox 14">
            <a:extLst>
              <a:ext uri="{FF2B5EF4-FFF2-40B4-BE49-F238E27FC236}">
                <a16:creationId xmlns:a16="http://schemas.microsoft.com/office/drawing/2014/main" id="{67BC8654-3898-4DE0-A548-1B0A9D3A794A}"/>
              </a:ext>
            </a:extLst>
          </p:cNvPr>
          <p:cNvSpPr txBox="1"/>
          <p:nvPr/>
        </p:nvSpPr>
        <p:spPr>
          <a:xfrm>
            <a:off x="1295399" y="0"/>
            <a:ext cx="6629399" cy="738664"/>
          </a:xfrm>
          <a:prstGeom prst="rect">
            <a:avLst/>
          </a:prstGeom>
          <a:noFill/>
        </p:spPr>
        <p:txBody>
          <a:bodyPr wrap="square" rtlCol="0">
            <a:spAutoFit/>
          </a:bodyPr>
          <a:lstStyle/>
          <a:p>
            <a:pPr algn="ctr"/>
            <a:r>
              <a:rPr lang="kn-IN" sz="2100" dirty="0">
                <a:latin typeface="Arial Unicode MS" pitchFamily="34" charset="-128"/>
                <a:ea typeface="Arial Unicode MS" pitchFamily="34" charset="-128"/>
                <a:cs typeface="Arial Unicode MS" pitchFamily="34" charset="-128"/>
              </a:rPr>
              <a:t>ವಿಶ್ವೇಶ್ವರಯ್ಯ ತಾಂತ್ರಿಕ ವಿಶ್ವವಿದ್ಯಾಲಯ, ಬೆಳಗಾವಿ</a:t>
            </a:r>
            <a:endParaRPr lang="en-US" sz="2100" dirty="0">
              <a:latin typeface="Arial Unicode MS" pitchFamily="34" charset="-128"/>
              <a:ea typeface="Arial Unicode MS" pitchFamily="34" charset="-128"/>
              <a:cs typeface="Arial Unicode MS" pitchFamily="34" charset="-128"/>
            </a:endParaRPr>
          </a:p>
          <a:p>
            <a:pPr algn="ctr"/>
            <a:endParaRPr lang="en-IN" sz="2100" dirty="0">
              <a:latin typeface="Arial Unicode MS" pitchFamily="34" charset="-128"/>
              <a:ea typeface="Arial Unicode MS" pitchFamily="34" charset="-128"/>
              <a:cs typeface="Arial Unicode MS" pitchFamily="34" charset="-128"/>
            </a:endParaRPr>
          </a:p>
        </p:txBody>
      </p:sp>
      <p:sp>
        <p:nvSpPr>
          <p:cNvPr id="16" name="TextBox 15"/>
          <p:cNvSpPr txBox="1"/>
          <p:nvPr/>
        </p:nvSpPr>
        <p:spPr>
          <a:xfrm>
            <a:off x="1447799" y="533400"/>
            <a:ext cx="6400802" cy="446276"/>
          </a:xfrm>
          <a:prstGeom prst="rect">
            <a:avLst/>
          </a:prstGeom>
          <a:noFill/>
        </p:spPr>
        <p:txBody>
          <a:bodyPr wrap="square" rtlCol="0">
            <a:spAutoFit/>
          </a:bodyPr>
          <a:lstStyle/>
          <a:p>
            <a:r>
              <a:rPr lang="en-US" sz="2300" dirty="0" err="1">
                <a:latin typeface="Arial Unicode MS" pitchFamily="34" charset="-128"/>
                <a:ea typeface="Arial Unicode MS" pitchFamily="34" charset="-128"/>
                <a:cs typeface="Arial Unicode MS" pitchFamily="34" charset="-128"/>
              </a:rPr>
              <a:t>Visvesvaraya</a:t>
            </a:r>
            <a:r>
              <a:rPr lang="en-US" sz="2300" dirty="0">
                <a:latin typeface="Arial Unicode MS" pitchFamily="34" charset="-128"/>
                <a:ea typeface="Arial Unicode MS" pitchFamily="34" charset="-128"/>
                <a:cs typeface="Arial Unicode MS" pitchFamily="34" charset="-128"/>
              </a:rPr>
              <a:t> Technological University, </a:t>
            </a:r>
            <a:r>
              <a:rPr lang="en-US" sz="2300" dirty="0" err="1">
                <a:latin typeface="Arial Unicode MS" pitchFamily="34" charset="-128"/>
                <a:ea typeface="Arial Unicode MS" pitchFamily="34" charset="-128"/>
                <a:cs typeface="Arial Unicode MS" pitchFamily="34" charset="-128"/>
              </a:rPr>
              <a:t>Belagavi</a:t>
            </a:r>
            <a:endParaRPr lang="en-US" sz="2300" dirty="0">
              <a:latin typeface="Arial Unicode MS" pitchFamily="34" charset="-128"/>
              <a:ea typeface="Arial Unicode MS" pitchFamily="34" charset="-128"/>
              <a:cs typeface="Arial Unicode MS" pitchFamily="34" charset="-128"/>
            </a:endParaRPr>
          </a:p>
        </p:txBody>
      </p:sp>
      <p:pic>
        <p:nvPicPr>
          <p:cNvPr id="18" name="Picture 17" descr="LOGO 1.png"/>
          <p:cNvPicPr>
            <a:picLocks noChangeAspect="1"/>
          </p:cNvPicPr>
          <p:nvPr/>
        </p:nvPicPr>
        <p:blipFill>
          <a:blip r:embed="rId3"/>
          <a:stretch>
            <a:fillRect/>
          </a:stretch>
        </p:blipFill>
        <p:spPr>
          <a:xfrm>
            <a:off x="7924799" y="22918"/>
            <a:ext cx="1143000" cy="1066800"/>
          </a:xfrm>
          <a:prstGeom prst="rect">
            <a:avLst/>
          </a:prstGeom>
        </p:spPr>
      </p:pic>
      <p:sp>
        <p:nvSpPr>
          <p:cNvPr id="19" name="TextBox 18"/>
          <p:cNvSpPr txBox="1"/>
          <p:nvPr/>
        </p:nvSpPr>
        <p:spPr>
          <a:xfrm>
            <a:off x="0" y="1219201"/>
            <a:ext cx="9144000" cy="400110"/>
          </a:xfrm>
          <a:prstGeom prst="rect">
            <a:avLst/>
          </a:prstGeom>
          <a:noFill/>
        </p:spPr>
        <p:txBody>
          <a:bodyPr wrap="square" rtlCol="0">
            <a:spAutoFit/>
          </a:bodyPr>
          <a:lstStyle/>
          <a:p>
            <a:pPr algn="ctr"/>
            <a:r>
              <a:rPr lang="en-US" sz="2000" dirty="0">
                <a:latin typeface="Cambria Math" pitchFamily="18" charset="0"/>
                <a:ea typeface="Cambria Math" pitchFamily="18" charset="0"/>
              </a:rPr>
              <a:t>    BHEEMANNA  KHANDRE INSTITUDE  OF  TECHNOLOGY , BHALKI</a:t>
            </a:r>
          </a:p>
        </p:txBody>
      </p:sp>
      <p:sp>
        <p:nvSpPr>
          <p:cNvPr id="20" name="TextBox 19"/>
          <p:cNvSpPr txBox="1"/>
          <p:nvPr/>
        </p:nvSpPr>
        <p:spPr>
          <a:xfrm>
            <a:off x="0" y="1676400"/>
            <a:ext cx="9144000" cy="400110"/>
          </a:xfrm>
          <a:prstGeom prst="rect">
            <a:avLst/>
          </a:prstGeom>
          <a:noFill/>
        </p:spPr>
        <p:txBody>
          <a:bodyPr wrap="square" rtlCol="0">
            <a:spAutoFit/>
          </a:bodyPr>
          <a:lstStyle/>
          <a:p>
            <a:pPr algn="ctr"/>
            <a:r>
              <a:rPr lang="en-US" sz="2000" dirty="0">
                <a:latin typeface="Bahnschrift SemiBold"/>
              </a:rPr>
              <a:t>Department of Computer Science And Engineering</a:t>
            </a:r>
          </a:p>
        </p:txBody>
      </p:sp>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D20C86D-1012-49D9-8F65-764A71EC8017}"/>
              </a:ext>
            </a:extLst>
          </p:cNvPr>
          <p:cNvGraphicFramePr>
            <a:graphicFrameLocks noGrp="1"/>
          </p:cNvGraphicFramePr>
          <p:nvPr>
            <p:ph idx="1"/>
            <p:extLst>
              <p:ext uri="{D42A27DB-BD31-4B8C-83A1-F6EECF244321}">
                <p14:modId xmlns:p14="http://schemas.microsoft.com/office/powerpoint/2010/main" val="4188214247"/>
              </p:ext>
            </p:extLst>
          </p:nvPr>
        </p:nvGraphicFramePr>
        <p:xfrm>
          <a:off x="457200" y="818964"/>
          <a:ext cx="8229600" cy="5220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0082448"/>
      </p:ext>
    </p:extLst>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A985DBA-2A60-4F53-8DBC-7E1A1E058EFA}"/>
              </a:ext>
            </a:extLst>
          </p:cNvPr>
          <p:cNvGraphicFramePr>
            <a:graphicFrameLocks noGrp="1"/>
          </p:cNvGraphicFramePr>
          <p:nvPr>
            <p:ph idx="1"/>
            <p:extLst>
              <p:ext uri="{D42A27DB-BD31-4B8C-83A1-F6EECF244321}">
                <p14:modId xmlns:p14="http://schemas.microsoft.com/office/powerpoint/2010/main" val="3487015032"/>
              </p:ext>
            </p:extLst>
          </p:nvPr>
        </p:nvGraphicFramePr>
        <p:xfrm>
          <a:off x="457200" y="764704"/>
          <a:ext cx="8229600" cy="49502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7804008"/>
      </p:ext>
    </p:extLst>
  </p:cSld>
  <p:clrMapOvr>
    <a:masterClrMapping/>
  </p:clrMapOvr>
  <p:transition spd="med">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7166"/>
            <a:ext cx="9144000" cy="584775"/>
          </a:xfrm>
          <a:prstGeom prst="rect">
            <a:avLst/>
          </a:prstGeom>
          <a:solidFill>
            <a:srgbClr val="7030A0"/>
          </a:solidFill>
        </p:spPr>
        <p:txBody>
          <a:bodyPr wrap="square" rtlCol="0">
            <a:spAutoFit/>
          </a:bodyPr>
          <a:lstStyle/>
          <a:p>
            <a:pPr algn="ctr"/>
            <a:r>
              <a:rPr lang="en-IN" sz="3200">
                <a:latin typeface="Algerian" pitchFamily="82" charset="0"/>
                <a:cs typeface="Calibri" pitchFamily="34" charset="0"/>
              </a:rPr>
              <a:t>Objectives of the Project</a:t>
            </a:r>
            <a:endParaRPr lang="en-US" sz="3200" dirty="0"/>
          </a:p>
        </p:txBody>
      </p:sp>
      <p:sp>
        <p:nvSpPr>
          <p:cNvPr id="3" name="TextBox 2"/>
          <p:cNvSpPr txBox="1"/>
          <p:nvPr/>
        </p:nvSpPr>
        <p:spPr>
          <a:xfrm>
            <a:off x="0" y="1285860"/>
            <a:ext cx="9144000" cy="1015663"/>
          </a:xfrm>
          <a:prstGeom prst="rect">
            <a:avLst/>
          </a:prstGeom>
          <a:noFill/>
        </p:spPr>
        <p:txBody>
          <a:bodyPr wrap="square" rtlCol="0">
            <a:spAutoFit/>
          </a:bodyPr>
          <a:lstStyle/>
          <a:p>
            <a:pPr algn="just">
              <a:buFont typeface="Wingdings" pitchFamily="2" charset="2"/>
              <a:buChar char="Ø"/>
            </a:pPr>
            <a:r>
              <a:rPr lang="en-GB" sz="2000">
                <a:latin typeface="Arial" pitchFamily="34" charset="0"/>
                <a:cs typeface="Arial" pitchFamily="34" charset="0"/>
              </a:rPr>
              <a:t> The main objective of the project is to predict the crime rate and analyze the crime rate to be happened in future. Based on this Information the officials can take charge and try to reduce the crime rate.</a:t>
            </a:r>
            <a:endParaRPr lang="en-US" sz="2000" dirty="0">
              <a:latin typeface="Arial" pitchFamily="34" charset="0"/>
              <a:cs typeface="Arial" pitchFamily="34" charset="0"/>
            </a:endParaRPr>
          </a:p>
        </p:txBody>
      </p:sp>
      <p:sp>
        <p:nvSpPr>
          <p:cNvPr id="4" name="TextBox 3"/>
          <p:cNvSpPr txBox="1"/>
          <p:nvPr/>
        </p:nvSpPr>
        <p:spPr>
          <a:xfrm>
            <a:off x="0" y="2571744"/>
            <a:ext cx="9144000" cy="1015663"/>
          </a:xfrm>
          <a:prstGeom prst="rect">
            <a:avLst/>
          </a:prstGeom>
          <a:noFill/>
        </p:spPr>
        <p:txBody>
          <a:bodyPr wrap="square" rtlCol="0">
            <a:spAutoFit/>
          </a:bodyPr>
          <a:lstStyle/>
          <a:p>
            <a:pPr algn="just">
              <a:buFont typeface="Wingdings" pitchFamily="2" charset="2"/>
              <a:buChar char="Ø"/>
            </a:pPr>
            <a:r>
              <a:rPr lang="en-GB" sz="2000">
                <a:latin typeface="Arial" pitchFamily="34" charset="0"/>
                <a:cs typeface="Arial" pitchFamily="34" charset="0"/>
              </a:rPr>
              <a:t> The concept of Multi Linear Regression is used for predicting the graph between the Types of Crimes (Independent Variable) and the Year (Dependent Variable)</a:t>
            </a:r>
            <a:endParaRPr lang="en-US" sz="2000" dirty="0">
              <a:latin typeface="Arial" pitchFamily="34" charset="0"/>
              <a:cs typeface="Arial" pitchFamily="34" charset="0"/>
            </a:endParaRPr>
          </a:p>
        </p:txBody>
      </p:sp>
      <p:sp>
        <p:nvSpPr>
          <p:cNvPr id="5" name="TextBox 4"/>
          <p:cNvSpPr txBox="1"/>
          <p:nvPr/>
        </p:nvSpPr>
        <p:spPr>
          <a:xfrm>
            <a:off x="0" y="3857628"/>
            <a:ext cx="9144000" cy="707886"/>
          </a:xfrm>
          <a:prstGeom prst="rect">
            <a:avLst/>
          </a:prstGeom>
          <a:noFill/>
        </p:spPr>
        <p:txBody>
          <a:bodyPr wrap="square" rtlCol="0">
            <a:spAutoFit/>
          </a:bodyPr>
          <a:lstStyle/>
          <a:p>
            <a:pPr algn="just">
              <a:buFont typeface="Wingdings" pitchFamily="2" charset="2"/>
              <a:buChar char="Ø"/>
            </a:pPr>
            <a:r>
              <a:rPr lang="en-GB" sz="2000">
                <a:latin typeface="Arial" pitchFamily="34" charset="0"/>
                <a:cs typeface="Arial" pitchFamily="34" charset="0"/>
              </a:rPr>
              <a:t> The system will look at how to convert crime information into a regression problem, so that it will help detectives in solving crimes faster.</a:t>
            </a:r>
            <a:endParaRPr lang="en-US" sz="2000" dirty="0">
              <a:latin typeface="Arial" pitchFamily="34" charset="0"/>
              <a:cs typeface="Arial" pitchFamily="34" charset="0"/>
            </a:endParaRPr>
          </a:p>
        </p:txBody>
      </p:sp>
      <p:sp>
        <p:nvSpPr>
          <p:cNvPr id="7" name="TextBox 6"/>
          <p:cNvSpPr txBox="1"/>
          <p:nvPr/>
        </p:nvSpPr>
        <p:spPr>
          <a:xfrm>
            <a:off x="0" y="5143512"/>
            <a:ext cx="9144000" cy="1323439"/>
          </a:xfrm>
          <a:prstGeom prst="rect">
            <a:avLst/>
          </a:prstGeom>
          <a:noFill/>
        </p:spPr>
        <p:txBody>
          <a:bodyPr wrap="square" rtlCol="0">
            <a:spAutoFit/>
          </a:bodyPr>
          <a:lstStyle/>
          <a:p>
            <a:pPr algn="just">
              <a:buFont typeface="Wingdings" pitchFamily="2" charset="2"/>
              <a:buChar char="Ø"/>
            </a:pPr>
            <a:r>
              <a:rPr lang="en-GB" sz="2000">
                <a:latin typeface="Arial" pitchFamily="34" charset="0"/>
                <a:cs typeface="Arial" pitchFamily="34" charset="0"/>
              </a:rPr>
              <a:t> Crime analysis based on available information to extract crime patterns. Using various multi linear regression techniques, frequency of occurring crime can be predicted based on territorial distribution of existing data and Crime recognition.</a:t>
            </a:r>
            <a:endParaRPr lang="en-US" sz="2000" dirty="0">
              <a:latin typeface="Arial" pitchFamily="34" charset="0"/>
              <a:cs typeface="Arial" pitchFamily="34" charset="0"/>
            </a:endParaRPr>
          </a:p>
        </p:txBody>
      </p:sp>
    </p:spTree>
  </p:cSld>
  <p:clrMapOvr>
    <a:masterClrMapping/>
  </p:clrMapOvr>
  <p:transition spd="med">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7166"/>
            <a:ext cx="9144000" cy="745397"/>
          </a:xfrm>
          <a:prstGeom prst="rect">
            <a:avLst/>
          </a:prstGeom>
          <a:solidFill>
            <a:schemeClr val="accent1">
              <a:lumMod val="75000"/>
            </a:schemeClr>
          </a:solidFill>
        </p:spPr>
        <p:txBody>
          <a:bodyPr wrap="square" rtlCol="0">
            <a:spAutoFit/>
          </a:bodyPr>
          <a:lstStyle/>
          <a:p>
            <a:pPr marL="342900" indent="-342900" algn="ctr">
              <a:lnSpc>
                <a:spcPct val="150000"/>
              </a:lnSpc>
            </a:pPr>
            <a:r>
              <a:rPr lang="en-IN" sz="3200" dirty="0">
                <a:latin typeface="Algerian" pitchFamily="82" charset="0"/>
                <a:cs typeface="Calibri" pitchFamily="34" charset="0"/>
              </a:rPr>
              <a:t>Methodology</a:t>
            </a:r>
            <a:endParaRPr lang="en-US" sz="3200" dirty="0">
              <a:latin typeface="Algerian" pitchFamily="82" charset="0"/>
            </a:endParaRPr>
          </a:p>
        </p:txBody>
      </p:sp>
      <p:sp>
        <p:nvSpPr>
          <p:cNvPr id="4" name="TextBox 3"/>
          <p:cNvSpPr txBox="1"/>
          <p:nvPr/>
        </p:nvSpPr>
        <p:spPr>
          <a:xfrm>
            <a:off x="0" y="1357298"/>
            <a:ext cx="9144000" cy="1015663"/>
          </a:xfrm>
          <a:prstGeom prst="rect">
            <a:avLst/>
          </a:prstGeom>
          <a:noFill/>
        </p:spPr>
        <p:txBody>
          <a:bodyPr wrap="square" rtlCol="0">
            <a:spAutoFit/>
          </a:bodyPr>
          <a:lstStyle/>
          <a:p>
            <a:pPr algn="just">
              <a:buFont typeface="Wingdings" pitchFamily="2" charset="2"/>
              <a:buChar char="Ø"/>
            </a:pPr>
            <a:r>
              <a:rPr lang="en-US" sz="2000" dirty="0">
                <a:latin typeface="Arial Black" pitchFamily="34" charset="0"/>
              </a:rPr>
              <a:t> </a:t>
            </a:r>
            <a:r>
              <a:rPr lang="en-US" sz="2000" dirty="0">
                <a:solidFill>
                  <a:schemeClr val="tx2">
                    <a:lumMod val="10000"/>
                  </a:schemeClr>
                </a:solidFill>
                <a:latin typeface="Arial Black" pitchFamily="34" charset="0"/>
              </a:rPr>
              <a:t>Data Collection </a:t>
            </a:r>
            <a:r>
              <a:rPr lang="en-US" sz="2000" dirty="0">
                <a:latin typeface="Arial Black" pitchFamily="34" charset="0"/>
              </a:rPr>
              <a:t>: </a:t>
            </a:r>
            <a:r>
              <a:rPr lang="en-GB" sz="2000" dirty="0">
                <a:latin typeface="Arial" pitchFamily="34" charset="0"/>
                <a:cs typeface="Arial" pitchFamily="34" charset="0"/>
              </a:rPr>
              <a:t>In data collection step usually, we collect data from different web sites like news sites, blogs, social media, in the form of Year, Month , Day , Hour , Minute</a:t>
            </a:r>
            <a:endParaRPr lang="en-US" sz="2000" dirty="0">
              <a:latin typeface="Arial" pitchFamily="34" charset="0"/>
              <a:cs typeface="Arial" pitchFamily="34" charset="0"/>
            </a:endParaRPr>
          </a:p>
        </p:txBody>
      </p:sp>
      <p:sp>
        <p:nvSpPr>
          <p:cNvPr id="5" name="TextBox 4"/>
          <p:cNvSpPr txBox="1"/>
          <p:nvPr/>
        </p:nvSpPr>
        <p:spPr>
          <a:xfrm>
            <a:off x="0" y="2643182"/>
            <a:ext cx="9144000" cy="646331"/>
          </a:xfrm>
          <a:prstGeom prst="rect">
            <a:avLst/>
          </a:prstGeom>
          <a:noFill/>
        </p:spPr>
        <p:txBody>
          <a:bodyPr wrap="square" rtlCol="0">
            <a:spAutoFit/>
          </a:bodyPr>
          <a:lstStyle/>
          <a:p>
            <a:pPr algn="just">
              <a:buFont typeface="Wingdings" pitchFamily="2" charset="2"/>
              <a:buChar char="Ø"/>
            </a:pPr>
            <a:r>
              <a:rPr lang="en-US" dirty="0">
                <a:latin typeface="Arial Black" pitchFamily="34" charset="0"/>
              </a:rPr>
              <a:t> </a:t>
            </a:r>
            <a:r>
              <a:rPr lang="en-US" dirty="0">
                <a:solidFill>
                  <a:schemeClr val="tx2">
                    <a:lumMod val="10000"/>
                  </a:schemeClr>
                </a:solidFill>
                <a:latin typeface="Arial Black" pitchFamily="34" charset="0"/>
              </a:rPr>
              <a:t>Data Preprocessing </a:t>
            </a:r>
            <a:r>
              <a:rPr lang="en-US" dirty="0">
                <a:latin typeface="Arial Black" pitchFamily="34" charset="0"/>
              </a:rPr>
              <a:t>: </a:t>
            </a:r>
            <a:r>
              <a:rPr lang="en-GB" dirty="0">
                <a:latin typeface="Arial" pitchFamily="34" charset="0"/>
                <a:cs typeface="Arial" pitchFamily="34" charset="0"/>
              </a:rPr>
              <a:t>Before implementing any algorithms on our datasets, a series of pre-processing steps are performed for data conditioning as presented below</a:t>
            </a:r>
            <a:endParaRPr lang="en-US" dirty="0">
              <a:latin typeface="Arial" pitchFamily="34" charset="0"/>
              <a:cs typeface="Arial" pitchFamily="34" charset="0"/>
            </a:endParaRPr>
          </a:p>
        </p:txBody>
      </p:sp>
      <p:sp>
        <p:nvSpPr>
          <p:cNvPr id="6" name="TextBox 5"/>
          <p:cNvSpPr txBox="1"/>
          <p:nvPr/>
        </p:nvSpPr>
        <p:spPr>
          <a:xfrm>
            <a:off x="0" y="3571876"/>
            <a:ext cx="9144000" cy="2554545"/>
          </a:xfrm>
          <a:prstGeom prst="rect">
            <a:avLst/>
          </a:prstGeom>
          <a:noFill/>
        </p:spPr>
        <p:txBody>
          <a:bodyPr wrap="square" rtlCol="0">
            <a:spAutoFit/>
          </a:bodyPr>
          <a:lstStyle/>
          <a:p>
            <a:pPr marL="342900" indent="-342900" algn="just">
              <a:buFont typeface="Arial" pitchFamily="34" charset="0"/>
              <a:buChar char="•"/>
            </a:pPr>
            <a:r>
              <a:rPr lang="en-GB" sz="2000" dirty="0">
                <a:latin typeface="Arial" pitchFamily="34" charset="0"/>
                <a:cs typeface="Arial" pitchFamily="34" charset="0"/>
              </a:rPr>
              <a:t> Defaulting records by filling the blank data for "HOUR" column to "00".</a:t>
            </a:r>
          </a:p>
          <a:p>
            <a:pPr marL="342900" indent="-342900" algn="just">
              <a:buFont typeface="Arial" pitchFamily="34" charset="0"/>
              <a:buChar char="•"/>
            </a:pPr>
            <a:r>
              <a:rPr lang="en-GB" sz="2000" dirty="0">
                <a:latin typeface="Arial" pitchFamily="34" charset="0"/>
                <a:cs typeface="Arial" pitchFamily="34" charset="0"/>
              </a:rPr>
              <a:t>Blank records for "NEIGHBOURHOOD" as "N/A".</a:t>
            </a:r>
          </a:p>
          <a:p>
            <a:pPr marL="342900" indent="-342900" algn="just">
              <a:buFont typeface="Arial" pitchFamily="34" charset="0"/>
              <a:buChar char="•"/>
            </a:pPr>
            <a:r>
              <a:rPr lang="en-GB" sz="2000" dirty="0">
                <a:latin typeface="Arial" pitchFamily="34" charset="0"/>
                <a:cs typeface="Arial" pitchFamily="34" charset="0"/>
              </a:rPr>
              <a:t>Deleting "MINUTE" column as predicting information to the actual minute is not necessary here</a:t>
            </a:r>
          </a:p>
          <a:p>
            <a:pPr marL="342900" indent="-342900" algn="just">
              <a:buFont typeface="Arial" pitchFamily="34" charset="0"/>
              <a:buChar char="•"/>
            </a:pPr>
            <a:r>
              <a:rPr lang="en-GB" sz="2000" dirty="0">
                <a:latin typeface="Arial" pitchFamily="34" charset="0"/>
                <a:cs typeface="Arial" pitchFamily="34" charset="0"/>
              </a:rPr>
              <a:t>Adding "Incident" column as a row count to keep track of incident totals per crime type, etc.</a:t>
            </a:r>
          </a:p>
          <a:p>
            <a:pPr marL="342900" indent="-342900" algn="just">
              <a:buFont typeface="Arial" pitchFamily="34" charset="0"/>
              <a:buChar char="•"/>
            </a:pPr>
            <a:r>
              <a:rPr lang="en-GB" sz="2000" dirty="0">
                <a:latin typeface="Arial" pitchFamily="34" charset="0"/>
                <a:cs typeface="Arial" pitchFamily="34" charset="0"/>
              </a:rPr>
              <a:t>Combining date fields and adding a column "Date" format.</a:t>
            </a:r>
          </a:p>
          <a:p>
            <a:pPr marL="342900" indent="-342900" algn="just">
              <a:buFont typeface="Arial" pitchFamily="34" charset="0"/>
              <a:buChar char="•"/>
            </a:pPr>
            <a:r>
              <a:rPr lang="en-GB" sz="2000" dirty="0">
                <a:latin typeface="Arial" pitchFamily="34" charset="0"/>
                <a:cs typeface="Arial" pitchFamily="34" charset="0"/>
              </a:rPr>
              <a:t>Using "Date" to get weekday names.</a:t>
            </a:r>
            <a:endParaRPr lang="en-US" sz="2000" dirty="0">
              <a:latin typeface="Arial" pitchFamily="34" charset="0"/>
              <a:cs typeface="Arial" pitchFamily="34" charset="0"/>
            </a:endParaRPr>
          </a:p>
        </p:txBody>
      </p:sp>
    </p:spTree>
  </p:cSld>
  <p:clrMapOvr>
    <a:masterClrMapping/>
  </p:clrMapOvr>
  <p:transition spd="med">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85794"/>
            <a:ext cx="9144000" cy="5940088"/>
          </a:xfrm>
          <a:prstGeom prst="rect">
            <a:avLst/>
          </a:prstGeom>
          <a:noFill/>
        </p:spPr>
        <p:txBody>
          <a:bodyPr wrap="square" rtlCol="0">
            <a:spAutoFit/>
          </a:bodyPr>
          <a:lstStyle/>
          <a:p>
            <a:pPr algn="just">
              <a:buFont typeface="Wingdings" pitchFamily="2" charset="2"/>
              <a:buChar char="Ø"/>
            </a:pPr>
            <a:r>
              <a:rPr lang="en-US" sz="2000" dirty="0">
                <a:latin typeface="Arial Black" pitchFamily="34" charset="0"/>
              </a:rPr>
              <a:t> </a:t>
            </a:r>
            <a:r>
              <a:rPr lang="en-US" sz="2000" dirty="0">
                <a:solidFill>
                  <a:schemeClr val="tx2">
                    <a:lumMod val="10000"/>
                  </a:schemeClr>
                </a:solidFill>
                <a:latin typeface="Arial Black" pitchFamily="34" charset="0"/>
              </a:rPr>
              <a:t>Narrative Visualization </a:t>
            </a:r>
            <a:r>
              <a:rPr lang="en-US" sz="2000" dirty="0">
                <a:latin typeface="Arial Black" pitchFamily="34" charset="0"/>
              </a:rPr>
              <a:t>: </a:t>
            </a:r>
            <a:r>
              <a:rPr lang="en-GB" sz="2000" dirty="0">
                <a:latin typeface="Arial" pitchFamily="34" charset="0"/>
                <a:cs typeface="Arial" pitchFamily="34" charset="0"/>
              </a:rPr>
              <a:t>Considering the geographic nature of the crime incidents, an interactive map based on Google map was used for data visualization, where crime incidents are clustered according to their latitude/longitude information. </a:t>
            </a:r>
          </a:p>
          <a:p>
            <a:pPr algn="just"/>
            <a:endParaRPr lang="en-GB" sz="2000" dirty="0">
              <a:latin typeface="Arial" pitchFamily="34" charset="0"/>
              <a:cs typeface="Arial" pitchFamily="34" charset="0"/>
            </a:endParaRPr>
          </a:p>
          <a:p>
            <a:pPr algn="just"/>
            <a:endParaRPr lang="en-GB" sz="2000" dirty="0">
              <a:latin typeface="Arial" pitchFamily="34" charset="0"/>
              <a:cs typeface="Arial" pitchFamily="34" charset="0"/>
            </a:endParaRPr>
          </a:p>
          <a:p>
            <a:pPr algn="just"/>
            <a:endParaRPr lang="en-GB" sz="2000" dirty="0">
              <a:latin typeface="Arial Black" pitchFamily="34" charset="0"/>
              <a:cs typeface="Arial" pitchFamily="34" charset="0"/>
            </a:endParaRPr>
          </a:p>
          <a:p>
            <a:pPr algn="just">
              <a:buFont typeface="Wingdings" pitchFamily="2" charset="2"/>
              <a:buChar char="Ø"/>
            </a:pPr>
            <a:r>
              <a:rPr lang="en-US" sz="2000" dirty="0">
                <a:latin typeface="Arial Black" pitchFamily="34" charset="0"/>
              </a:rPr>
              <a:t> </a:t>
            </a:r>
            <a:r>
              <a:rPr lang="en-US" sz="2000" dirty="0">
                <a:solidFill>
                  <a:schemeClr val="tx2">
                    <a:lumMod val="10000"/>
                  </a:schemeClr>
                </a:solidFill>
                <a:latin typeface="Arial Black" pitchFamily="34" charset="0"/>
              </a:rPr>
              <a:t>Prediction Models </a:t>
            </a:r>
            <a:r>
              <a:rPr lang="en-US" sz="2000" dirty="0">
                <a:latin typeface="Arial" pitchFamily="34" charset="0"/>
                <a:cs typeface="Arial" pitchFamily="34" charset="0"/>
              </a:rPr>
              <a:t>: </a:t>
            </a:r>
            <a:r>
              <a:rPr lang="en-GB" sz="2000" dirty="0">
                <a:latin typeface="Arial" pitchFamily="34" charset="0"/>
                <a:cs typeface="Arial" pitchFamily="34" charset="0"/>
              </a:rPr>
              <a:t>In order to tackle the problem of crime trends forecasting I have explored several state-of-the-art machine learning and deep learning algorithms and time series models.</a:t>
            </a:r>
          </a:p>
          <a:p>
            <a:pPr algn="just">
              <a:buFont typeface="Wingdings" pitchFamily="2" charset="2"/>
              <a:buChar char="Ø"/>
            </a:pPr>
            <a:endParaRPr lang="en-GB" sz="2000" dirty="0">
              <a:latin typeface="Arial" pitchFamily="34" charset="0"/>
              <a:cs typeface="Arial" pitchFamily="34" charset="0"/>
            </a:endParaRPr>
          </a:p>
          <a:p>
            <a:pPr algn="just"/>
            <a:endParaRPr lang="en-GB" sz="2000" dirty="0">
              <a:latin typeface="Arial" pitchFamily="34" charset="0"/>
              <a:cs typeface="Arial" pitchFamily="34" charset="0"/>
            </a:endParaRPr>
          </a:p>
          <a:p>
            <a:pPr algn="just"/>
            <a:endParaRPr lang="en-GB" sz="2000" dirty="0">
              <a:latin typeface="Arial" pitchFamily="34" charset="0"/>
              <a:cs typeface="Arial" pitchFamily="34" charset="0"/>
            </a:endParaRPr>
          </a:p>
          <a:p>
            <a:pPr algn="just">
              <a:buFont typeface="Wingdings" pitchFamily="2" charset="2"/>
              <a:buChar char="Ø"/>
            </a:pPr>
            <a:r>
              <a:rPr lang="en-US" sz="2000" dirty="0"/>
              <a:t> </a:t>
            </a:r>
            <a:r>
              <a:rPr lang="en-US" sz="2000" dirty="0">
                <a:solidFill>
                  <a:schemeClr val="tx2">
                    <a:lumMod val="10000"/>
                  </a:schemeClr>
                </a:solidFill>
                <a:latin typeface="Arial Black" pitchFamily="34" charset="0"/>
              </a:rPr>
              <a:t>Time series model </a:t>
            </a:r>
            <a:r>
              <a:rPr lang="en-US" sz="2000" dirty="0">
                <a:latin typeface="Arial Black" pitchFamily="34" charset="0"/>
              </a:rPr>
              <a:t>: </a:t>
            </a:r>
            <a:r>
              <a:rPr lang="en-US" sz="2000" dirty="0">
                <a:latin typeface="Arial" pitchFamily="34" charset="0"/>
                <a:cs typeface="Arial" pitchFamily="34" charset="0"/>
              </a:rPr>
              <a:t> </a:t>
            </a:r>
            <a:r>
              <a:rPr lang="en-GB" sz="2000" dirty="0">
                <a:latin typeface="Arial" pitchFamily="34" charset="0"/>
                <a:cs typeface="Arial" pitchFamily="34" charset="0"/>
              </a:rPr>
              <a:t>A time series is a sequence of numerical data points successively indexed or listed/graphed in the time order. Usually, the successive data points within a time series are equally spaced in time, hence these data are discrete in time.</a:t>
            </a:r>
          </a:p>
          <a:p>
            <a:pPr algn="just">
              <a:buFont typeface="Wingdings" pitchFamily="2" charset="2"/>
              <a:buChar char="Ø"/>
            </a:pPr>
            <a:endParaRPr lang="en-GB" sz="2000" dirty="0">
              <a:latin typeface="Arial" pitchFamily="34" charset="0"/>
              <a:cs typeface="Arial" pitchFamily="34" charset="0"/>
            </a:endParaRPr>
          </a:p>
          <a:p>
            <a:pPr algn="just">
              <a:buFont typeface="Wingdings" pitchFamily="2" charset="2"/>
              <a:buChar char="Ø"/>
            </a:pPr>
            <a:endParaRPr lang="en-GB" sz="2000" dirty="0">
              <a:latin typeface="Arial Black" pitchFamily="34" charset="0"/>
              <a:cs typeface="Arial" pitchFamily="34" charset="0"/>
            </a:endParaRPr>
          </a:p>
        </p:txBody>
      </p:sp>
    </p:spTree>
  </p:cSld>
  <p:clrMapOvr>
    <a:masterClrMapping/>
  </p:clrMapOvr>
  <p:transition spd="med">
    <p:wheel spokes="3"/>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14290"/>
            <a:ext cx="9036496" cy="3785652"/>
          </a:xfrm>
          <a:prstGeom prst="rect">
            <a:avLst/>
          </a:prstGeom>
          <a:noFill/>
        </p:spPr>
        <p:txBody>
          <a:bodyPr wrap="square" rtlCol="0">
            <a:spAutoFit/>
          </a:bodyPr>
          <a:lstStyle/>
          <a:p>
            <a:pPr algn="just">
              <a:buFont typeface="Wingdings" pitchFamily="2" charset="2"/>
              <a:buChar char="Ø"/>
            </a:pPr>
            <a:endParaRPr lang="en-US" sz="2000" dirty="0">
              <a:latin typeface="Arial Black" pitchFamily="34" charset="0"/>
            </a:endParaRPr>
          </a:p>
          <a:p>
            <a:pPr algn="just">
              <a:buFont typeface="Wingdings" pitchFamily="2" charset="2"/>
              <a:buChar char="Ø"/>
            </a:pPr>
            <a:endParaRPr lang="en-US" sz="2000" dirty="0">
              <a:latin typeface="Arial Black" pitchFamily="34" charset="0"/>
            </a:endParaRPr>
          </a:p>
          <a:p>
            <a:pPr algn="just">
              <a:buFont typeface="Wingdings" pitchFamily="2" charset="2"/>
              <a:buChar char="Ø"/>
            </a:pPr>
            <a:endParaRPr lang="en-US" sz="2000" dirty="0">
              <a:latin typeface="Arial Black" pitchFamily="34" charset="0"/>
            </a:endParaRPr>
          </a:p>
          <a:p>
            <a:pPr algn="just">
              <a:buFont typeface="Wingdings" pitchFamily="2" charset="2"/>
              <a:buChar char="Ø"/>
            </a:pPr>
            <a:r>
              <a:rPr lang="en-US" sz="2000" dirty="0">
                <a:latin typeface="Arial Black" pitchFamily="34" charset="0"/>
              </a:rPr>
              <a:t>  </a:t>
            </a:r>
            <a:r>
              <a:rPr lang="en-US" sz="2000" dirty="0">
                <a:solidFill>
                  <a:schemeClr val="tx2">
                    <a:lumMod val="10000"/>
                  </a:schemeClr>
                </a:solidFill>
                <a:latin typeface="Arial Black" pitchFamily="34" charset="0"/>
              </a:rPr>
              <a:t>Prophet model </a:t>
            </a:r>
            <a:r>
              <a:rPr lang="en-US" sz="2000" dirty="0">
                <a:latin typeface="Arial Black" pitchFamily="34" charset="0"/>
              </a:rPr>
              <a:t>: </a:t>
            </a:r>
            <a:r>
              <a:rPr lang="en-GB" sz="2000" dirty="0">
                <a:latin typeface="Arial" pitchFamily="34" charset="0"/>
                <a:cs typeface="Arial" pitchFamily="34" charset="0"/>
              </a:rPr>
              <a:t>The Prophet model is a procedure for forecasting time series data based on an additive model where non-linear trends are fit with yearly, weekly, and/or daily seasonality, plus holiday effects</a:t>
            </a:r>
            <a:r>
              <a:rPr lang="en-GB" sz="2000" dirty="0"/>
              <a:t>.</a:t>
            </a:r>
            <a:r>
              <a:rPr lang="en-US" sz="2000" dirty="0">
                <a:latin typeface="Arial Black" pitchFamily="34" charset="0"/>
              </a:rPr>
              <a:t> </a:t>
            </a:r>
          </a:p>
          <a:p>
            <a:pPr algn="just">
              <a:buFont typeface="Wingdings" pitchFamily="2" charset="2"/>
              <a:buChar char="Ø"/>
            </a:pPr>
            <a:endParaRPr lang="en-IN" sz="2000" dirty="0">
              <a:latin typeface="Arial Black" pitchFamily="34" charset="0"/>
              <a:cs typeface="Arial" pitchFamily="34" charset="0"/>
            </a:endParaRPr>
          </a:p>
          <a:p>
            <a:pPr algn="just">
              <a:buFont typeface="Wingdings" pitchFamily="2" charset="2"/>
              <a:buChar char="Ø"/>
            </a:pPr>
            <a:endParaRPr lang="en-IN" sz="2000" dirty="0">
              <a:latin typeface="Arial Black" pitchFamily="34" charset="0"/>
              <a:cs typeface="Arial" pitchFamily="34" charset="0"/>
            </a:endParaRPr>
          </a:p>
          <a:p>
            <a:pPr algn="just"/>
            <a:endParaRPr lang="en-IN" sz="2000" dirty="0">
              <a:latin typeface="Arial Black" pitchFamily="34" charset="0"/>
              <a:cs typeface="Arial" pitchFamily="34" charset="0"/>
            </a:endParaRPr>
          </a:p>
          <a:p>
            <a:pPr algn="just"/>
            <a:r>
              <a:rPr lang="en-GB" sz="2000" dirty="0">
                <a:latin typeface="Arial" pitchFamily="34" charset="0"/>
                <a:cs typeface="Arial" pitchFamily="34" charset="0"/>
              </a:rPr>
              <a:t>The Prophet model is designed to handle complex features in time series, it also designed to have intuitive parameters that can be adjusted without knowing the details of the underlying model</a:t>
            </a:r>
            <a:endParaRPr lang="en-US" sz="2000" dirty="0">
              <a:latin typeface="Arial" pitchFamily="34" charset="0"/>
              <a:cs typeface="Arial" pitchFamily="34" charset="0"/>
            </a:endParaRPr>
          </a:p>
        </p:txBody>
      </p:sp>
    </p:spTree>
  </p:cSld>
  <p:clrMapOvr>
    <a:masterClrMapping/>
  </p:clrMapOvr>
  <p:transition spd="med">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own Arrow 7"/>
          <p:cNvSpPr/>
          <p:nvPr/>
        </p:nvSpPr>
        <p:spPr>
          <a:xfrm>
            <a:off x="1107257" y="4822041"/>
            <a:ext cx="357190" cy="625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929058" y="4786322"/>
            <a:ext cx="357190" cy="6608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own Arrow 9"/>
          <p:cNvSpPr/>
          <p:nvPr/>
        </p:nvSpPr>
        <p:spPr>
          <a:xfrm>
            <a:off x="6603205" y="4768462"/>
            <a:ext cx="357190" cy="6608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4282" y="5500702"/>
            <a:ext cx="8643998" cy="461665"/>
          </a:xfrm>
          <a:prstGeom prst="rect">
            <a:avLst/>
          </a:prstGeom>
          <a:solidFill>
            <a:srgbClr val="0070C0"/>
          </a:solidFill>
        </p:spPr>
        <p:txBody>
          <a:bodyPr wrap="square" rtlCol="0">
            <a:spAutoFit/>
          </a:bodyPr>
          <a:lstStyle/>
          <a:p>
            <a:pPr algn="ctr"/>
            <a:r>
              <a:rPr lang="en-GB" sz="2400" dirty="0">
                <a:latin typeface="Bahnschrift SemiBold" pitchFamily="34" charset="0"/>
              </a:rPr>
              <a:t>Effective Visualization and Forecasting</a:t>
            </a:r>
            <a:endParaRPr lang="en-US" sz="2400" dirty="0"/>
          </a:p>
        </p:txBody>
      </p:sp>
      <p:sp>
        <p:nvSpPr>
          <p:cNvPr id="14" name="TextBox 13"/>
          <p:cNvSpPr txBox="1"/>
          <p:nvPr/>
        </p:nvSpPr>
        <p:spPr>
          <a:xfrm>
            <a:off x="0" y="285728"/>
            <a:ext cx="9144000" cy="369332"/>
          </a:xfrm>
          <a:prstGeom prst="rect">
            <a:avLst/>
          </a:prstGeom>
          <a:solidFill>
            <a:schemeClr val="tx1">
              <a:lumMod val="75000"/>
            </a:schemeClr>
          </a:solidFill>
        </p:spPr>
        <p:txBody>
          <a:bodyPr wrap="square" rtlCol="0">
            <a:spAutoFit/>
          </a:bodyPr>
          <a:lstStyle/>
          <a:p>
            <a:pPr>
              <a:buFont typeface="Arial" pitchFamily="34" charset="0"/>
              <a:buChar char="•"/>
            </a:pPr>
            <a:r>
              <a:rPr lang="en-IN" dirty="0">
                <a:latin typeface="Arial Black" pitchFamily="34" charset="0"/>
              </a:rPr>
              <a:t> Crime Data Processing Architecture </a:t>
            </a:r>
            <a:endParaRPr lang="en-US" dirty="0">
              <a:latin typeface="Arial Black" pitchFamily="34" charset="0"/>
            </a:endParaRPr>
          </a:p>
        </p:txBody>
      </p:sp>
      <p:sp>
        <p:nvSpPr>
          <p:cNvPr id="15" name="Rounded Rectangle 14"/>
          <p:cNvSpPr/>
          <p:nvPr/>
        </p:nvSpPr>
        <p:spPr>
          <a:xfrm>
            <a:off x="3539860" y="714356"/>
            <a:ext cx="1643074" cy="107157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Crime Data </a:t>
            </a:r>
          </a:p>
          <a:p>
            <a:pPr algn="ctr"/>
            <a:r>
              <a:rPr lang="en-IN" dirty="0"/>
              <a:t>Collection</a:t>
            </a:r>
            <a:endParaRPr lang="en-US" dirty="0"/>
          </a:p>
        </p:txBody>
      </p:sp>
      <p:cxnSp>
        <p:nvCxnSpPr>
          <p:cNvPr id="18" name="Straight Arrow Connector 17"/>
          <p:cNvCxnSpPr>
            <a:stCxn id="15" idx="2"/>
          </p:cNvCxnSpPr>
          <p:nvPr/>
        </p:nvCxnSpPr>
        <p:spPr>
          <a:xfrm rot="5400000">
            <a:off x="4164942" y="1946663"/>
            <a:ext cx="35719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a:xfrm>
            <a:off x="4216666" y="1821644"/>
            <a:ext cx="355334"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250265" y="2281582"/>
            <a:ext cx="1500198" cy="92869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Pre-Processing</a:t>
            </a:r>
            <a:endParaRPr lang="en-US" dirty="0"/>
          </a:p>
        </p:txBody>
      </p:sp>
      <p:sp>
        <p:nvSpPr>
          <p:cNvPr id="24" name="Rounded Rectangle 23"/>
          <p:cNvSpPr/>
          <p:nvPr/>
        </p:nvSpPr>
        <p:spPr>
          <a:xfrm>
            <a:off x="5039687" y="2285991"/>
            <a:ext cx="1643074" cy="92869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Narrative</a:t>
            </a:r>
          </a:p>
          <a:p>
            <a:pPr algn="ctr"/>
            <a:r>
              <a:rPr lang="en-IN" dirty="0"/>
              <a:t>Visualization</a:t>
            </a:r>
            <a:endParaRPr lang="en-US" dirty="0"/>
          </a:p>
        </p:txBody>
      </p:sp>
      <p:sp>
        <p:nvSpPr>
          <p:cNvPr id="25" name="Rounded Rectangle 24"/>
          <p:cNvSpPr/>
          <p:nvPr/>
        </p:nvSpPr>
        <p:spPr>
          <a:xfrm>
            <a:off x="535753" y="3804049"/>
            <a:ext cx="1571636" cy="92869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a:t>
            </a:r>
          </a:p>
          <a:p>
            <a:pPr algn="ctr"/>
            <a:r>
              <a:rPr lang="en-IN" dirty="0"/>
              <a:t>Models</a:t>
            </a:r>
            <a:endParaRPr lang="en-US" dirty="0"/>
          </a:p>
        </p:txBody>
      </p:sp>
      <p:sp>
        <p:nvSpPr>
          <p:cNvPr id="26" name="Rounded Rectangle 25"/>
          <p:cNvSpPr/>
          <p:nvPr/>
        </p:nvSpPr>
        <p:spPr>
          <a:xfrm>
            <a:off x="3178959" y="3786190"/>
            <a:ext cx="1857388" cy="92869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Time Serial Model</a:t>
            </a:r>
            <a:endParaRPr lang="en-US" dirty="0"/>
          </a:p>
        </p:txBody>
      </p:sp>
      <p:sp>
        <p:nvSpPr>
          <p:cNvPr id="27" name="Rounded Rectangle 26"/>
          <p:cNvSpPr/>
          <p:nvPr/>
        </p:nvSpPr>
        <p:spPr>
          <a:xfrm>
            <a:off x="5857884" y="3714752"/>
            <a:ext cx="1714512" cy="100013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Prophet </a:t>
            </a:r>
          </a:p>
          <a:p>
            <a:pPr algn="ctr"/>
            <a:r>
              <a:rPr lang="en-IN" dirty="0"/>
              <a:t>Model</a:t>
            </a:r>
            <a:endParaRPr lang="en-US" dirty="0"/>
          </a:p>
        </p:txBody>
      </p:sp>
      <p:sp>
        <p:nvSpPr>
          <p:cNvPr id="28" name="Minus 27"/>
          <p:cNvSpPr/>
          <p:nvPr/>
        </p:nvSpPr>
        <p:spPr>
          <a:xfrm>
            <a:off x="2540536" y="2001240"/>
            <a:ext cx="3929090" cy="21431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5783132" y="2158770"/>
            <a:ext cx="214314" cy="1472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3000364" y="2143116"/>
            <a:ext cx="214314" cy="142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inus 31"/>
          <p:cNvSpPr/>
          <p:nvPr/>
        </p:nvSpPr>
        <p:spPr>
          <a:xfrm>
            <a:off x="-214346" y="3286124"/>
            <a:ext cx="8643998" cy="357190"/>
          </a:xfrm>
          <a:prstGeom prst="mathMinus">
            <a:avLst>
              <a:gd name="adj1" fmla="val 23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2803910" y="3250406"/>
            <a:ext cx="392908" cy="142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5685968" y="3210276"/>
            <a:ext cx="392908" cy="200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1178695" y="3518297"/>
            <a:ext cx="285752"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3916195" y="3536157"/>
            <a:ext cx="285752"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a:off x="6523439" y="3518297"/>
            <a:ext cx="258361" cy="185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17.jpg"/>
          <p:cNvPicPr>
            <a:picLocks noChangeAspect="1"/>
          </p:cNvPicPr>
          <p:nvPr/>
        </p:nvPicPr>
        <p:blipFill>
          <a:blip r:embed="rId2"/>
          <a:stretch>
            <a:fillRect/>
          </a:stretch>
        </p:blipFill>
        <p:spPr>
          <a:xfrm>
            <a:off x="0" y="0"/>
            <a:ext cx="9144000" cy="6858000"/>
          </a:xfrm>
          <a:prstGeom prst="rect">
            <a:avLst/>
          </a:prstGeom>
          <a:ln>
            <a:noFill/>
          </a:ln>
          <a:effectLst>
            <a:softEdge rad="112500"/>
          </a:effectLst>
        </p:spPr>
      </p:pic>
    </p:spTree>
  </p:cSld>
  <p:clrMapOvr>
    <a:masterClrMapping/>
  </p:clrMapOvr>
  <p:transition spd="med">
    <p:randomBa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you-images-ppt-pink-flower-scaled.jpg"/>
          <p:cNvPicPr>
            <a:picLocks noChangeAspect="1"/>
          </p:cNvPicPr>
          <p:nvPr/>
        </p:nvPicPr>
        <p:blipFill>
          <a:blip r:embed="rId2"/>
          <a:stretch>
            <a:fillRect/>
          </a:stretch>
        </p:blipFill>
        <p:spPr>
          <a:xfrm>
            <a:off x="0"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4290"/>
            <a:ext cx="9144000" cy="400110"/>
          </a:xfrm>
          <a:prstGeom prst="rect">
            <a:avLst/>
          </a:prstGeom>
          <a:solidFill>
            <a:srgbClr val="00B0F0"/>
          </a:solidFill>
        </p:spPr>
        <p:txBody>
          <a:bodyPr wrap="square" rtlCol="0">
            <a:spAutoFit/>
          </a:bodyPr>
          <a:lstStyle/>
          <a:p>
            <a:pPr algn="ctr"/>
            <a:r>
              <a:rPr lang="en-IN" sz="2000" dirty="0">
                <a:latin typeface="Arial Black" pitchFamily="34" charset="0"/>
              </a:rPr>
              <a:t>CONTENTS</a:t>
            </a:r>
            <a:endParaRPr lang="en-US" sz="2000" dirty="0">
              <a:latin typeface="Arial Black" pitchFamily="34" charset="0"/>
            </a:endParaRPr>
          </a:p>
        </p:txBody>
      </p:sp>
      <p:sp>
        <p:nvSpPr>
          <p:cNvPr id="3" name="TextBox 2"/>
          <p:cNvSpPr txBox="1"/>
          <p:nvPr/>
        </p:nvSpPr>
        <p:spPr>
          <a:xfrm>
            <a:off x="107504" y="1412776"/>
            <a:ext cx="9144000" cy="3370153"/>
          </a:xfrm>
          <a:prstGeom prst="rect">
            <a:avLst/>
          </a:prstGeom>
          <a:noFill/>
        </p:spPr>
        <p:txBody>
          <a:bodyPr wrap="square" rtlCol="0">
            <a:spAutoFit/>
          </a:bodyPr>
          <a:lstStyle/>
          <a:p>
            <a:pPr marL="342900" indent="-342900">
              <a:lnSpc>
                <a:spcPct val="150000"/>
              </a:lnSpc>
            </a:pPr>
            <a:r>
              <a:rPr lang="en-IN" sz="2400" dirty="0">
                <a:latin typeface="Aharoni" panose="020B0604020202020204" pitchFamily="2" charset="-79"/>
                <a:cs typeface="Aharoni" panose="020B0604020202020204" pitchFamily="2" charset="-79"/>
              </a:rPr>
              <a:t>1. Introduction </a:t>
            </a:r>
          </a:p>
          <a:p>
            <a:pPr marL="342900" indent="-342900">
              <a:lnSpc>
                <a:spcPct val="150000"/>
              </a:lnSpc>
            </a:pPr>
            <a:r>
              <a:rPr lang="en-IN" sz="2400" dirty="0">
                <a:latin typeface="Aharoni" panose="020B0604020202020204" pitchFamily="2" charset="-79"/>
                <a:cs typeface="Aharoni" panose="020B0604020202020204" pitchFamily="2" charset="-79"/>
              </a:rPr>
              <a:t>2. Existing System</a:t>
            </a:r>
          </a:p>
          <a:p>
            <a:pPr marL="342900" indent="-342900">
              <a:lnSpc>
                <a:spcPct val="150000"/>
              </a:lnSpc>
            </a:pPr>
            <a:r>
              <a:rPr lang="en-IN" sz="2400" dirty="0">
                <a:latin typeface="Aharoni" panose="020B0604020202020204" pitchFamily="2" charset="-79"/>
                <a:cs typeface="Aharoni" panose="020B0604020202020204" pitchFamily="2" charset="-79"/>
              </a:rPr>
              <a:t>3. Proposed System</a:t>
            </a:r>
          </a:p>
          <a:p>
            <a:pPr marL="342900" indent="-342900">
              <a:lnSpc>
                <a:spcPct val="150000"/>
              </a:lnSpc>
            </a:pPr>
            <a:r>
              <a:rPr lang="en-IN" sz="2400" dirty="0">
                <a:latin typeface="Aharoni" panose="020B0604020202020204" pitchFamily="2" charset="-79"/>
                <a:cs typeface="Aharoni" panose="020B0604020202020204" pitchFamily="2" charset="-79"/>
              </a:rPr>
              <a:t>4. Literature Survey</a:t>
            </a:r>
          </a:p>
          <a:p>
            <a:pPr marL="342900" indent="-342900">
              <a:lnSpc>
                <a:spcPct val="150000"/>
              </a:lnSpc>
            </a:pPr>
            <a:r>
              <a:rPr lang="en-IN" sz="2400" dirty="0">
                <a:latin typeface="Aharoni" panose="020B0604020202020204" pitchFamily="2" charset="-79"/>
                <a:cs typeface="Aharoni" panose="020B0604020202020204" pitchFamily="2" charset="-79"/>
              </a:rPr>
              <a:t>5. Objectives of the Project</a:t>
            </a:r>
          </a:p>
          <a:p>
            <a:pPr marL="342900" indent="-342900">
              <a:lnSpc>
                <a:spcPct val="150000"/>
              </a:lnSpc>
            </a:pPr>
            <a:r>
              <a:rPr lang="en-IN" sz="2400" dirty="0">
                <a:latin typeface="Aharoni" panose="020B0604020202020204" pitchFamily="2" charset="-79"/>
                <a:cs typeface="Aharoni" panose="020B0604020202020204" pitchFamily="2" charset="-79"/>
              </a:rPr>
              <a:t>6. Methodology</a:t>
            </a:r>
            <a:endParaRPr lang="en-US" sz="2400" dirty="0">
              <a:latin typeface="Aharoni" panose="020B0604020202020204" pitchFamily="2" charset="-79"/>
              <a:cs typeface="Aharoni" panose="020B0604020202020204" pitchFamily="2" charset="-79"/>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4290"/>
            <a:ext cx="9144000" cy="584775"/>
          </a:xfrm>
          <a:prstGeom prst="rect">
            <a:avLst/>
          </a:prstGeom>
          <a:solidFill>
            <a:schemeClr val="accent5">
              <a:lumMod val="75000"/>
            </a:schemeClr>
          </a:solidFill>
        </p:spPr>
        <p:txBody>
          <a:bodyPr wrap="square" rtlCol="0">
            <a:spAutoFit/>
          </a:bodyPr>
          <a:lstStyle/>
          <a:p>
            <a:pPr algn="ctr"/>
            <a:r>
              <a:rPr lang="en-IN" sz="3200" dirty="0">
                <a:latin typeface="Algerian" pitchFamily="82" charset="0"/>
                <a:cs typeface="Calibri" pitchFamily="34" charset="0"/>
              </a:rPr>
              <a:t>Introduction</a:t>
            </a:r>
            <a:endParaRPr lang="en-US" sz="3200" dirty="0"/>
          </a:p>
        </p:txBody>
      </p:sp>
      <p:sp>
        <p:nvSpPr>
          <p:cNvPr id="3" name="TextBox 2"/>
          <p:cNvSpPr txBox="1"/>
          <p:nvPr/>
        </p:nvSpPr>
        <p:spPr>
          <a:xfrm>
            <a:off x="0" y="857232"/>
            <a:ext cx="9144000" cy="707886"/>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Day by day the crime rate is increasing so much that it has become difficult to predict the crime because the crime is neither systematic nor random.</a:t>
            </a:r>
            <a:endParaRPr lang="en-US" sz="2000" dirty="0">
              <a:latin typeface="Arial" pitchFamily="34" charset="0"/>
              <a:cs typeface="Arial" pitchFamily="34" charset="0"/>
            </a:endParaRPr>
          </a:p>
        </p:txBody>
      </p:sp>
      <p:sp>
        <p:nvSpPr>
          <p:cNvPr id="4" name="TextBox 3"/>
          <p:cNvSpPr txBox="1"/>
          <p:nvPr/>
        </p:nvSpPr>
        <p:spPr>
          <a:xfrm>
            <a:off x="0" y="1643050"/>
            <a:ext cx="9144000" cy="707886"/>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crimes like murder, Robbery, kidnapping, Crime against Women etc have been increased.</a:t>
            </a:r>
            <a:endParaRPr lang="en-US" sz="2000" dirty="0">
              <a:latin typeface="Arial" pitchFamily="34" charset="0"/>
              <a:cs typeface="Arial" pitchFamily="34" charset="0"/>
            </a:endParaRPr>
          </a:p>
        </p:txBody>
      </p:sp>
      <p:sp>
        <p:nvSpPr>
          <p:cNvPr id="6" name="TextBox 5"/>
          <p:cNvSpPr txBox="1"/>
          <p:nvPr/>
        </p:nvSpPr>
        <p:spPr>
          <a:xfrm>
            <a:off x="0" y="2428868"/>
            <a:ext cx="9144000" cy="1015663"/>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Dealing with the crime is a major concern for many government organizations Crime Analysis, is a sub branch of criminology, that studies the behavioural pattern of criminal activities and tries to identify the indicators of such events.</a:t>
            </a:r>
            <a:endParaRPr lang="en-US" sz="2000" dirty="0">
              <a:latin typeface="Arial" pitchFamily="34" charset="0"/>
              <a:cs typeface="Arial" pitchFamily="34" charset="0"/>
            </a:endParaRPr>
          </a:p>
        </p:txBody>
      </p:sp>
      <p:sp>
        <p:nvSpPr>
          <p:cNvPr id="7" name="TextBox 6"/>
          <p:cNvSpPr txBox="1"/>
          <p:nvPr/>
        </p:nvSpPr>
        <p:spPr>
          <a:xfrm>
            <a:off x="0" y="3714752"/>
            <a:ext cx="9144000" cy="1323439"/>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Big data analytics (BDA) is a systematic approach for analyzing and identifying different patterns, relations, and trends within a large volume of data.BDA can be applied to a criminal data where data analysis is conducted for visualization and trends prediction</a:t>
            </a:r>
            <a:endParaRPr lang="en-US" sz="2000" dirty="0">
              <a:latin typeface="Arial" pitchFamily="34" charset="0"/>
              <a:cs typeface="Arial" pitchFamily="34" charset="0"/>
            </a:endParaRPr>
          </a:p>
        </p:txBody>
      </p:sp>
      <p:sp>
        <p:nvSpPr>
          <p:cNvPr id="8" name="TextBox 7"/>
          <p:cNvSpPr txBox="1"/>
          <p:nvPr/>
        </p:nvSpPr>
        <p:spPr>
          <a:xfrm>
            <a:off x="0" y="5226784"/>
            <a:ext cx="9144000" cy="1631216"/>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Machine learning is a technique is </a:t>
            </a:r>
            <a:r>
              <a:rPr lang="en-US" sz="2000" dirty="0">
                <a:latin typeface="Arial" pitchFamily="34" charset="0"/>
                <a:cs typeface="Arial" pitchFamily="34" charset="0"/>
              </a:rPr>
              <a:t>based on </a:t>
            </a:r>
            <a:r>
              <a:rPr lang="en-GB" sz="2000" dirty="0">
                <a:latin typeface="Arial" pitchFamily="34" charset="0"/>
                <a:cs typeface="Arial" pitchFamily="34" charset="0"/>
              </a:rPr>
              <a:t>crime analysis usually involves data collection, classification, pattern identification, prediction, and visualization. Traditional data mining techniques association analysis, classification and prediction, cluster analysis, and outlier analysis identify patterns in structured data.</a:t>
            </a:r>
            <a:endParaRPr lang="en-US" sz="2000" dirty="0">
              <a:latin typeface="Arial" pitchFamily="34" charset="0"/>
              <a:cs typeface="Arial" pitchFamily="34" charset="0"/>
            </a:endParaRPr>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5728"/>
            <a:ext cx="9144000" cy="584775"/>
          </a:xfrm>
          <a:prstGeom prst="rect">
            <a:avLst/>
          </a:prstGeom>
          <a:solidFill>
            <a:srgbClr val="002060"/>
          </a:solidFill>
        </p:spPr>
        <p:txBody>
          <a:bodyPr wrap="square" rtlCol="0">
            <a:spAutoFit/>
          </a:bodyPr>
          <a:lstStyle/>
          <a:p>
            <a:pPr algn="ctr"/>
            <a:r>
              <a:rPr lang="en-IN" sz="3200" dirty="0">
                <a:latin typeface="Algerian" pitchFamily="82" charset="0"/>
                <a:cs typeface="Calibri" pitchFamily="34" charset="0"/>
              </a:rPr>
              <a:t>Existing System</a:t>
            </a:r>
            <a:endParaRPr lang="en-US" sz="3200" dirty="0"/>
          </a:p>
        </p:txBody>
      </p:sp>
      <p:sp>
        <p:nvSpPr>
          <p:cNvPr id="3" name="TextBox 2"/>
          <p:cNvSpPr txBox="1"/>
          <p:nvPr/>
        </p:nvSpPr>
        <p:spPr>
          <a:xfrm>
            <a:off x="0" y="1357298"/>
            <a:ext cx="9144000" cy="1015663"/>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Within the massive volume of data, information perception and mining methods are utilized to exhibit the factual connections between different qualities that have been separated.</a:t>
            </a:r>
            <a:endParaRPr lang="en-US" sz="2000" dirty="0">
              <a:latin typeface="Arial" pitchFamily="34" charset="0"/>
              <a:cs typeface="Arial" pitchFamily="34" charset="0"/>
            </a:endParaRPr>
          </a:p>
        </p:txBody>
      </p:sp>
      <p:sp>
        <p:nvSpPr>
          <p:cNvPr id="4" name="TextBox 3"/>
          <p:cNvSpPr txBox="1"/>
          <p:nvPr/>
        </p:nvSpPr>
        <p:spPr>
          <a:xfrm>
            <a:off x="0" y="2928934"/>
            <a:ext cx="9144000" cy="1015663"/>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K-means clustering technique has been implemented using RDBMS containing drawbacks such as data limitations, high processing time and data recovery problems.</a:t>
            </a:r>
            <a:endParaRPr lang="en-US" sz="2000" dirty="0">
              <a:latin typeface="Arial" pitchFamily="34" charset="0"/>
              <a:cs typeface="Arial" pitchFamily="34" charset="0"/>
            </a:endParaRPr>
          </a:p>
        </p:txBody>
      </p:sp>
      <p:sp>
        <p:nvSpPr>
          <p:cNvPr id="5" name="TextBox 4"/>
          <p:cNvSpPr txBox="1"/>
          <p:nvPr/>
        </p:nvSpPr>
        <p:spPr>
          <a:xfrm>
            <a:off x="0" y="4572008"/>
            <a:ext cx="9144000" cy="1323439"/>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A period is a collection of numerical data points that have been sequentially indexed, listed, or graphed in time order. In most cases, the consecutive statistics facts in a period of time are evenly spaced in time, resulting in discrete information. </a:t>
            </a:r>
            <a:endParaRPr lang="en-US" sz="2000" dirty="0">
              <a:latin typeface="Arial" pitchFamily="34" charset="0"/>
              <a:cs typeface="Arial" pitchFamily="34" charset="0"/>
            </a:endParaRPr>
          </a:p>
        </p:txBody>
      </p:sp>
    </p:spTree>
  </p:cSld>
  <p:clrMapOvr>
    <a:masterClrMapping/>
  </p:clrMapOvr>
  <p:transition spd="med">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fd-e1525022628240.png"/>
          <p:cNvPicPr>
            <a:picLocks noChangeAspect="1"/>
          </p:cNvPicPr>
          <p:nvPr/>
        </p:nvPicPr>
        <p:blipFill>
          <a:blip r:embed="rId2"/>
          <a:srcRect b="12584"/>
          <a:stretch>
            <a:fillRect/>
          </a:stretch>
        </p:blipFill>
        <p:spPr>
          <a:xfrm>
            <a:off x="1357290" y="1571612"/>
            <a:ext cx="6572296" cy="3357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0" y="428604"/>
            <a:ext cx="9144000" cy="461665"/>
          </a:xfrm>
          <a:prstGeom prst="rect">
            <a:avLst/>
          </a:prstGeom>
          <a:solidFill>
            <a:schemeClr val="accent3">
              <a:lumMod val="75000"/>
            </a:schemeClr>
          </a:solidFill>
        </p:spPr>
        <p:txBody>
          <a:bodyPr wrap="square" rtlCol="0">
            <a:spAutoFit/>
          </a:bodyPr>
          <a:lstStyle/>
          <a:p>
            <a:pPr>
              <a:buFont typeface="Arial" pitchFamily="34" charset="0"/>
              <a:buChar char="•"/>
            </a:pPr>
            <a:r>
              <a:rPr lang="en-US" sz="2400" dirty="0">
                <a:latin typeface="Arial Black" pitchFamily="34" charset="0"/>
              </a:rPr>
              <a:t> K-means Clustering</a:t>
            </a:r>
            <a:r>
              <a:rPr lang="en-US" dirty="0">
                <a:latin typeface="Arial Black" pitchFamily="34" charset="0"/>
              </a:rPr>
              <a:t> </a:t>
            </a:r>
          </a:p>
        </p:txBody>
      </p:sp>
    </p:spTree>
  </p:cSld>
  <p:clrMapOvr>
    <a:masterClrMapping/>
  </p:clrMapOvr>
  <p:transition spd="med">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28604"/>
            <a:ext cx="9144000" cy="584775"/>
          </a:xfrm>
          <a:prstGeom prst="rect">
            <a:avLst/>
          </a:prstGeom>
          <a:solidFill>
            <a:schemeClr val="accent1">
              <a:lumMod val="75000"/>
            </a:schemeClr>
          </a:solidFill>
        </p:spPr>
        <p:txBody>
          <a:bodyPr wrap="square" rtlCol="0">
            <a:spAutoFit/>
          </a:bodyPr>
          <a:lstStyle/>
          <a:p>
            <a:pPr algn="ctr"/>
            <a:r>
              <a:rPr lang="en-IN" sz="3200" dirty="0">
                <a:latin typeface="Algerian" pitchFamily="82" charset="0"/>
                <a:cs typeface="Calibri" pitchFamily="34" charset="0"/>
              </a:rPr>
              <a:t>Proposed</a:t>
            </a:r>
            <a:r>
              <a:rPr lang="en-IN" sz="2800" dirty="0">
                <a:latin typeface="Algerian" pitchFamily="82" charset="0"/>
                <a:cs typeface="Calibri" pitchFamily="34" charset="0"/>
              </a:rPr>
              <a:t> System</a:t>
            </a:r>
            <a:endParaRPr lang="en-US" sz="2800" dirty="0"/>
          </a:p>
        </p:txBody>
      </p:sp>
      <p:sp>
        <p:nvSpPr>
          <p:cNvPr id="3" name="TextBox 2"/>
          <p:cNvSpPr txBox="1"/>
          <p:nvPr/>
        </p:nvSpPr>
        <p:spPr>
          <a:xfrm>
            <a:off x="0" y="1428736"/>
            <a:ext cx="9144000" cy="707886"/>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The proposed application for a framework for making decisions that will include details on crime prevention options.</a:t>
            </a:r>
            <a:endParaRPr lang="en-US" sz="2000" dirty="0">
              <a:latin typeface="Arial" pitchFamily="34" charset="0"/>
              <a:cs typeface="Arial" pitchFamily="34" charset="0"/>
            </a:endParaRPr>
          </a:p>
        </p:txBody>
      </p:sp>
      <p:sp>
        <p:nvSpPr>
          <p:cNvPr id="4" name="TextBox 3"/>
          <p:cNvSpPr txBox="1"/>
          <p:nvPr/>
        </p:nvSpPr>
        <p:spPr>
          <a:xfrm>
            <a:off x="0" y="2500306"/>
            <a:ext cx="9144000" cy="1015663"/>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Crime forecasts and interval forecasting data are used to make decision choices. Each decision alternative is selected based on the level of crime forecasting limit spectrum and crime forecasting values. </a:t>
            </a:r>
            <a:endParaRPr lang="en-US" sz="2000" dirty="0">
              <a:latin typeface="Arial" pitchFamily="34" charset="0"/>
              <a:cs typeface="Arial" pitchFamily="34" charset="0"/>
            </a:endParaRPr>
          </a:p>
        </p:txBody>
      </p:sp>
      <p:sp>
        <p:nvSpPr>
          <p:cNvPr id="5" name="TextBox 4"/>
          <p:cNvSpPr txBox="1"/>
          <p:nvPr/>
        </p:nvSpPr>
        <p:spPr>
          <a:xfrm>
            <a:off x="0" y="3857628"/>
            <a:ext cx="9144000" cy="707886"/>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The limit range is defined by the distribution frequency. Strong, medium, and low are the three stages</a:t>
            </a:r>
            <a:endParaRPr lang="en-US" sz="2000" dirty="0">
              <a:latin typeface="Arial" pitchFamily="34" charset="0"/>
              <a:cs typeface="Arial" pitchFamily="34" charset="0"/>
            </a:endParaRPr>
          </a:p>
        </p:txBody>
      </p:sp>
      <p:sp>
        <p:nvSpPr>
          <p:cNvPr id="6" name="TextBox 5"/>
          <p:cNvSpPr txBox="1"/>
          <p:nvPr/>
        </p:nvSpPr>
        <p:spPr>
          <a:xfrm>
            <a:off x="0" y="4929198"/>
            <a:ext cx="9144000" cy="1015663"/>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Techniques for predicting the location of a crime are known as crime prediction techniques. Managing and collecting large amounts of accurate data. On the basis of crime data, crime patterns can be analyzed and avoided.</a:t>
            </a:r>
            <a:endParaRPr lang="en-US" sz="2000" dirty="0">
              <a:latin typeface="Arial" pitchFamily="34" charset="0"/>
              <a:cs typeface="Arial" pitchFamily="34" charset="0"/>
            </a:endParaRPr>
          </a:p>
        </p:txBody>
      </p:sp>
    </p:spTree>
  </p:cSld>
  <p:clrMapOvr>
    <a:masterClrMapping/>
  </p:clrMapOvr>
  <p:transition spd="med">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2"/>
            <p:extLst>
              <p:ext uri="{D42A27DB-BD31-4B8C-83A1-F6EECF244321}">
                <p14:modId xmlns:p14="http://schemas.microsoft.com/office/powerpoint/2010/main" val="4143428453"/>
              </p:ext>
            </p:extLst>
          </p:nvPr>
        </p:nvGraphicFramePr>
        <p:xfrm>
          <a:off x="928662" y="1714488"/>
          <a:ext cx="7286676" cy="335758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0" y="428604"/>
            <a:ext cx="9144000" cy="461665"/>
          </a:xfrm>
          <a:prstGeom prst="rect">
            <a:avLst/>
          </a:prstGeom>
          <a:solidFill>
            <a:schemeClr val="accent6">
              <a:lumMod val="50000"/>
            </a:schemeClr>
          </a:solidFill>
        </p:spPr>
        <p:txBody>
          <a:bodyPr wrap="square" rtlCol="0">
            <a:spAutoFit/>
          </a:bodyPr>
          <a:lstStyle/>
          <a:p>
            <a:pPr>
              <a:buFont typeface="Arial" pitchFamily="34" charset="0"/>
              <a:buChar char="•"/>
            </a:pPr>
            <a:r>
              <a:rPr lang="en-US" sz="2400" dirty="0">
                <a:latin typeface="Arial Black" pitchFamily="34" charset="0"/>
                <a:cs typeface="Arial" pitchFamily="34" charset="0"/>
              </a:rPr>
              <a:t> simple overview  Crime Data</a:t>
            </a:r>
          </a:p>
        </p:txBody>
      </p:sp>
    </p:spTree>
  </p:cSld>
  <p:clrMapOvr>
    <a:masterClrMapping/>
  </p:clrMapOvr>
  <p:transition spd="med">
    <p:checke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28604"/>
            <a:ext cx="9144000" cy="584775"/>
          </a:xfrm>
          <a:prstGeom prst="rect">
            <a:avLst/>
          </a:prstGeom>
          <a:solidFill>
            <a:schemeClr val="accent1">
              <a:lumMod val="60000"/>
              <a:lumOff val="40000"/>
            </a:schemeClr>
          </a:solidFill>
        </p:spPr>
        <p:txBody>
          <a:bodyPr wrap="square" rtlCol="0">
            <a:spAutoFit/>
          </a:bodyPr>
          <a:lstStyle/>
          <a:p>
            <a:pPr algn="ctr"/>
            <a:r>
              <a:rPr lang="en-IN" sz="3200" dirty="0">
                <a:latin typeface="Algerian" pitchFamily="82" charset="0"/>
                <a:cs typeface="Calibri" pitchFamily="34" charset="0"/>
              </a:rPr>
              <a:t>Literature  Survey</a:t>
            </a:r>
            <a:endParaRPr lang="en-US" sz="3200" dirty="0"/>
          </a:p>
        </p:txBody>
      </p:sp>
      <p:sp>
        <p:nvSpPr>
          <p:cNvPr id="4" name="TextBox 3"/>
          <p:cNvSpPr txBox="1"/>
          <p:nvPr/>
        </p:nvSpPr>
        <p:spPr>
          <a:xfrm>
            <a:off x="-1" y="1428736"/>
            <a:ext cx="9144001" cy="5324535"/>
          </a:xfrm>
          <a:prstGeom prst="rect">
            <a:avLst/>
          </a:prstGeom>
          <a:noFill/>
        </p:spPr>
        <p:txBody>
          <a:bodyPr wrap="square" rtlCol="0">
            <a:spAutoFit/>
          </a:bodyPr>
          <a:lstStyle/>
          <a:p>
            <a:pPr algn="just">
              <a:buFont typeface="Wingdings" pitchFamily="2" charset="2"/>
              <a:buChar char="Ø"/>
            </a:pPr>
            <a:r>
              <a:rPr lang="en-US" sz="2000" dirty="0">
                <a:latin typeface="Arial" panose="020B0604020202020204" pitchFamily="34" charset="0"/>
                <a:cs typeface="Arial" panose="020B0604020202020204" pitchFamily="34" charset="0"/>
              </a:rPr>
              <a:t>According to L. </a:t>
            </a:r>
            <a:r>
              <a:rPr lang="en-US" sz="2000">
                <a:latin typeface="Arial" panose="020B0604020202020204" pitchFamily="34" charset="0"/>
                <a:cs typeface="Arial" panose="020B0604020202020204" pitchFamily="34" charset="0"/>
              </a:rPr>
              <a:t>Graham </a:t>
            </a:r>
            <a:r>
              <a:rPr lang="en-US" sz="2000" dirty="0">
                <a:latin typeface="Arial" panose="020B0604020202020204" pitchFamily="34" charset="0"/>
                <a:cs typeface="Arial" panose="020B0604020202020204" pitchFamily="34" charset="0"/>
              </a:rPr>
              <a:t>Crime is one of our society's most prevalent and disturbing elements, and preventing it remains a critical task. Crime investigation stands a method of identifying in addition </a:t>
            </a:r>
            <a:r>
              <a:rPr lang="en-US" sz="2000" dirty="0" err="1">
                <a:latin typeface="Arial" panose="020B0604020202020204" pitchFamily="34" charset="0"/>
                <a:cs typeface="Arial" panose="020B0604020202020204" pitchFamily="34" charset="0"/>
              </a:rPr>
              <a:t>analysing</a:t>
            </a:r>
            <a:r>
              <a:rPr lang="en-US" sz="2000" dirty="0">
                <a:latin typeface="Arial" panose="020B0604020202020204" pitchFamily="34" charset="0"/>
                <a:cs typeface="Arial" panose="020B0604020202020204" pitchFamily="34" charset="0"/>
              </a:rPr>
              <a:t> trends and patterns in crime that is done in a systematic manner. </a:t>
            </a:r>
            <a:endParaRPr lang="en-GB" sz="2000" dirty="0">
              <a:latin typeface="Arial" pitchFamily="34" charset="0"/>
              <a:cs typeface="Arial" pitchFamily="34" charset="0"/>
            </a:endParaRPr>
          </a:p>
          <a:p>
            <a:pPr algn="just">
              <a:buFont typeface="Wingdings" pitchFamily="2" charset="2"/>
              <a:buChar char="Ø"/>
            </a:pPr>
            <a:endParaRPr lang="en-GB" sz="2000" dirty="0">
              <a:latin typeface="Arial" pitchFamily="34" charset="0"/>
              <a:cs typeface="Arial" pitchFamily="34" charset="0"/>
            </a:endParaRPr>
          </a:p>
          <a:p>
            <a:pPr marL="342900" indent="-342900" algn="just">
              <a:buFont typeface="Wingdings" panose="05000000000000000000" pitchFamily="2" charset="2"/>
              <a:buChar char="Ø"/>
            </a:pPr>
            <a:r>
              <a:rPr lang="en-GB" sz="2000" dirty="0">
                <a:latin typeface="Arial" pitchFamily="34" charset="0"/>
                <a:cs typeface="Arial" pitchFamily="34" charset="0"/>
              </a:rPr>
              <a:t>Combating the criminal activity is always been a priority for the government around the world, many researches has been done to effectively find counter measures and indicators of crime prior to happening.</a:t>
            </a:r>
          </a:p>
          <a:p>
            <a:pPr algn="just"/>
            <a:endParaRPr lang="en-GB" sz="2000" dirty="0">
              <a:latin typeface="Arial" pitchFamily="34" charset="0"/>
              <a:cs typeface="Arial" pitchFamily="34" charset="0"/>
            </a:endParaRPr>
          </a:p>
          <a:p>
            <a:pPr algn="just">
              <a:buFont typeface="Wingdings" pitchFamily="2" charset="2"/>
              <a:buChar char="Ø"/>
            </a:pPr>
            <a:r>
              <a:rPr lang="en-GB" sz="2000" dirty="0">
                <a:latin typeface="Arial" pitchFamily="34" charset="0"/>
                <a:cs typeface="Arial" pitchFamily="34" charset="0"/>
              </a:rPr>
              <a:t> BDA has become a prominent approach for analyzing and extracting the information. Due to continuous urbanization and growing populations, cities play important central roles in our society</a:t>
            </a:r>
          </a:p>
          <a:p>
            <a:pPr algn="just">
              <a:buFont typeface="Wingdings" pitchFamily="2" charset="2"/>
              <a:buChar char="Ø"/>
            </a:pPr>
            <a:endParaRPr lang="en-GB" sz="2000" dirty="0">
              <a:latin typeface="Arial" pitchFamily="34" charset="0"/>
              <a:cs typeface="Arial" pitchFamily="34" charset="0"/>
            </a:endParaRPr>
          </a:p>
          <a:p>
            <a:pPr algn="just">
              <a:buFont typeface="Wingdings" pitchFamily="2" charset="2"/>
              <a:buChar char="Ø"/>
            </a:pPr>
            <a:r>
              <a:rPr lang="en-GB" sz="2000" dirty="0">
                <a:latin typeface="Arial" pitchFamily="34" charset="0"/>
                <a:cs typeface="Arial" pitchFamily="34" charset="0"/>
              </a:rPr>
              <a:t> However, such developments have also been accompanied by an increase in violent crimes and accidents</a:t>
            </a:r>
          </a:p>
          <a:p>
            <a:pPr algn="just">
              <a:buFont typeface="Wingdings" pitchFamily="2" charset="2"/>
              <a:buChar char="Ø"/>
            </a:pPr>
            <a:endParaRPr lang="en-GB" sz="2000" dirty="0">
              <a:latin typeface="Arial" pitchFamily="34" charset="0"/>
              <a:cs typeface="Arial" pitchFamily="34" charset="0"/>
            </a:endParaRPr>
          </a:p>
          <a:p>
            <a:pPr algn="just">
              <a:buFont typeface="Wingdings" pitchFamily="2" charset="2"/>
              <a:buChar char="Ø"/>
            </a:pPr>
            <a:endParaRPr lang="en-US" sz="2000" dirty="0">
              <a:latin typeface="Arial" pitchFamily="34" charset="0"/>
              <a:cs typeface="Arial" pitchFamily="34" charset="0"/>
            </a:endParaRPr>
          </a:p>
        </p:txBody>
      </p:sp>
    </p:spTree>
  </p:cSld>
  <p:clrMapOvr>
    <a:masterClrMapping/>
  </p:clrMapOvr>
  <p:transition spd="med">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4290"/>
            <a:ext cx="9144000" cy="8094524"/>
          </a:xfrm>
          <a:prstGeom prst="rect">
            <a:avLst/>
          </a:prstGeom>
          <a:noFill/>
        </p:spPr>
        <p:txBody>
          <a:bodyPr wrap="square" rtlCol="0">
            <a:spAutoFit/>
          </a:bodyPr>
          <a:lstStyle/>
          <a:p>
            <a:pPr algn="just">
              <a:buFont typeface="Wingdings" pitchFamily="2" charset="2"/>
              <a:buChar char="Ø"/>
            </a:pPr>
            <a:r>
              <a:rPr lang="en-GB" sz="2000" dirty="0">
                <a:latin typeface="Arial" pitchFamily="34" charset="0"/>
                <a:cs typeface="Arial" pitchFamily="34" charset="0"/>
              </a:rPr>
              <a:t> Data mining is useful in not only the discovery of new knowledge or phenomena but also for enhancing our understanding of known ones</a:t>
            </a:r>
          </a:p>
          <a:p>
            <a:pPr algn="just">
              <a:buFont typeface="Wingdings" pitchFamily="2" charset="2"/>
              <a:buChar char="Ø"/>
            </a:pPr>
            <a:endParaRPr lang="en-GB" sz="2000" dirty="0">
              <a:latin typeface="Arial" pitchFamily="34" charset="0"/>
              <a:cs typeface="Arial" pitchFamily="34" charset="0"/>
            </a:endParaRPr>
          </a:p>
          <a:p>
            <a:pPr algn="just">
              <a:buFont typeface="Wingdings" pitchFamily="2" charset="2"/>
              <a:buChar char="Ø"/>
            </a:pPr>
            <a:endParaRPr lang="en-GB" sz="2000" dirty="0">
              <a:latin typeface="Arial" pitchFamily="34" charset="0"/>
              <a:cs typeface="Arial" pitchFamily="34" charset="0"/>
            </a:endParaRPr>
          </a:p>
          <a:p>
            <a:pPr algn="just">
              <a:buFont typeface="Wingdings" pitchFamily="2" charset="2"/>
              <a:buChar char="Ø"/>
            </a:pPr>
            <a:r>
              <a:rPr lang="en-GB" sz="2000" dirty="0">
                <a:latin typeface="Arial" pitchFamily="34" charset="0"/>
                <a:cs typeface="Arial" pitchFamily="34" charset="0"/>
              </a:rPr>
              <a:t> The implications of machine learning and statistical techniques on crime or other big data applications such as traffic accidents or time series data, will enable the analysis, extraction and understanding of associated patterns and trends, ultimately assisting in crime prevention and management.</a:t>
            </a:r>
          </a:p>
          <a:p>
            <a:pPr algn="just">
              <a:buFont typeface="Wingdings" pitchFamily="2" charset="2"/>
              <a:buChar char="Ø"/>
            </a:pPr>
            <a:endParaRPr lang="en-GB" sz="2000" dirty="0">
              <a:latin typeface="Arial" pitchFamily="34" charset="0"/>
              <a:cs typeface="Arial" pitchFamily="34" charset="0"/>
            </a:endParaRPr>
          </a:p>
          <a:p>
            <a:pPr algn="just">
              <a:buFont typeface="Wingdings" pitchFamily="2" charset="2"/>
              <a:buChar char="Ø"/>
            </a:pPr>
            <a:endParaRPr lang="en-GB" sz="2000" dirty="0">
              <a:latin typeface="Arial" pitchFamily="34" charset="0"/>
              <a:cs typeface="Arial" pitchFamily="34" charset="0"/>
            </a:endParaRPr>
          </a:p>
          <a:p>
            <a:pPr algn="just">
              <a:buFont typeface="Wingdings" pitchFamily="2" charset="2"/>
              <a:buChar char="Ø"/>
            </a:pPr>
            <a:r>
              <a:rPr lang="en-GB" sz="2000" dirty="0">
                <a:latin typeface="Arial" pitchFamily="34" charset="0"/>
                <a:cs typeface="Arial" pitchFamily="34" charset="0"/>
              </a:rPr>
              <a:t> crime event prediction uses the historical patterns of crime events, the information collected from geographic information systems (GIS) and demographic variables, e.g. sex, income, age, and race and so on</a:t>
            </a:r>
          </a:p>
          <a:p>
            <a:pPr algn="just">
              <a:buFont typeface="Wingdings" pitchFamily="2" charset="2"/>
              <a:buChar char="Ø"/>
            </a:pPr>
            <a:endParaRPr lang="en-GB" sz="2000" dirty="0">
              <a:latin typeface="Arial" pitchFamily="34" charset="0"/>
              <a:cs typeface="Arial" pitchFamily="34" charset="0"/>
            </a:endParaRPr>
          </a:p>
          <a:p>
            <a:pPr algn="just"/>
            <a:endParaRPr lang="en-GB" sz="2000" dirty="0">
              <a:latin typeface="Arial" pitchFamily="34" charset="0"/>
              <a:cs typeface="Arial" pitchFamily="34" charset="0"/>
            </a:endParaRPr>
          </a:p>
          <a:p>
            <a:pPr algn="just">
              <a:buFont typeface="Wingdings" pitchFamily="2" charset="2"/>
              <a:buChar char="Ø"/>
            </a:pPr>
            <a:r>
              <a:rPr lang="en-GB" sz="2000" dirty="0">
                <a:latin typeface="Arial" pitchFamily="34" charset="0"/>
                <a:cs typeface="Arial" pitchFamily="34" charset="0"/>
              </a:rPr>
              <a:t> Geographic Information System (GIS) has been used as a powerful analytical tool for crime mapping. It shows the locations of crime series with various geographic information on one map, which helps police officers to make decisions for operational and tactical purposes</a:t>
            </a:r>
          </a:p>
          <a:p>
            <a:pPr algn="just">
              <a:buFont typeface="Wingdings" pitchFamily="2" charset="2"/>
              <a:buChar char="Ø"/>
            </a:pPr>
            <a:endParaRPr lang="en-GB" sz="2000" dirty="0">
              <a:latin typeface="Arial" pitchFamily="34" charset="0"/>
              <a:cs typeface="Arial" pitchFamily="34" charset="0"/>
            </a:endParaRPr>
          </a:p>
          <a:p>
            <a:pPr algn="just"/>
            <a:endParaRPr lang="en-GB" sz="2000" dirty="0">
              <a:latin typeface="Arial" pitchFamily="34" charset="0"/>
              <a:cs typeface="Arial" pitchFamily="34" charset="0"/>
            </a:endParaRPr>
          </a:p>
          <a:p>
            <a:pPr algn="just">
              <a:buFont typeface="Wingdings" pitchFamily="2" charset="2"/>
              <a:buChar char="Ø"/>
            </a:pPr>
            <a:endParaRPr lang="en-GB" sz="2000" dirty="0">
              <a:latin typeface="Arial" pitchFamily="34" charset="0"/>
              <a:cs typeface="Arial" pitchFamily="34" charset="0"/>
            </a:endParaRPr>
          </a:p>
          <a:p>
            <a:pPr algn="just">
              <a:buFont typeface="Wingdings" pitchFamily="2" charset="2"/>
              <a:buChar char="Ø"/>
            </a:pPr>
            <a:endParaRPr lang="en-GB" sz="2000" dirty="0">
              <a:latin typeface="Arial" pitchFamily="34" charset="0"/>
              <a:cs typeface="Arial" pitchFamily="34" charset="0"/>
            </a:endParaRPr>
          </a:p>
          <a:p>
            <a:pPr algn="just">
              <a:buFont typeface="Wingdings" pitchFamily="2" charset="2"/>
              <a:buChar char="Ø"/>
            </a:pPr>
            <a:endParaRPr lang="en-GB" sz="2000" dirty="0">
              <a:latin typeface="Arial" pitchFamily="34" charset="0"/>
              <a:cs typeface="Arial" pitchFamily="34" charset="0"/>
            </a:endParaRPr>
          </a:p>
          <a:p>
            <a:pPr algn="just">
              <a:buFont typeface="Wingdings" pitchFamily="2" charset="2"/>
              <a:buChar char="Ø"/>
            </a:pPr>
            <a:endParaRPr lang="en-US" sz="2000" dirty="0">
              <a:latin typeface="Arial" pitchFamily="34" charset="0"/>
              <a:cs typeface="Arial" pitchFamily="34" charset="0"/>
            </a:endParaRPr>
          </a:p>
        </p:txBody>
      </p:sp>
    </p:spTree>
  </p:cSld>
  <p:clrMapOvr>
    <a:masterClrMapping/>
  </p:clrMapOvr>
  <p:transition spd="med">
    <p:strips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574</TotalTime>
  <Words>1302</Words>
  <Application>Microsoft Office PowerPoint</Application>
  <PresentationFormat>On-screen Show (4:3)</PresentationFormat>
  <Paragraphs>109</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Aharoni</vt:lpstr>
      <vt:lpstr>Algerian</vt:lpstr>
      <vt:lpstr>Arial</vt:lpstr>
      <vt:lpstr>Arial Black</vt:lpstr>
      <vt:lpstr>Arial Rounded MT Bold</vt:lpstr>
      <vt:lpstr>Arial Unicode MS</vt:lpstr>
      <vt:lpstr>Bahnschrift SemiBold</vt:lpstr>
      <vt:lpstr>Calibri</vt:lpstr>
      <vt:lpstr>Cambria Math</vt:lpstr>
      <vt:lpstr>Century Gothic</vt:lpstr>
      <vt:lpstr>Verdana</vt:lpstr>
      <vt:lpstr>Wingdings</vt:lpstr>
      <vt:lpstr>Wingdings 2</vt:lpstr>
      <vt:lpstr>Verve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jyotikarbari2@hotmail.com</cp:lastModifiedBy>
  <cp:revision>80</cp:revision>
  <dcterms:created xsi:type="dcterms:W3CDTF">2022-01-09T04:42:38Z</dcterms:created>
  <dcterms:modified xsi:type="dcterms:W3CDTF">2022-01-11T17:21:02Z</dcterms:modified>
</cp:coreProperties>
</file>