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PT Sans Narrow"/>
      <p:regular r:id="rId17"/>
      <p:bold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7.xml"/><Relationship Id="rId22" Type="http://schemas.openxmlformats.org/officeDocument/2006/relationships/font" Target="fonts/OpenSans-boldItalic.fntdata"/><Relationship Id="rId10" Type="http://schemas.openxmlformats.org/officeDocument/2006/relationships/slide" Target="slides/slide6.xml"/><Relationship Id="rId21" Type="http://schemas.openxmlformats.org/officeDocument/2006/relationships/font" Target="fonts/OpenSans-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TSansNarrow-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OpenSans-regular.fntdata"/><Relationship Id="rId6" Type="http://schemas.openxmlformats.org/officeDocument/2006/relationships/slide" Target="slides/slide2.xml"/><Relationship Id="rId18" Type="http://schemas.openxmlformats.org/officeDocument/2006/relationships/font" Target="fonts/PTSansNarrow-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199"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199"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3"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0"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399"/>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499"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304850"/>
            <a:ext cx="8520599" cy="1538399"/>
          </a:xfrm>
          <a:prstGeom prst="rect">
            <a:avLst/>
          </a:prstGeom>
        </p:spPr>
        <p:txBody>
          <a:bodyPr anchorCtr="0" anchor="ctr" bIns="91425" lIns="91425" rIns="91425"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599" cy="1071599"/>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311700" y="445025"/>
            <a:ext cx="8520599" cy="7073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599" cy="330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599" cy="7073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899"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899"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599" cy="7073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599" cy="4090800"/>
          </a:xfrm>
          <a:prstGeom prst="rect">
            <a:avLst/>
          </a:prstGeom>
        </p:spPr>
        <p:txBody>
          <a:bodyPr anchorCtr="0" anchor="ctr" bIns="91425" lIns="91425" rIns="91425"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499"/>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199" cy="16758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799"/>
          </a:xfrm>
          <a:prstGeom prst="rect">
            <a:avLst/>
          </a:prstGeom>
        </p:spPr>
        <p:txBody>
          <a:bodyPr anchorCtr="0" anchor="ctr" bIns="91425" lIns="91425" rIns="91425"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707399"/>
          </a:xfrm>
          <a:prstGeom prst="rect">
            <a:avLst/>
          </a:prstGeom>
          <a:noFill/>
          <a:ln>
            <a:noFill/>
          </a:ln>
        </p:spPr>
        <p:txBody>
          <a:bodyPr anchorCtr="0" anchor="t" bIns="91425" lIns="91425" rIns="91425"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599" cy="33027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1" Type="http://schemas.openxmlformats.org/officeDocument/2006/relationships/hyperlink" Target="https://github.com/AutoMapper/AutoMapper/wiki/Before-and-after-map-actions" TargetMode="External"/><Relationship Id="rId10" Type="http://schemas.openxmlformats.org/officeDocument/2006/relationships/hyperlink" Target="https://github.com/AutoMapper/AutoMapper/wiki/Null-substitution" TargetMode="External"/><Relationship Id="rId13" Type="http://schemas.openxmlformats.org/officeDocument/2006/relationships/hyperlink" Target="https://github.com/AutoMapper/AutoMapper/wiki/Mapping-inheritance" TargetMode="External"/><Relationship Id="rId12" Type="http://schemas.openxmlformats.org/officeDocument/2006/relationships/hyperlink" Target="https://github.com/AutoMapper/AutoMapper/wiki/Containers" TargetMode="External"/><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github.com/AutoMapper/AutoMapper/wiki/Flattening" TargetMode="External"/><Relationship Id="rId4" Type="http://schemas.openxmlformats.org/officeDocument/2006/relationships/hyperlink" Target="https://github.com/AutoMapper/AutoMapper/wiki/Projection" TargetMode="External"/><Relationship Id="rId9" Type="http://schemas.openxmlformats.org/officeDocument/2006/relationships/hyperlink" Target="https://github.com/AutoMapper/AutoMapper/wiki/Custom-value-resolvers" TargetMode="External"/><Relationship Id="rId15" Type="http://schemas.openxmlformats.org/officeDocument/2006/relationships/hyperlink" Target="https://github.com/AutoMapper/AutoMapper/wiki/Configuration" TargetMode="External"/><Relationship Id="rId14" Type="http://schemas.openxmlformats.org/officeDocument/2006/relationships/hyperlink" Target="https://github.com/AutoMapper/AutoMapper/wiki/Queryable-Extensions" TargetMode="External"/><Relationship Id="rId17" Type="http://schemas.openxmlformats.org/officeDocument/2006/relationships/hyperlink" Target="https://github.com/AutoMapper/AutoMapper/wiki/Open-Generics" TargetMode="External"/><Relationship Id="rId16" Type="http://schemas.openxmlformats.org/officeDocument/2006/relationships/hyperlink" Target="https://github.com/AutoMapper/AutoMapper/wiki/Conditional-mapping" TargetMode="External"/><Relationship Id="rId5" Type="http://schemas.openxmlformats.org/officeDocument/2006/relationships/hyperlink" Target="https://github.com/AutoMapper/AutoMapper/wiki/Configuration-validation" TargetMode="External"/><Relationship Id="rId6" Type="http://schemas.openxmlformats.org/officeDocument/2006/relationships/hyperlink" Target="https://github.com/AutoMapper/AutoMapper/wiki/Lists-and-arrays" TargetMode="External"/><Relationship Id="rId7" Type="http://schemas.openxmlformats.org/officeDocument/2006/relationships/hyperlink" Target="https://github.com/AutoMapper/AutoMapper/wiki/Nested-mappings" TargetMode="External"/><Relationship Id="rId8" Type="http://schemas.openxmlformats.org/officeDocument/2006/relationships/hyperlink" Target="https://github.com/AutoMapper/AutoMapper/wiki/Custom-type-converter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347354"/>
            <a:ext cx="7136700" cy="1426800"/>
          </a:xfrm>
          <a:prstGeom prst="rect">
            <a:avLst/>
          </a:prstGeom>
        </p:spPr>
        <p:txBody>
          <a:bodyPr anchorCtr="0" anchor="b" bIns="91425" lIns="91425" rIns="91425" tIns="91425">
            <a:noAutofit/>
          </a:bodyPr>
          <a:lstStyle/>
          <a:p>
            <a:pPr lvl="0">
              <a:lnSpc>
                <a:spcPct val="150000"/>
              </a:lnSpc>
              <a:spcBef>
                <a:spcPts val="0"/>
              </a:spcBef>
              <a:buNone/>
            </a:pPr>
            <a:br>
              <a:rPr lang="en"/>
            </a:br>
            <a:r>
              <a:rPr lang="en"/>
              <a:t>Automapper</a:t>
            </a:r>
          </a:p>
        </p:txBody>
      </p:sp>
      <p:sp>
        <p:nvSpPr>
          <p:cNvPr id="67" name="Shape 67"/>
          <p:cNvSpPr txBox="1"/>
          <p:nvPr>
            <p:ph idx="1" type="subTitle"/>
          </p:nvPr>
        </p:nvSpPr>
        <p:spPr>
          <a:xfrm>
            <a:off x="2137225" y="2850039"/>
            <a:ext cx="4870499" cy="792600"/>
          </a:xfrm>
          <a:prstGeom prst="rect">
            <a:avLst/>
          </a:prstGeom>
        </p:spPr>
        <p:txBody>
          <a:bodyPr anchorCtr="0" anchor="t" bIns="91425" lIns="91425" rIns="91425" tIns="91425">
            <a:noAutofit/>
          </a:bodyPr>
          <a:lstStyle/>
          <a:p>
            <a:pPr lvl="0">
              <a:spcBef>
                <a:spcPts val="0"/>
              </a:spcBef>
              <a:buNone/>
            </a:pPr>
            <a:r>
              <a:rPr lang="en"/>
              <a:t>Phi Hoang • phi.hoang@infonam.com</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599" cy="707399"/>
          </a:xfrm>
          <a:prstGeom prst="rect">
            <a:avLst/>
          </a:prstGeom>
        </p:spPr>
        <p:txBody>
          <a:bodyPr anchorCtr="0" anchor="t" bIns="91425" lIns="91425" rIns="91425" tIns="91425">
            <a:noAutofit/>
          </a:bodyPr>
          <a:lstStyle/>
          <a:p>
            <a:pPr lvl="0" rtl="0">
              <a:spcBef>
                <a:spcPts val="0"/>
              </a:spcBef>
              <a:buNone/>
            </a:pPr>
            <a:r>
              <a:rPr lang="en"/>
              <a:t>Validating Mappings</a:t>
            </a:r>
          </a:p>
        </p:txBody>
      </p:sp>
      <p:sp>
        <p:nvSpPr>
          <p:cNvPr id="123" name="Shape 123"/>
          <p:cNvSpPr txBox="1"/>
          <p:nvPr>
            <p:ph idx="1" type="body"/>
          </p:nvPr>
        </p:nvSpPr>
        <p:spPr>
          <a:xfrm>
            <a:off x="311700" y="1266175"/>
            <a:ext cx="8520599" cy="3727499"/>
          </a:xfrm>
          <a:prstGeom prst="rect">
            <a:avLst/>
          </a:prstGeom>
          <a:ln>
            <a:noFill/>
          </a:ln>
        </p:spPr>
        <p:txBody>
          <a:bodyPr anchorCtr="0" anchor="t" bIns="91425" lIns="91425" rIns="91425" tIns="91425">
            <a:noAutofit/>
          </a:bodyPr>
          <a:lstStyle/>
          <a:p>
            <a:pPr indent="-228600" lvl="0" marL="457200" rtl="0">
              <a:spcBef>
                <a:spcPts val="0"/>
              </a:spcBef>
              <a:spcAft>
                <a:spcPts val="1200"/>
              </a:spcAft>
            </a:pPr>
            <a:r>
              <a:rPr lang="en"/>
              <a:t>To test your mappings, you need to create a test that does two things: </a:t>
            </a:r>
          </a:p>
          <a:p>
            <a:pPr indent="0" lvl="0" marL="457200" rtl="0">
              <a:spcBef>
                <a:spcPts val="0"/>
              </a:spcBef>
              <a:spcAft>
                <a:spcPts val="1200"/>
              </a:spcAft>
              <a:buNone/>
            </a:pPr>
            <a:r>
              <a:rPr lang="en"/>
              <a:t>a) Call your bootstrapper class to create all the mappings </a:t>
            </a:r>
          </a:p>
          <a:p>
            <a:pPr indent="0" lvl="0" marL="457200" rtl="0">
              <a:spcBef>
                <a:spcPts val="0"/>
              </a:spcBef>
              <a:spcAft>
                <a:spcPts val="1200"/>
              </a:spcAft>
              <a:buNone/>
            </a:pPr>
            <a:r>
              <a:rPr lang="en"/>
              <a:t>b) Call Mapper.AssertConfigurationIsValid </a:t>
            </a:r>
          </a:p>
          <a:p>
            <a:pPr lvl="0" rtl="0">
              <a:spcBef>
                <a:spcPts val="0"/>
              </a:spcBef>
              <a:spcAft>
                <a:spcPts val="1200"/>
              </a:spcAft>
              <a:buNone/>
            </a:pPr>
            <a:r>
              <a:rPr lang="en"/>
              <a:t>With just these two lines of code, all the mapping done is validated. </a:t>
            </a:r>
          </a:p>
          <a:p>
            <a:pPr indent="0" lvl="0" marL="457200" rtl="0">
              <a:spcBef>
                <a:spcPts val="0"/>
              </a:spcBef>
              <a:spcAft>
                <a:spcPts val="1200"/>
              </a:spcAft>
              <a:buNone/>
            </a:pPr>
            <a:r>
              <a:rPr lang="en"/>
              <a:t>Bootstrapper.ConfigureAutomapper(); </a:t>
            </a:r>
          </a:p>
          <a:p>
            <a:pPr indent="0" lvl="0" marL="457200" rtl="0">
              <a:spcBef>
                <a:spcPts val="0"/>
              </a:spcBef>
              <a:spcAft>
                <a:spcPts val="1200"/>
              </a:spcAft>
              <a:buNone/>
            </a:pPr>
            <a:r>
              <a:rPr lang="en"/>
              <a:t>Mapper.AssertConfigurationIsValid(); </a:t>
            </a:r>
          </a:p>
          <a:p>
            <a:pPr lvl="0" rtl="0">
              <a:spcBef>
                <a:spcPts val="0"/>
              </a:spcBef>
              <a:spcAft>
                <a:spcPts val="1200"/>
              </a:spcAft>
              <a:buNone/>
            </a:pPr>
            <a:r>
              <a:rPr lang="en"/>
              <a:t>The ConfigureAutoMapper Method present in the Bootstrapper Class, which contains all the mappings done using Automapper</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animEffect filter="fade" transition="in">
                                      <p:cBhvr>
                                        <p:cTn dur="1000"/>
                                        <p:tgtEl>
                                          <p:spTgt spid="1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1" st="1"/>
                                            </p:txEl>
                                          </p:spTgt>
                                        </p:tgtEl>
                                        <p:attrNameLst>
                                          <p:attrName>style.visibility</p:attrName>
                                        </p:attrNameLst>
                                      </p:cBhvr>
                                      <p:to>
                                        <p:strVal val="visible"/>
                                      </p:to>
                                    </p:set>
                                    <p:animEffect filter="fade" transition="in">
                                      <p:cBhvr>
                                        <p:cTn dur="1000"/>
                                        <p:tgtEl>
                                          <p:spTgt spid="1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2" st="2"/>
                                            </p:txEl>
                                          </p:spTgt>
                                        </p:tgtEl>
                                        <p:attrNameLst>
                                          <p:attrName>style.visibility</p:attrName>
                                        </p:attrNameLst>
                                      </p:cBhvr>
                                      <p:to>
                                        <p:strVal val="visible"/>
                                      </p:to>
                                    </p:set>
                                    <p:animEffect filter="fade" transition="in">
                                      <p:cBhvr>
                                        <p:cTn dur="1000"/>
                                        <p:tgtEl>
                                          <p:spTgt spid="1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3" st="3"/>
                                            </p:txEl>
                                          </p:spTgt>
                                        </p:tgtEl>
                                        <p:attrNameLst>
                                          <p:attrName>style.visibility</p:attrName>
                                        </p:attrNameLst>
                                      </p:cBhvr>
                                      <p:to>
                                        <p:strVal val="visible"/>
                                      </p:to>
                                    </p:set>
                                    <p:animEffect filter="fade" transition="in">
                                      <p:cBhvr>
                                        <p:cTn dur="1000"/>
                                        <p:tgtEl>
                                          <p:spTgt spid="1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4" st="4"/>
                                            </p:txEl>
                                          </p:spTgt>
                                        </p:tgtEl>
                                        <p:attrNameLst>
                                          <p:attrName>style.visibility</p:attrName>
                                        </p:attrNameLst>
                                      </p:cBhvr>
                                      <p:to>
                                        <p:strVal val="visible"/>
                                      </p:to>
                                    </p:set>
                                    <p:animEffect filter="fade" transition="in">
                                      <p:cBhvr>
                                        <p:cTn dur="1000"/>
                                        <p:tgtEl>
                                          <p:spTgt spid="1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5" st="5"/>
                                            </p:txEl>
                                          </p:spTgt>
                                        </p:tgtEl>
                                        <p:attrNameLst>
                                          <p:attrName>style.visibility</p:attrName>
                                        </p:attrNameLst>
                                      </p:cBhvr>
                                      <p:to>
                                        <p:strVal val="visible"/>
                                      </p:to>
                                    </p:set>
                                    <p:animEffect filter="fade" transition="in">
                                      <p:cBhvr>
                                        <p:cTn dur="1000"/>
                                        <p:tgtEl>
                                          <p:spTgt spid="1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6" st="6"/>
                                            </p:txEl>
                                          </p:spTgt>
                                        </p:tgtEl>
                                        <p:attrNameLst>
                                          <p:attrName>style.visibility</p:attrName>
                                        </p:attrNameLst>
                                      </p:cBhvr>
                                      <p:to>
                                        <p:strVal val="visible"/>
                                      </p:to>
                                    </p:set>
                                    <p:animEffect filter="fade" transition="in">
                                      <p:cBhvr>
                                        <p:cTn dur="1000"/>
                                        <p:tgtEl>
                                          <p:spTgt spid="12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599" cy="707399"/>
          </a:xfrm>
          <a:prstGeom prst="rect">
            <a:avLst/>
          </a:prstGeom>
        </p:spPr>
        <p:txBody>
          <a:bodyPr anchorCtr="0" anchor="t" bIns="91425" lIns="91425" rIns="91425" tIns="91425">
            <a:noAutofit/>
          </a:bodyPr>
          <a:lstStyle/>
          <a:p>
            <a:pPr lvl="0" rtl="0">
              <a:spcBef>
                <a:spcPts val="0"/>
              </a:spcBef>
              <a:buNone/>
            </a:pPr>
            <a:r>
              <a:rPr lang="en"/>
              <a:t>Platforms Supported</a:t>
            </a:r>
          </a:p>
        </p:txBody>
      </p:sp>
      <p:sp>
        <p:nvSpPr>
          <p:cNvPr id="129" name="Shape 129"/>
          <p:cNvSpPr txBox="1"/>
          <p:nvPr>
            <p:ph idx="1" type="body"/>
          </p:nvPr>
        </p:nvSpPr>
        <p:spPr>
          <a:xfrm>
            <a:off x="311700" y="1266175"/>
            <a:ext cx="8520599" cy="3727499"/>
          </a:xfrm>
          <a:prstGeom prst="rect">
            <a:avLst/>
          </a:prstGeom>
          <a:ln>
            <a:noFill/>
          </a:ln>
        </p:spPr>
        <p:txBody>
          <a:bodyPr anchorCtr="0" anchor="t" bIns="91425" lIns="91425" rIns="91425" tIns="91425">
            <a:noAutofit/>
          </a:bodyPr>
          <a:lstStyle/>
          <a:p>
            <a:pPr lvl="0" rtl="0">
              <a:spcBef>
                <a:spcPts val="0"/>
              </a:spcBef>
              <a:buNone/>
            </a:pPr>
            <a:r>
              <a:rPr b="1" lang="en" sz="1800">
                <a:solidFill>
                  <a:schemeClr val="dk1"/>
                </a:solidFill>
              </a:rPr>
              <a:t>AutoMapper supports the following platforms:</a:t>
            </a:r>
          </a:p>
          <a:p>
            <a:pPr indent="-228600" lvl="0" marL="457200" rtl="0">
              <a:spcBef>
                <a:spcPts val="0"/>
              </a:spcBef>
              <a:spcAft>
                <a:spcPts val="1200"/>
              </a:spcAft>
            </a:pPr>
            <a:r>
              <a:rPr lang="en"/>
              <a:t>.NET 4 and higher </a:t>
            </a:r>
          </a:p>
          <a:p>
            <a:pPr indent="-228600" lvl="0" marL="457200" rtl="0">
              <a:spcBef>
                <a:spcPts val="0"/>
              </a:spcBef>
              <a:spcAft>
                <a:spcPts val="1200"/>
              </a:spcAft>
            </a:pPr>
            <a:r>
              <a:rPr lang="en"/>
              <a:t>Silverlight 4 and higher </a:t>
            </a:r>
          </a:p>
          <a:p>
            <a:pPr indent="-228600" lvl="0" marL="457200" rtl="0">
              <a:spcBef>
                <a:spcPts val="0"/>
              </a:spcBef>
              <a:spcAft>
                <a:spcPts val="1200"/>
              </a:spcAft>
            </a:pPr>
            <a:r>
              <a:rPr lang="en"/>
              <a:t>Windows Phone 7.5 and higher </a:t>
            </a:r>
          </a:p>
          <a:p>
            <a:pPr indent="-228600" lvl="0" marL="457200" rtl="0">
              <a:spcBef>
                <a:spcPts val="0"/>
              </a:spcBef>
              <a:spcAft>
                <a:spcPts val="1200"/>
              </a:spcAft>
            </a:pPr>
            <a:r>
              <a:rPr lang="en"/>
              <a:t>.NET for Windows Store apps (WinRT) </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animEffect filter="fade" transition="in">
                                      <p:cBhvr>
                                        <p:cTn dur="1000"/>
                                        <p:tgtEl>
                                          <p:spTgt spid="1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animEffect filter="fade" transition="in">
                                      <p:cBhvr>
                                        <p:cTn dur="1000"/>
                                        <p:tgtEl>
                                          <p:spTgt spid="1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2" st="2"/>
                                            </p:txEl>
                                          </p:spTgt>
                                        </p:tgtEl>
                                        <p:attrNameLst>
                                          <p:attrName>style.visibility</p:attrName>
                                        </p:attrNameLst>
                                      </p:cBhvr>
                                      <p:to>
                                        <p:strVal val="visible"/>
                                      </p:to>
                                    </p:set>
                                    <p:animEffect filter="fade" transition="in">
                                      <p:cBhvr>
                                        <p:cTn dur="1000"/>
                                        <p:tgtEl>
                                          <p:spTgt spid="1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3" st="3"/>
                                            </p:txEl>
                                          </p:spTgt>
                                        </p:tgtEl>
                                        <p:attrNameLst>
                                          <p:attrName>style.visibility</p:attrName>
                                        </p:attrNameLst>
                                      </p:cBhvr>
                                      <p:to>
                                        <p:strVal val="visible"/>
                                      </p:to>
                                    </p:set>
                                    <p:animEffect filter="fade" transition="in">
                                      <p:cBhvr>
                                        <p:cTn dur="1000"/>
                                        <p:tgtEl>
                                          <p:spTgt spid="1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4" st="4"/>
                                            </p:txEl>
                                          </p:spTgt>
                                        </p:tgtEl>
                                        <p:attrNameLst>
                                          <p:attrName>style.visibility</p:attrName>
                                        </p:attrNameLst>
                                      </p:cBhvr>
                                      <p:to>
                                        <p:strVal val="visible"/>
                                      </p:to>
                                    </p:set>
                                    <p:animEffect filter="fade" transition="in">
                                      <p:cBhvr>
                                        <p:cTn dur="1000"/>
                                        <p:tgtEl>
                                          <p:spTgt spid="12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814800"/>
            <a:ext cx="8571300" cy="942000"/>
          </a:xfrm>
          <a:prstGeom prst="rect">
            <a:avLst/>
          </a:prstGeom>
        </p:spPr>
        <p:txBody>
          <a:bodyPr anchorCtr="0" anchor="ctr" bIns="91425" lIns="91425" rIns="91425" tIns="91425">
            <a:noAutofit/>
          </a:bodyPr>
          <a:lstStyle/>
          <a:p>
            <a:pPr lvl="0">
              <a:spcBef>
                <a:spcPts val="0"/>
              </a:spcBef>
              <a:buNone/>
            </a:pPr>
            <a:r>
              <a:rPr lang="en"/>
              <a:t>Thanks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265500" y="1912650"/>
            <a:ext cx="4045199" cy="1318199"/>
          </a:xfrm>
          <a:prstGeom prst="rect">
            <a:avLst/>
          </a:prstGeom>
        </p:spPr>
        <p:txBody>
          <a:bodyPr anchorCtr="0" anchor="ctr" bIns="91425" lIns="91425" rIns="91425" tIns="91425">
            <a:noAutofit/>
          </a:bodyPr>
          <a:lstStyle/>
          <a:p>
            <a:pPr lvl="0">
              <a:spcBef>
                <a:spcPts val="0"/>
              </a:spcBef>
              <a:buNone/>
            </a:pPr>
            <a:r>
              <a:rPr lang="en"/>
              <a:t>What is a Mapper ?</a:t>
            </a:r>
          </a:p>
        </p:txBody>
      </p:sp>
      <p:sp>
        <p:nvSpPr>
          <p:cNvPr id="73" name="Shape 73"/>
          <p:cNvSpPr txBox="1"/>
          <p:nvPr>
            <p:ph idx="2" type="body"/>
          </p:nvPr>
        </p:nvSpPr>
        <p:spPr>
          <a:xfrm>
            <a:off x="4939500" y="128325"/>
            <a:ext cx="3837000" cy="4290899"/>
          </a:xfrm>
          <a:prstGeom prst="rect">
            <a:avLst/>
          </a:prstGeom>
        </p:spPr>
        <p:txBody>
          <a:bodyPr anchorCtr="0" anchor="ctr" bIns="91425" lIns="91425" rIns="91425" tIns="91425">
            <a:noAutofit/>
          </a:bodyPr>
          <a:lstStyle/>
          <a:p>
            <a:pPr indent="-317500" lvl="0" marL="457200" rtl="0">
              <a:spcBef>
                <a:spcPts val="0"/>
              </a:spcBef>
              <a:spcAft>
                <a:spcPts val="0"/>
              </a:spcAft>
              <a:buSzPct val="100000"/>
            </a:pPr>
            <a:r>
              <a:rPr b="1" lang="en" sz="1400"/>
              <a:t>Mapper is a class or a function which maps the properties of two objects.</a:t>
            </a:r>
          </a:p>
          <a:p>
            <a:pPr indent="-317500" lvl="0" marL="457200" rtl="0">
              <a:spcBef>
                <a:spcPts val="0"/>
              </a:spcBef>
              <a:spcAft>
                <a:spcPts val="0"/>
              </a:spcAft>
              <a:buSzPct val="100000"/>
            </a:pPr>
            <a:r>
              <a:rPr b="1" lang="en" sz="1400"/>
              <a:t>We generally get information to be processed through either a service or from a database in the form of object.</a:t>
            </a:r>
          </a:p>
          <a:p>
            <a:pPr indent="-317500" lvl="0" marL="457200" rtl="0">
              <a:spcBef>
                <a:spcPts val="0"/>
              </a:spcBef>
              <a:spcAft>
                <a:spcPts val="0"/>
              </a:spcAft>
              <a:buSzPct val="100000"/>
            </a:pPr>
            <a:r>
              <a:rPr b="1" lang="en" sz="1400"/>
              <a:t>However it may happen that our Presentation Layer or in MVC’s sense - “View” expects an input object which is of different form.</a:t>
            </a:r>
          </a:p>
          <a:p>
            <a:pPr indent="-317500" lvl="0" marL="457200" rtl="0">
              <a:spcBef>
                <a:spcPts val="0"/>
              </a:spcBef>
              <a:spcAft>
                <a:spcPts val="0"/>
              </a:spcAft>
              <a:buSzPct val="100000"/>
            </a:pPr>
            <a:r>
              <a:rPr b="1" lang="en" sz="1400"/>
              <a:t>So, a mapper is needed to map the properties of source object (from DB or web service) to those of the destination object (which will be supplied to View). </a:t>
            </a:r>
          </a:p>
          <a:p>
            <a:pPr lvl="0">
              <a:spcBef>
                <a:spcPts val="0"/>
              </a:spcBef>
              <a:buNone/>
            </a:pPr>
            <a:r>
              <a:t/>
            </a:r>
            <a:endParaRPr sz="1400"/>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0" st="0"/>
                                            </p:txEl>
                                          </p:spTgt>
                                        </p:tgtEl>
                                        <p:attrNameLst>
                                          <p:attrName>style.visibility</p:attrName>
                                        </p:attrNameLst>
                                      </p:cBhvr>
                                      <p:to>
                                        <p:strVal val="visible"/>
                                      </p:to>
                                    </p:set>
                                    <p:animEffect filter="fade" transition="in">
                                      <p:cBhvr>
                                        <p:cTn dur="1000"/>
                                        <p:tgtEl>
                                          <p:spTgt spid="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1" st="1"/>
                                            </p:txEl>
                                          </p:spTgt>
                                        </p:tgtEl>
                                        <p:attrNameLst>
                                          <p:attrName>style.visibility</p:attrName>
                                        </p:attrNameLst>
                                      </p:cBhvr>
                                      <p:to>
                                        <p:strVal val="visible"/>
                                      </p:to>
                                    </p:set>
                                    <p:animEffect filter="fade" transition="in">
                                      <p:cBhvr>
                                        <p:cTn dur="1000"/>
                                        <p:tgtEl>
                                          <p:spTgt spid="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2" st="2"/>
                                            </p:txEl>
                                          </p:spTgt>
                                        </p:tgtEl>
                                        <p:attrNameLst>
                                          <p:attrName>style.visibility</p:attrName>
                                        </p:attrNameLst>
                                      </p:cBhvr>
                                      <p:to>
                                        <p:strVal val="visible"/>
                                      </p:to>
                                    </p:set>
                                    <p:animEffect filter="fade" transition="in">
                                      <p:cBhvr>
                                        <p:cTn dur="1000"/>
                                        <p:tgtEl>
                                          <p:spTgt spid="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3" st="3"/>
                                            </p:txEl>
                                          </p:spTgt>
                                        </p:tgtEl>
                                        <p:attrNameLst>
                                          <p:attrName>style.visibility</p:attrName>
                                        </p:attrNameLst>
                                      </p:cBhvr>
                                      <p:to>
                                        <p:strVal val="visible"/>
                                      </p:to>
                                    </p:set>
                                    <p:animEffect filter="fade" transition="in">
                                      <p:cBhvr>
                                        <p:cTn dur="1000"/>
                                        <p:tgtEl>
                                          <p:spTgt spid="7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4" st="4"/>
                                            </p:txEl>
                                          </p:spTgt>
                                        </p:tgtEl>
                                        <p:attrNameLst>
                                          <p:attrName>style.visibility</p:attrName>
                                        </p:attrNameLst>
                                      </p:cBhvr>
                                      <p:to>
                                        <p:strVal val="visible"/>
                                      </p:to>
                                    </p:set>
                                    <p:animEffect filter="fade" transition="in">
                                      <p:cBhvr>
                                        <p:cTn dur="1000"/>
                                        <p:tgtEl>
                                          <p:spTgt spid="7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599" cy="707399"/>
          </a:xfrm>
          <a:prstGeom prst="rect">
            <a:avLst/>
          </a:prstGeom>
        </p:spPr>
        <p:txBody>
          <a:bodyPr anchorCtr="0" anchor="t" bIns="91425" lIns="91425" rIns="91425" tIns="91425">
            <a:noAutofit/>
          </a:bodyPr>
          <a:lstStyle/>
          <a:p>
            <a:pPr lvl="0">
              <a:spcBef>
                <a:spcPts val="0"/>
              </a:spcBef>
              <a:buNone/>
            </a:pPr>
            <a:r>
              <a:rPr lang="en"/>
              <a:t>Traditional Mapping</a:t>
            </a:r>
          </a:p>
        </p:txBody>
      </p:sp>
      <p:sp>
        <p:nvSpPr>
          <p:cNvPr id="79" name="Shape 79"/>
          <p:cNvSpPr txBox="1"/>
          <p:nvPr>
            <p:ph idx="1" type="body"/>
          </p:nvPr>
        </p:nvSpPr>
        <p:spPr>
          <a:xfrm>
            <a:off x="311700" y="1266175"/>
            <a:ext cx="3999899" cy="3302700"/>
          </a:xfrm>
          <a:prstGeom prst="rect">
            <a:avLst/>
          </a:prstGeom>
        </p:spPr>
        <p:txBody>
          <a:bodyPr anchorCtr="0" anchor="ctr" bIns="91425" lIns="91425" rIns="91425" tIns="91425">
            <a:noAutofit/>
          </a:bodyPr>
          <a:lstStyle/>
          <a:p>
            <a:pPr lvl="0" rtl="0">
              <a:spcBef>
                <a:spcPts val="0"/>
              </a:spcBef>
              <a:buNone/>
            </a:pPr>
            <a:r>
              <a:rPr b="1" lang="en" sz="1800">
                <a:solidFill>
                  <a:schemeClr val="dk1"/>
                </a:solidFill>
              </a:rPr>
              <a:t>Object for View: customerView</a:t>
            </a:r>
          </a:p>
          <a:p>
            <a:pPr lvl="0" rtl="0">
              <a:spcBef>
                <a:spcPts val="0"/>
              </a:spcBef>
              <a:buNone/>
            </a:pPr>
            <a:r>
              <a:rPr b="1" lang="en" sz="1800">
                <a:solidFill>
                  <a:schemeClr val="dk1"/>
                </a:solidFill>
              </a:rPr>
              <a:t>Object for Model:customerModel</a:t>
            </a:r>
          </a:p>
        </p:txBody>
      </p:sp>
      <p:sp>
        <p:nvSpPr>
          <p:cNvPr id="80" name="Shape 80"/>
          <p:cNvSpPr txBox="1"/>
          <p:nvPr>
            <p:ph idx="2" type="body"/>
          </p:nvPr>
        </p:nvSpPr>
        <p:spPr>
          <a:xfrm>
            <a:off x="4832400" y="633150"/>
            <a:ext cx="3999899" cy="3877200"/>
          </a:xfrm>
          <a:prstGeom prst="rect">
            <a:avLst/>
          </a:prstGeom>
        </p:spPr>
        <p:txBody>
          <a:bodyPr anchorCtr="0" anchor="t" bIns="91425" lIns="91425" rIns="91425" tIns="91425">
            <a:noAutofit/>
          </a:bodyPr>
          <a:lstStyle/>
          <a:p>
            <a:pPr lvl="0" rtl="0">
              <a:spcBef>
                <a:spcPts val="0"/>
              </a:spcBef>
              <a:buNone/>
            </a:pPr>
            <a:r>
              <a:rPr b="1" lang="en" sz="1800">
                <a:solidFill>
                  <a:schemeClr val="dk1"/>
                </a:solidFill>
              </a:rPr>
              <a:t>Mannual Mapping:</a:t>
            </a:r>
          </a:p>
          <a:p>
            <a:pPr indent="-342900" lvl="0" marL="457200" rtl="0">
              <a:spcBef>
                <a:spcPts val="0"/>
              </a:spcBef>
              <a:buClr>
                <a:srgbClr val="666666"/>
              </a:buClr>
              <a:buSzPct val="100000"/>
            </a:pPr>
            <a:r>
              <a:rPr lang="en" sz="1800">
                <a:solidFill>
                  <a:srgbClr val="666666"/>
                </a:solidFill>
              </a:rPr>
              <a:t>customerView.FirstName = customerModel.FirstName </a:t>
            </a:r>
          </a:p>
          <a:p>
            <a:pPr indent="-342900" lvl="0" marL="457200" rtl="0">
              <a:spcBef>
                <a:spcPts val="0"/>
              </a:spcBef>
              <a:buClr>
                <a:srgbClr val="666666"/>
              </a:buClr>
              <a:buSzPct val="100000"/>
            </a:pPr>
            <a:r>
              <a:rPr lang="en" sz="1800">
                <a:solidFill>
                  <a:srgbClr val="666666"/>
                </a:solidFill>
              </a:rPr>
              <a:t>customerView.LastName = customerModel.LstName </a:t>
            </a:r>
          </a:p>
          <a:p>
            <a:pPr indent="-342900" lvl="0" marL="457200" rtl="0">
              <a:spcBef>
                <a:spcPts val="0"/>
              </a:spcBef>
              <a:buClr>
                <a:srgbClr val="666666"/>
              </a:buClr>
              <a:buSzPct val="100000"/>
            </a:pPr>
            <a:r>
              <a:rPr lang="en" sz="1800">
                <a:solidFill>
                  <a:srgbClr val="666666"/>
                </a:solidFill>
              </a:rPr>
              <a:t>customerView.MiddleName = customerModel.MidName </a:t>
            </a:r>
          </a:p>
          <a:p>
            <a:pPr indent="-342900" lvl="0" marL="457200" rtl="0">
              <a:spcBef>
                <a:spcPts val="0"/>
              </a:spcBef>
              <a:buClr>
                <a:srgbClr val="666666"/>
              </a:buClr>
              <a:buSzPct val="100000"/>
            </a:pPr>
            <a:r>
              <a:rPr lang="en" sz="1800">
                <a:solidFill>
                  <a:srgbClr val="666666"/>
                </a:solidFill>
              </a:rPr>
              <a:t>customerView.DateofBirth = customerModel.DateOB </a:t>
            </a:r>
          </a:p>
          <a:p>
            <a:pPr indent="-342900" lvl="0" marL="457200" rtl="0">
              <a:spcBef>
                <a:spcPts val="0"/>
              </a:spcBef>
              <a:buClr>
                <a:srgbClr val="666666"/>
              </a:buClr>
              <a:buSzPct val="100000"/>
            </a:pPr>
            <a:r>
              <a:rPr lang="en" sz="1800">
                <a:solidFill>
                  <a:srgbClr val="666666"/>
                </a:solidFill>
              </a:rPr>
              <a:t>customerView.Address = customerModel.Address </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animEffect filter="fade" transition="in">
                                      <p:cBhvr>
                                        <p:cTn dur="1000"/>
                                        <p:tgtEl>
                                          <p:spTgt spid="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1" st="1"/>
                                            </p:txEl>
                                          </p:spTgt>
                                        </p:tgtEl>
                                        <p:attrNameLst>
                                          <p:attrName>style.visibility</p:attrName>
                                        </p:attrNameLst>
                                      </p:cBhvr>
                                      <p:to>
                                        <p:strVal val="visible"/>
                                      </p:to>
                                    </p:set>
                                    <p:animEffect filter="fade" transition="in">
                                      <p:cBhvr>
                                        <p:cTn dur="1000"/>
                                        <p:tgtEl>
                                          <p:spTgt spid="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0" st="0"/>
                                            </p:txEl>
                                          </p:spTgt>
                                        </p:tgtEl>
                                        <p:attrNameLst>
                                          <p:attrName>style.visibility</p:attrName>
                                        </p:attrNameLst>
                                      </p:cBhvr>
                                      <p:to>
                                        <p:strVal val="visible"/>
                                      </p:to>
                                    </p:set>
                                    <p:animEffect filter="fade" transition="in">
                                      <p:cBhvr>
                                        <p:cTn dur="1000"/>
                                        <p:tgtEl>
                                          <p:spTgt spid="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1" st="1"/>
                                            </p:txEl>
                                          </p:spTgt>
                                        </p:tgtEl>
                                        <p:attrNameLst>
                                          <p:attrName>style.visibility</p:attrName>
                                        </p:attrNameLst>
                                      </p:cBhvr>
                                      <p:to>
                                        <p:strVal val="visible"/>
                                      </p:to>
                                    </p:set>
                                    <p:animEffect filter="fade" transition="in">
                                      <p:cBhvr>
                                        <p:cTn dur="1000"/>
                                        <p:tgtEl>
                                          <p:spTgt spid="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2" st="2"/>
                                            </p:txEl>
                                          </p:spTgt>
                                        </p:tgtEl>
                                        <p:attrNameLst>
                                          <p:attrName>style.visibility</p:attrName>
                                        </p:attrNameLst>
                                      </p:cBhvr>
                                      <p:to>
                                        <p:strVal val="visible"/>
                                      </p:to>
                                    </p:set>
                                    <p:animEffect filter="fade" transition="in">
                                      <p:cBhvr>
                                        <p:cTn dur="1000"/>
                                        <p:tgtEl>
                                          <p:spTgt spid="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3" st="3"/>
                                            </p:txEl>
                                          </p:spTgt>
                                        </p:tgtEl>
                                        <p:attrNameLst>
                                          <p:attrName>style.visibility</p:attrName>
                                        </p:attrNameLst>
                                      </p:cBhvr>
                                      <p:to>
                                        <p:strVal val="visible"/>
                                      </p:to>
                                    </p:set>
                                    <p:animEffect filter="fade" transition="in">
                                      <p:cBhvr>
                                        <p:cTn dur="1000"/>
                                        <p:tgtEl>
                                          <p:spTgt spid="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4" st="4"/>
                                            </p:txEl>
                                          </p:spTgt>
                                        </p:tgtEl>
                                        <p:attrNameLst>
                                          <p:attrName>style.visibility</p:attrName>
                                        </p:attrNameLst>
                                      </p:cBhvr>
                                      <p:to>
                                        <p:strVal val="visible"/>
                                      </p:to>
                                    </p:set>
                                    <p:animEffect filter="fade" transition="in">
                                      <p:cBhvr>
                                        <p:cTn dur="1000"/>
                                        <p:tgtEl>
                                          <p:spTgt spid="8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5" st="5"/>
                                            </p:txEl>
                                          </p:spTgt>
                                        </p:tgtEl>
                                        <p:attrNameLst>
                                          <p:attrName>style.visibility</p:attrName>
                                        </p:attrNameLst>
                                      </p:cBhvr>
                                      <p:to>
                                        <p:strVal val="visible"/>
                                      </p:to>
                                    </p:set>
                                    <p:animEffect filter="fade" transition="in">
                                      <p:cBhvr>
                                        <p:cTn dur="1000"/>
                                        <p:tgtEl>
                                          <p:spTgt spid="8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599" cy="707399"/>
          </a:xfrm>
          <a:prstGeom prst="rect">
            <a:avLst/>
          </a:prstGeom>
        </p:spPr>
        <p:txBody>
          <a:bodyPr anchorCtr="0" anchor="t" bIns="91425" lIns="91425" rIns="91425" tIns="91425">
            <a:noAutofit/>
          </a:bodyPr>
          <a:lstStyle/>
          <a:p>
            <a:pPr lvl="0">
              <a:spcBef>
                <a:spcPts val="0"/>
              </a:spcBef>
              <a:buNone/>
            </a:pPr>
            <a:r>
              <a:rPr lang="en" sz="3000"/>
              <a:t>The AutoMapper</a:t>
            </a:r>
          </a:p>
        </p:txBody>
      </p:sp>
      <p:sp>
        <p:nvSpPr>
          <p:cNvPr id="86" name="Shape 86"/>
          <p:cNvSpPr txBox="1"/>
          <p:nvPr>
            <p:ph idx="1" type="body"/>
          </p:nvPr>
        </p:nvSpPr>
        <p:spPr>
          <a:xfrm>
            <a:off x="311700" y="1266175"/>
            <a:ext cx="4276500" cy="3599700"/>
          </a:xfrm>
          <a:prstGeom prst="rect">
            <a:avLst/>
          </a:prstGeom>
        </p:spPr>
        <p:txBody>
          <a:bodyPr anchorCtr="0" anchor="t" bIns="91425" lIns="91425" rIns="91425" tIns="91425">
            <a:noAutofit/>
          </a:bodyPr>
          <a:lstStyle/>
          <a:p>
            <a:pPr lvl="0" rtl="0">
              <a:spcBef>
                <a:spcPts val="0"/>
              </a:spcBef>
              <a:buNone/>
            </a:pPr>
            <a:r>
              <a:rPr b="1" lang="en">
                <a:solidFill>
                  <a:schemeClr val="dk1"/>
                </a:solidFill>
              </a:rPr>
              <a:t>Why Automate the mapping process?</a:t>
            </a:r>
          </a:p>
          <a:p>
            <a:pPr indent="-330200" lvl="0" marL="457200" rtl="0">
              <a:spcBef>
                <a:spcPts val="0"/>
              </a:spcBef>
              <a:spcAft>
                <a:spcPts val="1200"/>
              </a:spcAft>
              <a:buSzPct val="100000"/>
            </a:pPr>
            <a:r>
              <a:rPr lang="en" sz="1600"/>
              <a:t>Manual Mapping process is very tedious and tim. </a:t>
            </a:r>
          </a:p>
          <a:p>
            <a:pPr indent="-330200" lvl="0" marL="457200" rtl="0">
              <a:spcBef>
                <a:spcPts val="0"/>
              </a:spcBef>
              <a:spcAft>
                <a:spcPts val="1200"/>
              </a:spcAft>
              <a:buSzPct val="100000"/>
            </a:pPr>
            <a:r>
              <a:rPr lang="en" sz="1600"/>
              <a:t>Testing the mapping is even more boring. </a:t>
            </a:r>
          </a:p>
          <a:p>
            <a:pPr indent="-330200" lvl="0" marL="457200" rtl="0">
              <a:spcBef>
                <a:spcPts val="0"/>
              </a:spcBef>
              <a:spcAft>
                <a:spcPts val="1200"/>
              </a:spcAft>
              <a:buSzPct val="100000"/>
            </a:pPr>
            <a:r>
              <a:rPr lang="en" sz="1600"/>
              <a:t>Some times, no of properties to be mapped is so large that chances of manual errors are high.</a:t>
            </a:r>
          </a:p>
        </p:txBody>
      </p:sp>
      <p:sp>
        <p:nvSpPr>
          <p:cNvPr id="87" name="Shape 87"/>
          <p:cNvSpPr txBox="1"/>
          <p:nvPr>
            <p:ph idx="1" type="body"/>
          </p:nvPr>
        </p:nvSpPr>
        <p:spPr>
          <a:xfrm>
            <a:off x="4688025" y="1266175"/>
            <a:ext cx="4144199" cy="3599700"/>
          </a:xfrm>
          <a:prstGeom prst="rect">
            <a:avLst/>
          </a:prstGeom>
        </p:spPr>
        <p:txBody>
          <a:bodyPr anchorCtr="0" anchor="t" bIns="91425" lIns="91425" rIns="91425" tIns="91425">
            <a:noAutofit/>
          </a:bodyPr>
          <a:lstStyle/>
          <a:p>
            <a:pPr lvl="0" rtl="0">
              <a:spcBef>
                <a:spcPts val="0"/>
              </a:spcBef>
              <a:buNone/>
            </a:pPr>
            <a:r>
              <a:rPr b="1" lang="en">
                <a:solidFill>
                  <a:schemeClr val="dk1"/>
                </a:solidFill>
              </a:rPr>
              <a:t>AutoMapper</a:t>
            </a:r>
          </a:p>
          <a:p>
            <a:pPr indent="-330200" lvl="0" marL="457200" rtl="0">
              <a:spcBef>
                <a:spcPts val="0"/>
              </a:spcBef>
              <a:buSzPct val="100000"/>
            </a:pPr>
            <a:r>
              <a:rPr lang="en" sz="1600"/>
              <a:t>It’s an Object to Object Mapper </a:t>
            </a:r>
          </a:p>
          <a:p>
            <a:pPr indent="-330200" lvl="0" marL="457200" rtl="0">
              <a:spcBef>
                <a:spcPts val="0"/>
              </a:spcBef>
              <a:buSzPct val="100000"/>
            </a:pPr>
            <a:r>
              <a:rPr lang="en" sz="1600"/>
              <a:t>It comes as a DLL file available with NuGet Package in Visual Studio 2010/12/13 </a:t>
            </a:r>
          </a:p>
          <a:p>
            <a:pPr indent="-330200" lvl="0" marL="457200" rtl="0">
              <a:spcBef>
                <a:spcPts val="0"/>
              </a:spcBef>
              <a:buSzPct val="100000"/>
            </a:pPr>
            <a:r>
              <a:rPr lang="en" sz="1600"/>
              <a:t>Object of one type is mapped to object of another type  </a:t>
            </a:r>
          </a:p>
          <a:p>
            <a:pPr indent="-330200" lvl="0" marL="457200" rtl="0">
              <a:spcBef>
                <a:spcPts val="0"/>
              </a:spcBef>
              <a:buSzPct val="100000"/>
            </a:pPr>
            <a:r>
              <a:rPr lang="en" sz="1600"/>
              <a:t>Allows Loose coupling </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0" st="0"/>
                                            </p:txEl>
                                          </p:spTgt>
                                        </p:tgtEl>
                                        <p:attrNameLst>
                                          <p:attrName>style.visibility</p:attrName>
                                        </p:attrNameLst>
                                      </p:cBhvr>
                                      <p:to>
                                        <p:strVal val="visible"/>
                                      </p:to>
                                    </p:set>
                                    <p:animEffect filter="fade" transition="in">
                                      <p:cBhvr>
                                        <p:cTn dur="1000"/>
                                        <p:tgtEl>
                                          <p:spTgt spid="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1" st="1"/>
                                            </p:txEl>
                                          </p:spTgt>
                                        </p:tgtEl>
                                        <p:attrNameLst>
                                          <p:attrName>style.visibility</p:attrName>
                                        </p:attrNameLst>
                                      </p:cBhvr>
                                      <p:to>
                                        <p:strVal val="visible"/>
                                      </p:to>
                                    </p:set>
                                    <p:animEffect filter="fade" transition="in">
                                      <p:cBhvr>
                                        <p:cTn dur="1000"/>
                                        <p:tgtEl>
                                          <p:spTgt spid="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2" st="2"/>
                                            </p:txEl>
                                          </p:spTgt>
                                        </p:tgtEl>
                                        <p:attrNameLst>
                                          <p:attrName>style.visibility</p:attrName>
                                        </p:attrNameLst>
                                      </p:cBhvr>
                                      <p:to>
                                        <p:strVal val="visible"/>
                                      </p:to>
                                    </p:set>
                                    <p:animEffect filter="fade" transition="in">
                                      <p:cBhvr>
                                        <p:cTn dur="1000"/>
                                        <p:tgtEl>
                                          <p:spTgt spid="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3" st="3"/>
                                            </p:txEl>
                                          </p:spTgt>
                                        </p:tgtEl>
                                        <p:attrNameLst>
                                          <p:attrName>style.visibility</p:attrName>
                                        </p:attrNameLst>
                                      </p:cBhvr>
                                      <p:to>
                                        <p:strVal val="visible"/>
                                      </p:to>
                                    </p:set>
                                    <p:animEffect filter="fade" transition="in">
                                      <p:cBhvr>
                                        <p:cTn dur="1000"/>
                                        <p:tgtEl>
                                          <p:spTgt spid="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animEffect filter="fade" transition="in">
                                      <p:cBhvr>
                                        <p:cTn dur="1000"/>
                                        <p:tgtEl>
                                          <p:spTgt spid="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1" st="1"/>
                                            </p:txEl>
                                          </p:spTgt>
                                        </p:tgtEl>
                                        <p:attrNameLst>
                                          <p:attrName>style.visibility</p:attrName>
                                        </p:attrNameLst>
                                      </p:cBhvr>
                                      <p:to>
                                        <p:strVal val="visible"/>
                                      </p:to>
                                    </p:set>
                                    <p:animEffect filter="fade" transition="in">
                                      <p:cBhvr>
                                        <p:cTn dur="1000"/>
                                        <p:tgtEl>
                                          <p:spTgt spid="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2" st="2"/>
                                            </p:txEl>
                                          </p:spTgt>
                                        </p:tgtEl>
                                        <p:attrNameLst>
                                          <p:attrName>style.visibility</p:attrName>
                                        </p:attrNameLst>
                                      </p:cBhvr>
                                      <p:to>
                                        <p:strVal val="visible"/>
                                      </p:to>
                                    </p:set>
                                    <p:animEffect filter="fade" transition="in">
                                      <p:cBhvr>
                                        <p:cTn dur="1000"/>
                                        <p:tgtEl>
                                          <p:spTgt spid="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3" st="3"/>
                                            </p:txEl>
                                          </p:spTgt>
                                        </p:tgtEl>
                                        <p:attrNameLst>
                                          <p:attrName>style.visibility</p:attrName>
                                        </p:attrNameLst>
                                      </p:cBhvr>
                                      <p:to>
                                        <p:strVal val="visible"/>
                                      </p:to>
                                    </p:set>
                                    <p:animEffect filter="fade" transition="in">
                                      <p:cBhvr>
                                        <p:cTn dur="1000"/>
                                        <p:tgtEl>
                                          <p:spTgt spid="8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4" st="4"/>
                                            </p:txEl>
                                          </p:spTgt>
                                        </p:tgtEl>
                                        <p:attrNameLst>
                                          <p:attrName>style.visibility</p:attrName>
                                        </p:attrNameLst>
                                      </p:cBhvr>
                                      <p:to>
                                        <p:strVal val="visible"/>
                                      </p:to>
                                    </p:set>
                                    <p:animEffect filter="fade" transition="in">
                                      <p:cBhvr>
                                        <p:cTn dur="1000"/>
                                        <p:tgtEl>
                                          <p:spTgt spid="8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599" cy="707399"/>
          </a:xfrm>
          <a:prstGeom prst="rect">
            <a:avLst/>
          </a:prstGeom>
        </p:spPr>
        <p:txBody>
          <a:bodyPr anchorCtr="0" anchor="t" bIns="91425" lIns="91425" rIns="91425" tIns="91425">
            <a:noAutofit/>
          </a:bodyPr>
          <a:lstStyle/>
          <a:p>
            <a:pPr lvl="0" rtl="0">
              <a:spcBef>
                <a:spcPts val="0"/>
              </a:spcBef>
              <a:buNone/>
            </a:pPr>
            <a:r>
              <a:rPr lang="en"/>
              <a:t>Getting Started with AutoMapper</a:t>
            </a:r>
          </a:p>
        </p:txBody>
      </p:sp>
      <p:sp>
        <p:nvSpPr>
          <p:cNvPr id="93" name="Shape 93"/>
          <p:cNvSpPr txBox="1"/>
          <p:nvPr>
            <p:ph idx="1" type="body"/>
          </p:nvPr>
        </p:nvSpPr>
        <p:spPr>
          <a:xfrm>
            <a:off x="311700" y="1266175"/>
            <a:ext cx="8520599" cy="3302700"/>
          </a:xfrm>
          <a:prstGeom prst="rect">
            <a:avLst/>
          </a:prstGeom>
          <a:ln>
            <a:noFill/>
          </a:ln>
        </p:spPr>
        <p:txBody>
          <a:bodyPr anchorCtr="0" anchor="t" bIns="91425" lIns="91425" rIns="91425" tIns="91425">
            <a:noAutofit/>
          </a:bodyPr>
          <a:lstStyle/>
          <a:p>
            <a:pPr indent="-330200" lvl="0" marL="457200" rtl="0">
              <a:spcBef>
                <a:spcPts val="0"/>
              </a:spcBef>
              <a:spcAft>
                <a:spcPts val="1200"/>
              </a:spcAft>
              <a:buSzPct val="100000"/>
            </a:pPr>
            <a:r>
              <a:rPr lang="en" sz="1600"/>
              <a:t>Install Nuget Package in Visual Studio. Automapper comes with this package. </a:t>
            </a:r>
          </a:p>
          <a:p>
            <a:pPr indent="-330200" lvl="0" marL="457200" rtl="0">
              <a:spcBef>
                <a:spcPts val="0"/>
              </a:spcBef>
              <a:spcAft>
                <a:spcPts val="1200"/>
              </a:spcAft>
              <a:buSzPct val="100000"/>
            </a:pPr>
            <a:r>
              <a:rPr lang="en" sz="1600"/>
              <a:t>After Installation, open Package Manager Console (comes under Tools -&gt; Library Package Manager ) and execute following command:</a:t>
            </a:r>
          </a:p>
          <a:p>
            <a:pPr indent="0" lvl="0" marL="2743200" rtl="0">
              <a:spcBef>
                <a:spcPts val="0"/>
              </a:spcBef>
              <a:spcAft>
                <a:spcPts val="1200"/>
              </a:spcAft>
              <a:buNone/>
            </a:pPr>
            <a:r>
              <a:rPr b="1" lang="en" sz="1600"/>
              <a:t>PM&gt; Install-Package AutoMapper</a:t>
            </a:r>
          </a:p>
          <a:p>
            <a:pPr indent="-330200" lvl="0" marL="457200" rtl="0">
              <a:spcBef>
                <a:spcPts val="0"/>
              </a:spcBef>
              <a:spcAft>
                <a:spcPts val="1200"/>
              </a:spcAft>
              <a:buSzPct val="100000"/>
            </a:pPr>
            <a:r>
              <a:rPr lang="en" sz="1600"/>
              <a:t>AutoMapper This command will add Automapper DLLs to your project and also a reference to Automapper gets added automatically</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animEffect filter="fade" transition="in">
                                      <p:cBhvr>
                                        <p:cTn dur="1000"/>
                                        <p:tgtEl>
                                          <p:spTgt spid="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1" st="1"/>
                                            </p:txEl>
                                          </p:spTgt>
                                        </p:tgtEl>
                                        <p:attrNameLst>
                                          <p:attrName>style.visibility</p:attrName>
                                        </p:attrNameLst>
                                      </p:cBhvr>
                                      <p:to>
                                        <p:strVal val="visible"/>
                                      </p:to>
                                    </p:set>
                                    <p:animEffect filter="fade" transition="in">
                                      <p:cBhvr>
                                        <p:cTn dur="1000"/>
                                        <p:tgtEl>
                                          <p:spTgt spid="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2" st="2"/>
                                            </p:txEl>
                                          </p:spTgt>
                                        </p:tgtEl>
                                        <p:attrNameLst>
                                          <p:attrName>style.visibility</p:attrName>
                                        </p:attrNameLst>
                                      </p:cBhvr>
                                      <p:to>
                                        <p:strVal val="visible"/>
                                      </p:to>
                                    </p:set>
                                    <p:animEffect filter="fade" transition="in">
                                      <p:cBhvr>
                                        <p:cTn dur="1000"/>
                                        <p:tgtEl>
                                          <p:spTgt spid="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3" st="3"/>
                                            </p:txEl>
                                          </p:spTgt>
                                        </p:tgtEl>
                                        <p:attrNameLst>
                                          <p:attrName>style.visibility</p:attrName>
                                        </p:attrNameLst>
                                      </p:cBhvr>
                                      <p:to>
                                        <p:strVal val="visible"/>
                                      </p:to>
                                    </p:set>
                                    <p:animEffect filter="fade" transition="in">
                                      <p:cBhvr>
                                        <p:cTn dur="1000"/>
                                        <p:tgtEl>
                                          <p:spTgt spid="9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599" cy="707399"/>
          </a:xfrm>
          <a:prstGeom prst="rect">
            <a:avLst/>
          </a:prstGeom>
        </p:spPr>
        <p:txBody>
          <a:bodyPr anchorCtr="0" anchor="t" bIns="91425" lIns="91425" rIns="91425" tIns="91425">
            <a:noAutofit/>
          </a:bodyPr>
          <a:lstStyle/>
          <a:p>
            <a:pPr lvl="0" rtl="0">
              <a:spcBef>
                <a:spcPts val="0"/>
              </a:spcBef>
              <a:buNone/>
            </a:pPr>
            <a:r>
              <a:rPr lang="en"/>
              <a:t>How to use AutoMapper ?</a:t>
            </a:r>
          </a:p>
        </p:txBody>
      </p:sp>
      <p:sp>
        <p:nvSpPr>
          <p:cNvPr id="99" name="Shape 99"/>
          <p:cNvSpPr txBox="1"/>
          <p:nvPr>
            <p:ph idx="1" type="body"/>
          </p:nvPr>
        </p:nvSpPr>
        <p:spPr>
          <a:xfrm>
            <a:off x="311700" y="1266175"/>
            <a:ext cx="8520599" cy="3727499"/>
          </a:xfrm>
          <a:prstGeom prst="rect">
            <a:avLst/>
          </a:prstGeom>
          <a:ln>
            <a:noFill/>
          </a:ln>
        </p:spPr>
        <p:txBody>
          <a:bodyPr anchorCtr="0" anchor="t" bIns="91425" lIns="91425" rIns="91425" tIns="91425">
            <a:noAutofit/>
          </a:bodyPr>
          <a:lstStyle/>
          <a:p>
            <a:pPr lvl="0" rtl="0">
              <a:spcBef>
                <a:spcPts val="0"/>
              </a:spcBef>
              <a:spcAft>
                <a:spcPts val="1200"/>
              </a:spcAft>
              <a:buNone/>
            </a:pPr>
            <a:r>
              <a:rPr lang="en"/>
              <a:t>1) Prerequisites: Source and Destination Objects</a:t>
            </a:r>
          </a:p>
          <a:p>
            <a:pPr indent="0" lvl="0" marL="457200" rtl="0">
              <a:spcBef>
                <a:spcPts val="0"/>
              </a:spcBef>
              <a:spcAft>
                <a:spcPts val="1200"/>
              </a:spcAft>
              <a:buNone/>
            </a:pPr>
            <a:r>
              <a:rPr lang="en" sz="1200"/>
              <a:t>a) Suppose, Source object is: objCustSource and </a:t>
            </a:r>
          </a:p>
          <a:p>
            <a:pPr indent="0" lvl="0" marL="457200" rtl="0">
              <a:spcBef>
                <a:spcPts val="0"/>
              </a:spcBef>
              <a:spcAft>
                <a:spcPts val="1200"/>
              </a:spcAft>
              <a:buNone/>
            </a:pPr>
            <a:r>
              <a:rPr lang="en" sz="1200"/>
              <a:t>b) Destination object is: objCustDestination</a:t>
            </a:r>
          </a:p>
          <a:p>
            <a:pPr indent="0" lvl="0" marL="0" rtl="0">
              <a:spcBef>
                <a:spcPts val="0"/>
              </a:spcBef>
              <a:spcAft>
                <a:spcPts val="1200"/>
              </a:spcAft>
              <a:buNone/>
            </a:pPr>
            <a:r>
              <a:rPr lang="en"/>
              <a:t>2) Specifically in controller (For MVC application), write following code:</a:t>
            </a:r>
          </a:p>
          <a:p>
            <a:pPr indent="0" lvl="0" marL="457200" rtl="0">
              <a:spcBef>
                <a:spcPts val="0"/>
              </a:spcBef>
              <a:spcAft>
                <a:spcPts val="1200"/>
              </a:spcAft>
              <a:buNone/>
            </a:pPr>
            <a:r>
              <a:rPr lang="en" sz="1200"/>
              <a:t>Mapper.CreateMap&lt; objCustSourceType, objCustDestinationType &gt;(); </a:t>
            </a:r>
          </a:p>
          <a:p>
            <a:pPr indent="0" lvl="0" marL="0" rtl="0">
              <a:spcBef>
                <a:spcPts val="0"/>
              </a:spcBef>
              <a:spcAft>
                <a:spcPts val="1200"/>
              </a:spcAft>
              <a:buNone/>
            </a:pPr>
            <a:r>
              <a:rPr lang="en" sz="1200"/>
              <a:t>– This will create a map for the source and destination type objects. We here register the source and destination objects for mapping. </a:t>
            </a:r>
          </a:p>
          <a:p>
            <a:pPr indent="0" lvl="0" marL="457200" rtl="0">
              <a:spcBef>
                <a:spcPts val="0"/>
              </a:spcBef>
              <a:spcAft>
                <a:spcPts val="1200"/>
              </a:spcAft>
              <a:buNone/>
            </a:pPr>
            <a:r>
              <a:rPr lang="en" sz="1200"/>
              <a:t>objCustomerDestinationType objCustDestination = Mapper.Map&lt; objCustSourceType, objCustDestinationType &gt;(objCustSource); </a:t>
            </a:r>
          </a:p>
          <a:p>
            <a:pPr indent="0" lvl="0" marL="0" rtl="0">
              <a:spcBef>
                <a:spcPts val="0"/>
              </a:spcBef>
              <a:spcAft>
                <a:spcPts val="1200"/>
              </a:spcAft>
              <a:buNone/>
            </a:pPr>
            <a:r>
              <a:rPr lang="en" sz="1200"/>
              <a:t>– This will perform the actual mapping </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animEffect filter="fade" transition="in">
                                      <p:cBhvr>
                                        <p:cTn dur="1000"/>
                                        <p:tgtEl>
                                          <p:spTgt spid="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1" st="1"/>
                                            </p:txEl>
                                          </p:spTgt>
                                        </p:tgtEl>
                                        <p:attrNameLst>
                                          <p:attrName>style.visibility</p:attrName>
                                        </p:attrNameLst>
                                      </p:cBhvr>
                                      <p:to>
                                        <p:strVal val="visible"/>
                                      </p:to>
                                    </p:set>
                                    <p:animEffect filter="fade" transition="in">
                                      <p:cBhvr>
                                        <p:cTn dur="1000"/>
                                        <p:tgtEl>
                                          <p:spTgt spid="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2" st="2"/>
                                            </p:txEl>
                                          </p:spTgt>
                                        </p:tgtEl>
                                        <p:attrNameLst>
                                          <p:attrName>style.visibility</p:attrName>
                                        </p:attrNameLst>
                                      </p:cBhvr>
                                      <p:to>
                                        <p:strVal val="visible"/>
                                      </p:to>
                                    </p:set>
                                    <p:animEffect filter="fade" transition="in">
                                      <p:cBhvr>
                                        <p:cTn dur="1000"/>
                                        <p:tgtEl>
                                          <p:spTgt spid="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3" st="3"/>
                                            </p:txEl>
                                          </p:spTgt>
                                        </p:tgtEl>
                                        <p:attrNameLst>
                                          <p:attrName>style.visibility</p:attrName>
                                        </p:attrNameLst>
                                      </p:cBhvr>
                                      <p:to>
                                        <p:strVal val="visible"/>
                                      </p:to>
                                    </p:set>
                                    <p:animEffect filter="fade" transition="in">
                                      <p:cBhvr>
                                        <p:cTn dur="1000"/>
                                        <p:tgtEl>
                                          <p:spTgt spid="9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4" st="4"/>
                                            </p:txEl>
                                          </p:spTgt>
                                        </p:tgtEl>
                                        <p:attrNameLst>
                                          <p:attrName>style.visibility</p:attrName>
                                        </p:attrNameLst>
                                      </p:cBhvr>
                                      <p:to>
                                        <p:strVal val="visible"/>
                                      </p:to>
                                    </p:set>
                                    <p:animEffect filter="fade" transition="in">
                                      <p:cBhvr>
                                        <p:cTn dur="1000"/>
                                        <p:tgtEl>
                                          <p:spTgt spid="9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5" st="5"/>
                                            </p:txEl>
                                          </p:spTgt>
                                        </p:tgtEl>
                                        <p:attrNameLst>
                                          <p:attrName>style.visibility</p:attrName>
                                        </p:attrNameLst>
                                      </p:cBhvr>
                                      <p:to>
                                        <p:strVal val="visible"/>
                                      </p:to>
                                    </p:set>
                                    <p:animEffect filter="fade" transition="in">
                                      <p:cBhvr>
                                        <p:cTn dur="1000"/>
                                        <p:tgtEl>
                                          <p:spTgt spid="9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6" st="6"/>
                                            </p:txEl>
                                          </p:spTgt>
                                        </p:tgtEl>
                                        <p:attrNameLst>
                                          <p:attrName>style.visibility</p:attrName>
                                        </p:attrNameLst>
                                      </p:cBhvr>
                                      <p:to>
                                        <p:strVal val="visible"/>
                                      </p:to>
                                    </p:set>
                                    <p:animEffect filter="fade" transition="in">
                                      <p:cBhvr>
                                        <p:cTn dur="1000"/>
                                        <p:tgtEl>
                                          <p:spTgt spid="9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7" st="7"/>
                                            </p:txEl>
                                          </p:spTgt>
                                        </p:tgtEl>
                                        <p:attrNameLst>
                                          <p:attrName>style.visibility</p:attrName>
                                        </p:attrNameLst>
                                      </p:cBhvr>
                                      <p:to>
                                        <p:strVal val="visible"/>
                                      </p:to>
                                    </p:set>
                                    <p:animEffect filter="fade" transition="in">
                                      <p:cBhvr>
                                        <p:cTn dur="1000"/>
                                        <p:tgtEl>
                                          <p:spTgt spid="9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599" cy="707399"/>
          </a:xfrm>
          <a:prstGeom prst="rect">
            <a:avLst/>
          </a:prstGeom>
        </p:spPr>
        <p:txBody>
          <a:bodyPr anchorCtr="0" anchor="t" bIns="91425" lIns="91425" rIns="91425" tIns="91425">
            <a:noAutofit/>
          </a:bodyPr>
          <a:lstStyle/>
          <a:p>
            <a:pPr lvl="0" rtl="0">
              <a:spcBef>
                <a:spcPts val="0"/>
              </a:spcBef>
              <a:buNone/>
            </a:pPr>
            <a:r>
              <a:rPr lang="en"/>
              <a:t>How to use AutoMapper ?</a:t>
            </a:r>
          </a:p>
          <a:p>
            <a:pPr lvl="0" rtl="0">
              <a:spcBef>
                <a:spcPts val="0"/>
              </a:spcBef>
              <a:buNone/>
            </a:pPr>
            <a:r>
              <a:t/>
            </a:r>
            <a:endParaRPr/>
          </a:p>
        </p:txBody>
      </p:sp>
      <p:sp>
        <p:nvSpPr>
          <p:cNvPr id="105" name="Shape 105"/>
          <p:cNvSpPr txBox="1"/>
          <p:nvPr>
            <p:ph idx="1" type="body"/>
          </p:nvPr>
        </p:nvSpPr>
        <p:spPr>
          <a:xfrm>
            <a:off x="311700" y="1266175"/>
            <a:ext cx="8520599" cy="3302700"/>
          </a:xfrm>
          <a:prstGeom prst="rect">
            <a:avLst/>
          </a:prstGeom>
          <a:ln>
            <a:noFill/>
          </a:ln>
        </p:spPr>
        <p:txBody>
          <a:bodyPr anchorCtr="0" anchor="t" bIns="91425" lIns="91425" rIns="91425" tIns="91425">
            <a:noAutofit/>
          </a:bodyPr>
          <a:lstStyle/>
          <a:p>
            <a:pPr indent="-330200" lvl="0" marL="457200" rtl="0">
              <a:spcBef>
                <a:spcPts val="0"/>
              </a:spcBef>
              <a:spcAft>
                <a:spcPts val="1200"/>
              </a:spcAft>
              <a:buSzPct val="100000"/>
            </a:pPr>
            <a:r>
              <a:rPr lang="en" sz="1600"/>
              <a:t>So, just these two lines will create an entire one to one mapping between the source and destination properties of the corresponding objects. Loads of lines of code is saved and lot of efforts too! </a:t>
            </a:r>
          </a:p>
          <a:p>
            <a:pPr indent="-330200" lvl="0" marL="457200" rtl="0">
              <a:spcBef>
                <a:spcPts val="0"/>
              </a:spcBef>
              <a:spcAft>
                <a:spcPts val="1200"/>
              </a:spcAft>
              <a:buSzPct val="100000"/>
            </a:pPr>
            <a:r>
              <a:rPr lang="en" sz="1600"/>
              <a:t> Word of caution : The corresponding properties of source and destination objects should have similar naming structure. </a:t>
            </a:r>
          </a:p>
          <a:p>
            <a:pPr indent="0" lvl="0" marL="457200" rtl="0">
              <a:spcBef>
                <a:spcPts val="0"/>
              </a:spcBef>
              <a:spcAft>
                <a:spcPts val="1200"/>
              </a:spcAft>
              <a:buNone/>
            </a:pPr>
            <a:r>
              <a:rPr i="1" lang="en" sz="1600"/>
              <a:t>– For e.g. The property in the objDestination to be mapped with objSource.CustomerName should have name as ‘CustomerName’ only. If we give name as CustomerFullName instead of CustomerName in objDestination, the automapper will not recognise it. </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1000"/>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1000"/>
                                        <p:tgtEl>
                                          <p:spTgt spid="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1000"/>
                                        <p:tgtEl>
                                          <p:spTgt spid="10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599" cy="707399"/>
          </a:xfrm>
          <a:prstGeom prst="rect">
            <a:avLst/>
          </a:prstGeom>
        </p:spPr>
        <p:txBody>
          <a:bodyPr anchorCtr="0" anchor="t" bIns="91425" lIns="91425" rIns="91425" tIns="91425">
            <a:noAutofit/>
          </a:bodyPr>
          <a:lstStyle/>
          <a:p>
            <a:pPr lvl="0" rtl="0">
              <a:spcBef>
                <a:spcPts val="0"/>
              </a:spcBef>
              <a:buNone/>
            </a:pPr>
            <a:r>
              <a:rPr lang="en"/>
              <a:t>How to use AutoMapper ?</a:t>
            </a:r>
          </a:p>
        </p:txBody>
      </p:sp>
      <p:sp>
        <p:nvSpPr>
          <p:cNvPr id="111" name="Shape 111"/>
          <p:cNvSpPr txBox="1"/>
          <p:nvPr>
            <p:ph idx="1" type="body"/>
          </p:nvPr>
        </p:nvSpPr>
        <p:spPr>
          <a:xfrm>
            <a:off x="311700" y="1266175"/>
            <a:ext cx="8520599" cy="3727499"/>
          </a:xfrm>
          <a:prstGeom prst="rect">
            <a:avLst/>
          </a:prstGeom>
          <a:ln>
            <a:noFill/>
          </a:ln>
        </p:spPr>
        <p:txBody>
          <a:bodyPr anchorCtr="0" anchor="t" bIns="91425" lIns="91425" rIns="91425" tIns="91425">
            <a:noAutofit/>
          </a:bodyPr>
          <a:lstStyle/>
          <a:p>
            <a:pPr lvl="0" rtl="0">
              <a:spcBef>
                <a:spcPts val="0"/>
              </a:spcBef>
              <a:spcAft>
                <a:spcPts val="1200"/>
              </a:spcAft>
              <a:buNone/>
            </a:pPr>
            <a:r>
              <a:rPr lang="en"/>
              <a:t>1) Prerequisites: Source and Destination Objects</a:t>
            </a:r>
          </a:p>
          <a:p>
            <a:pPr indent="0" lvl="0" marL="457200" rtl="0">
              <a:spcBef>
                <a:spcPts val="0"/>
              </a:spcBef>
              <a:spcAft>
                <a:spcPts val="1200"/>
              </a:spcAft>
              <a:buNone/>
            </a:pPr>
            <a:r>
              <a:rPr lang="en" sz="1200"/>
              <a:t>a) Suppose, Source object is: objCustSource and </a:t>
            </a:r>
          </a:p>
          <a:p>
            <a:pPr indent="0" lvl="0" marL="457200" rtl="0">
              <a:spcBef>
                <a:spcPts val="0"/>
              </a:spcBef>
              <a:spcAft>
                <a:spcPts val="1200"/>
              </a:spcAft>
              <a:buNone/>
            </a:pPr>
            <a:r>
              <a:rPr lang="en" sz="1200"/>
              <a:t>b) Destination object is: objCustDestination</a:t>
            </a:r>
          </a:p>
          <a:p>
            <a:pPr indent="0" lvl="0" marL="0" rtl="0">
              <a:spcBef>
                <a:spcPts val="0"/>
              </a:spcBef>
              <a:spcAft>
                <a:spcPts val="1200"/>
              </a:spcAft>
              <a:buNone/>
            </a:pPr>
            <a:r>
              <a:rPr lang="en"/>
              <a:t>2) Specifically in controller (For MVC application), write following code:</a:t>
            </a:r>
          </a:p>
          <a:p>
            <a:pPr indent="0" lvl="0" marL="457200" rtl="0">
              <a:spcBef>
                <a:spcPts val="0"/>
              </a:spcBef>
              <a:spcAft>
                <a:spcPts val="1200"/>
              </a:spcAft>
              <a:buNone/>
            </a:pPr>
            <a:r>
              <a:rPr lang="en" sz="1200"/>
              <a:t>Mapper.CreateMap&lt; objCustSourceType, objCustDestinationType &gt;(); </a:t>
            </a:r>
          </a:p>
          <a:p>
            <a:pPr indent="0" lvl="0" marL="0" rtl="0">
              <a:spcBef>
                <a:spcPts val="0"/>
              </a:spcBef>
              <a:spcAft>
                <a:spcPts val="1200"/>
              </a:spcAft>
              <a:buNone/>
            </a:pPr>
            <a:r>
              <a:rPr lang="en" sz="1200"/>
              <a:t>– This will create a map for the source and destination type objects. We here register the source and destination objects for mapping. </a:t>
            </a:r>
          </a:p>
          <a:p>
            <a:pPr indent="0" lvl="0" marL="457200" rtl="0">
              <a:spcBef>
                <a:spcPts val="0"/>
              </a:spcBef>
              <a:spcAft>
                <a:spcPts val="1200"/>
              </a:spcAft>
              <a:buNone/>
            </a:pPr>
            <a:r>
              <a:rPr lang="en" sz="1200"/>
              <a:t>objCustomerDestinationType objCustDestination = Mapper.Map&lt; objCustSourceType, objCustDestinationType &gt;(objCustSource); </a:t>
            </a:r>
          </a:p>
          <a:p>
            <a:pPr indent="0" lvl="0" marL="0" rtl="0">
              <a:spcBef>
                <a:spcPts val="0"/>
              </a:spcBef>
              <a:spcAft>
                <a:spcPts val="1200"/>
              </a:spcAft>
              <a:buNone/>
            </a:pPr>
            <a:r>
              <a:rPr lang="en" sz="1200"/>
              <a:t>– This will perform the actual mapping </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animEffect filter="fade" transition="in">
                                      <p:cBhvr>
                                        <p:cTn dur="1000"/>
                                        <p:tgtEl>
                                          <p:spTgt spid="1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animEffect filter="fade" transition="in">
                                      <p:cBhvr>
                                        <p:cTn dur="1000"/>
                                        <p:tgtEl>
                                          <p:spTgt spid="1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animEffect filter="fade" transition="in">
                                      <p:cBhvr>
                                        <p:cTn dur="1000"/>
                                        <p:tgtEl>
                                          <p:spTgt spid="1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3" st="3"/>
                                            </p:txEl>
                                          </p:spTgt>
                                        </p:tgtEl>
                                        <p:attrNameLst>
                                          <p:attrName>style.visibility</p:attrName>
                                        </p:attrNameLst>
                                      </p:cBhvr>
                                      <p:to>
                                        <p:strVal val="visible"/>
                                      </p:to>
                                    </p:set>
                                    <p:animEffect filter="fade" transition="in">
                                      <p:cBhvr>
                                        <p:cTn dur="1000"/>
                                        <p:tgtEl>
                                          <p:spTgt spid="1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4" st="4"/>
                                            </p:txEl>
                                          </p:spTgt>
                                        </p:tgtEl>
                                        <p:attrNameLst>
                                          <p:attrName>style.visibility</p:attrName>
                                        </p:attrNameLst>
                                      </p:cBhvr>
                                      <p:to>
                                        <p:strVal val="visible"/>
                                      </p:to>
                                    </p:set>
                                    <p:animEffect filter="fade" transition="in">
                                      <p:cBhvr>
                                        <p:cTn dur="1000"/>
                                        <p:tgtEl>
                                          <p:spTgt spid="11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5" st="5"/>
                                            </p:txEl>
                                          </p:spTgt>
                                        </p:tgtEl>
                                        <p:attrNameLst>
                                          <p:attrName>style.visibility</p:attrName>
                                        </p:attrNameLst>
                                      </p:cBhvr>
                                      <p:to>
                                        <p:strVal val="visible"/>
                                      </p:to>
                                    </p:set>
                                    <p:animEffect filter="fade" transition="in">
                                      <p:cBhvr>
                                        <p:cTn dur="1000"/>
                                        <p:tgtEl>
                                          <p:spTgt spid="11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6" st="6"/>
                                            </p:txEl>
                                          </p:spTgt>
                                        </p:tgtEl>
                                        <p:attrNameLst>
                                          <p:attrName>style.visibility</p:attrName>
                                        </p:attrNameLst>
                                      </p:cBhvr>
                                      <p:to>
                                        <p:strVal val="visible"/>
                                      </p:to>
                                    </p:set>
                                    <p:animEffect filter="fade" transition="in">
                                      <p:cBhvr>
                                        <p:cTn dur="1000"/>
                                        <p:tgtEl>
                                          <p:spTgt spid="11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7" st="7"/>
                                            </p:txEl>
                                          </p:spTgt>
                                        </p:tgtEl>
                                        <p:attrNameLst>
                                          <p:attrName>style.visibility</p:attrName>
                                        </p:attrNameLst>
                                      </p:cBhvr>
                                      <p:to>
                                        <p:strVal val="visible"/>
                                      </p:to>
                                    </p:set>
                                    <p:animEffect filter="fade" transition="in">
                                      <p:cBhvr>
                                        <p:cTn dur="1000"/>
                                        <p:tgtEl>
                                          <p:spTgt spid="11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599" cy="707399"/>
          </a:xfrm>
          <a:prstGeom prst="rect">
            <a:avLst/>
          </a:prstGeom>
        </p:spPr>
        <p:txBody>
          <a:bodyPr anchorCtr="0" anchor="t" bIns="91425" lIns="91425" rIns="91425" tIns="91425">
            <a:noAutofit/>
          </a:bodyPr>
          <a:lstStyle/>
          <a:p>
            <a:pPr lvl="0" rtl="0">
              <a:spcBef>
                <a:spcPts val="0"/>
              </a:spcBef>
              <a:buNone/>
            </a:pPr>
            <a:r>
              <a:rPr lang="en"/>
              <a:t>Generate Features</a:t>
            </a:r>
          </a:p>
        </p:txBody>
      </p:sp>
      <p:sp>
        <p:nvSpPr>
          <p:cNvPr id="117" name="Shape 117"/>
          <p:cNvSpPr txBox="1"/>
          <p:nvPr>
            <p:ph idx="1" type="body"/>
          </p:nvPr>
        </p:nvSpPr>
        <p:spPr>
          <a:xfrm>
            <a:off x="311700" y="1266175"/>
            <a:ext cx="8520599" cy="3727499"/>
          </a:xfrm>
          <a:prstGeom prst="rect">
            <a:avLst/>
          </a:prstGeom>
          <a:ln>
            <a:noFill/>
          </a:ln>
        </p:spPr>
        <p:txBody>
          <a:bodyPr anchorCtr="0" anchor="t" bIns="91425" lIns="91425" rIns="91425" tIns="91425">
            <a:noAutofit/>
          </a:bodyPr>
          <a:lstStyle/>
          <a:p>
            <a:pPr indent="-298450" lvl="0" marL="457200" rtl="0">
              <a:spcBef>
                <a:spcPts val="0"/>
              </a:spcBef>
              <a:spcAft>
                <a:spcPts val="0"/>
              </a:spcAft>
              <a:buClr>
                <a:srgbClr val="000000"/>
              </a:buClr>
              <a:buSzPct val="100000"/>
              <a:buFont typeface="Arial"/>
            </a:pPr>
            <a:r>
              <a:rPr lang="en" sz="1100" u="sng">
                <a:solidFill>
                  <a:schemeClr val="hlink"/>
                </a:solidFill>
                <a:latin typeface="Arial"/>
                <a:ea typeface="Arial"/>
                <a:cs typeface="Arial"/>
                <a:sym typeface="Arial"/>
                <a:hlinkClick r:id="rId3"/>
              </a:rPr>
              <a:t>Flattening</a:t>
            </a:r>
          </a:p>
          <a:p>
            <a:pPr indent="-298450" lvl="0" marL="457200" rtl="0">
              <a:spcBef>
                <a:spcPts val="0"/>
              </a:spcBef>
              <a:spcAft>
                <a:spcPts val="0"/>
              </a:spcAft>
              <a:buClr>
                <a:srgbClr val="000000"/>
              </a:buClr>
              <a:buSzPct val="100000"/>
              <a:buFont typeface="Arial"/>
            </a:pPr>
            <a:r>
              <a:rPr lang="en" sz="1100" u="sng">
                <a:solidFill>
                  <a:schemeClr val="hlink"/>
                </a:solidFill>
                <a:latin typeface="Arial"/>
                <a:ea typeface="Arial"/>
                <a:cs typeface="Arial"/>
                <a:sym typeface="Arial"/>
                <a:hlinkClick r:id="rId4"/>
              </a:rPr>
              <a:t>Projection</a:t>
            </a:r>
          </a:p>
          <a:p>
            <a:pPr indent="-298450" lvl="0" marL="457200" rtl="0">
              <a:spcBef>
                <a:spcPts val="0"/>
              </a:spcBef>
              <a:spcAft>
                <a:spcPts val="0"/>
              </a:spcAft>
              <a:buClr>
                <a:srgbClr val="000000"/>
              </a:buClr>
              <a:buSzPct val="100000"/>
              <a:buFont typeface="Arial"/>
            </a:pPr>
            <a:r>
              <a:rPr lang="en" sz="1100" u="sng">
                <a:solidFill>
                  <a:schemeClr val="hlink"/>
                </a:solidFill>
                <a:latin typeface="Arial"/>
                <a:ea typeface="Arial"/>
                <a:cs typeface="Arial"/>
                <a:sym typeface="Arial"/>
                <a:hlinkClick r:id="rId5"/>
              </a:rPr>
              <a:t>Configuration Validation</a:t>
            </a:r>
          </a:p>
          <a:p>
            <a:pPr indent="-298450" lvl="0" marL="457200" rtl="0">
              <a:spcBef>
                <a:spcPts val="0"/>
              </a:spcBef>
              <a:spcAft>
                <a:spcPts val="0"/>
              </a:spcAft>
              <a:buClr>
                <a:srgbClr val="000000"/>
              </a:buClr>
              <a:buSzPct val="100000"/>
              <a:buFont typeface="Arial"/>
            </a:pPr>
            <a:r>
              <a:rPr lang="en" sz="1100" u="sng">
                <a:solidFill>
                  <a:schemeClr val="hlink"/>
                </a:solidFill>
                <a:latin typeface="Arial"/>
                <a:ea typeface="Arial"/>
                <a:cs typeface="Arial"/>
                <a:sym typeface="Arial"/>
                <a:hlinkClick r:id="rId6"/>
              </a:rPr>
              <a:t>Lists and Arrays</a:t>
            </a:r>
          </a:p>
          <a:p>
            <a:pPr indent="-298450" lvl="0" marL="457200" rtl="0">
              <a:spcBef>
                <a:spcPts val="0"/>
              </a:spcBef>
              <a:spcAft>
                <a:spcPts val="0"/>
              </a:spcAft>
              <a:buClr>
                <a:srgbClr val="000000"/>
              </a:buClr>
              <a:buSzPct val="100000"/>
              <a:buFont typeface="Arial"/>
            </a:pPr>
            <a:r>
              <a:rPr lang="en" sz="1100" u="sng">
                <a:solidFill>
                  <a:schemeClr val="hlink"/>
                </a:solidFill>
                <a:latin typeface="Arial"/>
                <a:ea typeface="Arial"/>
                <a:cs typeface="Arial"/>
                <a:sym typeface="Arial"/>
                <a:hlinkClick r:id="rId7"/>
              </a:rPr>
              <a:t>Nested Mappings</a:t>
            </a:r>
          </a:p>
          <a:p>
            <a:pPr indent="-298450" lvl="0" marL="457200" rtl="0">
              <a:spcBef>
                <a:spcPts val="0"/>
              </a:spcBef>
              <a:spcAft>
                <a:spcPts val="0"/>
              </a:spcAft>
              <a:buClr>
                <a:srgbClr val="000000"/>
              </a:buClr>
              <a:buSzPct val="100000"/>
              <a:buFont typeface="Arial"/>
            </a:pPr>
            <a:r>
              <a:rPr lang="en" sz="1100" u="sng">
                <a:solidFill>
                  <a:schemeClr val="hlink"/>
                </a:solidFill>
                <a:latin typeface="Arial"/>
                <a:ea typeface="Arial"/>
                <a:cs typeface="Arial"/>
                <a:sym typeface="Arial"/>
                <a:hlinkClick r:id="rId8"/>
              </a:rPr>
              <a:t>Custom Type Converters</a:t>
            </a:r>
          </a:p>
          <a:p>
            <a:pPr indent="-298450" lvl="0" marL="457200" rtl="0">
              <a:spcBef>
                <a:spcPts val="0"/>
              </a:spcBef>
              <a:spcAft>
                <a:spcPts val="0"/>
              </a:spcAft>
              <a:buClr>
                <a:srgbClr val="000000"/>
              </a:buClr>
              <a:buSzPct val="100000"/>
              <a:buFont typeface="Arial"/>
            </a:pPr>
            <a:r>
              <a:rPr lang="en" sz="1100" u="sng">
                <a:solidFill>
                  <a:schemeClr val="hlink"/>
                </a:solidFill>
                <a:latin typeface="Arial"/>
                <a:ea typeface="Arial"/>
                <a:cs typeface="Arial"/>
                <a:sym typeface="Arial"/>
                <a:hlinkClick r:id="rId9"/>
              </a:rPr>
              <a:t>Custom Value Resolvers</a:t>
            </a:r>
          </a:p>
          <a:p>
            <a:pPr indent="-298450" lvl="0" marL="457200" rtl="0">
              <a:spcBef>
                <a:spcPts val="0"/>
              </a:spcBef>
              <a:spcAft>
                <a:spcPts val="0"/>
              </a:spcAft>
              <a:buClr>
                <a:srgbClr val="000000"/>
              </a:buClr>
              <a:buSzPct val="100000"/>
              <a:buFont typeface="Arial"/>
            </a:pPr>
            <a:r>
              <a:rPr lang="en" sz="1100" u="sng">
                <a:solidFill>
                  <a:schemeClr val="hlink"/>
                </a:solidFill>
                <a:latin typeface="Arial"/>
                <a:ea typeface="Arial"/>
                <a:cs typeface="Arial"/>
                <a:sym typeface="Arial"/>
                <a:hlinkClick r:id="rId10"/>
              </a:rPr>
              <a:t>Null Substitution</a:t>
            </a:r>
          </a:p>
          <a:p>
            <a:pPr indent="-298450" lvl="0" marL="457200" rtl="0">
              <a:spcBef>
                <a:spcPts val="0"/>
              </a:spcBef>
              <a:spcAft>
                <a:spcPts val="0"/>
              </a:spcAft>
              <a:buClr>
                <a:srgbClr val="000000"/>
              </a:buClr>
              <a:buSzPct val="100000"/>
              <a:buFont typeface="Arial"/>
            </a:pPr>
            <a:r>
              <a:rPr lang="en" sz="1100" u="sng">
                <a:solidFill>
                  <a:schemeClr val="hlink"/>
                </a:solidFill>
                <a:latin typeface="Arial"/>
                <a:ea typeface="Arial"/>
                <a:cs typeface="Arial"/>
                <a:sym typeface="Arial"/>
                <a:hlinkClick r:id="rId11"/>
              </a:rPr>
              <a:t>Before and after map actions</a:t>
            </a:r>
          </a:p>
          <a:p>
            <a:pPr indent="-298450" lvl="0" marL="457200" rtl="0">
              <a:spcBef>
                <a:spcPts val="0"/>
              </a:spcBef>
              <a:spcAft>
                <a:spcPts val="0"/>
              </a:spcAft>
              <a:buClr>
                <a:srgbClr val="000000"/>
              </a:buClr>
              <a:buSzPct val="100000"/>
              <a:buFont typeface="Arial"/>
            </a:pPr>
            <a:r>
              <a:rPr lang="en" sz="1100" u="sng">
                <a:solidFill>
                  <a:schemeClr val="hlink"/>
                </a:solidFill>
                <a:latin typeface="Arial"/>
                <a:ea typeface="Arial"/>
                <a:cs typeface="Arial"/>
                <a:sym typeface="Arial"/>
                <a:hlinkClick r:id="rId12"/>
              </a:rPr>
              <a:t>Containers</a:t>
            </a:r>
          </a:p>
          <a:p>
            <a:pPr indent="-298450" lvl="0" marL="457200" rtl="0">
              <a:spcBef>
                <a:spcPts val="0"/>
              </a:spcBef>
              <a:spcAft>
                <a:spcPts val="0"/>
              </a:spcAft>
              <a:buClr>
                <a:srgbClr val="000000"/>
              </a:buClr>
              <a:buSzPct val="100000"/>
              <a:buFont typeface="Arial"/>
            </a:pPr>
            <a:r>
              <a:rPr lang="en" sz="1100" u="sng">
                <a:solidFill>
                  <a:schemeClr val="hlink"/>
                </a:solidFill>
                <a:latin typeface="Arial"/>
                <a:ea typeface="Arial"/>
                <a:cs typeface="Arial"/>
                <a:sym typeface="Arial"/>
                <a:hlinkClick r:id="rId13"/>
              </a:rPr>
              <a:t>Mapping Inheritance</a:t>
            </a:r>
          </a:p>
          <a:p>
            <a:pPr indent="-298450" lvl="0" marL="457200" rtl="0">
              <a:spcBef>
                <a:spcPts val="0"/>
              </a:spcBef>
              <a:spcAft>
                <a:spcPts val="0"/>
              </a:spcAft>
              <a:buClr>
                <a:srgbClr val="000000"/>
              </a:buClr>
              <a:buSzPct val="100000"/>
              <a:buFont typeface="Arial"/>
            </a:pPr>
            <a:r>
              <a:rPr lang="en" sz="1100" u="sng">
                <a:solidFill>
                  <a:schemeClr val="hlink"/>
                </a:solidFill>
                <a:latin typeface="Arial"/>
                <a:ea typeface="Arial"/>
                <a:cs typeface="Arial"/>
                <a:sym typeface="Arial"/>
                <a:hlinkClick r:id="rId14"/>
              </a:rPr>
              <a:t>Queryable Extensions</a:t>
            </a:r>
            <a:r>
              <a:rPr lang="en" sz="1100">
                <a:solidFill>
                  <a:srgbClr val="000000"/>
                </a:solidFill>
                <a:latin typeface="Arial"/>
                <a:ea typeface="Arial"/>
                <a:cs typeface="Arial"/>
                <a:sym typeface="Arial"/>
              </a:rPr>
              <a:t> (LINQ)</a:t>
            </a:r>
          </a:p>
          <a:p>
            <a:pPr indent="-298450" lvl="0" marL="457200" rtl="0">
              <a:spcBef>
                <a:spcPts val="0"/>
              </a:spcBef>
              <a:spcAft>
                <a:spcPts val="0"/>
              </a:spcAft>
              <a:buClr>
                <a:srgbClr val="000000"/>
              </a:buClr>
              <a:buSzPct val="100000"/>
              <a:buFont typeface="Arial"/>
            </a:pPr>
            <a:r>
              <a:rPr lang="en" sz="1100" u="sng">
                <a:solidFill>
                  <a:schemeClr val="hlink"/>
                </a:solidFill>
                <a:latin typeface="Arial"/>
                <a:ea typeface="Arial"/>
                <a:cs typeface="Arial"/>
                <a:sym typeface="Arial"/>
                <a:hlinkClick r:id="rId15"/>
              </a:rPr>
              <a:t>Configuration</a:t>
            </a:r>
          </a:p>
          <a:p>
            <a:pPr indent="-298450" lvl="0" marL="457200" rtl="0">
              <a:spcBef>
                <a:spcPts val="0"/>
              </a:spcBef>
              <a:spcAft>
                <a:spcPts val="0"/>
              </a:spcAft>
              <a:buClr>
                <a:srgbClr val="000000"/>
              </a:buClr>
              <a:buSzPct val="100000"/>
              <a:buFont typeface="Arial"/>
            </a:pPr>
            <a:r>
              <a:rPr lang="en" sz="1100" u="sng">
                <a:solidFill>
                  <a:schemeClr val="hlink"/>
                </a:solidFill>
                <a:latin typeface="Arial"/>
                <a:ea typeface="Arial"/>
                <a:cs typeface="Arial"/>
                <a:sym typeface="Arial"/>
                <a:hlinkClick r:id="rId16"/>
              </a:rPr>
              <a:t>Conditional Mapping</a:t>
            </a:r>
          </a:p>
          <a:p>
            <a:pPr indent="-298450" lvl="0" marL="457200" rtl="0">
              <a:spcBef>
                <a:spcPts val="0"/>
              </a:spcBef>
              <a:spcAft>
                <a:spcPts val="0"/>
              </a:spcAft>
              <a:buClr>
                <a:srgbClr val="000000"/>
              </a:buClr>
              <a:buSzPct val="100000"/>
              <a:buFont typeface="Arial"/>
            </a:pPr>
            <a:r>
              <a:rPr lang="en" sz="1100" u="sng">
                <a:solidFill>
                  <a:schemeClr val="hlink"/>
                </a:solidFill>
                <a:latin typeface="Arial"/>
                <a:ea typeface="Arial"/>
                <a:cs typeface="Arial"/>
                <a:sym typeface="Arial"/>
                <a:hlinkClick r:id="rId17"/>
              </a:rPr>
              <a:t>Open Generics</a:t>
            </a:r>
          </a:p>
          <a:p>
            <a:pPr indent="0" lvl="0" marL="0" rtl="0">
              <a:spcBef>
                <a:spcPts val="0"/>
              </a:spcBef>
              <a:spcAft>
                <a:spcPts val="1200"/>
              </a:spcAft>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0" st="0"/>
                                            </p:txEl>
                                          </p:spTgt>
                                        </p:tgtEl>
                                        <p:attrNameLst>
                                          <p:attrName>style.visibility</p:attrName>
                                        </p:attrNameLst>
                                      </p:cBhvr>
                                      <p:to>
                                        <p:strVal val="visible"/>
                                      </p:to>
                                    </p:set>
                                    <p:animEffect filter="fade" transition="in">
                                      <p:cBhvr>
                                        <p:cTn dur="1000"/>
                                        <p:tgtEl>
                                          <p:spTgt spid="1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 st="1"/>
                                            </p:txEl>
                                          </p:spTgt>
                                        </p:tgtEl>
                                        <p:attrNameLst>
                                          <p:attrName>style.visibility</p:attrName>
                                        </p:attrNameLst>
                                      </p:cBhvr>
                                      <p:to>
                                        <p:strVal val="visible"/>
                                      </p:to>
                                    </p:set>
                                    <p:animEffect filter="fade" transition="in">
                                      <p:cBhvr>
                                        <p:cTn dur="1000"/>
                                        <p:tgtEl>
                                          <p:spTgt spid="1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2" st="2"/>
                                            </p:txEl>
                                          </p:spTgt>
                                        </p:tgtEl>
                                        <p:attrNameLst>
                                          <p:attrName>style.visibility</p:attrName>
                                        </p:attrNameLst>
                                      </p:cBhvr>
                                      <p:to>
                                        <p:strVal val="visible"/>
                                      </p:to>
                                    </p:set>
                                    <p:animEffect filter="fade" transition="in">
                                      <p:cBhvr>
                                        <p:cTn dur="1000"/>
                                        <p:tgtEl>
                                          <p:spTgt spid="1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3" st="3"/>
                                            </p:txEl>
                                          </p:spTgt>
                                        </p:tgtEl>
                                        <p:attrNameLst>
                                          <p:attrName>style.visibility</p:attrName>
                                        </p:attrNameLst>
                                      </p:cBhvr>
                                      <p:to>
                                        <p:strVal val="visible"/>
                                      </p:to>
                                    </p:set>
                                    <p:animEffect filter="fade" transition="in">
                                      <p:cBhvr>
                                        <p:cTn dur="1000"/>
                                        <p:tgtEl>
                                          <p:spTgt spid="1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4" st="4"/>
                                            </p:txEl>
                                          </p:spTgt>
                                        </p:tgtEl>
                                        <p:attrNameLst>
                                          <p:attrName>style.visibility</p:attrName>
                                        </p:attrNameLst>
                                      </p:cBhvr>
                                      <p:to>
                                        <p:strVal val="visible"/>
                                      </p:to>
                                    </p:set>
                                    <p:animEffect filter="fade" transition="in">
                                      <p:cBhvr>
                                        <p:cTn dur="1000"/>
                                        <p:tgtEl>
                                          <p:spTgt spid="11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5" st="5"/>
                                            </p:txEl>
                                          </p:spTgt>
                                        </p:tgtEl>
                                        <p:attrNameLst>
                                          <p:attrName>style.visibility</p:attrName>
                                        </p:attrNameLst>
                                      </p:cBhvr>
                                      <p:to>
                                        <p:strVal val="visible"/>
                                      </p:to>
                                    </p:set>
                                    <p:animEffect filter="fade" transition="in">
                                      <p:cBhvr>
                                        <p:cTn dur="1000"/>
                                        <p:tgtEl>
                                          <p:spTgt spid="11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6" st="6"/>
                                            </p:txEl>
                                          </p:spTgt>
                                        </p:tgtEl>
                                        <p:attrNameLst>
                                          <p:attrName>style.visibility</p:attrName>
                                        </p:attrNameLst>
                                      </p:cBhvr>
                                      <p:to>
                                        <p:strVal val="visible"/>
                                      </p:to>
                                    </p:set>
                                    <p:animEffect filter="fade" transition="in">
                                      <p:cBhvr>
                                        <p:cTn dur="1000"/>
                                        <p:tgtEl>
                                          <p:spTgt spid="11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7" st="7"/>
                                            </p:txEl>
                                          </p:spTgt>
                                        </p:tgtEl>
                                        <p:attrNameLst>
                                          <p:attrName>style.visibility</p:attrName>
                                        </p:attrNameLst>
                                      </p:cBhvr>
                                      <p:to>
                                        <p:strVal val="visible"/>
                                      </p:to>
                                    </p:set>
                                    <p:animEffect filter="fade" transition="in">
                                      <p:cBhvr>
                                        <p:cTn dur="1000"/>
                                        <p:tgtEl>
                                          <p:spTgt spid="11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8" st="8"/>
                                            </p:txEl>
                                          </p:spTgt>
                                        </p:tgtEl>
                                        <p:attrNameLst>
                                          <p:attrName>style.visibility</p:attrName>
                                        </p:attrNameLst>
                                      </p:cBhvr>
                                      <p:to>
                                        <p:strVal val="visible"/>
                                      </p:to>
                                    </p:set>
                                    <p:animEffect filter="fade" transition="in">
                                      <p:cBhvr>
                                        <p:cTn dur="1000"/>
                                        <p:tgtEl>
                                          <p:spTgt spid="11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9" st="9"/>
                                            </p:txEl>
                                          </p:spTgt>
                                        </p:tgtEl>
                                        <p:attrNameLst>
                                          <p:attrName>style.visibility</p:attrName>
                                        </p:attrNameLst>
                                      </p:cBhvr>
                                      <p:to>
                                        <p:strVal val="visible"/>
                                      </p:to>
                                    </p:set>
                                    <p:animEffect filter="fade" transition="in">
                                      <p:cBhvr>
                                        <p:cTn dur="1000"/>
                                        <p:tgtEl>
                                          <p:spTgt spid="11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0" st="10"/>
                                            </p:txEl>
                                          </p:spTgt>
                                        </p:tgtEl>
                                        <p:attrNameLst>
                                          <p:attrName>style.visibility</p:attrName>
                                        </p:attrNameLst>
                                      </p:cBhvr>
                                      <p:to>
                                        <p:strVal val="visible"/>
                                      </p:to>
                                    </p:set>
                                    <p:animEffect filter="fade" transition="in">
                                      <p:cBhvr>
                                        <p:cTn dur="1000"/>
                                        <p:tgtEl>
                                          <p:spTgt spid="11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1" st="11"/>
                                            </p:txEl>
                                          </p:spTgt>
                                        </p:tgtEl>
                                        <p:attrNameLst>
                                          <p:attrName>style.visibility</p:attrName>
                                        </p:attrNameLst>
                                      </p:cBhvr>
                                      <p:to>
                                        <p:strVal val="visible"/>
                                      </p:to>
                                    </p:set>
                                    <p:animEffect filter="fade" transition="in">
                                      <p:cBhvr>
                                        <p:cTn dur="1000"/>
                                        <p:tgtEl>
                                          <p:spTgt spid="11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2" st="12"/>
                                            </p:txEl>
                                          </p:spTgt>
                                        </p:tgtEl>
                                        <p:attrNameLst>
                                          <p:attrName>style.visibility</p:attrName>
                                        </p:attrNameLst>
                                      </p:cBhvr>
                                      <p:to>
                                        <p:strVal val="visible"/>
                                      </p:to>
                                    </p:set>
                                    <p:animEffect filter="fade" transition="in">
                                      <p:cBhvr>
                                        <p:cTn dur="1000"/>
                                        <p:tgtEl>
                                          <p:spTgt spid="117">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3" st="13"/>
                                            </p:txEl>
                                          </p:spTgt>
                                        </p:tgtEl>
                                        <p:attrNameLst>
                                          <p:attrName>style.visibility</p:attrName>
                                        </p:attrNameLst>
                                      </p:cBhvr>
                                      <p:to>
                                        <p:strVal val="visible"/>
                                      </p:to>
                                    </p:set>
                                    <p:animEffect filter="fade" transition="in">
                                      <p:cBhvr>
                                        <p:cTn dur="1000"/>
                                        <p:tgtEl>
                                          <p:spTgt spid="117">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4" st="14"/>
                                            </p:txEl>
                                          </p:spTgt>
                                        </p:tgtEl>
                                        <p:attrNameLst>
                                          <p:attrName>style.visibility</p:attrName>
                                        </p:attrNameLst>
                                      </p:cBhvr>
                                      <p:to>
                                        <p:strVal val="visible"/>
                                      </p:to>
                                    </p:set>
                                    <p:animEffect filter="fade" transition="in">
                                      <p:cBhvr>
                                        <p:cTn dur="1000"/>
                                        <p:tgtEl>
                                          <p:spTgt spid="117">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5" st="15"/>
                                            </p:txEl>
                                          </p:spTgt>
                                        </p:tgtEl>
                                        <p:attrNameLst>
                                          <p:attrName>style.visibility</p:attrName>
                                        </p:attrNameLst>
                                      </p:cBhvr>
                                      <p:to>
                                        <p:strVal val="visible"/>
                                      </p:to>
                                    </p:set>
                                    <p:animEffect filter="fade" transition="in">
                                      <p:cBhvr>
                                        <p:cTn dur="1000"/>
                                        <p:tgtEl>
                                          <p:spTgt spid="117">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