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7" r:id="rId7"/>
    <p:sldId id="266" r:id="rId8"/>
    <p:sldId id="265" r:id="rId9"/>
    <p:sldId id="270" r:id="rId10"/>
    <p:sldId id="269" r:id="rId11"/>
    <p:sldId id="260" r:id="rId12"/>
    <p:sldId id="261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tr-TR"/>
              <a:t>Virtual Intern Lokman Efe</a:t>
            </a:r>
            <a:endParaRPr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tr-TR"/>
              <a:t>Model Development</a:t>
            </a:r>
            <a:endParaRPr/>
          </a:p>
        </p:txBody>
      </p:sp>
      <p:sp>
        <p:nvSpPr>
          <p:cNvPr id="132" name="Shape 81"/>
          <p:cNvSpPr/>
          <p:nvPr/>
        </p:nvSpPr>
        <p:spPr>
          <a:xfrm>
            <a:off x="205025" y="883274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tr-TR"/>
              <a:t>Customer Segment Distribution</a:t>
            </a:r>
            <a:endParaRPr/>
          </a:p>
        </p:txBody>
      </p:sp>
      <p:sp>
        <p:nvSpPr>
          <p:cNvPr id="133" name="Shape 82"/>
          <p:cNvSpPr/>
          <p:nvPr/>
        </p:nvSpPr>
        <p:spPr>
          <a:xfrm>
            <a:off x="205025" y="1948442"/>
            <a:ext cx="4177812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The majority of new customers are likely to be loyal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Highest percent of customers are in ‘Very Loyal’ segment.</a:t>
            </a:r>
          </a:p>
          <a:p>
            <a:r>
              <a:rPr lang="tr-TR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F580559A-4D15-1B46-04C8-3EDEA7470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916" y="1276908"/>
            <a:ext cx="4692059" cy="30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8365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87376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tr-TR"/>
              <a:t>Wealth Segments by Customer Segments</a:t>
            </a:r>
            <a:endParaRPr/>
          </a:p>
        </p:txBody>
      </p:sp>
      <p:sp>
        <p:nvSpPr>
          <p:cNvPr id="142" name="Shape 91"/>
          <p:cNvSpPr/>
          <p:nvPr/>
        </p:nvSpPr>
        <p:spPr>
          <a:xfrm>
            <a:off x="205025" y="1574862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graph of different colored columns&#10;&#10;Description automatically generated">
            <a:extLst>
              <a:ext uri="{FF2B5EF4-FFF2-40B4-BE49-F238E27FC236}">
                <a16:creationId xmlns:a16="http://schemas.microsoft.com/office/drawing/2014/main" id="{AB8A1567-4A0D-3EA4-1716-359C6BB62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1443332"/>
            <a:ext cx="4655739" cy="3368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997640-00FD-2272-40C8-87CB49181B76}"/>
              </a:ext>
            </a:extLst>
          </p:cNvPr>
          <p:cNvSpPr txBox="1"/>
          <p:nvPr/>
        </p:nvSpPr>
        <p:spPr>
          <a:xfrm>
            <a:off x="373323" y="2196483"/>
            <a:ext cx="3778250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‘Mass Customer’ group is a majority in all customer segments.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tr-TR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/>
              <a:t>‘Affluent Customer’ and ‘High Net Worth’ groups are nearly even in all customer segments.</a:t>
            </a:r>
            <a:endParaRPr kumimoji="0" lang="tr-TR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47402" y="-329503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192325" y="123890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838986" y="406934"/>
            <a:ext cx="7466027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tr-TR"/>
              <a:t>Summary of the segmentation for new 1000 customers</a:t>
            </a:r>
            <a:endParaRPr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2AE0F-9264-CFBE-FCB8-973270827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223936"/>
              </p:ext>
            </p:extLst>
          </p:nvPr>
        </p:nvGraphicFramePr>
        <p:xfrm>
          <a:off x="123261" y="833650"/>
          <a:ext cx="8850075" cy="3930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8146">
                  <a:extLst>
                    <a:ext uri="{9D8B030D-6E8A-4147-A177-3AD203B41FA5}">
                      <a16:colId xmlns:a16="http://schemas.microsoft.com/office/drawing/2014/main" val="1776622759"/>
                    </a:ext>
                  </a:extLst>
                </a:gridCol>
                <a:gridCol w="1509879">
                  <a:extLst>
                    <a:ext uri="{9D8B030D-6E8A-4147-A177-3AD203B41FA5}">
                      <a16:colId xmlns:a16="http://schemas.microsoft.com/office/drawing/2014/main" val="1834403713"/>
                    </a:ext>
                  </a:extLst>
                </a:gridCol>
                <a:gridCol w="4854086">
                  <a:extLst>
                    <a:ext uri="{9D8B030D-6E8A-4147-A177-3AD203B41FA5}">
                      <a16:colId xmlns:a16="http://schemas.microsoft.com/office/drawing/2014/main" val="618468575"/>
                    </a:ext>
                  </a:extLst>
                </a:gridCol>
                <a:gridCol w="1387964">
                  <a:extLst>
                    <a:ext uri="{9D8B030D-6E8A-4147-A177-3AD203B41FA5}">
                      <a16:colId xmlns:a16="http://schemas.microsoft.com/office/drawing/2014/main" val="3508711734"/>
                    </a:ext>
                  </a:extLst>
                </a:gridCol>
              </a:tblGrid>
              <a:tr h="181892">
                <a:tc>
                  <a:txBody>
                    <a:bodyPr/>
                    <a:lstStyle/>
                    <a:p>
                      <a:endParaRPr lang="tr-TR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>
                          <a:highlight>
                            <a:srgbClr val="FFFF00"/>
                          </a:highlight>
                        </a:rPr>
                        <a:t>Customer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>
                          <a:highlight>
                            <a:srgbClr val="FFFF00"/>
                          </a:highlight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>
                          <a:highlight>
                            <a:srgbClr val="FFFF00"/>
                          </a:highlight>
                        </a:rPr>
                        <a:t>Customer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679931"/>
                  </a:ext>
                </a:extLst>
              </a:tr>
              <a:tr h="288042">
                <a:tc>
                  <a:txBody>
                    <a:bodyPr/>
                    <a:lstStyle/>
                    <a:p>
                      <a:r>
                        <a:rPr lang="tr-TR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Very Loyal 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/>
                        <a:t>Most recent buy, buys often, most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171373"/>
                  </a:ext>
                </a:extLst>
              </a:tr>
              <a:tr h="388231">
                <a:tc>
                  <a:txBody>
                    <a:bodyPr/>
                    <a:lstStyle/>
                    <a:p>
                      <a:r>
                        <a:rPr lang="tr-TR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Recent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/>
                        <a:t>Most recent, buys often, spends large amount of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930575"/>
                  </a:ext>
                </a:extLst>
              </a:tr>
              <a:tr h="388231">
                <a:tc>
                  <a:txBody>
                    <a:bodyPr/>
                    <a:lstStyle/>
                    <a:p>
                      <a:r>
                        <a:rPr lang="tr-TR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Potential Customer 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/>
                        <a:t>Bought recently, not very often, average money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788691"/>
                  </a:ext>
                </a:extLst>
              </a:tr>
              <a:tr h="388231">
                <a:tc>
                  <a:txBody>
                    <a:bodyPr/>
                    <a:lstStyle/>
                    <a:p>
                      <a:r>
                        <a:rPr lang="tr-TR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High Risk Customer 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Purchase was long time ago, frewuency is quite high, amount spent is high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663392"/>
                  </a:ext>
                </a:extLst>
              </a:tr>
              <a:tr h="388231">
                <a:tc>
                  <a:txBody>
                    <a:bodyPr/>
                    <a:lstStyle/>
                    <a:p>
                      <a:r>
                        <a:rPr lang="tr-TR"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Late Bloomer 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 purchases recently, but RFM value is larger than average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85"/>
                  </a:ext>
                </a:extLst>
              </a:tr>
              <a:tr h="388231">
                <a:tc>
                  <a:txBody>
                    <a:bodyPr/>
                    <a:lstStyle/>
                    <a:p>
                      <a:r>
                        <a:rPr lang="tr-TR">
                          <a:highlight>
                            <a:srgbClr val="FFFF00"/>
                          </a:highlight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Becoming Loyal 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/>
                        <a:t>Relatively recent, bought more than once, spend large amount of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214972"/>
                  </a:ext>
                </a:extLst>
              </a:tr>
              <a:tr h="537550">
                <a:tc>
                  <a:txBody>
                    <a:bodyPr/>
                    <a:lstStyle/>
                    <a:p>
                      <a:r>
                        <a:rPr lang="tr-TR">
                          <a:highlight>
                            <a:srgbClr val="FFFF00"/>
                          </a:highlight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Almost Lost Customer 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/>
                        <a:t>Very low recency, low frequency, but high amount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335283"/>
                  </a:ext>
                </a:extLst>
              </a:tr>
              <a:tr h="388231">
                <a:tc>
                  <a:txBody>
                    <a:bodyPr/>
                    <a:lstStyle/>
                    <a:p>
                      <a:r>
                        <a:rPr lang="tr-TR">
                          <a:highlight>
                            <a:srgbClr val="FFFF00"/>
                          </a:highlight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Lost Customer 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/>
                        <a:t>Low RFM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286293"/>
                  </a:ext>
                </a:extLst>
              </a:tr>
              <a:tr h="288042">
                <a:tc>
                  <a:txBody>
                    <a:bodyPr/>
                    <a:lstStyle/>
                    <a:p>
                      <a:r>
                        <a:rPr lang="tr-TR">
                          <a:highlight>
                            <a:srgbClr val="FFFF00"/>
                          </a:highlight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Evasive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/>
                        <a:t>Very low recency, very low frequency, small amount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114752"/>
                  </a:ext>
                </a:extLst>
              </a:tr>
              <a:tr h="212597">
                <a:tc>
                  <a:txBody>
                    <a:bodyPr/>
                    <a:lstStyle/>
                    <a:p>
                      <a:r>
                        <a:rPr lang="tr-TR">
                          <a:highlight>
                            <a:srgbClr val="FFFF00"/>
                          </a:highlight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Bronze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/>
                        <a:t>Very low RFM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79004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0" y="234691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5019913" y="1527545"/>
            <a:ext cx="3416856" cy="165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tr-TR"/>
              <a:t>Task: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Identify and recommend 1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000 new customers should be targeted to drive the most value for the organisation. </a:t>
            </a:r>
            <a:endParaRPr lang="tr-TR" sz="1600" b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512207" y="1514457"/>
            <a:ext cx="4507706" cy="211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tr-TR" sz="2000" b="1"/>
              <a:t>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Sprocket Central is a company that specializes in high-quality bikes and cycling accessories.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Their marketing team is looking to boost business sales by analyzing provided data sets.</a:t>
            </a:r>
            <a:endParaRPr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83274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tr-TR"/>
              <a:t>Data Quality Assessment </a:t>
            </a:r>
            <a:endParaRPr/>
          </a:p>
        </p:txBody>
      </p:sp>
      <p:sp>
        <p:nvSpPr>
          <p:cNvPr id="133" name="Shape 82"/>
          <p:cNvSpPr/>
          <p:nvPr/>
        </p:nvSpPr>
        <p:spPr>
          <a:xfrm>
            <a:off x="205025" y="1638946"/>
            <a:ext cx="45670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tr-TR" b="1"/>
              <a:t>Key issues for the Data Quality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Accuracy: Correct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Completeness: Data fields with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Consistency: Values free from contradiction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Currency: Values up to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Relevancy: Data items with value meta-data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Validity: Data containing allowable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Uniqueness: Records that are duplicated</a:t>
            </a:r>
            <a:endParaRPr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B474D2C-2AC9-D735-58F3-5745C0351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133453"/>
              </p:ext>
            </p:extLst>
          </p:nvPr>
        </p:nvGraphicFramePr>
        <p:xfrm>
          <a:off x="4672011" y="1808222"/>
          <a:ext cx="4266964" cy="2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741">
                  <a:extLst>
                    <a:ext uri="{9D8B030D-6E8A-4147-A177-3AD203B41FA5}">
                      <a16:colId xmlns:a16="http://schemas.microsoft.com/office/drawing/2014/main" val="2016239384"/>
                    </a:ext>
                  </a:extLst>
                </a:gridCol>
                <a:gridCol w="1066741">
                  <a:extLst>
                    <a:ext uri="{9D8B030D-6E8A-4147-A177-3AD203B41FA5}">
                      <a16:colId xmlns:a16="http://schemas.microsoft.com/office/drawing/2014/main" val="2569833878"/>
                    </a:ext>
                  </a:extLst>
                </a:gridCol>
                <a:gridCol w="1066741">
                  <a:extLst>
                    <a:ext uri="{9D8B030D-6E8A-4147-A177-3AD203B41FA5}">
                      <a16:colId xmlns:a16="http://schemas.microsoft.com/office/drawing/2014/main" val="2560402887"/>
                    </a:ext>
                  </a:extLst>
                </a:gridCol>
                <a:gridCol w="1066741">
                  <a:extLst>
                    <a:ext uri="{9D8B030D-6E8A-4147-A177-3AD203B41FA5}">
                      <a16:colId xmlns:a16="http://schemas.microsoft.com/office/drawing/2014/main" val="1406496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/>
                        <a:t>Customer 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/>
                        <a:t>Customer</a:t>
                      </a:r>
                    </a:p>
                    <a:p>
                      <a:r>
                        <a:rPr lang="tr-TR" b="1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/>
                        <a:t>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31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9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/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248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/>
                        <a:t>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20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988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/>
                        <a:t>Relevancy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/>
                        <a:t>Validity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5920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6E1DE98-F10B-D309-3FE1-5C6508EA1DFB}"/>
              </a:ext>
            </a:extLst>
          </p:cNvPr>
          <p:cNvSpPr txBox="1"/>
          <p:nvPr/>
        </p:nvSpPr>
        <p:spPr>
          <a:xfrm>
            <a:off x="5965030" y="1469670"/>
            <a:ext cx="405265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Summary Table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83274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/>
          </a:p>
        </p:txBody>
      </p:sp>
      <p:sp>
        <p:nvSpPr>
          <p:cNvPr id="133" name="Shape 82"/>
          <p:cNvSpPr/>
          <p:nvPr/>
        </p:nvSpPr>
        <p:spPr>
          <a:xfrm>
            <a:off x="2296700" y="886042"/>
            <a:ext cx="456700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tr-TR" b="1"/>
              <a:t>‘New’ and ‘Old’ Customer Age Distributions</a:t>
            </a:r>
            <a:endParaRPr b="1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graph of age distribution&#10;&#10;Description automatically generated">
            <a:extLst>
              <a:ext uri="{FF2B5EF4-FFF2-40B4-BE49-F238E27FC236}">
                <a16:creationId xmlns:a16="http://schemas.microsoft.com/office/drawing/2014/main" id="{F3588588-4EEB-01AB-D589-CB07A7261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918" y="2742807"/>
            <a:ext cx="3207866" cy="1901924"/>
          </a:xfrm>
          <a:prstGeom prst="rect">
            <a:avLst/>
          </a:prstGeom>
        </p:spPr>
      </p:pic>
      <p:pic>
        <p:nvPicPr>
          <p:cNvPr id="12" name="Picture 11" descr="A graph showing age distribution&#10;&#10;Description automatically generated">
            <a:extLst>
              <a:ext uri="{FF2B5EF4-FFF2-40B4-BE49-F238E27FC236}">
                <a16:creationId xmlns:a16="http://schemas.microsoft.com/office/drawing/2014/main" id="{6B066D07-2EA7-BFD5-9FC5-16D03C22B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16" y="2742807"/>
            <a:ext cx="3311526" cy="19184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4AE623-31E3-13CF-34F5-B427D274FCFE}"/>
              </a:ext>
            </a:extLst>
          </p:cNvPr>
          <p:cNvSpPr txBox="1"/>
          <p:nvPr/>
        </p:nvSpPr>
        <p:spPr>
          <a:xfrm>
            <a:off x="1758971" y="1575556"/>
            <a:ext cx="5642457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Most customers are aged between 40-50 in ‘New’ and ‘Old’.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tr-TR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lowest age groups are 20- and 80+ for both ‘New’ and ‘Old’.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tr-TR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‘Ne</a:t>
            </a:r>
            <a:r>
              <a:rPr lang="tr-TR"/>
              <a:t>w’ customer list has a drop in the 30-40 group.</a:t>
            </a:r>
            <a:endParaRPr kumimoji="0" lang="tr-TR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989CF6-5765-6D9F-5C19-441559A41540}"/>
              </a:ext>
            </a:extLst>
          </p:cNvPr>
          <p:cNvSpPr txBox="1"/>
          <p:nvPr/>
        </p:nvSpPr>
        <p:spPr>
          <a:xfrm>
            <a:off x="2485704" y="4661686"/>
            <a:ext cx="50165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845DB2-4811-4960-B899-5349A45E6F93}"/>
              </a:ext>
            </a:extLst>
          </p:cNvPr>
          <p:cNvSpPr txBox="1"/>
          <p:nvPr/>
        </p:nvSpPr>
        <p:spPr>
          <a:xfrm>
            <a:off x="6505254" y="4644731"/>
            <a:ext cx="50165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13537709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34952" y="-23183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83274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tr-TR"/>
              <a:t>Wealth segmentation by age </a:t>
            </a:r>
            <a:endParaRPr/>
          </a:p>
        </p:txBody>
      </p:sp>
      <p:sp>
        <p:nvSpPr>
          <p:cNvPr id="133" name="Shape 82"/>
          <p:cNvSpPr/>
          <p:nvPr/>
        </p:nvSpPr>
        <p:spPr>
          <a:xfrm>
            <a:off x="168000" y="1870059"/>
            <a:ext cx="4944825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In all age categories the largest number of customers are classified as ‘Mass Customer’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The next one is ‘High Net Worth’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Both ‘Old’ and ‘New’ has a drop at near 40 for Age.</a:t>
            </a:r>
            <a:endParaRPr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4" name="Picture 13" descr="A graph showing a number of blue squares&#10;&#10;Description automatically generated">
            <a:extLst>
              <a:ext uri="{FF2B5EF4-FFF2-40B4-BE49-F238E27FC236}">
                <a16:creationId xmlns:a16="http://schemas.microsoft.com/office/drawing/2014/main" id="{02B7A69E-1D0B-8018-1EEB-D8926425BB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28" y="2810523"/>
            <a:ext cx="3030169" cy="1818101"/>
          </a:xfrm>
          <a:prstGeom prst="rect">
            <a:avLst/>
          </a:prstGeom>
        </p:spPr>
      </p:pic>
      <p:pic>
        <p:nvPicPr>
          <p:cNvPr id="16" name="Picture 15" descr="A graph of a number of blue dots&#10;&#10;Description automatically generated">
            <a:extLst>
              <a:ext uri="{FF2B5EF4-FFF2-40B4-BE49-F238E27FC236}">
                <a16:creationId xmlns:a16="http://schemas.microsoft.com/office/drawing/2014/main" id="{87813958-F919-D7C9-E9C7-5B2060ABD7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29" y="992422"/>
            <a:ext cx="3030169" cy="18181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55EB3E-CC42-942C-6F14-2C5E09236E85}"/>
              </a:ext>
            </a:extLst>
          </p:cNvPr>
          <p:cNvSpPr txBox="1"/>
          <p:nvPr/>
        </p:nvSpPr>
        <p:spPr>
          <a:xfrm>
            <a:off x="5279577" y="1749112"/>
            <a:ext cx="10541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8A7804-CA43-FE2F-596F-BF459C6847AA}"/>
              </a:ext>
            </a:extLst>
          </p:cNvPr>
          <p:cNvSpPr txBox="1"/>
          <p:nvPr/>
        </p:nvSpPr>
        <p:spPr>
          <a:xfrm>
            <a:off x="5279577" y="3564159"/>
            <a:ext cx="10541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24314092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83274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tr-TR"/>
              <a:t>Job Industry Distribution 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638946"/>
            <a:ext cx="2926194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The smallest number of customers are in Agriculture and Telecommunications at 3%.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Nearly 24% of customers are in Manufacturing and Financial Services both in ‘New’ and ‘Old’.</a:t>
            </a:r>
          </a:p>
          <a:p>
            <a:endParaRPr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Picture 5" descr="A pie chart with different colored numbers&#10;&#10;Description automatically generated">
            <a:extLst>
              <a:ext uri="{FF2B5EF4-FFF2-40B4-BE49-F238E27FC236}">
                <a16:creationId xmlns:a16="http://schemas.microsoft.com/office/drawing/2014/main" id="{5D07395D-683F-5D25-D6D5-A2A458FB0E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066" y="1462350"/>
            <a:ext cx="2926194" cy="2926194"/>
          </a:xfrm>
          <a:prstGeom prst="rect">
            <a:avLst/>
          </a:prstGeom>
        </p:spPr>
      </p:pic>
      <p:pic>
        <p:nvPicPr>
          <p:cNvPr id="8" name="Picture 7" descr="A pie chart with different colored numbers&#10;&#10;Description automatically generated">
            <a:extLst>
              <a:ext uri="{FF2B5EF4-FFF2-40B4-BE49-F238E27FC236}">
                <a16:creationId xmlns:a16="http://schemas.microsoft.com/office/drawing/2014/main" id="{258367F8-8BB5-3786-9564-618C571B23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922" y="1462350"/>
            <a:ext cx="3026925" cy="3026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A7A974-2320-EC28-2172-8D970362202D}"/>
              </a:ext>
            </a:extLst>
          </p:cNvPr>
          <p:cNvSpPr txBox="1"/>
          <p:nvPr/>
        </p:nvSpPr>
        <p:spPr>
          <a:xfrm>
            <a:off x="4250495" y="1331169"/>
            <a:ext cx="541337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tr-TR"/>
              <a:t>New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A08E5D-4C02-CE2E-A0A7-73EC0D467A45}"/>
              </a:ext>
            </a:extLst>
          </p:cNvPr>
          <p:cNvSpPr txBox="1"/>
          <p:nvPr/>
        </p:nvSpPr>
        <p:spPr>
          <a:xfrm>
            <a:off x="7289800" y="1330521"/>
            <a:ext cx="95127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tr-TR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1566734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83274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tr-TR"/>
              <a:t>Bike related purchases over last 3 years by gender</a:t>
            </a:r>
            <a:endParaRPr/>
          </a:p>
        </p:txBody>
      </p:sp>
      <p:sp>
        <p:nvSpPr>
          <p:cNvPr id="133" name="Shape 82"/>
          <p:cNvSpPr/>
          <p:nvPr/>
        </p:nvSpPr>
        <p:spPr>
          <a:xfrm>
            <a:off x="46275" y="1638946"/>
            <a:ext cx="3160475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Females make up the majority for bike related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Over the last three years, about 50% of bike related purchases were made by females to 48% of purchases made by males. Approximately 2% were made by ‘U’ gender.</a:t>
            </a:r>
            <a:endParaRPr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4" name="Picture 13" descr="A graph of a bicycle purchase&#10;&#10;Description automatically generated">
            <a:extLst>
              <a:ext uri="{FF2B5EF4-FFF2-40B4-BE49-F238E27FC236}">
                <a16:creationId xmlns:a16="http://schemas.microsoft.com/office/drawing/2014/main" id="{97EB015C-B361-44D1-EF04-166B0A2E47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0" y="1638946"/>
            <a:ext cx="2985775" cy="2239332"/>
          </a:xfrm>
          <a:prstGeom prst="rect">
            <a:avLst/>
          </a:prstGeom>
        </p:spPr>
      </p:pic>
      <p:pic>
        <p:nvPicPr>
          <p:cNvPr id="16" name="Picture 15" descr="A graph of a bike purchase&#10;&#10;Description automatically generated">
            <a:extLst>
              <a:ext uri="{FF2B5EF4-FFF2-40B4-BE49-F238E27FC236}">
                <a16:creationId xmlns:a16="http://schemas.microsoft.com/office/drawing/2014/main" id="{38200FD9-CF3F-3F14-008B-E633603B07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04" y="1638946"/>
            <a:ext cx="3082298" cy="22393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6CAAD6-679B-9B96-AC46-1A4ABD666DBB}"/>
              </a:ext>
            </a:extLst>
          </p:cNvPr>
          <p:cNvSpPr txBox="1"/>
          <p:nvPr/>
        </p:nvSpPr>
        <p:spPr>
          <a:xfrm>
            <a:off x="4487825" y="3809848"/>
            <a:ext cx="45140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E1A88E-77CC-FF10-A431-9FEC00AE7EAD}"/>
              </a:ext>
            </a:extLst>
          </p:cNvPr>
          <p:cNvSpPr txBox="1"/>
          <p:nvPr/>
        </p:nvSpPr>
        <p:spPr>
          <a:xfrm>
            <a:off x="7302500" y="3809848"/>
            <a:ext cx="10541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140652647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83274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tr-TR"/>
              <a:t>Number of cars owned and not owned by state</a:t>
            </a:r>
            <a:endParaRPr/>
          </a:p>
        </p:txBody>
      </p:sp>
      <p:sp>
        <p:nvSpPr>
          <p:cNvPr id="133" name="Shape 82"/>
          <p:cNvSpPr/>
          <p:nvPr/>
        </p:nvSpPr>
        <p:spPr>
          <a:xfrm>
            <a:off x="120850" y="1342143"/>
            <a:ext cx="4366975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NSW has the largest amount of people that do not own a car. NSW seems to have a higher number of people from which data was collected.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Victoria is also split quite evenly. But both numbers are significanly lower than those of NSW.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QLD has a relatively high number of customers that own a car.</a:t>
            </a:r>
            <a:endParaRPr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 descr="A graph of a car ownership distribution&#10;&#10;Description automatically generated">
            <a:extLst>
              <a:ext uri="{FF2B5EF4-FFF2-40B4-BE49-F238E27FC236}">
                <a16:creationId xmlns:a16="http://schemas.microsoft.com/office/drawing/2014/main" id="{AFDBFC1F-B882-34FA-E686-9875BC4F9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556" y="1289050"/>
            <a:ext cx="4111419" cy="308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2600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1049</Words>
  <Application>Microsoft Office PowerPoint</Application>
  <PresentationFormat>On-screen Show (16:9)</PresentationFormat>
  <Paragraphs>153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Lokman EFE</cp:lastModifiedBy>
  <cp:revision>7</cp:revision>
  <dcterms:modified xsi:type="dcterms:W3CDTF">2023-08-20T14:52:49Z</dcterms:modified>
</cp:coreProperties>
</file>