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5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65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38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7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45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2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1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91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80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4D19-4F8C-4EB0-A8C4-D22E01E1549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40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4D19-4F8C-4EB0-A8C4-D22E01E1549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0FC70-48CF-45AC-AD2D-FF6FF08F39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99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7;p27">
            <a:extLst>
              <a:ext uri="{FF2B5EF4-FFF2-40B4-BE49-F238E27FC236}">
                <a16:creationId xmlns:a16="http://schemas.microsoft.com/office/drawing/2014/main" id="{ED8E8061-67EC-9CFC-1D50-E2561D6173A0}"/>
              </a:ext>
            </a:extLst>
          </p:cNvPr>
          <p:cNvSpPr txBox="1">
            <a:spLocks noGrp="1"/>
          </p:cNvSpPr>
          <p:nvPr/>
        </p:nvSpPr>
        <p:spPr>
          <a:xfrm>
            <a:off x="87958" y="2302318"/>
            <a:ext cx="41133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Fira Sans Extra Condensed Medium"/>
              <a:buNone/>
              <a:defRPr sz="50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chemeClr val="dk1"/>
                </a:solidFill>
              </a:rPr>
              <a:t>IDEATION</a:t>
            </a:r>
            <a:endParaRPr sz="5500" dirty="0">
              <a:solidFill>
                <a:schemeClr val="dk1"/>
              </a:solidFill>
            </a:endParaRPr>
          </a:p>
        </p:txBody>
      </p:sp>
      <p:grpSp>
        <p:nvGrpSpPr>
          <p:cNvPr id="4" name="Google Shape;99;p27">
            <a:extLst>
              <a:ext uri="{FF2B5EF4-FFF2-40B4-BE49-F238E27FC236}">
                <a16:creationId xmlns:a16="http://schemas.microsoft.com/office/drawing/2014/main" id="{8B6E4EF0-6CBA-9735-886A-13CE97589693}"/>
              </a:ext>
            </a:extLst>
          </p:cNvPr>
          <p:cNvGrpSpPr/>
          <p:nvPr/>
        </p:nvGrpSpPr>
        <p:grpSpPr>
          <a:xfrm>
            <a:off x="3431108" y="-97643"/>
            <a:ext cx="2832742" cy="2578098"/>
            <a:chOff x="4603354" y="1250344"/>
            <a:chExt cx="1118158" cy="1017643"/>
          </a:xfrm>
        </p:grpSpPr>
        <p:sp>
          <p:nvSpPr>
            <p:cNvPr id="42" name="Google Shape;100;p27">
              <a:extLst>
                <a:ext uri="{FF2B5EF4-FFF2-40B4-BE49-F238E27FC236}">
                  <a16:creationId xmlns:a16="http://schemas.microsoft.com/office/drawing/2014/main" id="{1F304CA2-EB72-1978-78BD-DB0687D3D7C5}"/>
                </a:ext>
              </a:extLst>
            </p:cNvPr>
            <p:cNvSpPr/>
            <p:nvPr/>
          </p:nvSpPr>
          <p:spPr>
            <a:xfrm>
              <a:off x="5020127" y="1562974"/>
              <a:ext cx="290975" cy="290738"/>
            </a:xfrm>
            <a:custGeom>
              <a:avLst/>
              <a:gdLst/>
              <a:ahLst/>
              <a:cxnLst/>
              <a:rect l="l" t="t" r="r" b="b"/>
              <a:pathLst>
                <a:path w="14705" h="14693" extrusionOk="0">
                  <a:moveTo>
                    <a:pt x="7347" y="1"/>
                  </a:moveTo>
                  <a:cubicBezTo>
                    <a:pt x="3286" y="1"/>
                    <a:pt x="0" y="3287"/>
                    <a:pt x="0" y="7347"/>
                  </a:cubicBezTo>
                  <a:cubicBezTo>
                    <a:pt x="0" y="11407"/>
                    <a:pt x="3286" y="14693"/>
                    <a:pt x="7347" y="14693"/>
                  </a:cubicBezTo>
                  <a:cubicBezTo>
                    <a:pt x="11407" y="14693"/>
                    <a:pt x="14705" y="11407"/>
                    <a:pt x="14705" y="7347"/>
                  </a:cubicBezTo>
                  <a:cubicBezTo>
                    <a:pt x="14705" y="3287"/>
                    <a:pt x="11407" y="1"/>
                    <a:pt x="7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1;p27">
              <a:extLst>
                <a:ext uri="{FF2B5EF4-FFF2-40B4-BE49-F238E27FC236}">
                  <a16:creationId xmlns:a16="http://schemas.microsoft.com/office/drawing/2014/main" id="{B13EE143-A2BB-081D-D23B-7995B976E1D2}"/>
                </a:ext>
              </a:extLst>
            </p:cNvPr>
            <p:cNvSpPr/>
            <p:nvPr/>
          </p:nvSpPr>
          <p:spPr>
            <a:xfrm>
              <a:off x="4907751" y="1743440"/>
              <a:ext cx="813761" cy="524547"/>
            </a:xfrm>
            <a:custGeom>
              <a:avLst/>
              <a:gdLst/>
              <a:ahLst/>
              <a:cxnLst/>
              <a:rect l="l" t="t" r="r" b="b"/>
              <a:pathLst>
                <a:path w="41125" h="26509" extrusionOk="0">
                  <a:moveTo>
                    <a:pt x="41089" y="1"/>
                  </a:moveTo>
                  <a:lnTo>
                    <a:pt x="16585" y="810"/>
                  </a:lnTo>
                  <a:cubicBezTo>
                    <a:pt x="14395" y="882"/>
                    <a:pt x="12418" y="2120"/>
                    <a:pt x="11382" y="4049"/>
                  </a:cubicBezTo>
                  <a:lnTo>
                    <a:pt x="0" y="25528"/>
                  </a:lnTo>
                  <a:cubicBezTo>
                    <a:pt x="1196" y="26165"/>
                    <a:pt x="2561" y="26508"/>
                    <a:pt x="3955" y="26508"/>
                  </a:cubicBezTo>
                  <a:cubicBezTo>
                    <a:pt x="4046" y="26508"/>
                    <a:pt x="4136" y="26507"/>
                    <a:pt x="4227" y="26504"/>
                  </a:cubicBezTo>
                  <a:lnTo>
                    <a:pt x="23789" y="25849"/>
                  </a:lnTo>
                  <a:cubicBezTo>
                    <a:pt x="26825" y="25754"/>
                    <a:pt x="29575" y="24040"/>
                    <a:pt x="31004" y="21349"/>
                  </a:cubicBezTo>
                  <a:lnTo>
                    <a:pt x="40100" y="4204"/>
                  </a:lnTo>
                  <a:cubicBezTo>
                    <a:pt x="40803" y="2882"/>
                    <a:pt x="41124" y="1430"/>
                    <a:pt x="41089" y="1"/>
                  </a:cubicBezTo>
                  <a:close/>
                </a:path>
              </a:pathLst>
            </a:custGeom>
            <a:solidFill>
              <a:srgbClr val="9A0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;p27">
              <a:extLst>
                <a:ext uri="{FF2B5EF4-FFF2-40B4-BE49-F238E27FC236}">
                  <a16:creationId xmlns:a16="http://schemas.microsoft.com/office/drawing/2014/main" id="{6F5E9B35-7711-0FF3-8917-4CB5A4449870}"/>
                </a:ext>
              </a:extLst>
            </p:cNvPr>
            <p:cNvSpPr/>
            <p:nvPr/>
          </p:nvSpPr>
          <p:spPr>
            <a:xfrm>
              <a:off x="4871698" y="1250344"/>
              <a:ext cx="849101" cy="509192"/>
            </a:xfrm>
            <a:custGeom>
              <a:avLst/>
              <a:gdLst/>
              <a:ahLst/>
              <a:cxnLst/>
              <a:rect l="l" t="t" r="r" b="b"/>
              <a:pathLst>
                <a:path w="42911" h="25733" extrusionOk="0">
                  <a:moveTo>
                    <a:pt x="24825" y="0"/>
                  </a:moveTo>
                  <a:lnTo>
                    <a:pt x="3048" y="774"/>
                  </a:lnTo>
                  <a:cubicBezTo>
                    <a:pt x="1953" y="976"/>
                    <a:pt x="917" y="1369"/>
                    <a:pt x="0" y="1953"/>
                  </a:cubicBezTo>
                  <a:lnTo>
                    <a:pt x="13002" y="22848"/>
                  </a:lnTo>
                  <a:cubicBezTo>
                    <a:pt x="14121" y="24648"/>
                    <a:pt x="16091" y="25733"/>
                    <a:pt x="18195" y="25733"/>
                  </a:cubicBezTo>
                  <a:cubicBezTo>
                    <a:pt x="18262" y="25733"/>
                    <a:pt x="18329" y="25732"/>
                    <a:pt x="18396" y="25729"/>
                  </a:cubicBezTo>
                  <a:lnTo>
                    <a:pt x="42911" y="24920"/>
                  </a:lnTo>
                  <a:cubicBezTo>
                    <a:pt x="42875" y="23705"/>
                    <a:pt x="42589" y="22503"/>
                    <a:pt x="42041" y="21384"/>
                  </a:cubicBezTo>
                  <a:lnTo>
                    <a:pt x="30671" y="3227"/>
                  </a:lnTo>
                  <a:cubicBezTo>
                    <a:pt x="29242" y="1393"/>
                    <a:pt x="27135" y="226"/>
                    <a:pt x="24825" y="0"/>
                  </a:cubicBezTo>
                  <a:close/>
                </a:path>
              </a:pathLst>
            </a:custGeom>
            <a:solidFill>
              <a:srgbClr val="C23F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;p27">
              <a:extLst>
                <a:ext uri="{FF2B5EF4-FFF2-40B4-BE49-F238E27FC236}">
                  <a16:creationId xmlns:a16="http://schemas.microsoft.com/office/drawing/2014/main" id="{288AF5C6-D70B-B56E-393A-5C0BD192A32D}"/>
                </a:ext>
              </a:extLst>
            </p:cNvPr>
            <p:cNvSpPr/>
            <p:nvPr/>
          </p:nvSpPr>
          <p:spPr>
            <a:xfrm>
              <a:off x="4603354" y="1288970"/>
              <a:ext cx="550132" cy="959595"/>
            </a:xfrm>
            <a:custGeom>
              <a:avLst/>
              <a:gdLst/>
              <a:ahLst/>
              <a:cxnLst/>
              <a:rect l="l" t="t" r="r" b="b"/>
              <a:pathLst>
                <a:path w="27802" h="48495" extrusionOk="0">
                  <a:moveTo>
                    <a:pt x="13561" y="1"/>
                  </a:moveTo>
                  <a:cubicBezTo>
                    <a:pt x="12561" y="632"/>
                    <a:pt x="11692" y="1465"/>
                    <a:pt x="11025" y="2465"/>
                  </a:cubicBezTo>
                  <a:lnTo>
                    <a:pt x="1060" y="21003"/>
                  </a:lnTo>
                  <a:cubicBezTo>
                    <a:pt x="0" y="23527"/>
                    <a:pt x="215" y="26444"/>
                    <a:pt x="1691" y="28790"/>
                  </a:cubicBezTo>
                  <a:lnTo>
                    <a:pt x="12145" y="45494"/>
                  </a:lnTo>
                  <a:cubicBezTo>
                    <a:pt x="12954" y="46780"/>
                    <a:pt x="14073" y="47804"/>
                    <a:pt x="15383" y="48495"/>
                  </a:cubicBezTo>
                  <a:lnTo>
                    <a:pt x="26777" y="27004"/>
                  </a:lnTo>
                  <a:cubicBezTo>
                    <a:pt x="27801" y="25075"/>
                    <a:pt x="27718" y="22754"/>
                    <a:pt x="26575" y="20908"/>
                  </a:cubicBezTo>
                  <a:lnTo>
                    <a:pt x="135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4;p27">
              <a:extLst>
                <a:ext uri="{FF2B5EF4-FFF2-40B4-BE49-F238E27FC236}">
                  <a16:creationId xmlns:a16="http://schemas.microsoft.com/office/drawing/2014/main" id="{6CACB980-A6F2-3FEE-4C5F-4809705DFF44}"/>
                </a:ext>
              </a:extLst>
            </p:cNvPr>
            <p:cNvSpPr/>
            <p:nvPr/>
          </p:nvSpPr>
          <p:spPr>
            <a:xfrm>
              <a:off x="5200890" y="1869449"/>
              <a:ext cx="117914" cy="83028"/>
            </a:xfrm>
            <a:custGeom>
              <a:avLst/>
              <a:gdLst/>
              <a:ahLst/>
              <a:cxnLst/>
              <a:rect l="l" t="t" r="r" b="b"/>
              <a:pathLst>
                <a:path w="5959" h="4196" extrusionOk="0">
                  <a:moveTo>
                    <a:pt x="4192" y="1"/>
                  </a:moveTo>
                  <a:cubicBezTo>
                    <a:pt x="4159" y="1"/>
                    <a:pt x="4127" y="1"/>
                    <a:pt x="4093" y="3"/>
                  </a:cubicBezTo>
                  <a:cubicBezTo>
                    <a:pt x="2772" y="38"/>
                    <a:pt x="1212" y="1015"/>
                    <a:pt x="593" y="2182"/>
                  </a:cubicBezTo>
                  <a:cubicBezTo>
                    <a:pt x="1" y="3307"/>
                    <a:pt x="529" y="4195"/>
                    <a:pt x="1769" y="4195"/>
                  </a:cubicBezTo>
                  <a:cubicBezTo>
                    <a:pt x="1801" y="4195"/>
                    <a:pt x="1834" y="4195"/>
                    <a:pt x="1867" y="4194"/>
                  </a:cubicBezTo>
                  <a:cubicBezTo>
                    <a:pt x="3188" y="4146"/>
                    <a:pt x="4748" y="3182"/>
                    <a:pt x="5367" y="2015"/>
                  </a:cubicBezTo>
                  <a:cubicBezTo>
                    <a:pt x="5959" y="889"/>
                    <a:pt x="5442" y="1"/>
                    <a:pt x="4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;p27">
              <a:extLst>
                <a:ext uri="{FF2B5EF4-FFF2-40B4-BE49-F238E27FC236}">
                  <a16:creationId xmlns:a16="http://schemas.microsoft.com/office/drawing/2014/main" id="{118952F1-78A6-D4EE-01D7-D1AF6BEB30F9}"/>
                </a:ext>
              </a:extLst>
            </p:cNvPr>
            <p:cNvSpPr/>
            <p:nvPr/>
          </p:nvSpPr>
          <p:spPr>
            <a:xfrm>
              <a:off x="5322705" y="2062658"/>
              <a:ext cx="118211" cy="83009"/>
            </a:xfrm>
            <a:custGeom>
              <a:avLst/>
              <a:gdLst/>
              <a:ahLst/>
              <a:cxnLst/>
              <a:rect l="l" t="t" r="r" b="b"/>
              <a:pathLst>
                <a:path w="5974" h="4195" extrusionOk="0">
                  <a:moveTo>
                    <a:pt x="4169" y="1"/>
                  </a:moveTo>
                  <a:cubicBezTo>
                    <a:pt x="4144" y="1"/>
                    <a:pt x="4118" y="1"/>
                    <a:pt x="4093" y="2"/>
                  </a:cubicBezTo>
                  <a:cubicBezTo>
                    <a:pt x="2771" y="49"/>
                    <a:pt x="1211" y="1014"/>
                    <a:pt x="592" y="2181"/>
                  </a:cubicBezTo>
                  <a:cubicBezTo>
                    <a:pt x="0" y="3306"/>
                    <a:pt x="528" y="4195"/>
                    <a:pt x="1769" y="4195"/>
                  </a:cubicBezTo>
                  <a:cubicBezTo>
                    <a:pt x="1801" y="4195"/>
                    <a:pt x="1833" y="4194"/>
                    <a:pt x="1866" y="4193"/>
                  </a:cubicBezTo>
                  <a:cubicBezTo>
                    <a:pt x="3188" y="4157"/>
                    <a:pt x="4748" y="3181"/>
                    <a:pt x="5367" y="2026"/>
                  </a:cubicBezTo>
                  <a:cubicBezTo>
                    <a:pt x="5974" y="882"/>
                    <a:pt x="5436" y="1"/>
                    <a:pt x="4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;p27">
              <a:extLst>
                <a:ext uri="{FF2B5EF4-FFF2-40B4-BE49-F238E27FC236}">
                  <a16:creationId xmlns:a16="http://schemas.microsoft.com/office/drawing/2014/main" id="{45C3CC8B-8727-266D-8528-6E26150C6A2E}"/>
                </a:ext>
              </a:extLst>
            </p:cNvPr>
            <p:cNvSpPr/>
            <p:nvPr/>
          </p:nvSpPr>
          <p:spPr>
            <a:xfrm>
              <a:off x="5094332" y="2070198"/>
              <a:ext cx="118052" cy="83226"/>
            </a:xfrm>
            <a:custGeom>
              <a:avLst/>
              <a:gdLst/>
              <a:ahLst/>
              <a:cxnLst/>
              <a:rect l="l" t="t" r="r" b="b"/>
              <a:pathLst>
                <a:path w="5966" h="4206" extrusionOk="0">
                  <a:moveTo>
                    <a:pt x="4172" y="1"/>
                  </a:moveTo>
                  <a:cubicBezTo>
                    <a:pt x="4147" y="1"/>
                    <a:pt x="4122" y="1"/>
                    <a:pt x="4097" y="2"/>
                  </a:cubicBezTo>
                  <a:cubicBezTo>
                    <a:pt x="2775" y="49"/>
                    <a:pt x="1215" y="1026"/>
                    <a:pt x="596" y="2181"/>
                  </a:cubicBezTo>
                  <a:cubicBezTo>
                    <a:pt x="1" y="3313"/>
                    <a:pt x="528" y="4206"/>
                    <a:pt x="1795" y="4206"/>
                  </a:cubicBezTo>
                  <a:cubicBezTo>
                    <a:pt x="1820" y="4206"/>
                    <a:pt x="1845" y="4205"/>
                    <a:pt x="1870" y="4205"/>
                  </a:cubicBezTo>
                  <a:cubicBezTo>
                    <a:pt x="3192" y="4157"/>
                    <a:pt x="4751" y="3181"/>
                    <a:pt x="5371" y="2026"/>
                  </a:cubicBezTo>
                  <a:cubicBezTo>
                    <a:pt x="5966" y="882"/>
                    <a:pt x="5428" y="1"/>
                    <a:pt x="41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7;p27">
              <a:extLst>
                <a:ext uri="{FF2B5EF4-FFF2-40B4-BE49-F238E27FC236}">
                  <a16:creationId xmlns:a16="http://schemas.microsoft.com/office/drawing/2014/main" id="{D276F2D0-8EED-62B8-4419-7F5FD482BEF0}"/>
                </a:ext>
              </a:extLst>
            </p:cNvPr>
            <p:cNvSpPr/>
            <p:nvPr/>
          </p:nvSpPr>
          <p:spPr>
            <a:xfrm>
              <a:off x="5429203" y="1861910"/>
              <a:ext cx="118131" cy="83028"/>
            </a:xfrm>
            <a:custGeom>
              <a:avLst/>
              <a:gdLst/>
              <a:ahLst/>
              <a:cxnLst/>
              <a:rect l="l" t="t" r="r" b="b"/>
              <a:pathLst>
                <a:path w="5970" h="4196" extrusionOk="0">
                  <a:moveTo>
                    <a:pt x="4191" y="1"/>
                  </a:moveTo>
                  <a:cubicBezTo>
                    <a:pt x="4159" y="1"/>
                    <a:pt x="4126" y="1"/>
                    <a:pt x="4092" y="3"/>
                  </a:cubicBezTo>
                  <a:cubicBezTo>
                    <a:pt x="2783" y="38"/>
                    <a:pt x="1211" y="1015"/>
                    <a:pt x="592" y="2170"/>
                  </a:cubicBezTo>
                  <a:cubicBezTo>
                    <a:pt x="0" y="3307"/>
                    <a:pt x="528" y="4195"/>
                    <a:pt x="1768" y="4195"/>
                  </a:cubicBezTo>
                  <a:cubicBezTo>
                    <a:pt x="1800" y="4195"/>
                    <a:pt x="1833" y="4195"/>
                    <a:pt x="1866" y="4194"/>
                  </a:cubicBezTo>
                  <a:cubicBezTo>
                    <a:pt x="3187" y="4146"/>
                    <a:pt x="4747" y="3170"/>
                    <a:pt x="5366" y="2015"/>
                  </a:cubicBezTo>
                  <a:cubicBezTo>
                    <a:pt x="5970" y="889"/>
                    <a:pt x="5442" y="1"/>
                    <a:pt x="4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8;p27">
              <a:extLst>
                <a:ext uri="{FF2B5EF4-FFF2-40B4-BE49-F238E27FC236}">
                  <a16:creationId xmlns:a16="http://schemas.microsoft.com/office/drawing/2014/main" id="{2A5FF8E4-DDC7-3826-88AF-0B3C9EC6F610}"/>
                </a:ext>
              </a:extLst>
            </p:cNvPr>
            <p:cNvSpPr/>
            <p:nvPr/>
          </p:nvSpPr>
          <p:spPr>
            <a:xfrm>
              <a:off x="4832359" y="1515463"/>
              <a:ext cx="74460" cy="115183"/>
            </a:xfrm>
            <a:custGeom>
              <a:avLst/>
              <a:gdLst/>
              <a:ahLst/>
              <a:cxnLst/>
              <a:rect l="l" t="t" r="r" b="b"/>
              <a:pathLst>
                <a:path w="3763" h="5821" extrusionOk="0">
                  <a:moveTo>
                    <a:pt x="1819" y="1"/>
                  </a:moveTo>
                  <a:cubicBezTo>
                    <a:pt x="1377" y="1"/>
                    <a:pt x="942" y="299"/>
                    <a:pt x="619" y="890"/>
                  </a:cubicBezTo>
                  <a:cubicBezTo>
                    <a:pt x="0" y="2044"/>
                    <a:pt x="60" y="3878"/>
                    <a:pt x="762" y="4997"/>
                  </a:cubicBezTo>
                  <a:cubicBezTo>
                    <a:pt x="1101" y="5547"/>
                    <a:pt x="1532" y="5821"/>
                    <a:pt x="1956" y="5821"/>
                  </a:cubicBezTo>
                  <a:cubicBezTo>
                    <a:pt x="2396" y="5821"/>
                    <a:pt x="2828" y="5526"/>
                    <a:pt x="3143" y="4938"/>
                  </a:cubicBezTo>
                  <a:cubicBezTo>
                    <a:pt x="3762" y="3783"/>
                    <a:pt x="3703" y="1937"/>
                    <a:pt x="3012" y="818"/>
                  </a:cubicBezTo>
                  <a:cubicBezTo>
                    <a:pt x="2669" y="272"/>
                    <a:pt x="2241" y="1"/>
                    <a:pt x="1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;p27">
              <a:extLst>
                <a:ext uri="{FF2B5EF4-FFF2-40B4-BE49-F238E27FC236}">
                  <a16:creationId xmlns:a16="http://schemas.microsoft.com/office/drawing/2014/main" id="{20DA986C-C888-F25D-D4E9-44C78CD5BA5B}"/>
                </a:ext>
              </a:extLst>
            </p:cNvPr>
            <p:cNvSpPr/>
            <p:nvPr/>
          </p:nvSpPr>
          <p:spPr>
            <a:xfrm>
              <a:off x="4838949" y="1712551"/>
              <a:ext cx="74460" cy="115183"/>
            </a:xfrm>
            <a:custGeom>
              <a:avLst/>
              <a:gdLst/>
              <a:ahLst/>
              <a:cxnLst/>
              <a:rect l="l" t="t" r="r" b="b"/>
              <a:pathLst>
                <a:path w="3763" h="5821" extrusionOk="0">
                  <a:moveTo>
                    <a:pt x="1807" y="0"/>
                  </a:moveTo>
                  <a:cubicBezTo>
                    <a:pt x="1367" y="0"/>
                    <a:pt x="935" y="295"/>
                    <a:pt x="620" y="883"/>
                  </a:cubicBezTo>
                  <a:cubicBezTo>
                    <a:pt x="0" y="2038"/>
                    <a:pt x="60" y="3884"/>
                    <a:pt x="762" y="5003"/>
                  </a:cubicBezTo>
                  <a:cubicBezTo>
                    <a:pt x="1100" y="5549"/>
                    <a:pt x="1528" y="5820"/>
                    <a:pt x="1949" y="5820"/>
                  </a:cubicBezTo>
                  <a:cubicBezTo>
                    <a:pt x="2391" y="5820"/>
                    <a:pt x="2827" y="5522"/>
                    <a:pt x="3144" y="4931"/>
                  </a:cubicBezTo>
                  <a:cubicBezTo>
                    <a:pt x="3763" y="3776"/>
                    <a:pt x="3703" y="1931"/>
                    <a:pt x="3001" y="824"/>
                  </a:cubicBezTo>
                  <a:cubicBezTo>
                    <a:pt x="2662" y="274"/>
                    <a:pt x="2231" y="0"/>
                    <a:pt x="1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0;p27">
              <a:extLst>
                <a:ext uri="{FF2B5EF4-FFF2-40B4-BE49-F238E27FC236}">
                  <a16:creationId xmlns:a16="http://schemas.microsoft.com/office/drawing/2014/main" id="{4D2F879F-823A-FF63-8F1E-32F1EE05B621}"/>
                </a:ext>
              </a:extLst>
            </p:cNvPr>
            <p:cNvSpPr/>
            <p:nvPr/>
          </p:nvSpPr>
          <p:spPr>
            <a:xfrm>
              <a:off x="4845538" y="1909619"/>
              <a:ext cx="74480" cy="115223"/>
            </a:xfrm>
            <a:custGeom>
              <a:avLst/>
              <a:gdLst/>
              <a:ahLst/>
              <a:cxnLst/>
              <a:rect l="l" t="t" r="r" b="b"/>
              <a:pathLst>
                <a:path w="3764" h="5823" extrusionOk="0">
                  <a:moveTo>
                    <a:pt x="1814" y="1"/>
                  </a:moveTo>
                  <a:cubicBezTo>
                    <a:pt x="1372" y="1"/>
                    <a:pt x="937" y="299"/>
                    <a:pt x="620" y="890"/>
                  </a:cubicBezTo>
                  <a:cubicBezTo>
                    <a:pt x="1" y="2045"/>
                    <a:pt x="60" y="3878"/>
                    <a:pt x="751" y="5009"/>
                  </a:cubicBezTo>
                  <a:cubicBezTo>
                    <a:pt x="1095" y="5551"/>
                    <a:pt x="1524" y="5822"/>
                    <a:pt x="1947" y="5822"/>
                  </a:cubicBezTo>
                  <a:cubicBezTo>
                    <a:pt x="2388" y="5822"/>
                    <a:pt x="2822" y="5527"/>
                    <a:pt x="3144" y="4938"/>
                  </a:cubicBezTo>
                  <a:cubicBezTo>
                    <a:pt x="3763" y="3783"/>
                    <a:pt x="3704" y="1937"/>
                    <a:pt x="3001" y="818"/>
                  </a:cubicBezTo>
                  <a:cubicBezTo>
                    <a:pt x="2664" y="272"/>
                    <a:pt x="2236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1;p27">
              <a:extLst>
                <a:ext uri="{FF2B5EF4-FFF2-40B4-BE49-F238E27FC236}">
                  <a16:creationId xmlns:a16="http://schemas.microsoft.com/office/drawing/2014/main" id="{385A1D4A-B285-6D32-1183-9D77CA0A1C60}"/>
                </a:ext>
              </a:extLst>
            </p:cNvPr>
            <p:cNvSpPr/>
            <p:nvPr/>
          </p:nvSpPr>
          <p:spPr>
            <a:xfrm>
              <a:off x="5268683" y="1414742"/>
              <a:ext cx="121357" cy="80199"/>
            </a:xfrm>
            <a:custGeom>
              <a:avLst/>
              <a:gdLst/>
              <a:ahLst/>
              <a:cxnLst/>
              <a:rect l="l" t="t" r="r" b="b"/>
              <a:pathLst>
                <a:path w="6133" h="4053" extrusionOk="0">
                  <a:moveTo>
                    <a:pt x="1914" y="1"/>
                  </a:moveTo>
                  <a:cubicBezTo>
                    <a:pt x="1879" y="1"/>
                    <a:pt x="1845" y="1"/>
                    <a:pt x="1810" y="3"/>
                  </a:cubicBezTo>
                  <a:cubicBezTo>
                    <a:pt x="501" y="50"/>
                    <a:pt x="0" y="991"/>
                    <a:pt x="691" y="2110"/>
                  </a:cubicBezTo>
                  <a:cubicBezTo>
                    <a:pt x="1375" y="3200"/>
                    <a:pt x="2928" y="4053"/>
                    <a:pt x="4230" y="4053"/>
                  </a:cubicBezTo>
                  <a:cubicBezTo>
                    <a:pt x="4265" y="4053"/>
                    <a:pt x="4300" y="4052"/>
                    <a:pt x="4334" y="4051"/>
                  </a:cubicBezTo>
                  <a:cubicBezTo>
                    <a:pt x="5644" y="4003"/>
                    <a:pt x="6132" y="3063"/>
                    <a:pt x="5442" y="1943"/>
                  </a:cubicBezTo>
                  <a:cubicBezTo>
                    <a:pt x="4769" y="854"/>
                    <a:pt x="3205" y="1"/>
                    <a:pt x="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2;p27">
              <a:extLst>
                <a:ext uri="{FF2B5EF4-FFF2-40B4-BE49-F238E27FC236}">
                  <a16:creationId xmlns:a16="http://schemas.microsoft.com/office/drawing/2014/main" id="{919A3FF5-051D-9FFC-30C5-D8E5EAB73732}"/>
                </a:ext>
              </a:extLst>
            </p:cNvPr>
            <p:cNvSpPr/>
            <p:nvPr/>
          </p:nvSpPr>
          <p:spPr>
            <a:xfrm>
              <a:off x="5215434" y="1515819"/>
              <a:ext cx="121357" cy="80199"/>
            </a:xfrm>
            <a:custGeom>
              <a:avLst/>
              <a:gdLst/>
              <a:ahLst/>
              <a:cxnLst/>
              <a:rect l="l" t="t" r="r" b="b"/>
              <a:pathLst>
                <a:path w="6133" h="4053" extrusionOk="0">
                  <a:moveTo>
                    <a:pt x="1914" y="1"/>
                  </a:moveTo>
                  <a:cubicBezTo>
                    <a:pt x="1879" y="1"/>
                    <a:pt x="1845" y="1"/>
                    <a:pt x="1810" y="2"/>
                  </a:cubicBezTo>
                  <a:cubicBezTo>
                    <a:pt x="501" y="50"/>
                    <a:pt x="1" y="991"/>
                    <a:pt x="691" y="2110"/>
                  </a:cubicBezTo>
                  <a:cubicBezTo>
                    <a:pt x="1375" y="3200"/>
                    <a:pt x="2940" y="4052"/>
                    <a:pt x="4231" y="4052"/>
                  </a:cubicBezTo>
                  <a:cubicBezTo>
                    <a:pt x="4266" y="4052"/>
                    <a:pt x="4300" y="4052"/>
                    <a:pt x="4335" y="4051"/>
                  </a:cubicBezTo>
                  <a:cubicBezTo>
                    <a:pt x="5644" y="4003"/>
                    <a:pt x="6132" y="3062"/>
                    <a:pt x="5442" y="1943"/>
                  </a:cubicBezTo>
                  <a:cubicBezTo>
                    <a:pt x="4758" y="853"/>
                    <a:pt x="3204" y="1"/>
                    <a:pt x="1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13;p27">
            <a:extLst>
              <a:ext uri="{FF2B5EF4-FFF2-40B4-BE49-F238E27FC236}">
                <a16:creationId xmlns:a16="http://schemas.microsoft.com/office/drawing/2014/main" id="{5C24EB18-1A48-C0AF-C685-E42055D1376B}"/>
              </a:ext>
            </a:extLst>
          </p:cNvPr>
          <p:cNvGrpSpPr/>
          <p:nvPr/>
        </p:nvGrpSpPr>
        <p:grpSpPr>
          <a:xfrm>
            <a:off x="5348754" y="-4886"/>
            <a:ext cx="3853887" cy="3837330"/>
            <a:chOff x="4623379" y="2239939"/>
            <a:chExt cx="1090363" cy="1085709"/>
          </a:xfrm>
        </p:grpSpPr>
        <p:sp>
          <p:nvSpPr>
            <p:cNvPr id="26" name="Google Shape;114;p27">
              <a:extLst>
                <a:ext uri="{FF2B5EF4-FFF2-40B4-BE49-F238E27FC236}">
                  <a16:creationId xmlns:a16="http://schemas.microsoft.com/office/drawing/2014/main" id="{2AB58E0B-1F02-5504-E32A-04057BBC4D0C}"/>
                </a:ext>
              </a:extLst>
            </p:cNvPr>
            <p:cNvSpPr/>
            <p:nvPr/>
          </p:nvSpPr>
          <p:spPr>
            <a:xfrm>
              <a:off x="4971587" y="2649331"/>
              <a:ext cx="290975" cy="290975"/>
            </a:xfrm>
            <a:custGeom>
              <a:avLst/>
              <a:gdLst/>
              <a:ahLst/>
              <a:cxnLst/>
              <a:rect l="l" t="t" r="r" b="b"/>
              <a:pathLst>
                <a:path w="14705" h="14705" extrusionOk="0">
                  <a:moveTo>
                    <a:pt x="7347" y="0"/>
                  </a:moveTo>
                  <a:cubicBezTo>
                    <a:pt x="3287" y="0"/>
                    <a:pt x="1" y="3286"/>
                    <a:pt x="1" y="7346"/>
                  </a:cubicBezTo>
                  <a:cubicBezTo>
                    <a:pt x="1" y="11406"/>
                    <a:pt x="3287" y="14704"/>
                    <a:pt x="7347" y="14704"/>
                  </a:cubicBezTo>
                  <a:cubicBezTo>
                    <a:pt x="11407" y="14704"/>
                    <a:pt x="14705" y="11406"/>
                    <a:pt x="14705" y="7346"/>
                  </a:cubicBezTo>
                  <a:cubicBezTo>
                    <a:pt x="14705" y="3286"/>
                    <a:pt x="11407" y="0"/>
                    <a:pt x="7347" y="0"/>
                  </a:cubicBezTo>
                  <a:close/>
                </a:path>
              </a:pathLst>
            </a:custGeom>
            <a:solidFill>
              <a:srgbClr val="FD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5;p27">
              <a:extLst>
                <a:ext uri="{FF2B5EF4-FFF2-40B4-BE49-F238E27FC236}">
                  <a16:creationId xmlns:a16="http://schemas.microsoft.com/office/drawing/2014/main" id="{B23DB7C8-BD70-670E-8201-74D80E290BFB}"/>
                </a:ext>
              </a:extLst>
            </p:cNvPr>
            <p:cNvSpPr/>
            <p:nvPr/>
          </p:nvSpPr>
          <p:spPr>
            <a:xfrm>
              <a:off x="5172079" y="2399113"/>
              <a:ext cx="541663" cy="921662"/>
            </a:xfrm>
            <a:custGeom>
              <a:avLst/>
              <a:gdLst/>
              <a:ahLst/>
              <a:cxnLst/>
              <a:rect l="l" t="t" r="r" b="b"/>
              <a:pathLst>
                <a:path w="27374" h="46578" extrusionOk="0">
                  <a:moveTo>
                    <a:pt x="19908" y="1"/>
                  </a:moveTo>
                  <a:lnTo>
                    <a:pt x="2215" y="17098"/>
                  </a:lnTo>
                  <a:cubicBezTo>
                    <a:pt x="644" y="18610"/>
                    <a:pt x="1" y="20849"/>
                    <a:pt x="525" y="22956"/>
                  </a:cubicBezTo>
                  <a:lnTo>
                    <a:pt x="6347" y="46578"/>
                  </a:lnTo>
                  <a:cubicBezTo>
                    <a:pt x="7764" y="46221"/>
                    <a:pt x="9097" y="45506"/>
                    <a:pt x="10193" y="44459"/>
                  </a:cubicBezTo>
                  <a:lnTo>
                    <a:pt x="24409" y="30814"/>
                  </a:lnTo>
                  <a:cubicBezTo>
                    <a:pt x="26457" y="28838"/>
                    <a:pt x="27373" y="25968"/>
                    <a:pt x="26873" y="23182"/>
                  </a:cubicBezTo>
                  <a:lnTo>
                    <a:pt x="21837" y="3216"/>
                  </a:lnTo>
                  <a:cubicBezTo>
                    <a:pt x="21432" y="2001"/>
                    <a:pt x="20777" y="906"/>
                    <a:pt x="19908" y="1"/>
                  </a:cubicBezTo>
                  <a:close/>
                </a:path>
              </a:pathLst>
            </a:custGeom>
            <a:solidFill>
              <a:srgbClr val="F18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6;p27">
              <a:extLst>
                <a:ext uri="{FF2B5EF4-FFF2-40B4-BE49-F238E27FC236}">
                  <a16:creationId xmlns:a16="http://schemas.microsoft.com/office/drawing/2014/main" id="{E530A92C-6957-552D-3019-37FF5F98BB6F}"/>
                </a:ext>
              </a:extLst>
            </p:cNvPr>
            <p:cNvSpPr/>
            <p:nvPr/>
          </p:nvSpPr>
          <p:spPr>
            <a:xfrm>
              <a:off x="4631611" y="2239939"/>
              <a:ext cx="934405" cy="531354"/>
            </a:xfrm>
            <a:custGeom>
              <a:avLst/>
              <a:gdLst/>
              <a:ahLst/>
              <a:cxnLst/>
              <a:rect l="l" t="t" r="r" b="b"/>
              <a:pathLst>
                <a:path w="47222" h="26853" extrusionOk="0">
                  <a:moveTo>
                    <a:pt x="22392" y="1"/>
                  </a:moveTo>
                  <a:cubicBezTo>
                    <a:pt x="20555" y="1"/>
                    <a:pt x="18755" y="603"/>
                    <a:pt x="17265" y="1723"/>
                  </a:cubicBezTo>
                  <a:lnTo>
                    <a:pt x="1620" y="16748"/>
                  </a:lnTo>
                  <a:cubicBezTo>
                    <a:pt x="870" y="17677"/>
                    <a:pt x="322" y="18725"/>
                    <a:pt x="1" y="19856"/>
                  </a:cubicBezTo>
                  <a:lnTo>
                    <a:pt x="23599" y="26619"/>
                  </a:lnTo>
                  <a:cubicBezTo>
                    <a:pt x="24155" y="26776"/>
                    <a:pt x="24721" y="26852"/>
                    <a:pt x="25282" y="26852"/>
                  </a:cubicBezTo>
                  <a:cubicBezTo>
                    <a:pt x="26847" y="26852"/>
                    <a:pt x="28371" y="26255"/>
                    <a:pt x="29528" y="25142"/>
                  </a:cubicBezTo>
                  <a:lnTo>
                    <a:pt x="47221" y="8045"/>
                  </a:lnTo>
                  <a:cubicBezTo>
                    <a:pt x="46459" y="7247"/>
                    <a:pt x="45542" y="6604"/>
                    <a:pt x="44518" y="6140"/>
                  </a:cubicBezTo>
                  <a:lnTo>
                    <a:pt x="23623" y="91"/>
                  </a:lnTo>
                  <a:cubicBezTo>
                    <a:pt x="23213" y="31"/>
                    <a:pt x="22801" y="1"/>
                    <a:pt x="22392" y="1"/>
                  </a:cubicBezTo>
                  <a:close/>
                </a:path>
              </a:pathLst>
            </a:custGeom>
            <a:solidFill>
              <a:srgbClr val="FDA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7;p27">
              <a:extLst>
                <a:ext uri="{FF2B5EF4-FFF2-40B4-BE49-F238E27FC236}">
                  <a16:creationId xmlns:a16="http://schemas.microsoft.com/office/drawing/2014/main" id="{5A691188-00BB-31D6-8ADB-5369C045E7C4}"/>
                </a:ext>
              </a:extLst>
            </p:cNvPr>
            <p:cNvSpPr/>
            <p:nvPr/>
          </p:nvSpPr>
          <p:spPr>
            <a:xfrm>
              <a:off x="4623379" y="2632828"/>
              <a:ext cx="674279" cy="692820"/>
            </a:xfrm>
            <a:custGeom>
              <a:avLst/>
              <a:gdLst/>
              <a:ahLst/>
              <a:cxnLst/>
              <a:rect l="l" t="t" r="r" b="b"/>
              <a:pathLst>
                <a:path w="34076" h="35013" extrusionOk="0">
                  <a:moveTo>
                    <a:pt x="417" y="1"/>
                  </a:moveTo>
                  <a:cubicBezTo>
                    <a:pt x="36" y="1382"/>
                    <a:pt x="0" y="2870"/>
                    <a:pt x="357" y="4323"/>
                  </a:cubicBezTo>
                  <a:lnTo>
                    <a:pt x="5001" y="23170"/>
                  </a:lnTo>
                  <a:cubicBezTo>
                    <a:pt x="5727" y="26123"/>
                    <a:pt x="7977" y="28457"/>
                    <a:pt x="10894" y="29290"/>
                  </a:cubicBezTo>
                  <a:lnTo>
                    <a:pt x="29718" y="34684"/>
                  </a:lnTo>
                  <a:cubicBezTo>
                    <a:pt x="30484" y="34905"/>
                    <a:pt x="31266" y="35012"/>
                    <a:pt x="32044" y="35012"/>
                  </a:cubicBezTo>
                  <a:cubicBezTo>
                    <a:pt x="32729" y="35012"/>
                    <a:pt x="33412" y="34929"/>
                    <a:pt x="34076" y="34767"/>
                  </a:cubicBezTo>
                  <a:lnTo>
                    <a:pt x="28254" y="11169"/>
                  </a:lnTo>
                  <a:cubicBezTo>
                    <a:pt x="27730" y="9050"/>
                    <a:pt x="26111" y="7359"/>
                    <a:pt x="24003" y="6764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8;p27">
              <a:extLst>
                <a:ext uri="{FF2B5EF4-FFF2-40B4-BE49-F238E27FC236}">
                  <a16:creationId xmlns:a16="http://schemas.microsoft.com/office/drawing/2014/main" id="{DE96FBAE-6213-CE0A-61A9-4B6DB91E6F74}"/>
                </a:ext>
              </a:extLst>
            </p:cNvPr>
            <p:cNvSpPr/>
            <p:nvPr/>
          </p:nvSpPr>
          <p:spPr>
            <a:xfrm>
              <a:off x="4987774" y="2860191"/>
              <a:ext cx="101035" cy="94940"/>
            </a:xfrm>
            <a:custGeom>
              <a:avLst/>
              <a:gdLst/>
              <a:ahLst/>
              <a:cxnLst/>
              <a:rect l="l" t="t" r="r" b="b"/>
              <a:pathLst>
                <a:path w="5106" h="4798" extrusionOk="0">
                  <a:moveTo>
                    <a:pt x="1368" y="0"/>
                  </a:moveTo>
                  <a:cubicBezTo>
                    <a:pt x="482" y="0"/>
                    <a:pt x="1" y="687"/>
                    <a:pt x="266" y="1739"/>
                  </a:cubicBezTo>
                  <a:cubicBezTo>
                    <a:pt x="576" y="3013"/>
                    <a:pt x="1850" y="4346"/>
                    <a:pt x="3124" y="4703"/>
                  </a:cubicBezTo>
                  <a:cubicBezTo>
                    <a:pt x="3342" y="4767"/>
                    <a:pt x="3546" y="4798"/>
                    <a:pt x="3732" y="4798"/>
                  </a:cubicBezTo>
                  <a:cubicBezTo>
                    <a:pt x="4621" y="4798"/>
                    <a:pt x="5106" y="4104"/>
                    <a:pt x="4850" y="3060"/>
                  </a:cubicBezTo>
                  <a:cubicBezTo>
                    <a:pt x="4529" y="1786"/>
                    <a:pt x="3255" y="453"/>
                    <a:pt x="1981" y="96"/>
                  </a:cubicBezTo>
                  <a:cubicBezTo>
                    <a:pt x="1760" y="31"/>
                    <a:pt x="1555" y="0"/>
                    <a:pt x="1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;p27">
              <a:extLst>
                <a:ext uri="{FF2B5EF4-FFF2-40B4-BE49-F238E27FC236}">
                  <a16:creationId xmlns:a16="http://schemas.microsoft.com/office/drawing/2014/main" id="{CAF52F57-8C1C-9A73-9563-90D325927928}"/>
                </a:ext>
              </a:extLst>
            </p:cNvPr>
            <p:cNvSpPr/>
            <p:nvPr/>
          </p:nvSpPr>
          <p:spPr>
            <a:xfrm>
              <a:off x="4905080" y="2939125"/>
              <a:ext cx="101055" cy="94861"/>
            </a:xfrm>
            <a:custGeom>
              <a:avLst/>
              <a:gdLst/>
              <a:ahLst/>
              <a:cxnLst/>
              <a:rect l="l" t="t" r="r" b="b"/>
              <a:pathLst>
                <a:path w="5107" h="4794" extrusionOk="0">
                  <a:moveTo>
                    <a:pt x="1374" y="0"/>
                  </a:moveTo>
                  <a:cubicBezTo>
                    <a:pt x="482" y="0"/>
                    <a:pt x="1" y="687"/>
                    <a:pt x="266" y="1738"/>
                  </a:cubicBezTo>
                  <a:cubicBezTo>
                    <a:pt x="576" y="3012"/>
                    <a:pt x="1861" y="4334"/>
                    <a:pt x="3124" y="4703"/>
                  </a:cubicBezTo>
                  <a:cubicBezTo>
                    <a:pt x="3341" y="4764"/>
                    <a:pt x="3543" y="4794"/>
                    <a:pt x="3728" y="4794"/>
                  </a:cubicBezTo>
                  <a:cubicBezTo>
                    <a:pt x="4620" y="4794"/>
                    <a:pt x="5106" y="4113"/>
                    <a:pt x="4850" y="3048"/>
                  </a:cubicBezTo>
                  <a:cubicBezTo>
                    <a:pt x="4540" y="1786"/>
                    <a:pt x="3255" y="452"/>
                    <a:pt x="1992" y="95"/>
                  </a:cubicBezTo>
                  <a:cubicBezTo>
                    <a:pt x="1770" y="31"/>
                    <a:pt x="1563" y="0"/>
                    <a:pt x="1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0;p27">
              <a:extLst>
                <a:ext uri="{FF2B5EF4-FFF2-40B4-BE49-F238E27FC236}">
                  <a16:creationId xmlns:a16="http://schemas.microsoft.com/office/drawing/2014/main" id="{BF47F9AD-8306-3F97-362B-86B7F881F792}"/>
                </a:ext>
              </a:extLst>
            </p:cNvPr>
            <p:cNvSpPr/>
            <p:nvPr/>
          </p:nvSpPr>
          <p:spPr>
            <a:xfrm>
              <a:off x="4822584" y="3018039"/>
              <a:ext cx="101094" cy="94861"/>
            </a:xfrm>
            <a:custGeom>
              <a:avLst/>
              <a:gdLst/>
              <a:ahLst/>
              <a:cxnLst/>
              <a:rect l="l" t="t" r="r" b="b"/>
              <a:pathLst>
                <a:path w="5109" h="4794" extrusionOk="0">
                  <a:moveTo>
                    <a:pt x="1369" y="1"/>
                  </a:moveTo>
                  <a:cubicBezTo>
                    <a:pt x="483" y="1"/>
                    <a:pt x="0" y="687"/>
                    <a:pt x="256" y="1739"/>
                  </a:cubicBezTo>
                  <a:cubicBezTo>
                    <a:pt x="577" y="3013"/>
                    <a:pt x="1851" y="4334"/>
                    <a:pt x="3125" y="4703"/>
                  </a:cubicBezTo>
                  <a:cubicBezTo>
                    <a:pt x="3341" y="4764"/>
                    <a:pt x="3542" y="4793"/>
                    <a:pt x="3726" y="4793"/>
                  </a:cubicBezTo>
                  <a:cubicBezTo>
                    <a:pt x="4620" y="4793"/>
                    <a:pt x="5108" y="4107"/>
                    <a:pt x="4852" y="3060"/>
                  </a:cubicBezTo>
                  <a:cubicBezTo>
                    <a:pt x="4530" y="1786"/>
                    <a:pt x="3256" y="453"/>
                    <a:pt x="1982" y="96"/>
                  </a:cubicBezTo>
                  <a:cubicBezTo>
                    <a:pt x="1762" y="31"/>
                    <a:pt x="1557" y="1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1;p27">
              <a:extLst>
                <a:ext uri="{FF2B5EF4-FFF2-40B4-BE49-F238E27FC236}">
                  <a16:creationId xmlns:a16="http://schemas.microsoft.com/office/drawing/2014/main" id="{58700579-4326-A733-5FF3-EF3DF56E2141}"/>
                </a:ext>
              </a:extLst>
            </p:cNvPr>
            <p:cNvSpPr/>
            <p:nvPr/>
          </p:nvSpPr>
          <p:spPr>
            <a:xfrm>
              <a:off x="5042210" y="3080945"/>
              <a:ext cx="101035" cy="94940"/>
            </a:xfrm>
            <a:custGeom>
              <a:avLst/>
              <a:gdLst/>
              <a:ahLst/>
              <a:cxnLst/>
              <a:rect l="l" t="t" r="r" b="b"/>
              <a:pathLst>
                <a:path w="5106" h="4798" extrusionOk="0">
                  <a:moveTo>
                    <a:pt x="1367" y="1"/>
                  </a:moveTo>
                  <a:cubicBezTo>
                    <a:pt x="481" y="1"/>
                    <a:pt x="0" y="687"/>
                    <a:pt x="265" y="1739"/>
                  </a:cubicBezTo>
                  <a:cubicBezTo>
                    <a:pt x="575" y="3013"/>
                    <a:pt x="1849" y="4334"/>
                    <a:pt x="3123" y="4703"/>
                  </a:cubicBezTo>
                  <a:cubicBezTo>
                    <a:pt x="3341" y="4767"/>
                    <a:pt x="3545" y="4798"/>
                    <a:pt x="3731" y="4798"/>
                  </a:cubicBezTo>
                  <a:cubicBezTo>
                    <a:pt x="4620" y="4798"/>
                    <a:pt x="5105" y="4104"/>
                    <a:pt x="4849" y="3060"/>
                  </a:cubicBezTo>
                  <a:cubicBezTo>
                    <a:pt x="4528" y="1786"/>
                    <a:pt x="3254" y="453"/>
                    <a:pt x="1980" y="96"/>
                  </a:cubicBezTo>
                  <a:cubicBezTo>
                    <a:pt x="1760" y="31"/>
                    <a:pt x="1554" y="1"/>
                    <a:pt x="1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;p27">
              <a:extLst>
                <a:ext uri="{FF2B5EF4-FFF2-40B4-BE49-F238E27FC236}">
                  <a16:creationId xmlns:a16="http://schemas.microsoft.com/office/drawing/2014/main" id="{90C651F0-F8D2-D1B5-BAF3-9BB4D236DA89}"/>
                </a:ext>
              </a:extLst>
            </p:cNvPr>
            <p:cNvSpPr/>
            <p:nvPr/>
          </p:nvSpPr>
          <p:spPr>
            <a:xfrm>
              <a:off x="4768167" y="2797285"/>
              <a:ext cx="101094" cy="94861"/>
            </a:xfrm>
            <a:custGeom>
              <a:avLst/>
              <a:gdLst/>
              <a:ahLst/>
              <a:cxnLst/>
              <a:rect l="l" t="t" r="r" b="b"/>
              <a:pathLst>
                <a:path w="5109" h="4794" extrusionOk="0">
                  <a:moveTo>
                    <a:pt x="1369" y="1"/>
                  </a:moveTo>
                  <a:cubicBezTo>
                    <a:pt x="483" y="1"/>
                    <a:pt x="0" y="687"/>
                    <a:pt x="256" y="1739"/>
                  </a:cubicBezTo>
                  <a:cubicBezTo>
                    <a:pt x="577" y="3013"/>
                    <a:pt x="1851" y="4334"/>
                    <a:pt x="3125" y="4703"/>
                  </a:cubicBezTo>
                  <a:cubicBezTo>
                    <a:pt x="3340" y="4764"/>
                    <a:pt x="3542" y="4793"/>
                    <a:pt x="3725" y="4793"/>
                  </a:cubicBezTo>
                  <a:cubicBezTo>
                    <a:pt x="4620" y="4793"/>
                    <a:pt x="5108" y="4107"/>
                    <a:pt x="4851" y="3060"/>
                  </a:cubicBezTo>
                  <a:cubicBezTo>
                    <a:pt x="4530" y="1786"/>
                    <a:pt x="3256" y="453"/>
                    <a:pt x="1982" y="96"/>
                  </a:cubicBezTo>
                  <a:cubicBezTo>
                    <a:pt x="1762" y="31"/>
                    <a:pt x="1556" y="1"/>
                    <a:pt x="13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3;p27">
              <a:extLst>
                <a:ext uri="{FF2B5EF4-FFF2-40B4-BE49-F238E27FC236}">
                  <a16:creationId xmlns:a16="http://schemas.microsoft.com/office/drawing/2014/main" id="{18DC6507-CE73-1E05-8526-5E4056903F96}"/>
                </a:ext>
              </a:extLst>
            </p:cNvPr>
            <p:cNvSpPr/>
            <p:nvPr/>
          </p:nvSpPr>
          <p:spPr>
            <a:xfrm>
              <a:off x="5004574" y="2357696"/>
              <a:ext cx="127709" cy="70602"/>
            </a:xfrm>
            <a:custGeom>
              <a:avLst/>
              <a:gdLst/>
              <a:ahLst/>
              <a:cxnLst/>
              <a:rect l="l" t="t" r="r" b="b"/>
              <a:pathLst>
                <a:path w="6454" h="3568" extrusionOk="0">
                  <a:moveTo>
                    <a:pt x="3975" y="1"/>
                  </a:moveTo>
                  <a:cubicBezTo>
                    <a:pt x="2880" y="1"/>
                    <a:pt x="1668" y="430"/>
                    <a:pt x="941" y="1129"/>
                  </a:cubicBezTo>
                  <a:cubicBezTo>
                    <a:pt x="1" y="2034"/>
                    <a:pt x="251" y="3070"/>
                    <a:pt x="1513" y="3439"/>
                  </a:cubicBezTo>
                  <a:cubicBezTo>
                    <a:pt x="1812" y="3527"/>
                    <a:pt x="2140" y="3568"/>
                    <a:pt x="2479" y="3568"/>
                  </a:cubicBezTo>
                  <a:cubicBezTo>
                    <a:pt x="3573" y="3568"/>
                    <a:pt x="4783" y="3139"/>
                    <a:pt x="5501" y="2439"/>
                  </a:cubicBezTo>
                  <a:cubicBezTo>
                    <a:pt x="6454" y="1534"/>
                    <a:pt x="6204" y="487"/>
                    <a:pt x="4942" y="129"/>
                  </a:cubicBezTo>
                  <a:cubicBezTo>
                    <a:pt x="4643" y="42"/>
                    <a:pt x="4314" y="1"/>
                    <a:pt x="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4;p27">
              <a:extLst>
                <a:ext uri="{FF2B5EF4-FFF2-40B4-BE49-F238E27FC236}">
                  <a16:creationId xmlns:a16="http://schemas.microsoft.com/office/drawing/2014/main" id="{C594308D-70FF-B9C3-0D69-EE95B335BBE3}"/>
                </a:ext>
              </a:extLst>
            </p:cNvPr>
            <p:cNvSpPr/>
            <p:nvPr/>
          </p:nvSpPr>
          <p:spPr>
            <a:xfrm>
              <a:off x="5058536" y="2579638"/>
              <a:ext cx="127946" cy="70641"/>
            </a:xfrm>
            <a:custGeom>
              <a:avLst/>
              <a:gdLst/>
              <a:ahLst/>
              <a:cxnLst/>
              <a:rect l="l" t="t" r="r" b="b"/>
              <a:pathLst>
                <a:path w="6466" h="3570" extrusionOk="0">
                  <a:moveTo>
                    <a:pt x="3981" y="0"/>
                  </a:moveTo>
                  <a:cubicBezTo>
                    <a:pt x="2892" y="0"/>
                    <a:pt x="1679" y="429"/>
                    <a:pt x="953" y="1129"/>
                  </a:cubicBezTo>
                  <a:cubicBezTo>
                    <a:pt x="0" y="2046"/>
                    <a:pt x="250" y="3082"/>
                    <a:pt x="1512" y="3439"/>
                  </a:cubicBezTo>
                  <a:cubicBezTo>
                    <a:pt x="1815" y="3527"/>
                    <a:pt x="2148" y="3569"/>
                    <a:pt x="2492" y="3569"/>
                  </a:cubicBezTo>
                  <a:cubicBezTo>
                    <a:pt x="3583" y="3569"/>
                    <a:pt x="4789" y="3148"/>
                    <a:pt x="5513" y="2451"/>
                  </a:cubicBezTo>
                  <a:cubicBezTo>
                    <a:pt x="6465" y="1534"/>
                    <a:pt x="6203" y="498"/>
                    <a:pt x="4941" y="129"/>
                  </a:cubicBezTo>
                  <a:cubicBezTo>
                    <a:pt x="4645" y="42"/>
                    <a:pt x="4319" y="0"/>
                    <a:pt x="39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5;p27">
              <a:extLst>
                <a:ext uri="{FF2B5EF4-FFF2-40B4-BE49-F238E27FC236}">
                  <a16:creationId xmlns:a16="http://schemas.microsoft.com/office/drawing/2014/main" id="{6C377387-A11A-EEAC-51C4-3F580F4ED9DC}"/>
                </a:ext>
              </a:extLst>
            </p:cNvPr>
            <p:cNvSpPr/>
            <p:nvPr/>
          </p:nvSpPr>
          <p:spPr>
            <a:xfrm>
              <a:off x="5222973" y="2420939"/>
              <a:ext cx="127709" cy="70641"/>
            </a:xfrm>
            <a:custGeom>
              <a:avLst/>
              <a:gdLst/>
              <a:ahLst/>
              <a:cxnLst/>
              <a:rect l="l" t="t" r="r" b="b"/>
              <a:pathLst>
                <a:path w="6454" h="3570" extrusionOk="0">
                  <a:moveTo>
                    <a:pt x="3983" y="0"/>
                  </a:moveTo>
                  <a:cubicBezTo>
                    <a:pt x="2886" y="0"/>
                    <a:pt x="1670" y="423"/>
                    <a:pt x="941" y="1124"/>
                  </a:cubicBezTo>
                  <a:cubicBezTo>
                    <a:pt x="1" y="2041"/>
                    <a:pt x="251" y="3077"/>
                    <a:pt x="1513" y="3446"/>
                  </a:cubicBezTo>
                  <a:cubicBezTo>
                    <a:pt x="1809" y="3530"/>
                    <a:pt x="2135" y="3570"/>
                    <a:pt x="2472" y="3570"/>
                  </a:cubicBezTo>
                  <a:cubicBezTo>
                    <a:pt x="3568" y="3570"/>
                    <a:pt x="4782" y="3147"/>
                    <a:pt x="5501" y="2446"/>
                  </a:cubicBezTo>
                  <a:cubicBezTo>
                    <a:pt x="6454" y="1529"/>
                    <a:pt x="6204" y="493"/>
                    <a:pt x="4942" y="124"/>
                  </a:cubicBezTo>
                  <a:cubicBezTo>
                    <a:pt x="4645" y="40"/>
                    <a:pt x="4320" y="0"/>
                    <a:pt x="39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6;p27">
              <a:extLst>
                <a:ext uri="{FF2B5EF4-FFF2-40B4-BE49-F238E27FC236}">
                  <a16:creationId xmlns:a16="http://schemas.microsoft.com/office/drawing/2014/main" id="{30D884A4-62ED-4151-9292-A039573A632E}"/>
                </a:ext>
              </a:extLst>
            </p:cNvPr>
            <p:cNvSpPr/>
            <p:nvPr/>
          </p:nvSpPr>
          <p:spPr>
            <a:xfrm>
              <a:off x="4840116" y="2516455"/>
              <a:ext cx="127946" cy="70641"/>
            </a:xfrm>
            <a:custGeom>
              <a:avLst/>
              <a:gdLst/>
              <a:ahLst/>
              <a:cxnLst/>
              <a:rect l="l" t="t" r="r" b="b"/>
              <a:pathLst>
                <a:path w="6466" h="3570" extrusionOk="0">
                  <a:moveTo>
                    <a:pt x="3974" y="1"/>
                  </a:moveTo>
                  <a:cubicBezTo>
                    <a:pt x="2883" y="1"/>
                    <a:pt x="1678" y="422"/>
                    <a:pt x="953" y="1119"/>
                  </a:cubicBezTo>
                  <a:cubicBezTo>
                    <a:pt x="1" y="2036"/>
                    <a:pt x="251" y="3072"/>
                    <a:pt x="1513" y="3441"/>
                  </a:cubicBezTo>
                  <a:cubicBezTo>
                    <a:pt x="1812" y="3528"/>
                    <a:pt x="2141" y="3570"/>
                    <a:pt x="2481" y="3570"/>
                  </a:cubicBezTo>
                  <a:cubicBezTo>
                    <a:pt x="3579" y="3570"/>
                    <a:pt x="4796" y="3141"/>
                    <a:pt x="5514" y="2441"/>
                  </a:cubicBezTo>
                  <a:cubicBezTo>
                    <a:pt x="6466" y="1524"/>
                    <a:pt x="6204" y="488"/>
                    <a:pt x="4954" y="131"/>
                  </a:cubicBezTo>
                  <a:cubicBezTo>
                    <a:pt x="4651" y="43"/>
                    <a:pt x="4319" y="1"/>
                    <a:pt x="3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7;p27">
              <a:extLst>
                <a:ext uri="{FF2B5EF4-FFF2-40B4-BE49-F238E27FC236}">
                  <a16:creationId xmlns:a16="http://schemas.microsoft.com/office/drawing/2014/main" id="{BC4C822F-2FD6-3BED-EE9F-76AF3FF9489A}"/>
                </a:ext>
              </a:extLst>
            </p:cNvPr>
            <p:cNvSpPr/>
            <p:nvPr/>
          </p:nvSpPr>
          <p:spPr>
            <a:xfrm>
              <a:off x="5512530" y="2832072"/>
              <a:ext cx="80832" cy="112254"/>
            </a:xfrm>
            <a:custGeom>
              <a:avLst/>
              <a:gdLst/>
              <a:ahLst/>
              <a:cxnLst/>
              <a:rect l="l" t="t" r="r" b="b"/>
              <a:pathLst>
                <a:path w="4085" h="5673" extrusionOk="0">
                  <a:moveTo>
                    <a:pt x="2569" y="1"/>
                  </a:moveTo>
                  <a:cubicBezTo>
                    <a:pt x="2219" y="1"/>
                    <a:pt x="1835" y="173"/>
                    <a:pt x="1465" y="528"/>
                  </a:cubicBezTo>
                  <a:cubicBezTo>
                    <a:pt x="512" y="1445"/>
                    <a:pt x="0" y="3219"/>
                    <a:pt x="322" y="4493"/>
                  </a:cubicBezTo>
                  <a:cubicBezTo>
                    <a:pt x="516" y="5264"/>
                    <a:pt x="972" y="5673"/>
                    <a:pt x="1510" y="5673"/>
                  </a:cubicBezTo>
                  <a:cubicBezTo>
                    <a:pt x="1862" y="5673"/>
                    <a:pt x="2248" y="5498"/>
                    <a:pt x="2620" y="5136"/>
                  </a:cubicBezTo>
                  <a:cubicBezTo>
                    <a:pt x="3572" y="4219"/>
                    <a:pt x="4084" y="2445"/>
                    <a:pt x="3763" y="1183"/>
                  </a:cubicBezTo>
                  <a:cubicBezTo>
                    <a:pt x="3568" y="410"/>
                    <a:pt x="3110" y="1"/>
                    <a:pt x="2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8;p27">
              <a:extLst>
                <a:ext uri="{FF2B5EF4-FFF2-40B4-BE49-F238E27FC236}">
                  <a16:creationId xmlns:a16="http://schemas.microsoft.com/office/drawing/2014/main" id="{411A67AD-7EB8-694F-A2DE-AFF2615774E2}"/>
                </a:ext>
              </a:extLst>
            </p:cNvPr>
            <p:cNvSpPr/>
            <p:nvPr/>
          </p:nvSpPr>
          <p:spPr>
            <a:xfrm>
              <a:off x="5402747" y="2801104"/>
              <a:ext cx="80575" cy="112373"/>
            </a:xfrm>
            <a:custGeom>
              <a:avLst/>
              <a:gdLst/>
              <a:ahLst/>
              <a:cxnLst/>
              <a:rect l="l" t="t" r="r" b="b"/>
              <a:pathLst>
                <a:path w="4072" h="5679" extrusionOk="0">
                  <a:moveTo>
                    <a:pt x="2558" y="0"/>
                  </a:moveTo>
                  <a:cubicBezTo>
                    <a:pt x="2207" y="0"/>
                    <a:pt x="1823" y="173"/>
                    <a:pt x="1453" y="534"/>
                  </a:cubicBezTo>
                  <a:cubicBezTo>
                    <a:pt x="500" y="1450"/>
                    <a:pt x="0" y="3224"/>
                    <a:pt x="322" y="4498"/>
                  </a:cubicBezTo>
                  <a:cubicBezTo>
                    <a:pt x="516" y="5269"/>
                    <a:pt x="968" y="5678"/>
                    <a:pt x="1502" y="5678"/>
                  </a:cubicBezTo>
                  <a:cubicBezTo>
                    <a:pt x="1851" y="5678"/>
                    <a:pt x="2236" y="5504"/>
                    <a:pt x="2608" y="5141"/>
                  </a:cubicBezTo>
                  <a:cubicBezTo>
                    <a:pt x="3560" y="4225"/>
                    <a:pt x="4072" y="2451"/>
                    <a:pt x="3751" y="1177"/>
                  </a:cubicBezTo>
                  <a:cubicBezTo>
                    <a:pt x="3556" y="411"/>
                    <a:pt x="3098" y="0"/>
                    <a:pt x="25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;p27">
              <a:extLst>
                <a:ext uri="{FF2B5EF4-FFF2-40B4-BE49-F238E27FC236}">
                  <a16:creationId xmlns:a16="http://schemas.microsoft.com/office/drawing/2014/main" id="{B4639396-054A-EA6D-8BFD-21090E12111E}"/>
                </a:ext>
              </a:extLst>
            </p:cNvPr>
            <p:cNvSpPr/>
            <p:nvPr/>
          </p:nvSpPr>
          <p:spPr>
            <a:xfrm>
              <a:off x="5292706" y="2770413"/>
              <a:ext cx="80594" cy="112195"/>
            </a:xfrm>
            <a:custGeom>
              <a:avLst/>
              <a:gdLst/>
              <a:ahLst/>
              <a:cxnLst/>
              <a:rect l="l" t="t" r="r" b="b"/>
              <a:pathLst>
                <a:path w="4073" h="5670" extrusionOk="0">
                  <a:moveTo>
                    <a:pt x="2563" y="0"/>
                  </a:moveTo>
                  <a:cubicBezTo>
                    <a:pt x="2212" y="0"/>
                    <a:pt x="1825" y="175"/>
                    <a:pt x="1453" y="537"/>
                  </a:cubicBezTo>
                  <a:cubicBezTo>
                    <a:pt x="501" y="1442"/>
                    <a:pt x="1" y="3216"/>
                    <a:pt x="322" y="4490"/>
                  </a:cubicBezTo>
                  <a:cubicBezTo>
                    <a:pt x="517" y="5260"/>
                    <a:pt x="968" y="5669"/>
                    <a:pt x="1506" y="5669"/>
                  </a:cubicBezTo>
                  <a:cubicBezTo>
                    <a:pt x="1856" y="5669"/>
                    <a:pt x="2244" y="5495"/>
                    <a:pt x="2620" y="5133"/>
                  </a:cubicBezTo>
                  <a:cubicBezTo>
                    <a:pt x="3561" y="4216"/>
                    <a:pt x="4073" y="2442"/>
                    <a:pt x="3751" y="1180"/>
                  </a:cubicBezTo>
                  <a:cubicBezTo>
                    <a:pt x="3557" y="409"/>
                    <a:pt x="3101" y="0"/>
                    <a:pt x="25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130;p27">
            <a:extLst>
              <a:ext uri="{FF2B5EF4-FFF2-40B4-BE49-F238E27FC236}">
                <a16:creationId xmlns:a16="http://schemas.microsoft.com/office/drawing/2014/main" id="{846FB086-DA54-D2F7-D057-D54819187B36}"/>
              </a:ext>
            </a:extLst>
          </p:cNvPr>
          <p:cNvGrpSpPr/>
          <p:nvPr/>
        </p:nvGrpSpPr>
        <p:grpSpPr>
          <a:xfrm>
            <a:off x="6755989" y="3092316"/>
            <a:ext cx="2446652" cy="2369609"/>
            <a:chOff x="4617482" y="3203571"/>
            <a:chExt cx="1104036" cy="1069269"/>
          </a:xfrm>
        </p:grpSpPr>
        <p:sp>
          <p:nvSpPr>
            <p:cNvPr id="7" name="Google Shape;131;p27">
              <a:extLst>
                <a:ext uri="{FF2B5EF4-FFF2-40B4-BE49-F238E27FC236}">
                  <a16:creationId xmlns:a16="http://schemas.microsoft.com/office/drawing/2014/main" id="{6DE6AE5B-E1A8-9165-E731-B3AB99AEB2B6}"/>
                </a:ext>
              </a:extLst>
            </p:cNvPr>
            <p:cNvSpPr/>
            <p:nvPr/>
          </p:nvSpPr>
          <p:spPr>
            <a:xfrm>
              <a:off x="5020602" y="3628240"/>
              <a:ext cx="290738" cy="290975"/>
            </a:xfrm>
            <a:custGeom>
              <a:avLst/>
              <a:gdLst/>
              <a:ahLst/>
              <a:cxnLst/>
              <a:rect l="l" t="t" r="r" b="b"/>
              <a:pathLst>
                <a:path w="14693" h="14705" extrusionOk="0">
                  <a:moveTo>
                    <a:pt x="7346" y="1"/>
                  </a:moveTo>
                  <a:cubicBezTo>
                    <a:pt x="3286" y="1"/>
                    <a:pt x="0" y="3287"/>
                    <a:pt x="0" y="7347"/>
                  </a:cubicBezTo>
                  <a:cubicBezTo>
                    <a:pt x="0" y="11407"/>
                    <a:pt x="3286" y="14705"/>
                    <a:pt x="7346" y="14705"/>
                  </a:cubicBezTo>
                  <a:cubicBezTo>
                    <a:pt x="11406" y="14705"/>
                    <a:pt x="14692" y="11407"/>
                    <a:pt x="14692" y="7347"/>
                  </a:cubicBezTo>
                  <a:cubicBezTo>
                    <a:pt x="14692" y="3287"/>
                    <a:pt x="11406" y="1"/>
                    <a:pt x="7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;p27">
              <a:extLst>
                <a:ext uri="{FF2B5EF4-FFF2-40B4-BE49-F238E27FC236}">
                  <a16:creationId xmlns:a16="http://schemas.microsoft.com/office/drawing/2014/main" id="{E3DDA9FE-1014-54E0-7851-E4CBCF4C744C}"/>
                </a:ext>
              </a:extLst>
            </p:cNvPr>
            <p:cNvSpPr/>
            <p:nvPr/>
          </p:nvSpPr>
          <p:spPr>
            <a:xfrm>
              <a:off x="4622904" y="3752013"/>
              <a:ext cx="910819" cy="520827"/>
            </a:xfrm>
            <a:custGeom>
              <a:avLst/>
              <a:gdLst/>
              <a:ahLst/>
              <a:cxnLst/>
              <a:rect l="l" t="t" r="r" b="b"/>
              <a:pathLst>
                <a:path w="46030" h="26321" extrusionOk="0">
                  <a:moveTo>
                    <a:pt x="25264" y="1"/>
                  </a:moveTo>
                  <a:cubicBezTo>
                    <a:pt x="24853" y="1"/>
                    <a:pt x="24439" y="42"/>
                    <a:pt x="24027" y="127"/>
                  </a:cubicBezTo>
                  <a:lnTo>
                    <a:pt x="0" y="5057"/>
                  </a:lnTo>
                  <a:cubicBezTo>
                    <a:pt x="298" y="6461"/>
                    <a:pt x="953" y="7783"/>
                    <a:pt x="1929" y="8890"/>
                  </a:cubicBezTo>
                  <a:lnTo>
                    <a:pt x="14788" y="23452"/>
                  </a:lnTo>
                  <a:cubicBezTo>
                    <a:pt x="16422" y="25297"/>
                    <a:pt x="18747" y="26320"/>
                    <a:pt x="21148" y="26320"/>
                  </a:cubicBezTo>
                  <a:cubicBezTo>
                    <a:pt x="21721" y="26320"/>
                    <a:pt x="22299" y="26262"/>
                    <a:pt x="22872" y="26142"/>
                  </a:cubicBezTo>
                  <a:lnTo>
                    <a:pt x="42160" y="22118"/>
                  </a:lnTo>
                  <a:cubicBezTo>
                    <a:pt x="43625" y="21821"/>
                    <a:pt x="44947" y="21142"/>
                    <a:pt x="46030" y="20189"/>
                  </a:cubicBezTo>
                  <a:lnTo>
                    <a:pt x="29814" y="2032"/>
                  </a:lnTo>
                  <a:cubicBezTo>
                    <a:pt x="28642" y="726"/>
                    <a:pt x="26981" y="1"/>
                    <a:pt x="25264" y="1"/>
                  </a:cubicBezTo>
                  <a:close/>
                </a:path>
              </a:pathLst>
            </a:custGeom>
            <a:solidFill>
              <a:srgbClr val="3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;p27">
              <a:extLst>
                <a:ext uri="{FF2B5EF4-FFF2-40B4-BE49-F238E27FC236}">
                  <a16:creationId xmlns:a16="http://schemas.microsoft.com/office/drawing/2014/main" id="{11052AC7-EF44-D2E0-185D-62096F2EB827}"/>
                </a:ext>
              </a:extLst>
            </p:cNvPr>
            <p:cNvSpPr/>
            <p:nvPr/>
          </p:nvSpPr>
          <p:spPr>
            <a:xfrm>
              <a:off x="4617482" y="3203571"/>
              <a:ext cx="724717" cy="648496"/>
            </a:xfrm>
            <a:custGeom>
              <a:avLst/>
              <a:gdLst/>
              <a:ahLst/>
              <a:cxnLst/>
              <a:rect l="l" t="t" r="r" b="b"/>
              <a:pathLst>
                <a:path w="36625" h="32773" extrusionOk="0">
                  <a:moveTo>
                    <a:pt x="33923" y="1"/>
                  </a:moveTo>
                  <a:cubicBezTo>
                    <a:pt x="33736" y="1"/>
                    <a:pt x="33549" y="7"/>
                    <a:pt x="33362" y="19"/>
                  </a:cubicBezTo>
                  <a:lnTo>
                    <a:pt x="11800" y="4519"/>
                  </a:lnTo>
                  <a:cubicBezTo>
                    <a:pt x="9549" y="5317"/>
                    <a:pt x="7740" y="7031"/>
                    <a:pt x="6811" y="9246"/>
                  </a:cubicBezTo>
                  <a:lnTo>
                    <a:pt x="322" y="28951"/>
                  </a:lnTo>
                  <a:cubicBezTo>
                    <a:pt x="12" y="30225"/>
                    <a:pt x="1" y="31522"/>
                    <a:pt x="274" y="32773"/>
                  </a:cubicBezTo>
                  <a:lnTo>
                    <a:pt x="24289" y="27843"/>
                  </a:lnTo>
                  <a:cubicBezTo>
                    <a:pt x="26432" y="27403"/>
                    <a:pt x="28171" y="25855"/>
                    <a:pt x="28861" y="23783"/>
                  </a:cubicBezTo>
                  <a:lnTo>
                    <a:pt x="36624" y="435"/>
                  </a:lnTo>
                  <a:cubicBezTo>
                    <a:pt x="35762" y="148"/>
                    <a:pt x="34850" y="1"/>
                    <a:pt x="339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4;p27">
              <a:extLst>
                <a:ext uri="{FF2B5EF4-FFF2-40B4-BE49-F238E27FC236}">
                  <a16:creationId xmlns:a16="http://schemas.microsoft.com/office/drawing/2014/main" id="{F3B8CF52-88D2-95BB-6C92-F524217D34AB}"/>
                </a:ext>
              </a:extLst>
            </p:cNvPr>
            <p:cNvSpPr/>
            <p:nvPr/>
          </p:nvSpPr>
          <p:spPr>
            <a:xfrm>
              <a:off x="5174908" y="3212179"/>
              <a:ext cx="546610" cy="939332"/>
            </a:xfrm>
            <a:custGeom>
              <a:avLst/>
              <a:gdLst/>
              <a:ahLst/>
              <a:cxnLst/>
              <a:rect l="l" t="t" r="r" b="b"/>
              <a:pathLst>
                <a:path w="27624" h="47471" extrusionOk="0">
                  <a:moveTo>
                    <a:pt x="8454" y="0"/>
                  </a:moveTo>
                  <a:lnTo>
                    <a:pt x="691" y="23336"/>
                  </a:lnTo>
                  <a:cubicBezTo>
                    <a:pt x="1" y="25408"/>
                    <a:pt x="477" y="27706"/>
                    <a:pt x="1930" y="29337"/>
                  </a:cubicBezTo>
                  <a:lnTo>
                    <a:pt x="18134" y="47470"/>
                  </a:lnTo>
                  <a:cubicBezTo>
                    <a:pt x="19241" y="46494"/>
                    <a:pt x="20099" y="45232"/>
                    <a:pt x="20587" y="43779"/>
                  </a:cubicBezTo>
                  <a:lnTo>
                    <a:pt x="26754" y="25206"/>
                  </a:lnTo>
                  <a:cubicBezTo>
                    <a:pt x="27623" y="22622"/>
                    <a:pt x="27183" y="19812"/>
                    <a:pt x="25623" y="17621"/>
                  </a:cubicBezTo>
                  <a:lnTo>
                    <a:pt x="11431" y="1727"/>
                  </a:lnTo>
                  <a:cubicBezTo>
                    <a:pt x="10562" y="941"/>
                    <a:pt x="9538" y="357"/>
                    <a:pt x="8454" y="0"/>
                  </a:cubicBezTo>
                  <a:close/>
                </a:path>
              </a:pathLst>
            </a:custGeom>
            <a:solidFill>
              <a:srgbClr val="742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5;p27">
              <a:extLst>
                <a:ext uri="{FF2B5EF4-FFF2-40B4-BE49-F238E27FC236}">
                  <a16:creationId xmlns:a16="http://schemas.microsoft.com/office/drawing/2014/main" id="{8F21EEE6-84E3-7727-1AFE-C63C3BE9E355}"/>
                </a:ext>
              </a:extLst>
            </p:cNvPr>
            <p:cNvSpPr/>
            <p:nvPr/>
          </p:nvSpPr>
          <p:spPr>
            <a:xfrm>
              <a:off x="4843975" y="3392605"/>
              <a:ext cx="106575" cy="91280"/>
            </a:xfrm>
            <a:custGeom>
              <a:avLst/>
              <a:gdLst/>
              <a:ahLst/>
              <a:cxnLst/>
              <a:rect l="l" t="t" r="r" b="b"/>
              <a:pathLst>
                <a:path w="5386" h="4613" extrusionOk="0">
                  <a:moveTo>
                    <a:pt x="3903" y="0"/>
                  </a:moveTo>
                  <a:cubicBezTo>
                    <a:pt x="3758" y="0"/>
                    <a:pt x="3602" y="16"/>
                    <a:pt x="3437" y="50"/>
                  </a:cubicBezTo>
                  <a:cubicBezTo>
                    <a:pt x="2140" y="312"/>
                    <a:pt x="758" y="1538"/>
                    <a:pt x="354" y="2788"/>
                  </a:cubicBezTo>
                  <a:cubicBezTo>
                    <a:pt x="1" y="3868"/>
                    <a:pt x="498" y="4612"/>
                    <a:pt x="1483" y="4612"/>
                  </a:cubicBezTo>
                  <a:cubicBezTo>
                    <a:pt x="1628" y="4612"/>
                    <a:pt x="1784" y="4596"/>
                    <a:pt x="1949" y="4562"/>
                  </a:cubicBezTo>
                  <a:cubicBezTo>
                    <a:pt x="3247" y="4289"/>
                    <a:pt x="4616" y="3074"/>
                    <a:pt x="5033" y="1824"/>
                  </a:cubicBezTo>
                  <a:cubicBezTo>
                    <a:pt x="5386" y="745"/>
                    <a:pt x="4888" y="0"/>
                    <a:pt x="39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6;p27">
              <a:extLst>
                <a:ext uri="{FF2B5EF4-FFF2-40B4-BE49-F238E27FC236}">
                  <a16:creationId xmlns:a16="http://schemas.microsoft.com/office/drawing/2014/main" id="{2B213CC4-667C-A69A-C31A-291762923750}"/>
                </a:ext>
              </a:extLst>
            </p:cNvPr>
            <p:cNvSpPr/>
            <p:nvPr/>
          </p:nvSpPr>
          <p:spPr>
            <a:xfrm>
              <a:off x="4996659" y="3562465"/>
              <a:ext cx="106556" cy="91300"/>
            </a:xfrm>
            <a:custGeom>
              <a:avLst/>
              <a:gdLst/>
              <a:ahLst/>
              <a:cxnLst/>
              <a:rect l="l" t="t" r="r" b="b"/>
              <a:pathLst>
                <a:path w="5385" h="4614" extrusionOk="0">
                  <a:moveTo>
                    <a:pt x="3903" y="1"/>
                  </a:moveTo>
                  <a:cubicBezTo>
                    <a:pt x="3757" y="1"/>
                    <a:pt x="3602" y="17"/>
                    <a:pt x="3437" y="50"/>
                  </a:cubicBezTo>
                  <a:cubicBezTo>
                    <a:pt x="2139" y="324"/>
                    <a:pt x="770" y="1551"/>
                    <a:pt x="353" y="2789"/>
                  </a:cubicBezTo>
                  <a:cubicBezTo>
                    <a:pt x="1" y="3877"/>
                    <a:pt x="496" y="4613"/>
                    <a:pt x="1478" y="4613"/>
                  </a:cubicBezTo>
                  <a:cubicBezTo>
                    <a:pt x="1624" y="4613"/>
                    <a:pt x="1782" y="4597"/>
                    <a:pt x="1948" y="4563"/>
                  </a:cubicBezTo>
                  <a:cubicBezTo>
                    <a:pt x="3234" y="4301"/>
                    <a:pt x="4615" y="3075"/>
                    <a:pt x="5032" y="1824"/>
                  </a:cubicBezTo>
                  <a:cubicBezTo>
                    <a:pt x="5385" y="745"/>
                    <a:pt x="4888" y="1"/>
                    <a:pt x="3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7;p27">
              <a:extLst>
                <a:ext uri="{FF2B5EF4-FFF2-40B4-BE49-F238E27FC236}">
                  <a16:creationId xmlns:a16="http://schemas.microsoft.com/office/drawing/2014/main" id="{FD8B8E2E-F92C-1F84-99B9-D1F90DE2478D}"/>
                </a:ext>
              </a:extLst>
            </p:cNvPr>
            <p:cNvSpPr/>
            <p:nvPr/>
          </p:nvSpPr>
          <p:spPr>
            <a:xfrm>
              <a:off x="4772857" y="3608570"/>
              <a:ext cx="106516" cy="91201"/>
            </a:xfrm>
            <a:custGeom>
              <a:avLst/>
              <a:gdLst/>
              <a:ahLst/>
              <a:cxnLst/>
              <a:rect l="l" t="t" r="r" b="b"/>
              <a:pathLst>
                <a:path w="5383" h="4609" extrusionOk="0">
                  <a:moveTo>
                    <a:pt x="3917" y="0"/>
                  </a:moveTo>
                  <a:cubicBezTo>
                    <a:pt x="3767" y="0"/>
                    <a:pt x="3607" y="18"/>
                    <a:pt x="3436" y="54"/>
                  </a:cubicBezTo>
                  <a:cubicBezTo>
                    <a:pt x="2150" y="316"/>
                    <a:pt x="769" y="1542"/>
                    <a:pt x="352" y="2781"/>
                  </a:cubicBezTo>
                  <a:cubicBezTo>
                    <a:pt x="1" y="3865"/>
                    <a:pt x="491" y="4608"/>
                    <a:pt x="1466" y="4608"/>
                  </a:cubicBezTo>
                  <a:cubicBezTo>
                    <a:pt x="1616" y="4608"/>
                    <a:pt x="1777" y="4591"/>
                    <a:pt x="1947" y="4555"/>
                  </a:cubicBezTo>
                  <a:cubicBezTo>
                    <a:pt x="3245" y="4293"/>
                    <a:pt x="4614" y="3066"/>
                    <a:pt x="5031" y="1828"/>
                  </a:cubicBezTo>
                  <a:cubicBezTo>
                    <a:pt x="5382" y="744"/>
                    <a:pt x="4892" y="0"/>
                    <a:pt x="3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8;p27">
              <a:extLst>
                <a:ext uri="{FF2B5EF4-FFF2-40B4-BE49-F238E27FC236}">
                  <a16:creationId xmlns:a16="http://schemas.microsoft.com/office/drawing/2014/main" id="{B4961746-6788-9618-AE1E-201279E61F53}"/>
                </a:ext>
              </a:extLst>
            </p:cNvPr>
            <p:cNvSpPr/>
            <p:nvPr/>
          </p:nvSpPr>
          <p:spPr>
            <a:xfrm>
              <a:off x="5067796" y="3346638"/>
              <a:ext cx="106536" cy="91300"/>
            </a:xfrm>
            <a:custGeom>
              <a:avLst/>
              <a:gdLst/>
              <a:ahLst/>
              <a:cxnLst/>
              <a:rect l="l" t="t" r="r" b="b"/>
              <a:pathLst>
                <a:path w="5384" h="4614" extrusionOk="0">
                  <a:moveTo>
                    <a:pt x="3908" y="1"/>
                  </a:moveTo>
                  <a:cubicBezTo>
                    <a:pt x="3761" y="1"/>
                    <a:pt x="3604" y="17"/>
                    <a:pt x="3437" y="51"/>
                  </a:cubicBezTo>
                  <a:cubicBezTo>
                    <a:pt x="2140" y="313"/>
                    <a:pt x="758" y="1540"/>
                    <a:pt x="354" y="2790"/>
                  </a:cubicBezTo>
                  <a:cubicBezTo>
                    <a:pt x="1" y="3869"/>
                    <a:pt x="498" y="4614"/>
                    <a:pt x="1483" y="4614"/>
                  </a:cubicBezTo>
                  <a:cubicBezTo>
                    <a:pt x="1628" y="4614"/>
                    <a:pt x="1784" y="4597"/>
                    <a:pt x="1949" y="4564"/>
                  </a:cubicBezTo>
                  <a:cubicBezTo>
                    <a:pt x="3235" y="4290"/>
                    <a:pt x="4616" y="3064"/>
                    <a:pt x="5021" y="1825"/>
                  </a:cubicBezTo>
                  <a:cubicBezTo>
                    <a:pt x="5384" y="737"/>
                    <a:pt x="4889" y="1"/>
                    <a:pt x="3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9;p27">
              <a:extLst>
                <a:ext uri="{FF2B5EF4-FFF2-40B4-BE49-F238E27FC236}">
                  <a16:creationId xmlns:a16="http://schemas.microsoft.com/office/drawing/2014/main" id="{DDA66F9B-8BBE-7F6E-7A3E-C76ADA64DA33}"/>
                </a:ext>
              </a:extLst>
            </p:cNvPr>
            <p:cNvSpPr/>
            <p:nvPr/>
          </p:nvSpPr>
          <p:spPr>
            <a:xfrm>
              <a:off x="4808416" y="3500509"/>
              <a:ext cx="106556" cy="91280"/>
            </a:xfrm>
            <a:custGeom>
              <a:avLst/>
              <a:gdLst/>
              <a:ahLst/>
              <a:cxnLst/>
              <a:rect l="l" t="t" r="r" b="b"/>
              <a:pathLst>
                <a:path w="5385" h="4613" extrusionOk="0">
                  <a:moveTo>
                    <a:pt x="3902" y="0"/>
                  </a:moveTo>
                  <a:cubicBezTo>
                    <a:pt x="3757" y="0"/>
                    <a:pt x="3602" y="16"/>
                    <a:pt x="3437" y="50"/>
                  </a:cubicBezTo>
                  <a:cubicBezTo>
                    <a:pt x="2139" y="324"/>
                    <a:pt x="770" y="1538"/>
                    <a:pt x="353" y="2789"/>
                  </a:cubicBezTo>
                  <a:cubicBezTo>
                    <a:pt x="0" y="3877"/>
                    <a:pt x="496" y="4613"/>
                    <a:pt x="1478" y="4613"/>
                  </a:cubicBezTo>
                  <a:cubicBezTo>
                    <a:pt x="1624" y="4613"/>
                    <a:pt x="1781" y="4597"/>
                    <a:pt x="1948" y="4563"/>
                  </a:cubicBezTo>
                  <a:cubicBezTo>
                    <a:pt x="3246" y="4301"/>
                    <a:pt x="4615" y="3074"/>
                    <a:pt x="5032" y="1824"/>
                  </a:cubicBezTo>
                  <a:cubicBezTo>
                    <a:pt x="5385" y="745"/>
                    <a:pt x="4887" y="0"/>
                    <a:pt x="3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0;p27">
              <a:extLst>
                <a:ext uri="{FF2B5EF4-FFF2-40B4-BE49-F238E27FC236}">
                  <a16:creationId xmlns:a16="http://schemas.microsoft.com/office/drawing/2014/main" id="{25142145-1CF4-B60C-603E-5336787D7D49}"/>
                </a:ext>
              </a:extLst>
            </p:cNvPr>
            <p:cNvSpPr/>
            <p:nvPr/>
          </p:nvSpPr>
          <p:spPr>
            <a:xfrm>
              <a:off x="5032237" y="3454561"/>
              <a:ext cx="106556" cy="91300"/>
            </a:xfrm>
            <a:custGeom>
              <a:avLst/>
              <a:gdLst/>
              <a:ahLst/>
              <a:cxnLst/>
              <a:rect l="l" t="t" r="r" b="b"/>
              <a:pathLst>
                <a:path w="5385" h="4614" extrusionOk="0">
                  <a:moveTo>
                    <a:pt x="3902" y="1"/>
                  </a:moveTo>
                  <a:cubicBezTo>
                    <a:pt x="3757" y="1"/>
                    <a:pt x="3602" y="17"/>
                    <a:pt x="3436" y="50"/>
                  </a:cubicBezTo>
                  <a:cubicBezTo>
                    <a:pt x="2139" y="324"/>
                    <a:pt x="769" y="1539"/>
                    <a:pt x="353" y="2789"/>
                  </a:cubicBezTo>
                  <a:cubicBezTo>
                    <a:pt x="0" y="3877"/>
                    <a:pt x="496" y="4613"/>
                    <a:pt x="1478" y="4613"/>
                  </a:cubicBezTo>
                  <a:cubicBezTo>
                    <a:pt x="1624" y="4613"/>
                    <a:pt x="1781" y="4597"/>
                    <a:pt x="1948" y="4563"/>
                  </a:cubicBezTo>
                  <a:cubicBezTo>
                    <a:pt x="3234" y="4301"/>
                    <a:pt x="4615" y="3075"/>
                    <a:pt x="5032" y="1824"/>
                  </a:cubicBezTo>
                  <a:cubicBezTo>
                    <a:pt x="5385" y="745"/>
                    <a:pt x="4887" y="1"/>
                    <a:pt x="39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1;p27">
              <a:extLst>
                <a:ext uri="{FF2B5EF4-FFF2-40B4-BE49-F238E27FC236}">
                  <a16:creationId xmlns:a16="http://schemas.microsoft.com/office/drawing/2014/main" id="{2B27D775-B5C5-2FC1-BA45-926EB3B3D46F}"/>
                </a:ext>
              </a:extLst>
            </p:cNvPr>
            <p:cNvSpPr/>
            <p:nvPr/>
          </p:nvSpPr>
          <p:spPr>
            <a:xfrm>
              <a:off x="4823395" y="3916312"/>
              <a:ext cx="126779" cy="72957"/>
            </a:xfrm>
            <a:custGeom>
              <a:avLst/>
              <a:gdLst/>
              <a:ahLst/>
              <a:cxnLst/>
              <a:rect l="l" t="t" r="r" b="b"/>
              <a:pathLst>
                <a:path w="6407" h="3687" extrusionOk="0">
                  <a:moveTo>
                    <a:pt x="2291" y="1"/>
                  </a:moveTo>
                  <a:cubicBezTo>
                    <a:pt x="2063" y="1"/>
                    <a:pt x="1842" y="21"/>
                    <a:pt x="1632" y="63"/>
                  </a:cubicBezTo>
                  <a:cubicBezTo>
                    <a:pt x="346" y="337"/>
                    <a:pt x="1" y="1349"/>
                    <a:pt x="870" y="2326"/>
                  </a:cubicBezTo>
                  <a:cubicBezTo>
                    <a:pt x="1597" y="3152"/>
                    <a:pt x="2939" y="3687"/>
                    <a:pt x="4111" y="3687"/>
                  </a:cubicBezTo>
                  <a:cubicBezTo>
                    <a:pt x="4341" y="3687"/>
                    <a:pt x="4564" y="3666"/>
                    <a:pt x="4775" y="3623"/>
                  </a:cubicBezTo>
                  <a:cubicBezTo>
                    <a:pt x="6061" y="3361"/>
                    <a:pt x="6406" y="2349"/>
                    <a:pt x="5537" y="1373"/>
                  </a:cubicBezTo>
                  <a:cubicBezTo>
                    <a:pt x="4808" y="545"/>
                    <a:pt x="3469" y="1"/>
                    <a:pt x="2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2;p27">
              <a:extLst>
                <a:ext uri="{FF2B5EF4-FFF2-40B4-BE49-F238E27FC236}">
                  <a16:creationId xmlns:a16="http://schemas.microsoft.com/office/drawing/2014/main" id="{CD9A6B19-2E4C-B3A7-4219-67BE6D59A35B}"/>
                </a:ext>
              </a:extLst>
            </p:cNvPr>
            <p:cNvSpPr/>
            <p:nvPr/>
          </p:nvSpPr>
          <p:spPr>
            <a:xfrm>
              <a:off x="5010471" y="3978526"/>
              <a:ext cx="126759" cy="73036"/>
            </a:xfrm>
            <a:custGeom>
              <a:avLst/>
              <a:gdLst/>
              <a:ahLst/>
              <a:cxnLst/>
              <a:rect l="l" t="t" r="r" b="b"/>
              <a:pathLst>
                <a:path w="6406" h="3691" extrusionOk="0">
                  <a:moveTo>
                    <a:pt x="2298" y="0"/>
                  </a:moveTo>
                  <a:cubicBezTo>
                    <a:pt x="2071" y="0"/>
                    <a:pt x="1851" y="20"/>
                    <a:pt x="1643" y="63"/>
                  </a:cubicBezTo>
                  <a:cubicBezTo>
                    <a:pt x="345" y="337"/>
                    <a:pt x="0" y="1349"/>
                    <a:pt x="869" y="2325"/>
                  </a:cubicBezTo>
                  <a:cubicBezTo>
                    <a:pt x="1593" y="3148"/>
                    <a:pt x="2928" y="3690"/>
                    <a:pt x="4104" y="3690"/>
                  </a:cubicBezTo>
                  <a:cubicBezTo>
                    <a:pt x="4340" y="3690"/>
                    <a:pt x="4570" y="3668"/>
                    <a:pt x="4787" y="3623"/>
                  </a:cubicBezTo>
                  <a:cubicBezTo>
                    <a:pt x="6072" y="3361"/>
                    <a:pt x="6406" y="2349"/>
                    <a:pt x="5549" y="1372"/>
                  </a:cubicBezTo>
                  <a:cubicBezTo>
                    <a:pt x="4820" y="544"/>
                    <a:pt x="3472" y="0"/>
                    <a:pt x="22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3;p27">
              <a:extLst>
                <a:ext uri="{FF2B5EF4-FFF2-40B4-BE49-F238E27FC236}">
                  <a16:creationId xmlns:a16="http://schemas.microsoft.com/office/drawing/2014/main" id="{E9B42BDB-103E-2282-7167-970D1CDEB68A}"/>
                </a:ext>
              </a:extLst>
            </p:cNvPr>
            <p:cNvSpPr/>
            <p:nvPr/>
          </p:nvSpPr>
          <p:spPr>
            <a:xfrm>
              <a:off x="5197763" y="4040719"/>
              <a:ext cx="126779" cy="73036"/>
            </a:xfrm>
            <a:custGeom>
              <a:avLst/>
              <a:gdLst/>
              <a:ahLst/>
              <a:cxnLst/>
              <a:rect l="l" t="t" r="r" b="b"/>
              <a:pathLst>
                <a:path w="6407" h="3691" extrusionOk="0">
                  <a:moveTo>
                    <a:pt x="2287" y="0"/>
                  </a:moveTo>
                  <a:cubicBezTo>
                    <a:pt x="2060" y="0"/>
                    <a:pt x="1840" y="21"/>
                    <a:pt x="1632" y="63"/>
                  </a:cubicBezTo>
                  <a:cubicBezTo>
                    <a:pt x="334" y="337"/>
                    <a:pt x="1" y="1349"/>
                    <a:pt x="858" y="2325"/>
                  </a:cubicBezTo>
                  <a:cubicBezTo>
                    <a:pt x="1582" y="3148"/>
                    <a:pt x="2917" y="3690"/>
                    <a:pt x="4093" y="3690"/>
                  </a:cubicBezTo>
                  <a:cubicBezTo>
                    <a:pt x="4329" y="3690"/>
                    <a:pt x="4558" y="3669"/>
                    <a:pt x="4775" y="3623"/>
                  </a:cubicBezTo>
                  <a:cubicBezTo>
                    <a:pt x="6061" y="3361"/>
                    <a:pt x="6406" y="2349"/>
                    <a:pt x="5537" y="1373"/>
                  </a:cubicBezTo>
                  <a:cubicBezTo>
                    <a:pt x="4808" y="544"/>
                    <a:pt x="3461" y="0"/>
                    <a:pt x="2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4;p27">
              <a:extLst>
                <a:ext uri="{FF2B5EF4-FFF2-40B4-BE49-F238E27FC236}">
                  <a16:creationId xmlns:a16="http://schemas.microsoft.com/office/drawing/2014/main" id="{8F141DC4-41F6-A8A5-0BD3-B7570527C33A}"/>
                </a:ext>
              </a:extLst>
            </p:cNvPr>
            <p:cNvSpPr/>
            <p:nvPr/>
          </p:nvSpPr>
          <p:spPr>
            <a:xfrm>
              <a:off x="4973942" y="4086785"/>
              <a:ext cx="126779" cy="72917"/>
            </a:xfrm>
            <a:custGeom>
              <a:avLst/>
              <a:gdLst/>
              <a:ahLst/>
              <a:cxnLst/>
              <a:rect l="l" t="t" r="r" b="b"/>
              <a:pathLst>
                <a:path w="6407" h="3685" extrusionOk="0">
                  <a:moveTo>
                    <a:pt x="2309" y="1"/>
                  </a:moveTo>
                  <a:cubicBezTo>
                    <a:pt x="2075" y="1"/>
                    <a:pt x="1847" y="23"/>
                    <a:pt x="1632" y="69"/>
                  </a:cubicBezTo>
                  <a:cubicBezTo>
                    <a:pt x="334" y="331"/>
                    <a:pt x="1" y="1343"/>
                    <a:pt x="858" y="2319"/>
                  </a:cubicBezTo>
                  <a:cubicBezTo>
                    <a:pt x="1592" y="3142"/>
                    <a:pt x="2920" y="3684"/>
                    <a:pt x="4094" y="3684"/>
                  </a:cubicBezTo>
                  <a:cubicBezTo>
                    <a:pt x="4329" y="3684"/>
                    <a:pt x="4558" y="3662"/>
                    <a:pt x="4775" y="3617"/>
                  </a:cubicBezTo>
                  <a:cubicBezTo>
                    <a:pt x="6061" y="3355"/>
                    <a:pt x="6406" y="2343"/>
                    <a:pt x="5537" y="1366"/>
                  </a:cubicBezTo>
                  <a:cubicBezTo>
                    <a:pt x="4813" y="543"/>
                    <a:pt x="3478" y="1"/>
                    <a:pt x="2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5;p27">
              <a:extLst>
                <a:ext uri="{FF2B5EF4-FFF2-40B4-BE49-F238E27FC236}">
                  <a16:creationId xmlns:a16="http://schemas.microsoft.com/office/drawing/2014/main" id="{E887C403-AFFF-7322-7C1E-70C4D59AEF92}"/>
                </a:ext>
              </a:extLst>
            </p:cNvPr>
            <p:cNvSpPr/>
            <p:nvPr/>
          </p:nvSpPr>
          <p:spPr>
            <a:xfrm>
              <a:off x="5047217" y="3870384"/>
              <a:ext cx="126779" cy="72957"/>
            </a:xfrm>
            <a:custGeom>
              <a:avLst/>
              <a:gdLst/>
              <a:ahLst/>
              <a:cxnLst/>
              <a:rect l="l" t="t" r="r" b="b"/>
              <a:pathLst>
                <a:path w="6407" h="3687" extrusionOk="0">
                  <a:moveTo>
                    <a:pt x="2287" y="0"/>
                  </a:moveTo>
                  <a:cubicBezTo>
                    <a:pt x="2060" y="0"/>
                    <a:pt x="1840" y="20"/>
                    <a:pt x="1632" y="63"/>
                  </a:cubicBezTo>
                  <a:cubicBezTo>
                    <a:pt x="346" y="337"/>
                    <a:pt x="1" y="1337"/>
                    <a:pt x="870" y="2325"/>
                  </a:cubicBezTo>
                  <a:cubicBezTo>
                    <a:pt x="1596" y="3151"/>
                    <a:pt x="2931" y="3686"/>
                    <a:pt x="4107" y="3686"/>
                  </a:cubicBezTo>
                  <a:cubicBezTo>
                    <a:pt x="4338" y="3686"/>
                    <a:pt x="4562" y="3666"/>
                    <a:pt x="4775" y="3623"/>
                  </a:cubicBezTo>
                  <a:cubicBezTo>
                    <a:pt x="6061" y="3361"/>
                    <a:pt x="6406" y="2349"/>
                    <a:pt x="5537" y="1361"/>
                  </a:cubicBezTo>
                  <a:cubicBezTo>
                    <a:pt x="4809" y="542"/>
                    <a:pt x="3461" y="0"/>
                    <a:pt x="2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6;p27">
              <a:extLst>
                <a:ext uri="{FF2B5EF4-FFF2-40B4-BE49-F238E27FC236}">
                  <a16:creationId xmlns:a16="http://schemas.microsoft.com/office/drawing/2014/main" id="{41640246-053B-4A8A-300A-C8CF38008A21}"/>
                </a:ext>
              </a:extLst>
            </p:cNvPr>
            <p:cNvSpPr/>
            <p:nvPr/>
          </p:nvSpPr>
          <p:spPr>
            <a:xfrm>
              <a:off x="5299553" y="3647098"/>
              <a:ext cx="78932" cy="113798"/>
            </a:xfrm>
            <a:custGeom>
              <a:avLst/>
              <a:gdLst/>
              <a:ahLst/>
              <a:cxnLst/>
              <a:rect l="l" t="t" r="r" b="b"/>
              <a:pathLst>
                <a:path w="3989" h="5751" extrusionOk="0">
                  <a:moveTo>
                    <a:pt x="1624" y="0"/>
                  </a:moveTo>
                  <a:cubicBezTo>
                    <a:pt x="1114" y="0"/>
                    <a:pt x="659" y="381"/>
                    <a:pt x="417" y="1107"/>
                  </a:cubicBezTo>
                  <a:cubicBezTo>
                    <a:pt x="0" y="2358"/>
                    <a:pt x="369" y="4155"/>
                    <a:pt x="1250" y="5144"/>
                  </a:cubicBezTo>
                  <a:cubicBezTo>
                    <a:pt x="1614" y="5553"/>
                    <a:pt x="2010" y="5751"/>
                    <a:pt x="2376" y="5751"/>
                  </a:cubicBezTo>
                  <a:cubicBezTo>
                    <a:pt x="2885" y="5751"/>
                    <a:pt x="3337" y="5370"/>
                    <a:pt x="3572" y="4644"/>
                  </a:cubicBezTo>
                  <a:cubicBezTo>
                    <a:pt x="3989" y="3393"/>
                    <a:pt x="3620" y="1584"/>
                    <a:pt x="2751" y="607"/>
                  </a:cubicBezTo>
                  <a:cubicBezTo>
                    <a:pt x="2386" y="198"/>
                    <a:pt x="1991" y="0"/>
                    <a:pt x="1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7;p27">
              <a:extLst>
                <a:ext uri="{FF2B5EF4-FFF2-40B4-BE49-F238E27FC236}">
                  <a16:creationId xmlns:a16="http://schemas.microsoft.com/office/drawing/2014/main" id="{005BBA0E-DD2C-2FFA-DF00-32FA7104ED33}"/>
                </a:ext>
              </a:extLst>
            </p:cNvPr>
            <p:cNvSpPr/>
            <p:nvPr/>
          </p:nvSpPr>
          <p:spPr>
            <a:xfrm>
              <a:off x="5523137" y="3599785"/>
              <a:ext cx="78932" cy="113758"/>
            </a:xfrm>
            <a:custGeom>
              <a:avLst/>
              <a:gdLst/>
              <a:ahLst/>
              <a:cxnLst/>
              <a:rect l="l" t="t" r="r" b="b"/>
              <a:pathLst>
                <a:path w="3989" h="5749" extrusionOk="0">
                  <a:moveTo>
                    <a:pt x="1610" y="1"/>
                  </a:moveTo>
                  <a:cubicBezTo>
                    <a:pt x="1102" y="1"/>
                    <a:pt x="651" y="381"/>
                    <a:pt x="417" y="1105"/>
                  </a:cubicBezTo>
                  <a:cubicBezTo>
                    <a:pt x="0" y="2355"/>
                    <a:pt x="369" y="4165"/>
                    <a:pt x="1238" y="5141"/>
                  </a:cubicBezTo>
                  <a:cubicBezTo>
                    <a:pt x="1608" y="5551"/>
                    <a:pt x="2004" y="5748"/>
                    <a:pt x="2370" y="5748"/>
                  </a:cubicBezTo>
                  <a:cubicBezTo>
                    <a:pt x="2879" y="5748"/>
                    <a:pt x="3330" y="5368"/>
                    <a:pt x="3572" y="4641"/>
                  </a:cubicBezTo>
                  <a:cubicBezTo>
                    <a:pt x="3989" y="3391"/>
                    <a:pt x="3620" y="1593"/>
                    <a:pt x="2751" y="617"/>
                  </a:cubicBezTo>
                  <a:cubicBezTo>
                    <a:pt x="2380" y="201"/>
                    <a:pt x="1980" y="1"/>
                    <a:pt x="16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;p27">
              <a:extLst>
                <a:ext uri="{FF2B5EF4-FFF2-40B4-BE49-F238E27FC236}">
                  <a16:creationId xmlns:a16="http://schemas.microsoft.com/office/drawing/2014/main" id="{FC7CB783-00B4-BB93-BC13-B78B824D45EE}"/>
                </a:ext>
              </a:extLst>
            </p:cNvPr>
            <p:cNvSpPr/>
            <p:nvPr/>
          </p:nvSpPr>
          <p:spPr>
            <a:xfrm>
              <a:off x="5451029" y="3816640"/>
              <a:ext cx="78952" cy="113739"/>
            </a:xfrm>
            <a:custGeom>
              <a:avLst/>
              <a:gdLst/>
              <a:ahLst/>
              <a:cxnLst/>
              <a:rect l="l" t="t" r="r" b="b"/>
              <a:pathLst>
                <a:path w="3990" h="5748" extrusionOk="0">
                  <a:moveTo>
                    <a:pt x="1612" y="0"/>
                  </a:moveTo>
                  <a:cubicBezTo>
                    <a:pt x="1107" y="0"/>
                    <a:pt x="659" y="377"/>
                    <a:pt x="418" y="1100"/>
                  </a:cubicBezTo>
                  <a:cubicBezTo>
                    <a:pt x="1" y="2350"/>
                    <a:pt x="370" y="4160"/>
                    <a:pt x="1239" y="5136"/>
                  </a:cubicBezTo>
                  <a:cubicBezTo>
                    <a:pt x="1611" y="5548"/>
                    <a:pt x="2009" y="5748"/>
                    <a:pt x="2378" y="5748"/>
                  </a:cubicBezTo>
                  <a:cubicBezTo>
                    <a:pt x="2883" y="5748"/>
                    <a:pt x="3332" y="5371"/>
                    <a:pt x="3573" y="4648"/>
                  </a:cubicBezTo>
                  <a:cubicBezTo>
                    <a:pt x="3989" y="3398"/>
                    <a:pt x="3620" y="1588"/>
                    <a:pt x="2751" y="612"/>
                  </a:cubicBezTo>
                  <a:cubicBezTo>
                    <a:pt x="2380" y="200"/>
                    <a:pt x="1981" y="0"/>
                    <a:pt x="1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9;p27">
              <a:extLst>
                <a:ext uri="{FF2B5EF4-FFF2-40B4-BE49-F238E27FC236}">
                  <a16:creationId xmlns:a16="http://schemas.microsoft.com/office/drawing/2014/main" id="{0519E3F3-D24A-E1E5-1AF0-3F1B7715E18A}"/>
                </a:ext>
              </a:extLst>
            </p:cNvPr>
            <p:cNvSpPr/>
            <p:nvPr/>
          </p:nvSpPr>
          <p:spPr>
            <a:xfrm>
              <a:off x="5371640" y="3430321"/>
              <a:ext cx="78932" cy="113679"/>
            </a:xfrm>
            <a:custGeom>
              <a:avLst/>
              <a:gdLst/>
              <a:ahLst/>
              <a:cxnLst/>
              <a:rect l="l" t="t" r="r" b="b"/>
              <a:pathLst>
                <a:path w="3989" h="5745" extrusionOk="0">
                  <a:moveTo>
                    <a:pt x="1616" y="1"/>
                  </a:moveTo>
                  <a:cubicBezTo>
                    <a:pt x="1109" y="1"/>
                    <a:pt x="659" y="378"/>
                    <a:pt x="417" y="1097"/>
                  </a:cubicBezTo>
                  <a:cubicBezTo>
                    <a:pt x="0" y="2347"/>
                    <a:pt x="370" y="4157"/>
                    <a:pt x="1251" y="5133"/>
                  </a:cubicBezTo>
                  <a:cubicBezTo>
                    <a:pt x="1617" y="5545"/>
                    <a:pt x="2013" y="5745"/>
                    <a:pt x="2380" y="5745"/>
                  </a:cubicBezTo>
                  <a:cubicBezTo>
                    <a:pt x="2883" y="5745"/>
                    <a:pt x="3331" y="5368"/>
                    <a:pt x="3572" y="4645"/>
                  </a:cubicBezTo>
                  <a:cubicBezTo>
                    <a:pt x="3989" y="3395"/>
                    <a:pt x="3620" y="1585"/>
                    <a:pt x="2751" y="609"/>
                  </a:cubicBezTo>
                  <a:cubicBezTo>
                    <a:pt x="2381" y="199"/>
                    <a:pt x="1984" y="1"/>
                    <a:pt x="1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0DEF1AA-BE2F-D229-8DEF-5853669762BE}"/>
              </a:ext>
            </a:extLst>
          </p:cNvPr>
          <p:cNvSpPr txBox="1"/>
          <p:nvPr/>
        </p:nvSpPr>
        <p:spPr>
          <a:xfrm>
            <a:off x="1788652" y="3829221"/>
            <a:ext cx="47000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Ismail Suleiman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Koushik G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Lokesh V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Phaneendra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Chandu 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Rajeev M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Venkatesh N P S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05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E36D5-F771-C520-7D0E-A10303B26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BA997B0F-4A76-FB5A-8FF0-F3A94222D622}"/>
              </a:ext>
            </a:extLst>
          </p:cNvPr>
          <p:cNvSpPr/>
          <p:nvPr/>
        </p:nvSpPr>
        <p:spPr>
          <a:xfrm rot="16200000" flipH="1">
            <a:off x="560634" y="35269"/>
            <a:ext cx="849294" cy="1562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215"/>
              <a:gd name="connsiteX1" fmla="*/ 10000 w 10000"/>
              <a:gd name="connsiteY1" fmla="*/ 0 h 10215"/>
              <a:gd name="connsiteX2" fmla="*/ 8000 w 10000"/>
              <a:gd name="connsiteY2" fmla="*/ 10000 h 10215"/>
              <a:gd name="connsiteX3" fmla="*/ 3107 w 10000"/>
              <a:gd name="connsiteY3" fmla="*/ 10215 h 10215"/>
              <a:gd name="connsiteX4" fmla="*/ 0 w 10000"/>
              <a:gd name="connsiteY4" fmla="*/ 0 h 10215"/>
              <a:gd name="connsiteX0" fmla="*/ 0 w 10000"/>
              <a:gd name="connsiteY0" fmla="*/ 0 h 10215"/>
              <a:gd name="connsiteX1" fmla="*/ 10000 w 10000"/>
              <a:gd name="connsiteY1" fmla="*/ 0 h 10215"/>
              <a:gd name="connsiteX2" fmla="*/ 7084 w 10000"/>
              <a:gd name="connsiteY2" fmla="*/ 10072 h 10215"/>
              <a:gd name="connsiteX3" fmla="*/ 3107 w 10000"/>
              <a:gd name="connsiteY3" fmla="*/ 10215 h 10215"/>
              <a:gd name="connsiteX4" fmla="*/ 0 w 10000"/>
              <a:gd name="connsiteY4" fmla="*/ 0 h 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215">
                <a:moveTo>
                  <a:pt x="0" y="0"/>
                </a:moveTo>
                <a:lnTo>
                  <a:pt x="10000" y="0"/>
                </a:lnTo>
                <a:lnTo>
                  <a:pt x="7084" y="10072"/>
                </a:lnTo>
                <a:lnTo>
                  <a:pt x="3107" y="102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835CD9DC-2196-9F33-C081-7D9BAAAD5C2D}"/>
              </a:ext>
            </a:extLst>
          </p:cNvPr>
          <p:cNvSpPr/>
          <p:nvPr/>
        </p:nvSpPr>
        <p:spPr>
          <a:xfrm>
            <a:off x="573254" y="641261"/>
            <a:ext cx="1394397" cy="340540"/>
          </a:xfrm>
          <a:prstGeom prst="parallelogram">
            <a:avLst>
              <a:gd name="adj" fmla="val 17443"/>
            </a:avLst>
          </a:prstGeom>
          <a:solidFill>
            <a:schemeClr val="bg1">
              <a:lumMod val="95000"/>
            </a:schemeClr>
          </a:solidFill>
          <a:ln w="104775" cap="rnd">
            <a:solidFill>
              <a:schemeClr val="bg1">
                <a:lumMod val="95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0D3999-1FD1-BF86-20FA-C38295E182B3}"/>
              </a:ext>
            </a:extLst>
          </p:cNvPr>
          <p:cNvSpPr/>
          <p:nvPr/>
        </p:nvSpPr>
        <p:spPr>
          <a:xfrm>
            <a:off x="580614" y="631870"/>
            <a:ext cx="1098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436D3-877F-E8A1-CF97-FADC3D5AAFEA}"/>
              </a:ext>
            </a:extLst>
          </p:cNvPr>
          <p:cNvSpPr txBox="1"/>
          <p:nvPr/>
        </p:nvSpPr>
        <p:spPr>
          <a:xfrm>
            <a:off x="2135790" y="611476"/>
            <a:ext cx="7141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Automated Drone Classification and Threat Assessment System</a:t>
            </a:r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AF776-50ED-E6CD-7384-88D0B5A33217}"/>
              </a:ext>
            </a:extLst>
          </p:cNvPr>
          <p:cNvSpPr txBox="1"/>
          <p:nvPr/>
        </p:nvSpPr>
        <p:spPr>
          <a:xfrm>
            <a:off x="573254" y="1490556"/>
            <a:ext cx="8340449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dirty="0"/>
              <a:t>Summary:</a:t>
            </a:r>
            <a:r>
              <a:rPr lang="en-US" sz="1900" dirty="0"/>
              <a:t> </a:t>
            </a:r>
            <a:r>
              <a:rPr lang="en-US" dirty="0"/>
              <a:t>AI system classifying detected drones by type and threat level for efficient defense response.</a:t>
            </a:r>
          </a:p>
          <a:p>
            <a:endParaRPr lang="en-US" sz="1800" dirty="0"/>
          </a:p>
          <a:p>
            <a:r>
              <a:rPr lang="en-US" sz="1900" b="1" dirty="0"/>
              <a:t>How It Works:</a:t>
            </a:r>
            <a:r>
              <a:rPr lang="en-US" sz="1900" dirty="0"/>
              <a:t> </a:t>
            </a:r>
            <a:r>
              <a:rPr lang="en-US" dirty="0"/>
              <a:t>AI identifies drones based on parameters like speed and altitude, ranking threats to optimize resource use.</a:t>
            </a:r>
          </a:p>
          <a:p>
            <a:endParaRPr lang="en-US" sz="1800" dirty="0"/>
          </a:p>
          <a:p>
            <a:r>
              <a:rPr lang="en-US" sz="1900" b="1" dirty="0"/>
              <a:t>Needs &amp; Opportunities:</a:t>
            </a:r>
            <a:r>
              <a:rPr lang="en-US" sz="1900" dirty="0"/>
              <a:t> </a:t>
            </a:r>
            <a:r>
              <a:rPr lang="en-US" dirty="0"/>
              <a:t>Low-cost enemy drones threaten military operations with surveillance and explosives, making traditional countermeasures too costly, highlighting the need for efficient, automated threat assessment.</a:t>
            </a:r>
          </a:p>
          <a:p>
            <a:endParaRPr lang="en-US" sz="1800" dirty="0"/>
          </a:p>
          <a:p>
            <a:r>
              <a:rPr lang="en-US" sz="1900" b="1" dirty="0"/>
              <a:t>Value &amp; Benefit:</a:t>
            </a:r>
            <a:r>
              <a:rPr lang="en-US" sz="1900" dirty="0"/>
              <a:t> </a:t>
            </a:r>
            <a:r>
              <a:rPr lang="en-US" dirty="0"/>
              <a:t>Make the system adaptable for different environments, scalable for multiple drones, and compatible with current defense systems.</a:t>
            </a:r>
          </a:p>
          <a:p>
            <a:endParaRPr lang="en-US" sz="1800" dirty="0"/>
          </a:p>
          <a:p>
            <a:r>
              <a:rPr lang="en-US" sz="2000" b="1" dirty="0"/>
              <a:t>Success Criteria:</a:t>
            </a:r>
            <a:r>
              <a:rPr lang="en-US" sz="2000" dirty="0"/>
              <a:t> </a:t>
            </a:r>
            <a:r>
              <a:rPr lang="en-US" sz="1900" dirty="0"/>
              <a:t>Success depends on real-time detection, classification accuracy, and reliable data in varied conditions.</a:t>
            </a:r>
          </a:p>
        </p:txBody>
      </p:sp>
    </p:spTree>
    <p:extLst>
      <p:ext uri="{BB962C8B-B14F-4D97-AF65-F5344CB8AC3E}">
        <p14:creationId xmlns:p14="http://schemas.microsoft.com/office/powerpoint/2010/main" val="420139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128FA-23EE-BAF2-9025-680418672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45964A9E-FDB5-8E1E-3370-4BE66E2CE3B9}"/>
              </a:ext>
            </a:extLst>
          </p:cNvPr>
          <p:cNvSpPr/>
          <p:nvPr/>
        </p:nvSpPr>
        <p:spPr>
          <a:xfrm rot="16200000" flipH="1">
            <a:off x="560634" y="35269"/>
            <a:ext cx="849294" cy="1562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215"/>
              <a:gd name="connsiteX1" fmla="*/ 10000 w 10000"/>
              <a:gd name="connsiteY1" fmla="*/ 0 h 10215"/>
              <a:gd name="connsiteX2" fmla="*/ 8000 w 10000"/>
              <a:gd name="connsiteY2" fmla="*/ 10000 h 10215"/>
              <a:gd name="connsiteX3" fmla="*/ 3107 w 10000"/>
              <a:gd name="connsiteY3" fmla="*/ 10215 h 10215"/>
              <a:gd name="connsiteX4" fmla="*/ 0 w 10000"/>
              <a:gd name="connsiteY4" fmla="*/ 0 h 10215"/>
              <a:gd name="connsiteX0" fmla="*/ 0 w 10000"/>
              <a:gd name="connsiteY0" fmla="*/ 0 h 10215"/>
              <a:gd name="connsiteX1" fmla="*/ 10000 w 10000"/>
              <a:gd name="connsiteY1" fmla="*/ 0 h 10215"/>
              <a:gd name="connsiteX2" fmla="*/ 7084 w 10000"/>
              <a:gd name="connsiteY2" fmla="*/ 10072 h 10215"/>
              <a:gd name="connsiteX3" fmla="*/ 3107 w 10000"/>
              <a:gd name="connsiteY3" fmla="*/ 10215 h 10215"/>
              <a:gd name="connsiteX4" fmla="*/ 0 w 10000"/>
              <a:gd name="connsiteY4" fmla="*/ 0 h 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215">
                <a:moveTo>
                  <a:pt x="0" y="0"/>
                </a:moveTo>
                <a:lnTo>
                  <a:pt x="10000" y="0"/>
                </a:lnTo>
                <a:lnTo>
                  <a:pt x="7084" y="10072"/>
                </a:lnTo>
                <a:lnTo>
                  <a:pt x="3107" y="102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F756F83-094F-A7D6-5015-0B90A5FA547D}"/>
              </a:ext>
            </a:extLst>
          </p:cNvPr>
          <p:cNvSpPr/>
          <p:nvPr/>
        </p:nvSpPr>
        <p:spPr>
          <a:xfrm>
            <a:off x="573254" y="641261"/>
            <a:ext cx="1394397" cy="340540"/>
          </a:xfrm>
          <a:prstGeom prst="parallelogram">
            <a:avLst>
              <a:gd name="adj" fmla="val 17443"/>
            </a:avLst>
          </a:prstGeom>
          <a:solidFill>
            <a:schemeClr val="bg1">
              <a:lumMod val="95000"/>
            </a:schemeClr>
          </a:solidFill>
          <a:ln w="104775" cap="rnd">
            <a:solidFill>
              <a:schemeClr val="bg1">
                <a:lumMod val="95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0B127-922E-456C-FE33-535BFC97F4E9}"/>
              </a:ext>
            </a:extLst>
          </p:cNvPr>
          <p:cNvSpPr/>
          <p:nvPr/>
        </p:nvSpPr>
        <p:spPr>
          <a:xfrm>
            <a:off x="580614" y="631870"/>
            <a:ext cx="1098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1A83F-F8E6-81C4-F1C1-30EA996E8802}"/>
              </a:ext>
            </a:extLst>
          </p:cNvPr>
          <p:cNvSpPr txBox="1"/>
          <p:nvPr/>
        </p:nvSpPr>
        <p:spPr>
          <a:xfrm>
            <a:off x="2344252" y="649553"/>
            <a:ext cx="60408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Drone Intrusion Detection System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9B421-6671-0816-7454-7D3F3DC1B694}"/>
              </a:ext>
            </a:extLst>
          </p:cNvPr>
          <p:cNvSpPr txBox="1"/>
          <p:nvPr/>
        </p:nvSpPr>
        <p:spPr>
          <a:xfrm>
            <a:off x="573254" y="1490556"/>
            <a:ext cx="8340449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dirty="0"/>
              <a:t>Summary:</a:t>
            </a:r>
            <a:r>
              <a:rPr lang="en-US" sz="1900" dirty="0"/>
              <a:t> </a:t>
            </a:r>
            <a:r>
              <a:rPr lang="en-US" sz="1800" dirty="0"/>
              <a:t>An AI-powered system using ground-based sensors to detect unauthorized drones in restricted airspace in real time.</a:t>
            </a:r>
          </a:p>
          <a:p>
            <a:endParaRPr lang="en-US" sz="1800" dirty="0"/>
          </a:p>
          <a:p>
            <a:r>
              <a:rPr lang="en-US" sz="1900" b="1" dirty="0"/>
              <a:t>How It Works:</a:t>
            </a:r>
            <a:r>
              <a:rPr lang="en-US" sz="1900" dirty="0"/>
              <a:t> </a:t>
            </a:r>
            <a:r>
              <a:rPr lang="en-US" sz="1800" dirty="0"/>
              <a:t>Equipped with cameras and audio detection, the system identifies drones using deep learning, distinguishing between friendly and potentially hostile drones and alerting security instantly.</a:t>
            </a:r>
          </a:p>
          <a:p>
            <a:endParaRPr lang="en-US" sz="1800" dirty="0"/>
          </a:p>
          <a:p>
            <a:r>
              <a:rPr lang="en-US" sz="1900" b="1" dirty="0"/>
              <a:t>Needs &amp; Opportunities:</a:t>
            </a:r>
            <a:r>
              <a:rPr lang="en-US" sz="1900" dirty="0"/>
              <a:t> </a:t>
            </a:r>
            <a:r>
              <a:rPr lang="en-US" sz="1800" dirty="0"/>
              <a:t>Addresses the need for rapid, accurate drone detection in high-security areas like military bases, reducing intrusion risks.</a:t>
            </a:r>
          </a:p>
          <a:p>
            <a:endParaRPr lang="en-US" sz="1800" dirty="0"/>
          </a:p>
          <a:p>
            <a:r>
              <a:rPr lang="en-US" sz="1900" b="1" dirty="0"/>
              <a:t>Value &amp; Benefit:</a:t>
            </a:r>
            <a:r>
              <a:rPr lang="en-US" sz="1900" dirty="0"/>
              <a:t> </a:t>
            </a:r>
            <a:r>
              <a:rPr lang="en-US" sz="1800" dirty="0"/>
              <a:t>Provides security agencies and governments with an effective airspace monitoring tool, enhancing public safety and strategic security.</a:t>
            </a:r>
          </a:p>
          <a:p>
            <a:endParaRPr lang="en-US" sz="1800" dirty="0"/>
          </a:p>
          <a:p>
            <a:r>
              <a:rPr lang="en-US" sz="1900" b="1" dirty="0"/>
              <a:t>Questions &amp; Challenges: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How will it manage overlapping signals in busy areas?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What safeguards prevent non-drone object misidentification?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Can it scale to larger, complex areas?</a:t>
            </a:r>
          </a:p>
        </p:txBody>
      </p:sp>
    </p:spTree>
    <p:extLst>
      <p:ext uri="{BB962C8B-B14F-4D97-AF65-F5344CB8AC3E}">
        <p14:creationId xmlns:p14="http://schemas.microsoft.com/office/powerpoint/2010/main" val="296897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AED8D-E6A4-A443-52FE-4CD449E27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5F1D7286-93F6-73F8-2FA4-AB72B6FC9EDA}"/>
              </a:ext>
            </a:extLst>
          </p:cNvPr>
          <p:cNvSpPr/>
          <p:nvPr/>
        </p:nvSpPr>
        <p:spPr>
          <a:xfrm rot="16200000" flipH="1">
            <a:off x="560634" y="35269"/>
            <a:ext cx="849294" cy="1562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215"/>
              <a:gd name="connsiteX1" fmla="*/ 10000 w 10000"/>
              <a:gd name="connsiteY1" fmla="*/ 0 h 10215"/>
              <a:gd name="connsiteX2" fmla="*/ 8000 w 10000"/>
              <a:gd name="connsiteY2" fmla="*/ 10000 h 10215"/>
              <a:gd name="connsiteX3" fmla="*/ 3107 w 10000"/>
              <a:gd name="connsiteY3" fmla="*/ 10215 h 10215"/>
              <a:gd name="connsiteX4" fmla="*/ 0 w 10000"/>
              <a:gd name="connsiteY4" fmla="*/ 0 h 10215"/>
              <a:gd name="connsiteX0" fmla="*/ 0 w 10000"/>
              <a:gd name="connsiteY0" fmla="*/ 0 h 10215"/>
              <a:gd name="connsiteX1" fmla="*/ 10000 w 10000"/>
              <a:gd name="connsiteY1" fmla="*/ 0 h 10215"/>
              <a:gd name="connsiteX2" fmla="*/ 7084 w 10000"/>
              <a:gd name="connsiteY2" fmla="*/ 10072 h 10215"/>
              <a:gd name="connsiteX3" fmla="*/ 3107 w 10000"/>
              <a:gd name="connsiteY3" fmla="*/ 10215 h 10215"/>
              <a:gd name="connsiteX4" fmla="*/ 0 w 10000"/>
              <a:gd name="connsiteY4" fmla="*/ 0 h 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215">
                <a:moveTo>
                  <a:pt x="0" y="0"/>
                </a:moveTo>
                <a:lnTo>
                  <a:pt x="10000" y="0"/>
                </a:lnTo>
                <a:lnTo>
                  <a:pt x="7084" y="10072"/>
                </a:lnTo>
                <a:lnTo>
                  <a:pt x="3107" y="102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22F78F90-768A-C938-F7CE-6971E828D999}"/>
              </a:ext>
            </a:extLst>
          </p:cNvPr>
          <p:cNvSpPr/>
          <p:nvPr/>
        </p:nvSpPr>
        <p:spPr>
          <a:xfrm>
            <a:off x="573254" y="641261"/>
            <a:ext cx="1394397" cy="340540"/>
          </a:xfrm>
          <a:prstGeom prst="parallelogram">
            <a:avLst>
              <a:gd name="adj" fmla="val 17443"/>
            </a:avLst>
          </a:prstGeom>
          <a:solidFill>
            <a:schemeClr val="bg1">
              <a:lumMod val="95000"/>
            </a:schemeClr>
          </a:solidFill>
          <a:ln w="104775" cap="rnd">
            <a:solidFill>
              <a:schemeClr val="bg1">
                <a:lumMod val="95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AB2DD7-275B-A471-57CA-29F8D7C84490}"/>
              </a:ext>
            </a:extLst>
          </p:cNvPr>
          <p:cNvSpPr/>
          <p:nvPr/>
        </p:nvSpPr>
        <p:spPr>
          <a:xfrm>
            <a:off x="580614" y="631870"/>
            <a:ext cx="1098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A2A4B-4E2C-DCF0-0BFA-2604F8D38248}"/>
              </a:ext>
            </a:extLst>
          </p:cNvPr>
          <p:cNvSpPr txBox="1"/>
          <p:nvPr/>
        </p:nvSpPr>
        <p:spPr>
          <a:xfrm>
            <a:off x="2344252" y="649553"/>
            <a:ext cx="6219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Autonomous Drone Identification and Tracking Network</a:t>
            </a:r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397859-71B2-33A4-8335-132CA5389AF6}"/>
              </a:ext>
            </a:extLst>
          </p:cNvPr>
          <p:cNvSpPr txBox="1"/>
          <p:nvPr/>
        </p:nvSpPr>
        <p:spPr>
          <a:xfrm>
            <a:off x="573254" y="1490556"/>
            <a:ext cx="8340449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dirty="0"/>
              <a:t>Summary:</a:t>
            </a:r>
            <a:r>
              <a:rPr lang="en-US" sz="1900" dirty="0"/>
              <a:t> </a:t>
            </a:r>
            <a:r>
              <a:rPr lang="en-US" dirty="0"/>
              <a:t>A network of AI-driven drones that autonomously identifies, tracks, and follows unauthorized drones until intercepted.</a:t>
            </a:r>
          </a:p>
          <a:p>
            <a:endParaRPr lang="en-US" sz="1800" dirty="0"/>
          </a:p>
          <a:p>
            <a:r>
              <a:rPr lang="en-US" sz="1900" b="1" dirty="0"/>
              <a:t>How It Works:</a:t>
            </a:r>
            <a:r>
              <a:rPr lang="en-US" sz="1900" dirty="0"/>
              <a:t> </a:t>
            </a:r>
            <a:r>
              <a:rPr lang="en-US" dirty="0"/>
              <a:t>Using AI-enhanced vision, these drones coordinate as a network, detecting and tracking unauthorized drones and relaying real-time data to ground control.</a:t>
            </a:r>
          </a:p>
          <a:p>
            <a:endParaRPr lang="en-US" sz="1800" dirty="0"/>
          </a:p>
          <a:p>
            <a:r>
              <a:rPr lang="en-US" sz="1900" b="1" dirty="0"/>
              <a:t>Needs &amp; Opportunities:</a:t>
            </a:r>
            <a:r>
              <a:rPr lang="en-US" sz="1900" dirty="0"/>
              <a:t> </a:t>
            </a:r>
            <a:r>
              <a:rPr lang="en-US" dirty="0"/>
              <a:t>Offers a mobile, flexible response to drone incursions, especially useful for open borders or rural defense perimeters.</a:t>
            </a:r>
          </a:p>
          <a:p>
            <a:endParaRPr lang="en-US" sz="1800" dirty="0"/>
          </a:p>
          <a:p>
            <a:r>
              <a:rPr lang="en-US" sz="1900" b="1" dirty="0"/>
              <a:t>Value &amp; Benefit:</a:t>
            </a:r>
            <a:r>
              <a:rPr lang="en-US" sz="1900" dirty="0"/>
              <a:t> </a:t>
            </a:r>
            <a:r>
              <a:rPr lang="en-US" dirty="0"/>
              <a:t>Allows defense agencies to cover vast areas without fixed installations, enabling fast, cost-effective responses to threats and reducing manpower requirements.</a:t>
            </a:r>
          </a:p>
          <a:p>
            <a:endParaRPr lang="en-US" sz="1800" dirty="0"/>
          </a:p>
          <a:p>
            <a:r>
              <a:rPr lang="en-US" sz="1900" b="1" dirty="0"/>
              <a:t>Questions &amp; Challenges: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dirty="0"/>
              <a:t>How will it manage multiple intruders in close succession?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will it operate in low-connectivity or harsh conditions?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dirty="0"/>
              <a:t>What safeguards will prevent tracking of friendly drones?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700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1337D-988A-F2EB-7484-9C42CA7F6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E1C10833-01EC-3A65-9C01-56DC83DCCEAD}"/>
              </a:ext>
            </a:extLst>
          </p:cNvPr>
          <p:cNvSpPr/>
          <p:nvPr/>
        </p:nvSpPr>
        <p:spPr>
          <a:xfrm rot="16200000" flipH="1">
            <a:off x="560634" y="35269"/>
            <a:ext cx="849294" cy="1562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215"/>
              <a:gd name="connsiteX1" fmla="*/ 10000 w 10000"/>
              <a:gd name="connsiteY1" fmla="*/ 0 h 10215"/>
              <a:gd name="connsiteX2" fmla="*/ 8000 w 10000"/>
              <a:gd name="connsiteY2" fmla="*/ 10000 h 10215"/>
              <a:gd name="connsiteX3" fmla="*/ 3107 w 10000"/>
              <a:gd name="connsiteY3" fmla="*/ 10215 h 10215"/>
              <a:gd name="connsiteX4" fmla="*/ 0 w 10000"/>
              <a:gd name="connsiteY4" fmla="*/ 0 h 10215"/>
              <a:gd name="connsiteX0" fmla="*/ 0 w 10000"/>
              <a:gd name="connsiteY0" fmla="*/ 0 h 10215"/>
              <a:gd name="connsiteX1" fmla="*/ 10000 w 10000"/>
              <a:gd name="connsiteY1" fmla="*/ 0 h 10215"/>
              <a:gd name="connsiteX2" fmla="*/ 7084 w 10000"/>
              <a:gd name="connsiteY2" fmla="*/ 10072 h 10215"/>
              <a:gd name="connsiteX3" fmla="*/ 3107 w 10000"/>
              <a:gd name="connsiteY3" fmla="*/ 10215 h 10215"/>
              <a:gd name="connsiteX4" fmla="*/ 0 w 10000"/>
              <a:gd name="connsiteY4" fmla="*/ 0 h 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215">
                <a:moveTo>
                  <a:pt x="0" y="0"/>
                </a:moveTo>
                <a:lnTo>
                  <a:pt x="10000" y="0"/>
                </a:lnTo>
                <a:lnTo>
                  <a:pt x="7084" y="10072"/>
                </a:lnTo>
                <a:lnTo>
                  <a:pt x="3107" y="102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BE953A25-153D-6E29-7030-11FD5296A18B}"/>
              </a:ext>
            </a:extLst>
          </p:cNvPr>
          <p:cNvSpPr/>
          <p:nvPr/>
        </p:nvSpPr>
        <p:spPr>
          <a:xfrm>
            <a:off x="573254" y="641261"/>
            <a:ext cx="1394397" cy="340540"/>
          </a:xfrm>
          <a:prstGeom prst="parallelogram">
            <a:avLst>
              <a:gd name="adj" fmla="val 17443"/>
            </a:avLst>
          </a:prstGeom>
          <a:solidFill>
            <a:schemeClr val="bg1">
              <a:lumMod val="95000"/>
            </a:schemeClr>
          </a:solidFill>
          <a:ln w="104775" cap="rnd">
            <a:solidFill>
              <a:schemeClr val="bg1">
                <a:lumMod val="95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1BDDF-69A9-242E-5393-7BDF5156D7B8}"/>
              </a:ext>
            </a:extLst>
          </p:cNvPr>
          <p:cNvSpPr/>
          <p:nvPr/>
        </p:nvSpPr>
        <p:spPr>
          <a:xfrm>
            <a:off x="580614" y="631870"/>
            <a:ext cx="1098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3C4B7-87FF-8F4E-E27C-0573ECF455DE}"/>
              </a:ext>
            </a:extLst>
          </p:cNvPr>
          <p:cNvSpPr txBox="1"/>
          <p:nvPr/>
        </p:nvSpPr>
        <p:spPr>
          <a:xfrm>
            <a:off x="2344252" y="649553"/>
            <a:ext cx="60408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AI-Enhanced Radar Detection for Drone Differentiation</a:t>
            </a:r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767AC-BA6F-D100-76FE-24EF4908B651}"/>
              </a:ext>
            </a:extLst>
          </p:cNvPr>
          <p:cNvSpPr txBox="1"/>
          <p:nvPr/>
        </p:nvSpPr>
        <p:spPr>
          <a:xfrm>
            <a:off x="573254" y="1490556"/>
            <a:ext cx="8340449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dirty="0"/>
              <a:t>Summary:</a:t>
            </a:r>
            <a:r>
              <a:rPr lang="en-US" sz="1900" dirty="0"/>
              <a:t> </a:t>
            </a:r>
            <a:r>
              <a:rPr lang="en-US" dirty="0"/>
              <a:t>An AI radar system that distinguishes drones from other aerial objects by analyzing unique signal patterns.</a:t>
            </a:r>
          </a:p>
          <a:p>
            <a:endParaRPr lang="en-US" sz="1800" dirty="0"/>
          </a:p>
          <a:p>
            <a:r>
              <a:rPr lang="en-US" sz="1900" b="1" dirty="0"/>
              <a:t>How It Works:</a:t>
            </a:r>
            <a:r>
              <a:rPr lang="en-US" sz="1900" dirty="0"/>
              <a:t> </a:t>
            </a:r>
            <a:r>
              <a:rPr lang="en-US" dirty="0"/>
              <a:t>This system uses radar combined with AI to evaluate flight characteristics—such as size, speed, and behavior—distinguishing drones from birds or planes for precise tracking.</a:t>
            </a:r>
          </a:p>
          <a:p>
            <a:endParaRPr lang="en-US" sz="1800" dirty="0"/>
          </a:p>
          <a:p>
            <a:r>
              <a:rPr lang="en-US" sz="1900" b="1" dirty="0"/>
              <a:t>Needs &amp; Opportunities:</a:t>
            </a:r>
            <a:r>
              <a:rPr lang="en-US" sz="1900" dirty="0"/>
              <a:t> </a:t>
            </a:r>
            <a:r>
              <a:rPr lang="en-US" dirty="0"/>
              <a:t>Enhances radar accuracy for small drone detection, offering reliable results even in busy airspace.</a:t>
            </a:r>
          </a:p>
          <a:p>
            <a:endParaRPr lang="en-US" sz="1800" dirty="0"/>
          </a:p>
          <a:p>
            <a:r>
              <a:rPr lang="en-US" sz="1900" b="1" dirty="0"/>
              <a:t>Value &amp; Benefit:</a:t>
            </a:r>
            <a:r>
              <a:rPr lang="en-US" sz="1900" dirty="0"/>
              <a:t> </a:t>
            </a:r>
            <a:r>
              <a:rPr lang="en-US" dirty="0"/>
              <a:t>Improves tracking for military and air traffic agencies, with scalability for public safety and broader air management.</a:t>
            </a:r>
          </a:p>
          <a:p>
            <a:endParaRPr lang="en-US" sz="1800" dirty="0"/>
          </a:p>
          <a:p>
            <a:r>
              <a:rPr lang="en-US" sz="1900" b="1" dirty="0"/>
              <a:t>Questions &amp; 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 will it handle varying weather conditions?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What processing requirements are needed for high data loads?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 will it manage radar noise to prevent false positives? </a:t>
            </a:r>
          </a:p>
          <a:p>
            <a:endParaRPr lang="en-US" sz="19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655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597C7-8E88-1577-548B-F1627A801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1A04EA76-3EB9-D356-A592-02A96A48106E}"/>
              </a:ext>
            </a:extLst>
          </p:cNvPr>
          <p:cNvSpPr/>
          <p:nvPr/>
        </p:nvSpPr>
        <p:spPr>
          <a:xfrm rot="16200000" flipH="1">
            <a:off x="560634" y="35269"/>
            <a:ext cx="849294" cy="156253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215"/>
              <a:gd name="connsiteX1" fmla="*/ 10000 w 10000"/>
              <a:gd name="connsiteY1" fmla="*/ 0 h 10215"/>
              <a:gd name="connsiteX2" fmla="*/ 8000 w 10000"/>
              <a:gd name="connsiteY2" fmla="*/ 10000 h 10215"/>
              <a:gd name="connsiteX3" fmla="*/ 3107 w 10000"/>
              <a:gd name="connsiteY3" fmla="*/ 10215 h 10215"/>
              <a:gd name="connsiteX4" fmla="*/ 0 w 10000"/>
              <a:gd name="connsiteY4" fmla="*/ 0 h 10215"/>
              <a:gd name="connsiteX0" fmla="*/ 0 w 10000"/>
              <a:gd name="connsiteY0" fmla="*/ 0 h 10215"/>
              <a:gd name="connsiteX1" fmla="*/ 10000 w 10000"/>
              <a:gd name="connsiteY1" fmla="*/ 0 h 10215"/>
              <a:gd name="connsiteX2" fmla="*/ 7084 w 10000"/>
              <a:gd name="connsiteY2" fmla="*/ 10072 h 10215"/>
              <a:gd name="connsiteX3" fmla="*/ 3107 w 10000"/>
              <a:gd name="connsiteY3" fmla="*/ 10215 h 10215"/>
              <a:gd name="connsiteX4" fmla="*/ 0 w 10000"/>
              <a:gd name="connsiteY4" fmla="*/ 0 h 10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215">
                <a:moveTo>
                  <a:pt x="0" y="0"/>
                </a:moveTo>
                <a:lnTo>
                  <a:pt x="10000" y="0"/>
                </a:lnTo>
                <a:lnTo>
                  <a:pt x="7084" y="10072"/>
                </a:lnTo>
                <a:lnTo>
                  <a:pt x="3107" y="102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5B933EC-1E70-9C26-92A0-F0F0EF3EB94C}"/>
              </a:ext>
            </a:extLst>
          </p:cNvPr>
          <p:cNvSpPr/>
          <p:nvPr/>
        </p:nvSpPr>
        <p:spPr>
          <a:xfrm>
            <a:off x="573254" y="641261"/>
            <a:ext cx="1394397" cy="340540"/>
          </a:xfrm>
          <a:prstGeom prst="parallelogram">
            <a:avLst>
              <a:gd name="adj" fmla="val 17443"/>
            </a:avLst>
          </a:prstGeom>
          <a:solidFill>
            <a:schemeClr val="bg1">
              <a:lumMod val="95000"/>
            </a:schemeClr>
          </a:solidFill>
          <a:ln w="104775" cap="rnd">
            <a:solidFill>
              <a:schemeClr val="bg1">
                <a:lumMod val="95000"/>
              </a:schemeClr>
            </a:solidFill>
            <a:rou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78351C-716D-79BB-469A-4AF4FC1B071C}"/>
              </a:ext>
            </a:extLst>
          </p:cNvPr>
          <p:cNvSpPr/>
          <p:nvPr/>
        </p:nvSpPr>
        <p:spPr>
          <a:xfrm>
            <a:off x="580614" y="631870"/>
            <a:ext cx="10989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441893-5FC2-4A05-CE9A-78DC20293801}"/>
              </a:ext>
            </a:extLst>
          </p:cNvPr>
          <p:cNvSpPr txBox="1"/>
          <p:nvPr/>
        </p:nvSpPr>
        <p:spPr>
          <a:xfrm>
            <a:off x="2344252" y="649553"/>
            <a:ext cx="60408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AI-Driven Drone Tracking with Multi-Sensor Fusion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ADFE09-B72A-28A6-7604-BC957CD03775}"/>
              </a:ext>
            </a:extLst>
          </p:cNvPr>
          <p:cNvSpPr txBox="1"/>
          <p:nvPr/>
        </p:nvSpPr>
        <p:spPr>
          <a:xfrm>
            <a:off x="573254" y="1490556"/>
            <a:ext cx="834044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b="1" dirty="0"/>
              <a:t>Summary:</a:t>
            </a:r>
            <a:r>
              <a:rPr lang="en-US" sz="1900" dirty="0"/>
              <a:t> </a:t>
            </a:r>
            <a:r>
              <a:rPr lang="en-US" dirty="0"/>
              <a:t>A system combining visual, infrared, and acoustic data to accurately detect drones using AI.</a:t>
            </a:r>
          </a:p>
          <a:p>
            <a:endParaRPr lang="en-US" sz="1800" dirty="0"/>
          </a:p>
          <a:p>
            <a:r>
              <a:rPr lang="en-US" sz="1900" b="1" dirty="0"/>
              <a:t>How It Works:</a:t>
            </a:r>
            <a:r>
              <a:rPr lang="en-US" sz="1900" dirty="0"/>
              <a:t> </a:t>
            </a:r>
            <a:r>
              <a:rPr lang="en-US" dirty="0"/>
              <a:t>Data from different sensor types feeds into an AI model, cross-verifying details for accurate drone tracking, even in poor visibility or high-noise areas.</a:t>
            </a:r>
          </a:p>
          <a:p>
            <a:endParaRPr lang="en-US" sz="1800" dirty="0"/>
          </a:p>
          <a:p>
            <a:r>
              <a:rPr lang="en-US" sz="1900" b="1" dirty="0"/>
              <a:t>Needs &amp; Opportunities:</a:t>
            </a:r>
            <a:r>
              <a:rPr lang="en-US" sz="1900" dirty="0"/>
              <a:t> </a:t>
            </a:r>
            <a:r>
              <a:rPr lang="en-US" dirty="0"/>
              <a:t>Enables reliable drone detection in diverse conditions by integrating multiple data sources.</a:t>
            </a:r>
          </a:p>
          <a:p>
            <a:endParaRPr lang="en-US" sz="1800" dirty="0"/>
          </a:p>
          <a:p>
            <a:r>
              <a:rPr lang="en-US" sz="1900" b="1" dirty="0"/>
              <a:t>Value &amp; Benefit:</a:t>
            </a:r>
            <a:r>
              <a:rPr lang="en-US" sz="1900" dirty="0"/>
              <a:t> </a:t>
            </a:r>
            <a:r>
              <a:rPr lang="en-US" dirty="0"/>
              <a:t>Offers high detection reliability, benefiting airports, high-security sites, and military bases with enhanced security.</a:t>
            </a:r>
          </a:p>
          <a:p>
            <a:endParaRPr lang="en-US" sz="1800" dirty="0"/>
          </a:p>
          <a:p>
            <a:r>
              <a:rPr lang="en-US" sz="1900" b="1" dirty="0"/>
              <a:t>Questions &amp; Challenges: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 can data synchronization avoid lag?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What measures will prevent overload in noisy environments?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Can it minimize false positives from non-drone sources? </a:t>
            </a:r>
          </a:p>
          <a:p>
            <a:endParaRPr lang="en-US" sz="19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158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5076"/>
      </a:accent1>
      <a:accent2>
        <a:srgbClr val="F36A19"/>
      </a:accent2>
      <a:accent3>
        <a:srgbClr val="D12233"/>
      </a:accent3>
      <a:accent4>
        <a:srgbClr val="A7B23C"/>
      </a:accent4>
      <a:accent5>
        <a:srgbClr val="078C9B"/>
      </a:accent5>
      <a:accent6>
        <a:srgbClr val="3A2A69"/>
      </a:accent6>
      <a:hlink>
        <a:srgbClr val="EA4335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680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challapalli manikanta eswar</cp:lastModifiedBy>
  <cp:revision>6</cp:revision>
  <dcterms:created xsi:type="dcterms:W3CDTF">2020-06-01T04:57:42Z</dcterms:created>
  <dcterms:modified xsi:type="dcterms:W3CDTF">2024-11-10T13:52:33Z</dcterms:modified>
</cp:coreProperties>
</file>