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62" r:id="rId3"/>
    <p:sldId id="257" r:id="rId4"/>
    <p:sldId id="258" r:id="rId5"/>
    <p:sldId id="259" r:id="rId6"/>
    <p:sldId id="263" r:id="rId7"/>
    <p:sldId id="264" r:id="rId8"/>
    <p:sldId id="265" r:id="rId9"/>
    <p:sldId id="266" r:id="rId10"/>
    <p:sldId id="267" r:id="rId11"/>
    <p:sldId id="268" r:id="rId12"/>
    <p:sldId id="269" r:id="rId13"/>
    <p:sldId id="270" r:id="rId14"/>
    <p:sldId id="271" r:id="rId15"/>
    <p:sldId id="272" r:id="rId16"/>
    <p:sldId id="261" r:id="rId17"/>
    <p:sldId id="273" r:id="rId18"/>
    <p:sldId id="260" r:id="rId19"/>
  </p:sldIdLst>
  <p:sldSz cx="12192000" cy="6858000"/>
  <p:notesSz cx="6858000" cy="9144000"/>
  <p:embeddedFontLst>
    <p:embeddedFont>
      <p:font typeface="Algerian" panose="04020705040A02060702" pitchFamily="82" charset="0"/>
      <p:regular r:id="rId21"/>
    </p:embeddedFont>
    <p:embeddedFont>
      <p:font typeface="Fira Sans" panose="020B0503050000020004" pitchFamily="34" charset="0"/>
      <p:regular r:id="rId22"/>
      <p:bold r:id="rId23"/>
      <p:italic r:id="rId24"/>
      <p:boldItalic r:id="rId25"/>
    </p:embeddedFont>
    <p:embeddedFont>
      <p:font typeface="Fira Sans Condensed" panose="020B0503050000020004" pitchFamily="34" charset="0"/>
      <p:regular r:id="rId26"/>
      <p:bold r:id="rId27"/>
      <p:italic r:id="rId28"/>
      <p:boldItalic r:id="rId29"/>
    </p:embeddedFont>
    <p:embeddedFont>
      <p:font typeface="Franklin Gothic" panose="020B0604020202020204" charset="0"/>
      <p:bold r:id="rId30"/>
    </p:embeddedFont>
    <p:embeddedFont>
      <p:font typeface="Libre Franklin" pitchFamily="2" charset="0"/>
      <p:regular r:id="rId31"/>
      <p:bold r:id="rId32"/>
      <p:italic r:id="rId33"/>
      <p:boldItalic r:id="rId34"/>
    </p:embeddedFont>
    <p:embeddedFont>
      <p:font typeface="Play" panose="020B060402020202020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44665" y="1274474"/>
            <a:ext cx="10311768" cy="4309053"/>
          </a:xfrm>
          <a:prstGeom prst="rect">
            <a:avLst/>
          </a:prstGeom>
          <a:noFill/>
          <a:ln>
            <a:noFill/>
          </a:ln>
        </p:spPr>
        <p:txBody>
          <a:bodyPr spcFirstLastPara="1" wrap="square" lIns="0" tIns="45700" rIns="91425" bIns="45700" anchor="ctr" anchorCtr="0">
            <a:noAutofit/>
          </a:bodyPr>
          <a:lstStyle>
            <a:lvl1pPr lvl="0" algn="l">
              <a:lnSpc>
                <a:spcPct val="100000"/>
              </a:lnSpc>
              <a:spcBef>
                <a:spcPts val="0"/>
              </a:spcBef>
              <a:spcAft>
                <a:spcPts val="0"/>
              </a:spcAft>
              <a:buClr>
                <a:schemeClr val="dk1"/>
              </a:buClr>
              <a:buSzPts val="7667"/>
              <a:buFont typeface="Play"/>
              <a:buNone/>
              <a:defRPr sz="76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944665" y="5885912"/>
            <a:ext cx="4851084" cy="663054"/>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chemeClr val="dk1"/>
              </a:buClr>
              <a:buSzPts val="1200"/>
              <a:buNone/>
              <a:defRPr sz="1200" b="1"/>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ftr" idx="11"/>
          </p:nvPr>
        </p:nvSpPr>
        <p:spPr>
          <a:xfrm>
            <a:off x="116906" y="307975"/>
            <a:ext cx="413319" cy="624099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body" idx="2"/>
          </p:nvPr>
        </p:nvSpPr>
        <p:spPr>
          <a:xfrm>
            <a:off x="944665" y="318134"/>
            <a:ext cx="4800600" cy="663054"/>
          </a:xfrm>
          <a:prstGeom prst="rect">
            <a:avLst/>
          </a:prstGeom>
          <a:noFill/>
          <a:ln>
            <a:noFill/>
          </a:ln>
        </p:spPr>
        <p:txBody>
          <a:bodyPr spcFirstLastPara="1" wrap="square" lIns="91425" tIns="45700" rIns="91425" bIns="45700" anchor="t" anchorCtr="0">
            <a:normAutofit/>
          </a:bodyPr>
          <a:lstStyle>
            <a:lvl1pPr marL="457200" lvl="0" indent="-304800" algn="l">
              <a:lnSpc>
                <a:spcPct val="90000"/>
              </a:lnSpc>
              <a:spcBef>
                <a:spcPts val="1000"/>
              </a:spcBef>
              <a:spcAft>
                <a:spcPts val="0"/>
              </a:spcAft>
              <a:buClr>
                <a:schemeClr val="dk1"/>
              </a:buClr>
              <a:buSzPts val="1200"/>
              <a:buChar char="•"/>
              <a:defRPr sz="1200" b="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a:spLocks noGrp="1"/>
          </p:cNvSpPr>
          <p:nvPr>
            <p:ph type="pic" idx="2"/>
          </p:nvPr>
        </p:nvSpPr>
        <p:spPr>
          <a:xfrm>
            <a:off x="5183188" y="987425"/>
            <a:ext cx="6172200" cy="4873625"/>
          </a:xfrm>
          <a:prstGeom prst="rect">
            <a:avLst/>
          </a:prstGeom>
          <a:noFill/>
          <a:ln>
            <a:noFill/>
          </a:ln>
        </p:spPr>
      </p:sp>
      <p:sp>
        <p:nvSpPr>
          <p:cNvPr id="71" name="Google Shape;71;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Tree>
    <p:extLst>
      <p:ext uri="{BB962C8B-B14F-4D97-AF65-F5344CB8AC3E}">
        <p14:creationId xmlns:p14="http://schemas.microsoft.com/office/powerpoint/2010/main" val="57353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0" y="0"/>
            <a:ext cx="1066667" cy="400000"/>
          </a:xfrm>
          <a:prstGeom prst="rect">
            <a:avLst/>
          </a:prstGeom>
          <a:noFill/>
          <a:ln>
            <a:noFill/>
          </a:ln>
        </p:spPr>
        <p:txBody>
          <a:bodyPr spcFirstLastPara="1" wrap="square" lIns="91425" tIns="45700" rIns="91425" bIns="45700" anchor="ctr" anchorCtr="0">
            <a:noAutofit/>
          </a:bodyPr>
          <a:lstStyle>
            <a:lvl1pPr marL="0" marR="0" lvl="0" indent="0" algn="l">
              <a:spcBef>
                <a:spcPts val="0"/>
              </a:spcBef>
              <a:buNone/>
              <a:defRPr sz="1200" b="0">
                <a:solidFill>
                  <a:srgbClr val="757575"/>
                </a:solidFill>
                <a:latin typeface="Arial"/>
                <a:ea typeface="Arial"/>
                <a:cs typeface="Arial"/>
                <a:sym typeface="Arial"/>
              </a:defRPr>
            </a:lvl1pPr>
            <a:lvl2pPr marL="0" marR="0" lvl="1" indent="0" algn="l">
              <a:spcBef>
                <a:spcPts val="0"/>
              </a:spcBef>
              <a:buNone/>
              <a:defRPr sz="1200" b="0">
                <a:solidFill>
                  <a:srgbClr val="757575"/>
                </a:solidFill>
                <a:latin typeface="Arial"/>
                <a:ea typeface="Arial"/>
                <a:cs typeface="Arial"/>
                <a:sym typeface="Arial"/>
              </a:defRPr>
            </a:lvl2pPr>
            <a:lvl3pPr marL="0" marR="0" lvl="2" indent="0" algn="l">
              <a:spcBef>
                <a:spcPts val="0"/>
              </a:spcBef>
              <a:buNone/>
              <a:defRPr sz="1200" b="0">
                <a:solidFill>
                  <a:srgbClr val="757575"/>
                </a:solidFill>
                <a:latin typeface="Arial"/>
                <a:ea typeface="Arial"/>
                <a:cs typeface="Arial"/>
                <a:sym typeface="Arial"/>
              </a:defRPr>
            </a:lvl3pPr>
            <a:lvl4pPr marL="0" marR="0" lvl="3" indent="0" algn="l">
              <a:spcBef>
                <a:spcPts val="0"/>
              </a:spcBef>
              <a:buNone/>
              <a:defRPr sz="1200" b="0">
                <a:solidFill>
                  <a:srgbClr val="757575"/>
                </a:solidFill>
                <a:latin typeface="Arial"/>
                <a:ea typeface="Arial"/>
                <a:cs typeface="Arial"/>
                <a:sym typeface="Arial"/>
              </a:defRPr>
            </a:lvl4pPr>
            <a:lvl5pPr marL="0" marR="0" lvl="4" indent="0" algn="l">
              <a:spcBef>
                <a:spcPts val="0"/>
              </a:spcBef>
              <a:buNone/>
              <a:defRPr sz="1200" b="0">
                <a:solidFill>
                  <a:srgbClr val="757575"/>
                </a:solidFill>
                <a:latin typeface="Arial"/>
                <a:ea typeface="Arial"/>
                <a:cs typeface="Arial"/>
                <a:sym typeface="Arial"/>
              </a:defRPr>
            </a:lvl5pPr>
            <a:lvl6pPr marL="0" marR="0" lvl="5" indent="0" algn="l">
              <a:spcBef>
                <a:spcPts val="0"/>
              </a:spcBef>
              <a:buNone/>
              <a:defRPr sz="1200" b="0">
                <a:solidFill>
                  <a:srgbClr val="757575"/>
                </a:solidFill>
                <a:latin typeface="Arial"/>
                <a:ea typeface="Arial"/>
                <a:cs typeface="Arial"/>
                <a:sym typeface="Arial"/>
              </a:defRPr>
            </a:lvl6pPr>
            <a:lvl7pPr marL="0" marR="0" lvl="6" indent="0" algn="l">
              <a:spcBef>
                <a:spcPts val="0"/>
              </a:spcBef>
              <a:buNone/>
              <a:defRPr sz="1200" b="0">
                <a:solidFill>
                  <a:srgbClr val="757575"/>
                </a:solidFill>
                <a:latin typeface="Arial"/>
                <a:ea typeface="Arial"/>
                <a:cs typeface="Arial"/>
                <a:sym typeface="Arial"/>
              </a:defRPr>
            </a:lvl7pPr>
            <a:lvl8pPr marL="0" marR="0" lvl="7" indent="0" algn="l">
              <a:spcBef>
                <a:spcPts val="0"/>
              </a:spcBef>
              <a:buNone/>
              <a:defRPr sz="1200" b="0">
                <a:solidFill>
                  <a:srgbClr val="757575"/>
                </a:solidFill>
                <a:latin typeface="Arial"/>
                <a:ea typeface="Arial"/>
                <a:cs typeface="Arial"/>
                <a:sym typeface="Arial"/>
              </a:defRPr>
            </a:lvl8pPr>
            <a:lvl9pPr marL="0" marR="0" lvl="8" indent="0" algn="l">
              <a:spcBef>
                <a:spcPts val="0"/>
              </a:spcBef>
              <a:buNone/>
              <a:defRPr sz="1200" b="0">
                <a:solidFill>
                  <a:srgbClr val="757575"/>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940116" y="71920"/>
            <a:ext cx="10311768" cy="3924728"/>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dk1"/>
              </a:buClr>
              <a:buSzPts val="6600"/>
              <a:buFont typeface="Play"/>
              <a:buNone/>
            </a:pPr>
            <a:r>
              <a:rPr lang="en-US" sz="6600"/>
              <a:t>AI-DRIVEN DRONE DETECTION AND TRACKING</a:t>
            </a:r>
            <a:endParaRPr sz="6600"/>
          </a:p>
        </p:txBody>
      </p:sp>
      <p:sp>
        <p:nvSpPr>
          <p:cNvPr id="92" name="Google Shape;92;p15"/>
          <p:cNvSpPr txBox="1">
            <a:spLocks noGrp="1"/>
          </p:cNvSpPr>
          <p:nvPr>
            <p:ph type="subTitle" idx="1"/>
          </p:nvPr>
        </p:nvSpPr>
        <p:spPr>
          <a:xfrm>
            <a:off x="944665" y="5885912"/>
            <a:ext cx="4851084" cy="66305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200"/>
              <a:buNone/>
            </a:pPr>
            <a:r>
              <a:rPr lang="en-US"/>
              <a:t> </a:t>
            </a:r>
            <a:endParaRPr/>
          </a:p>
        </p:txBody>
      </p:sp>
      <p:sp>
        <p:nvSpPr>
          <p:cNvPr id="93" name="Google Shape;93;p15"/>
          <p:cNvSpPr txBox="1">
            <a:spLocks noGrp="1"/>
          </p:cNvSpPr>
          <p:nvPr>
            <p:ph type="ftr" idx="11"/>
          </p:nvPr>
        </p:nvSpPr>
        <p:spPr>
          <a:xfrm>
            <a:off x="116906" y="307975"/>
            <a:ext cx="413319" cy="624099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94" name="Google Shape;94;p15"/>
          <p:cNvSpPr txBox="1">
            <a:spLocks noGrp="1"/>
          </p:cNvSpPr>
          <p:nvPr>
            <p:ph type="body" idx="2"/>
          </p:nvPr>
        </p:nvSpPr>
        <p:spPr>
          <a:xfrm>
            <a:off x="944665" y="318134"/>
            <a:ext cx="4800600" cy="66305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200"/>
              <a:buNone/>
            </a:pPr>
            <a:r>
              <a:rPr lang="en-US"/>
              <a:t> </a:t>
            </a:r>
            <a:endParaRPr/>
          </a:p>
        </p:txBody>
      </p:sp>
      <p:sp>
        <p:nvSpPr>
          <p:cNvPr id="95" name="Google Shape;95;p15"/>
          <p:cNvSpPr txBox="1"/>
          <p:nvPr/>
        </p:nvSpPr>
        <p:spPr>
          <a:xfrm>
            <a:off x="6669029" y="3428470"/>
            <a:ext cx="4736385" cy="246217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0" i="0" u="none" strike="noStrike" cap="none" dirty="0">
                <a:solidFill>
                  <a:schemeClr val="dk1"/>
                </a:solidFill>
                <a:latin typeface="Arial"/>
                <a:ea typeface="Arial"/>
                <a:cs typeface="Arial"/>
                <a:sym typeface="Arial"/>
              </a:rPr>
              <a:t>   </a:t>
            </a:r>
            <a:r>
              <a:rPr lang="en-US" sz="2200" b="0" i="0" u="none" strike="noStrike" cap="none" dirty="0">
                <a:solidFill>
                  <a:schemeClr val="dk1"/>
                </a:solidFill>
                <a:latin typeface="Times New Roman"/>
                <a:ea typeface="Times New Roman"/>
                <a:cs typeface="Times New Roman"/>
                <a:sym typeface="Times New Roman"/>
              </a:rPr>
              <a:t>BY,</a:t>
            </a:r>
            <a:endParaRPr dirty="0"/>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a:t>
            </a:r>
            <a:r>
              <a:rPr lang="en-US" sz="2200" b="1" dirty="0">
                <a:solidFill>
                  <a:schemeClr val="dk1"/>
                </a:solidFill>
                <a:latin typeface="Times New Roman"/>
                <a:ea typeface="Times New Roman"/>
                <a:cs typeface="Times New Roman"/>
                <a:sym typeface="Times New Roman"/>
              </a:rPr>
              <a:t>Ismail Suleiman</a:t>
            </a:r>
            <a:endParaRPr dirty="0"/>
          </a:p>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Koushik G</a:t>
            </a:r>
            <a:endParaRPr dirty="0"/>
          </a:p>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Lokesh V</a:t>
            </a:r>
            <a:endParaRPr dirty="0"/>
          </a:p>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Rajeev M</a:t>
            </a:r>
            <a:endParaRPr dirty="0"/>
          </a:p>
          <a:p>
            <a:pPr marL="0" marR="0" lvl="0" indent="0" algn="l" rtl="0">
              <a:spcBef>
                <a:spcPts val="0"/>
              </a:spcBef>
              <a:spcAft>
                <a:spcPts val="0"/>
              </a:spcAft>
              <a:buNone/>
            </a:pPr>
            <a:r>
              <a:rPr lang="en-US" sz="2200" b="1" dirty="0">
                <a:solidFill>
                  <a:schemeClr val="dk1"/>
                </a:solidFill>
                <a:latin typeface="Times New Roman"/>
                <a:ea typeface="Times New Roman"/>
                <a:cs typeface="Times New Roman"/>
                <a:sym typeface="Times New Roman"/>
              </a:rPr>
              <a:t>         Venkatesh N P S</a:t>
            </a:r>
          </a:p>
          <a:p>
            <a:pPr marL="0" marR="0" lvl="0" indent="0" algn="l" rtl="0">
              <a:spcBef>
                <a:spcPts val="0"/>
              </a:spcBef>
              <a:spcAft>
                <a:spcPts val="0"/>
              </a:spcAft>
              <a:buNone/>
            </a:pPr>
            <a:r>
              <a:rPr lang="en-US" sz="2200" b="1">
                <a:solidFill>
                  <a:schemeClr val="dk1"/>
                </a:solidFill>
                <a:latin typeface="Times New Roman"/>
                <a:ea typeface="Times New Roman"/>
                <a:cs typeface="Times New Roman"/>
                <a:sym typeface="Times New Roman"/>
              </a:rPr>
              <a:t>         Phaneendra</a:t>
            </a:r>
            <a:r>
              <a:rPr lang="en-US" sz="2200" b="1" dirty="0">
                <a:solidFill>
                  <a:schemeClr val="dk1"/>
                </a:solidFill>
                <a:latin typeface="Times New Roman"/>
                <a:ea typeface="Times New Roman"/>
                <a:cs typeface="Times New Roman"/>
                <a:sym typeface="Times New Roman"/>
              </a:rPr>
              <a:t> Chandu</a:t>
            </a:r>
            <a:endParaRPr sz="22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p:nvPr/>
        </p:nvSpPr>
        <p:spPr>
          <a:xfrm>
            <a:off x="527406" y="1082420"/>
            <a:ext cx="10931703" cy="498598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200" b="1" i="0" u="none" strike="noStrike" cap="none">
                <a:solidFill>
                  <a:schemeClr val="dk1"/>
                </a:solidFill>
                <a:latin typeface="Arial"/>
                <a:ea typeface="Arial"/>
                <a:cs typeface="Arial"/>
                <a:sym typeface="Arial"/>
              </a:rPr>
              <a:t>The Present (Now)</a:t>
            </a:r>
            <a:endParaRPr/>
          </a:p>
          <a:p>
            <a:pPr marL="0" marR="0" lvl="0" indent="0" algn="l" rtl="0">
              <a:lnSpc>
                <a:spcPct val="100000"/>
              </a:lnSpc>
              <a:spcBef>
                <a:spcPts val="0"/>
              </a:spcBef>
              <a:spcAft>
                <a:spcPts val="0"/>
              </a:spcAft>
              <a:buNone/>
            </a:pPr>
            <a:r>
              <a:rPr lang="en-US" sz="1800" b="0" i="0" u="none" strike="noStrike" cap="none">
                <a:solidFill>
                  <a:schemeClr val="dk1"/>
                </a:solidFill>
                <a:latin typeface="Arial"/>
                <a:ea typeface="Arial"/>
                <a:cs typeface="Arial"/>
                <a:sym typeface="Arial"/>
              </a:rPr>
              <a:t>		</a:t>
            </a:r>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AI is used for drone detection, but current systems face high costs and struggle with smaller drones.</a:t>
            </a:r>
            <a:endParaRPr/>
          </a:p>
          <a:p>
            <a:pPr marL="285750" marR="0" lvl="0" indent="-171450" algn="l" rtl="0">
              <a:lnSpc>
                <a:spcPct val="100000"/>
              </a:lnSpc>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Existing technologies like radar, thermal cameras, and AI-based models (YOLO, Faster R-CNN) are expensive or not optimized for military defense.</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2200" b="1" i="0" u="none" strike="noStrike" cap="none">
                <a:solidFill>
                  <a:schemeClr val="dk1"/>
                </a:solidFill>
                <a:latin typeface="Arial"/>
                <a:ea typeface="Arial"/>
                <a:cs typeface="Arial"/>
                <a:sym typeface="Arial"/>
              </a:rPr>
              <a:t>The Past</a:t>
            </a:r>
            <a:endParaRPr/>
          </a:p>
          <a:p>
            <a:pPr marL="0" marR="0" lvl="0" indent="0" algn="l" rtl="0">
              <a:lnSpc>
                <a:spcPct val="100000"/>
              </a:lnSpc>
              <a:spcBef>
                <a:spcPts val="0"/>
              </a:spcBef>
              <a:spcAft>
                <a:spcPts val="0"/>
              </a:spcAft>
              <a:buNone/>
            </a:pPr>
            <a:endParaRPr sz="22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Drones were originally developed for surveillance; past detection systems used radar and infrared, but struggled with smaller drones.</a:t>
            </a:r>
            <a:endParaRPr/>
          </a:p>
          <a:p>
            <a:pPr marL="742950" marR="0" lvl="1"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Deep learning models like CNNs, YOLO, and MobileNet revolutionized real-time drone tracking.</a:t>
            </a:r>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p:nvPr/>
        </p:nvSpPr>
        <p:spPr>
          <a:xfrm>
            <a:off x="523982" y="1033278"/>
            <a:ext cx="10294706" cy="46474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i="0" u="none" strike="noStrike" cap="none" dirty="0">
                <a:solidFill>
                  <a:schemeClr val="dk1"/>
                </a:solidFill>
                <a:latin typeface="Arial"/>
                <a:ea typeface="Arial"/>
                <a:cs typeface="Arial"/>
                <a:sym typeface="Arial"/>
              </a:rPr>
              <a:t>The Future (Vision for 5-10 Years)</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 AI will improve to detect drones with more accuracy, speed, and real-time neutralization of threats.</a:t>
            </a:r>
            <a:endParaRPr dirty="0"/>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 Advanced sensors (LiDAR, thermal cameras) combined with AI will enhance precision and range in detection.</a:t>
            </a:r>
            <a:endParaRPr dirty="0"/>
          </a:p>
          <a:p>
            <a:pPr marL="0" marR="0" lvl="0" indent="0" algn="l" rtl="0">
              <a:lnSpc>
                <a:spcPct val="100000"/>
              </a:lnSpc>
              <a:spcBef>
                <a:spcPts val="0"/>
              </a:spcBef>
              <a:spcAft>
                <a:spcPts val="0"/>
              </a:spcAft>
              <a:buClr>
                <a:schemeClr val="dk1"/>
              </a:buClr>
              <a:buSzPts val="1800"/>
              <a:buFont typeface="Libre Franklin"/>
              <a:buNone/>
            </a:pPr>
            <a:endParaRPr sz="1800"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2200" b="1" i="0" u="none" strike="noStrike" cap="none" dirty="0" err="1">
                <a:solidFill>
                  <a:schemeClr val="dk1"/>
                </a:solidFill>
                <a:latin typeface="Arial"/>
                <a:ea typeface="Arial"/>
                <a:cs typeface="Arial"/>
                <a:sym typeface="Arial"/>
              </a:rPr>
              <a:t>Retropolation</a:t>
            </a:r>
            <a:r>
              <a:rPr lang="en-US" sz="2200" b="1" i="0" u="none" strike="noStrike" cap="none" dirty="0">
                <a:solidFill>
                  <a:schemeClr val="dk1"/>
                </a:solidFill>
                <a:latin typeface="Arial"/>
                <a:ea typeface="Arial"/>
                <a:cs typeface="Arial"/>
                <a:sym typeface="Arial"/>
              </a:rPr>
              <a:t> and Perspectives</a:t>
            </a:r>
            <a:endParaRPr dirty="0"/>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 Future systems could detect and neutralize enemy drones quickly and cost-effectively, using AI for movement prediction.</a:t>
            </a:r>
            <a:endParaRPr dirty="0"/>
          </a:p>
          <a:p>
            <a:pPr marL="457200" marR="0" lvl="1" indent="0" algn="l" rtl="0">
              <a:spcBef>
                <a:spcPts val="0"/>
              </a:spcBef>
              <a:spcAft>
                <a:spcPts val="0"/>
              </a:spcAft>
              <a:buNone/>
            </a:pPr>
            <a:endParaRPr sz="1800" b="0" i="0" u="none" strike="noStrike" cap="none" dirty="0">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Arial"/>
                <a:ea typeface="Arial"/>
                <a:cs typeface="Arial"/>
                <a:sym typeface="Arial"/>
              </a:rPr>
              <a:t> Technological needs include advancements in edge computing, improved AI models, and integration with military hardware.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p:nvPr/>
        </p:nvSpPr>
        <p:spPr>
          <a:xfrm rot="-5400000" flipH="1">
            <a:off x="712471" y="730960"/>
            <a:ext cx="849294" cy="1562535"/>
          </a:xfrm>
          <a:custGeom>
            <a:avLst/>
            <a:gdLst/>
            <a:ahLst/>
            <a:cxnLst/>
            <a:rect l="l" t="t" r="r" b="b"/>
            <a:pathLst>
              <a:path w="10000" h="10215" extrusionOk="0">
                <a:moveTo>
                  <a:pt x="0" y="0"/>
                </a:moveTo>
                <a:lnTo>
                  <a:pt x="10000" y="0"/>
                </a:lnTo>
                <a:lnTo>
                  <a:pt x="7084" y="10072"/>
                </a:lnTo>
                <a:lnTo>
                  <a:pt x="3107" y="10215"/>
                </a:lnTo>
                <a:lnTo>
                  <a:pt x="0" y="0"/>
                </a:lnTo>
                <a:close/>
              </a:path>
            </a:pathLst>
          </a:custGeom>
          <a:solidFill>
            <a:srgbClr val="C91D49"/>
          </a:solidFill>
          <a:ln>
            <a:noFill/>
          </a:ln>
          <a:effectLst>
            <a:outerShdw blurRad="50800" dist="38100" dir="5400000" algn="t" rotWithShape="0">
              <a:srgbClr val="000000">
                <a:alpha val="11764"/>
              </a:srgbClr>
            </a:outerShdw>
          </a:effectLst>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142" name="Google Shape;142;p14"/>
          <p:cNvSpPr/>
          <p:nvPr/>
        </p:nvSpPr>
        <p:spPr>
          <a:xfrm>
            <a:off x="681909" y="1356848"/>
            <a:ext cx="1394397" cy="340540"/>
          </a:xfrm>
          <a:prstGeom prst="parallelogram">
            <a:avLst>
              <a:gd name="adj" fmla="val 17443"/>
            </a:avLst>
          </a:prstGeom>
          <a:solidFill>
            <a:srgbClr val="F2F2F2"/>
          </a:solidFill>
          <a:ln w="104775" cap="rnd" cmpd="sng">
            <a:solidFill>
              <a:srgbClr val="F2F2F2"/>
            </a:solidFill>
            <a:prstDash val="solid"/>
            <a:round/>
            <a:headEnd type="none" w="sm" len="sm"/>
            <a:tailEnd type="none" w="sm" len="sm"/>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143" name="Google Shape;143;p14"/>
          <p:cNvSpPr/>
          <p:nvPr/>
        </p:nvSpPr>
        <p:spPr>
          <a:xfrm>
            <a:off x="819391" y="1356848"/>
            <a:ext cx="1098995" cy="369332"/>
          </a:xfrm>
          <a:prstGeom prst="rect">
            <a:avLst/>
          </a:prstGeom>
          <a:noFill/>
          <a:ln>
            <a:noFill/>
          </a:ln>
        </p:spPr>
        <p:txBody>
          <a:bodyPr spcFirstLastPara="1" wrap="square" lIns="91425" tIns="45700" rIns="91425" bIns="45700" anchor="t" anchorCtr="0">
            <a:noAutofit/>
          </a:bodyPr>
          <a:lstStyle/>
          <a:p>
            <a:pPr algn="ctr"/>
            <a:r>
              <a:rPr lang="en-US" sz="1800" b="1" dirty="0">
                <a:solidFill>
                  <a:schemeClr val="dk1"/>
                </a:solidFill>
                <a:latin typeface="Times New Roman"/>
                <a:ea typeface="Times New Roman"/>
                <a:cs typeface="Times New Roman"/>
                <a:sym typeface="Times New Roman"/>
              </a:rPr>
              <a:t>Title</a:t>
            </a:r>
            <a:endParaRPr sz="1800" b="1" dirty="0">
              <a:solidFill>
                <a:schemeClr val="accent1"/>
              </a:solidFill>
              <a:latin typeface="Times New Roman"/>
              <a:ea typeface="Times New Roman"/>
              <a:cs typeface="Times New Roman"/>
              <a:sym typeface="Times New Roman"/>
            </a:endParaRPr>
          </a:p>
        </p:txBody>
      </p:sp>
      <p:sp>
        <p:nvSpPr>
          <p:cNvPr id="144" name="Google Shape;144;p14"/>
          <p:cNvSpPr txBox="1"/>
          <p:nvPr/>
        </p:nvSpPr>
        <p:spPr>
          <a:xfrm>
            <a:off x="2539847" y="1297278"/>
            <a:ext cx="8106382" cy="446236"/>
          </a:xfrm>
          <a:prstGeom prst="rect">
            <a:avLst/>
          </a:prstGeom>
          <a:noFill/>
          <a:ln>
            <a:noFill/>
          </a:ln>
        </p:spPr>
        <p:txBody>
          <a:bodyPr spcFirstLastPara="1" wrap="square" lIns="91425" tIns="45700" rIns="91425" bIns="45700" anchor="t" anchorCtr="0">
            <a:spAutoFit/>
          </a:bodyPr>
          <a:lstStyle/>
          <a:p>
            <a:r>
              <a:rPr lang="en-US" sz="2300" b="1" dirty="0">
                <a:solidFill>
                  <a:schemeClr val="dk1"/>
                </a:solidFill>
                <a:latin typeface="Calibri"/>
                <a:ea typeface="Calibri"/>
                <a:cs typeface="Calibri"/>
                <a:sym typeface="Calibri"/>
              </a:rPr>
              <a:t>Automated Drone Classification and Threat Assessment System</a:t>
            </a:r>
            <a:endParaRPr sz="2300" b="1" dirty="0">
              <a:solidFill>
                <a:schemeClr val="dk1"/>
              </a:solidFill>
              <a:latin typeface="Calibri"/>
              <a:ea typeface="Calibri"/>
              <a:cs typeface="Calibri"/>
              <a:sym typeface="Calibri"/>
            </a:endParaRPr>
          </a:p>
        </p:txBody>
      </p:sp>
      <p:sp>
        <p:nvSpPr>
          <p:cNvPr id="145" name="Google Shape;145;p14"/>
          <p:cNvSpPr txBox="1"/>
          <p:nvPr/>
        </p:nvSpPr>
        <p:spPr>
          <a:xfrm>
            <a:off x="1770686" y="2176359"/>
            <a:ext cx="9414385" cy="4370427"/>
          </a:xfrm>
          <a:prstGeom prst="rect">
            <a:avLst/>
          </a:prstGeom>
          <a:noFill/>
          <a:ln>
            <a:noFill/>
          </a:ln>
        </p:spPr>
        <p:txBody>
          <a:bodyPr spcFirstLastPara="1" wrap="square" lIns="91425" tIns="45700" rIns="91425" bIns="45700" anchor="t" anchorCtr="0">
            <a:spAutoFit/>
          </a:bodyPr>
          <a:lstStyle/>
          <a:p>
            <a:r>
              <a:rPr lang="en-US" sz="1900" b="1" dirty="0">
                <a:solidFill>
                  <a:schemeClr val="dk1"/>
                </a:solidFill>
                <a:latin typeface="Calibri"/>
                <a:ea typeface="Calibri"/>
                <a:cs typeface="Calibri"/>
                <a:sym typeface="Calibri"/>
              </a:rPr>
              <a:t>Summary:</a:t>
            </a:r>
            <a:r>
              <a:rPr lang="en-US" sz="19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AI system classifying detected drones by type and threat level for efficient defense response.</a:t>
            </a:r>
            <a:endParaRPr dirty="0"/>
          </a:p>
          <a:p>
            <a:endParaRPr sz="1800" dirty="0">
              <a:solidFill>
                <a:schemeClr val="dk1"/>
              </a:solidFill>
              <a:latin typeface="Calibri"/>
              <a:ea typeface="Calibri"/>
              <a:cs typeface="Calibri"/>
              <a:sym typeface="Calibri"/>
            </a:endParaRPr>
          </a:p>
          <a:p>
            <a:r>
              <a:rPr lang="en-US" sz="1900" b="1" dirty="0">
                <a:solidFill>
                  <a:schemeClr val="dk1"/>
                </a:solidFill>
                <a:latin typeface="Calibri"/>
                <a:ea typeface="Calibri"/>
                <a:cs typeface="Calibri"/>
                <a:sym typeface="Calibri"/>
              </a:rPr>
              <a:t>How It Works:</a:t>
            </a:r>
            <a:r>
              <a:rPr lang="en-US" sz="19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AI identifies drones based on parameters like speed and altitude, ranking threats to optimize resource use.</a:t>
            </a:r>
            <a:endParaRPr dirty="0"/>
          </a:p>
          <a:p>
            <a:endParaRPr sz="1800" dirty="0">
              <a:solidFill>
                <a:schemeClr val="dk1"/>
              </a:solidFill>
              <a:latin typeface="Calibri"/>
              <a:ea typeface="Calibri"/>
              <a:cs typeface="Calibri"/>
              <a:sym typeface="Calibri"/>
            </a:endParaRPr>
          </a:p>
          <a:p>
            <a:r>
              <a:rPr lang="en-US" sz="1900" b="1" dirty="0">
                <a:solidFill>
                  <a:schemeClr val="dk1"/>
                </a:solidFill>
                <a:latin typeface="Calibri"/>
                <a:ea typeface="Calibri"/>
                <a:cs typeface="Calibri"/>
                <a:sym typeface="Calibri"/>
              </a:rPr>
              <a:t>Needs &amp; Opportunities:</a:t>
            </a:r>
            <a:r>
              <a:rPr lang="en-US" sz="19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Low-cost enemy drones threaten military operations with surveillance and explosives, making traditional countermeasures too costly, highlighting the need for efficient, automated threat assessment.</a:t>
            </a:r>
            <a:endParaRPr dirty="0"/>
          </a:p>
          <a:p>
            <a:endParaRPr sz="1800" dirty="0">
              <a:solidFill>
                <a:schemeClr val="dk1"/>
              </a:solidFill>
              <a:latin typeface="Calibri"/>
              <a:ea typeface="Calibri"/>
              <a:cs typeface="Calibri"/>
              <a:sym typeface="Calibri"/>
            </a:endParaRPr>
          </a:p>
          <a:p>
            <a:r>
              <a:rPr lang="en-US" sz="1900" b="1" dirty="0">
                <a:solidFill>
                  <a:schemeClr val="dk1"/>
                </a:solidFill>
                <a:latin typeface="Calibri"/>
                <a:ea typeface="Calibri"/>
                <a:cs typeface="Calibri"/>
                <a:sym typeface="Calibri"/>
              </a:rPr>
              <a:t>Value &amp; Benefit:</a:t>
            </a:r>
            <a:r>
              <a:rPr lang="en-US" sz="1900" dirty="0">
                <a:solidFill>
                  <a:schemeClr val="dk1"/>
                </a:solidFill>
                <a:latin typeface="Calibri"/>
                <a:ea typeface="Calibri"/>
                <a:cs typeface="Calibri"/>
                <a:sym typeface="Calibri"/>
              </a:rPr>
              <a:t> </a:t>
            </a:r>
            <a:r>
              <a:rPr lang="en-US" sz="1800" dirty="0">
                <a:solidFill>
                  <a:schemeClr val="dk1"/>
                </a:solidFill>
                <a:latin typeface="Calibri"/>
                <a:ea typeface="Calibri"/>
                <a:cs typeface="Calibri"/>
                <a:sym typeface="Calibri"/>
              </a:rPr>
              <a:t>Make the system adaptable for different environments, scalable for multiple drones, and compatible with current defense systems.</a:t>
            </a:r>
            <a:endParaRPr dirty="0"/>
          </a:p>
          <a:p>
            <a:endParaRPr sz="1800" dirty="0">
              <a:solidFill>
                <a:schemeClr val="dk1"/>
              </a:solidFill>
              <a:latin typeface="Calibri"/>
              <a:ea typeface="Calibri"/>
              <a:cs typeface="Calibri"/>
              <a:sym typeface="Calibri"/>
            </a:endParaRPr>
          </a:p>
          <a:p>
            <a:r>
              <a:rPr lang="en-US" sz="2000" b="1" dirty="0">
                <a:solidFill>
                  <a:schemeClr val="dk1"/>
                </a:solidFill>
                <a:latin typeface="Calibri"/>
                <a:ea typeface="Calibri"/>
                <a:cs typeface="Calibri"/>
                <a:sym typeface="Calibri"/>
              </a:rPr>
              <a:t>Success Criteria:</a:t>
            </a:r>
            <a:r>
              <a:rPr lang="en-US" sz="2000" dirty="0">
                <a:solidFill>
                  <a:schemeClr val="dk1"/>
                </a:solidFill>
                <a:latin typeface="Calibri"/>
                <a:ea typeface="Calibri"/>
                <a:cs typeface="Calibri"/>
                <a:sym typeface="Calibri"/>
              </a:rPr>
              <a:t> </a:t>
            </a:r>
            <a:r>
              <a:rPr lang="en-US" sz="1900" dirty="0">
                <a:solidFill>
                  <a:schemeClr val="dk1"/>
                </a:solidFill>
                <a:latin typeface="Calibri"/>
                <a:ea typeface="Calibri"/>
                <a:cs typeface="Calibri"/>
                <a:sym typeface="Calibri"/>
              </a:rPr>
              <a:t>Success depends on real-time detection, classification accuracy, and reliable data in varied conditions.</a:t>
            </a:r>
            <a:endParaRPr dirty="0"/>
          </a:p>
        </p:txBody>
      </p:sp>
      <p:sp>
        <p:nvSpPr>
          <p:cNvPr id="3" name="TextBox 2">
            <a:extLst>
              <a:ext uri="{FF2B5EF4-FFF2-40B4-BE49-F238E27FC236}">
                <a16:creationId xmlns:a16="http://schemas.microsoft.com/office/drawing/2014/main" id="{E55080C9-685D-3807-69CD-A1D68A5B9B73}"/>
              </a:ext>
            </a:extLst>
          </p:cNvPr>
          <p:cNvSpPr txBox="1"/>
          <p:nvPr/>
        </p:nvSpPr>
        <p:spPr>
          <a:xfrm>
            <a:off x="355850" y="308493"/>
            <a:ext cx="6098720" cy="553998"/>
          </a:xfrm>
          <a:prstGeom prst="rect">
            <a:avLst/>
          </a:prstGeom>
          <a:noFill/>
        </p:spPr>
        <p:txBody>
          <a:bodyPr wrap="square">
            <a:spAutoFit/>
          </a:bodyPr>
          <a:lstStyle/>
          <a:p>
            <a:r>
              <a:rPr lang="en-IN" sz="3000" b="1" i="0" u="none" strike="noStrike" dirty="0">
                <a:solidFill>
                  <a:srgbClr val="000000"/>
                </a:solidFill>
                <a:effectLst/>
                <a:latin typeface="Times New Roman" panose="02020603050405020304" pitchFamily="18" charset="0"/>
                <a:cs typeface="Times New Roman" panose="02020603050405020304" pitchFamily="18" charset="0"/>
              </a:rPr>
              <a:t>IDEATION</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98609" y="415074"/>
            <a:ext cx="4898107" cy="856423"/>
          </a:xfrm>
          <a:prstGeom prst="rect">
            <a:avLst/>
          </a:prstGeom>
          <a:noFill/>
          <a:ln>
            <a:noFill/>
          </a:ln>
        </p:spPr>
        <p:txBody>
          <a:bodyPr spcFirstLastPara="1" wrap="square" lIns="121900" tIns="121900" rIns="121900" bIns="121900" anchor="t" anchorCtr="0">
            <a:noAutofit/>
          </a:bodyPr>
          <a:lstStyle/>
          <a:p>
            <a:pPr algn="ctr">
              <a:lnSpc>
                <a:spcPct val="100000"/>
              </a:lnSpc>
              <a:buSzPts val="2800"/>
            </a:pPr>
            <a:r>
              <a:rPr lang="en-US" sz="3467"/>
              <a:t>Types of Prototypes </a:t>
            </a:r>
            <a:endParaRPr sz="3467">
              <a:solidFill>
                <a:schemeClr val="accent6"/>
              </a:solidFill>
            </a:endParaRPr>
          </a:p>
        </p:txBody>
      </p:sp>
      <p:grpSp>
        <p:nvGrpSpPr>
          <p:cNvPr id="81" name="Google Shape;81;p14"/>
          <p:cNvGrpSpPr/>
          <p:nvPr/>
        </p:nvGrpSpPr>
        <p:grpSpPr>
          <a:xfrm>
            <a:off x="858809" y="2584035"/>
            <a:ext cx="3062432" cy="3858892"/>
            <a:chOff x="740751" y="1284045"/>
            <a:chExt cx="2296824" cy="3205474"/>
          </a:xfrm>
        </p:grpSpPr>
        <p:grpSp>
          <p:nvGrpSpPr>
            <p:cNvPr id="82" name="Google Shape;82;p14"/>
            <p:cNvGrpSpPr/>
            <p:nvPr/>
          </p:nvGrpSpPr>
          <p:grpSpPr>
            <a:xfrm>
              <a:off x="1051626" y="1284045"/>
              <a:ext cx="1672650" cy="1672650"/>
              <a:chOff x="1092190" y="1284045"/>
              <a:chExt cx="1672650" cy="1672650"/>
            </a:xfrm>
          </p:grpSpPr>
          <p:sp>
            <p:nvSpPr>
              <p:cNvPr id="83" name="Google Shape;83;p14"/>
              <p:cNvSpPr/>
              <p:nvPr/>
            </p:nvSpPr>
            <p:spPr>
              <a:xfrm>
                <a:off x="1092190" y="1284045"/>
                <a:ext cx="1672650" cy="1672650"/>
              </a:xfrm>
              <a:prstGeom prst="ellipse">
                <a:avLst/>
              </a:prstGeom>
              <a:solidFill>
                <a:srgbClr val="E3E5E5">
                  <a:alpha val="40000"/>
                </a:srgbClr>
              </a:solidFill>
              <a:ln>
                <a:noFill/>
              </a:ln>
            </p:spPr>
            <p:txBody>
              <a:bodyPr spcFirstLastPara="1" wrap="square" lIns="121900" tIns="121900" rIns="121900" bIns="121900" anchor="ctr" anchorCtr="0">
                <a:noAutofit/>
              </a:bodyPr>
              <a:lstStyle/>
              <a:p>
                <a:pPr>
                  <a:buSzPts val="1400"/>
                </a:pPr>
                <a:endParaRPr sz="1867"/>
              </a:p>
            </p:txBody>
          </p:sp>
          <p:sp>
            <p:nvSpPr>
              <p:cNvPr id="84" name="Google Shape;84;p14"/>
              <p:cNvSpPr/>
              <p:nvPr/>
            </p:nvSpPr>
            <p:spPr>
              <a:xfrm>
                <a:off x="1209585" y="1401441"/>
                <a:ext cx="1437860" cy="1437860"/>
              </a:xfrm>
              <a:prstGeom prst="ellipse">
                <a:avLst/>
              </a:prstGeom>
              <a:solidFill>
                <a:schemeClr val="dk1"/>
              </a:solidFill>
              <a:ln>
                <a:noFill/>
              </a:ln>
            </p:spPr>
            <p:txBody>
              <a:bodyPr spcFirstLastPara="1" wrap="square" lIns="121900" tIns="121900" rIns="121900" bIns="121900" anchor="ctr" anchorCtr="0">
                <a:noAutofit/>
              </a:bodyPr>
              <a:lstStyle/>
              <a:p>
                <a:pPr>
                  <a:buSzPts val="1400"/>
                </a:pPr>
                <a:endParaRPr sz="1867"/>
              </a:p>
            </p:txBody>
          </p:sp>
          <p:sp>
            <p:nvSpPr>
              <p:cNvPr id="85" name="Google Shape;85;p14"/>
              <p:cNvSpPr/>
              <p:nvPr/>
            </p:nvSpPr>
            <p:spPr>
              <a:xfrm>
                <a:off x="1209585" y="1401441"/>
                <a:ext cx="1437860" cy="1437860"/>
              </a:xfrm>
              <a:prstGeom prst="pie">
                <a:avLst>
                  <a:gd name="adj1" fmla="val 5424692"/>
                  <a:gd name="adj2" fmla="val 10799571"/>
                </a:avLst>
              </a:prstGeom>
              <a:solidFill>
                <a:schemeClr val="lt1"/>
              </a:solidFill>
              <a:ln>
                <a:noFill/>
              </a:ln>
            </p:spPr>
            <p:txBody>
              <a:bodyPr spcFirstLastPara="1" wrap="square" lIns="121900" tIns="121900" rIns="121900" bIns="121900" anchor="ctr" anchorCtr="0">
                <a:noAutofit/>
              </a:bodyPr>
              <a:lstStyle/>
              <a:p>
                <a:pPr>
                  <a:buSzPts val="1400"/>
                </a:pPr>
                <a:endParaRPr sz="1867"/>
              </a:p>
            </p:txBody>
          </p:sp>
        </p:grpSp>
        <p:grpSp>
          <p:nvGrpSpPr>
            <p:cNvPr id="86" name="Google Shape;86;p14"/>
            <p:cNvGrpSpPr/>
            <p:nvPr/>
          </p:nvGrpSpPr>
          <p:grpSpPr>
            <a:xfrm>
              <a:off x="740751" y="3148050"/>
              <a:ext cx="2296824" cy="1341469"/>
              <a:chOff x="740751" y="3148050"/>
              <a:chExt cx="2296824" cy="1341469"/>
            </a:xfrm>
          </p:grpSpPr>
          <p:sp>
            <p:nvSpPr>
              <p:cNvPr id="87" name="Google Shape;87;p14"/>
              <p:cNvSpPr txBox="1"/>
              <p:nvPr/>
            </p:nvSpPr>
            <p:spPr>
              <a:xfrm>
                <a:off x="743175" y="3148050"/>
                <a:ext cx="2294400" cy="320400"/>
              </a:xfrm>
              <a:prstGeom prst="rect">
                <a:avLst/>
              </a:prstGeom>
              <a:noFill/>
              <a:ln>
                <a:noFill/>
              </a:ln>
            </p:spPr>
            <p:txBody>
              <a:bodyPr spcFirstLastPara="1" wrap="square" lIns="121900" tIns="121900" rIns="121900" bIns="121900" anchor="ctr" anchorCtr="0">
                <a:noAutofit/>
              </a:bodyPr>
              <a:lstStyle/>
              <a:p>
                <a:pPr algn="ctr">
                  <a:buSzPts val="2000"/>
                </a:pPr>
                <a:r>
                  <a:rPr lang="en-US" sz="2667" b="1">
                    <a:solidFill>
                      <a:schemeClr val="dk1"/>
                    </a:solidFill>
                    <a:latin typeface="Fira Sans"/>
                    <a:ea typeface="Fira Sans"/>
                    <a:cs typeface="Fira Sans"/>
                    <a:sym typeface="Fira Sans"/>
                  </a:rPr>
                  <a:t>20 %</a:t>
                </a:r>
                <a:endParaRPr sz="2667" b="1">
                  <a:solidFill>
                    <a:schemeClr val="dk1"/>
                  </a:solidFill>
                  <a:latin typeface="Fira Sans"/>
                  <a:ea typeface="Fira Sans"/>
                  <a:cs typeface="Fira Sans"/>
                  <a:sym typeface="Fira Sans"/>
                </a:endParaRPr>
              </a:p>
            </p:txBody>
          </p:sp>
          <p:sp>
            <p:nvSpPr>
              <p:cNvPr id="88" name="Google Shape;88;p14"/>
              <p:cNvSpPr txBox="1"/>
              <p:nvPr/>
            </p:nvSpPr>
            <p:spPr>
              <a:xfrm>
                <a:off x="740751" y="3466803"/>
                <a:ext cx="2294400" cy="536100"/>
              </a:xfrm>
              <a:prstGeom prst="rect">
                <a:avLst/>
              </a:prstGeom>
              <a:noFill/>
              <a:ln>
                <a:noFill/>
              </a:ln>
            </p:spPr>
            <p:txBody>
              <a:bodyPr spcFirstLastPara="1" wrap="square" lIns="121900" tIns="121900" rIns="121900" bIns="121900" anchor="t" anchorCtr="0">
                <a:noAutofit/>
              </a:bodyPr>
              <a:lstStyle/>
              <a:p>
                <a:pPr algn="ctr">
                  <a:buSzPts val="1600"/>
                </a:pPr>
                <a:r>
                  <a:rPr lang="en-US" sz="2133" b="1"/>
                  <a:t>Low-Fidelity Prototypes</a:t>
                </a:r>
                <a:r>
                  <a:rPr lang="en-US" sz="2133"/>
                  <a:t> </a:t>
                </a:r>
                <a:endParaRPr sz="2133">
                  <a:latin typeface="Fira Sans"/>
                  <a:ea typeface="Fira Sans"/>
                  <a:cs typeface="Fira Sans"/>
                  <a:sym typeface="Fira Sans"/>
                </a:endParaRPr>
              </a:p>
            </p:txBody>
          </p:sp>
          <p:sp>
            <p:nvSpPr>
              <p:cNvPr id="89" name="Google Shape;89;p14"/>
              <p:cNvSpPr txBox="1"/>
              <p:nvPr/>
            </p:nvSpPr>
            <p:spPr>
              <a:xfrm>
                <a:off x="743175" y="4125919"/>
                <a:ext cx="2294400" cy="363600"/>
              </a:xfrm>
              <a:prstGeom prst="rect">
                <a:avLst/>
              </a:prstGeom>
              <a:noFill/>
              <a:ln>
                <a:noFill/>
              </a:ln>
            </p:spPr>
            <p:txBody>
              <a:bodyPr spcFirstLastPara="1" wrap="square" lIns="121900" tIns="121900" rIns="121900" bIns="121900" anchor="t" anchorCtr="0">
                <a:noAutofit/>
              </a:bodyPr>
              <a:lstStyle/>
              <a:p>
                <a:pPr algn="ctr">
                  <a:buSzPts val="2000"/>
                </a:pPr>
                <a:r>
                  <a:rPr lang="en-US" sz="2667" b="1">
                    <a:solidFill>
                      <a:schemeClr val="accent6"/>
                    </a:solidFill>
                    <a:latin typeface="Fira Sans Condensed"/>
                    <a:ea typeface="Fira Sans Condensed"/>
                    <a:cs typeface="Fira Sans Condensed"/>
                    <a:sym typeface="Fira Sans Condensed"/>
                  </a:rPr>
                  <a:t> </a:t>
                </a:r>
                <a:endParaRPr sz="2667" b="1">
                  <a:solidFill>
                    <a:schemeClr val="accent6"/>
                  </a:solidFill>
                  <a:latin typeface="Fira Sans Condensed"/>
                  <a:ea typeface="Fira Sans Condensed"/>
                  <a:cs typeface="Fira Sans Condensed"/>
                  <a:sym typeface="Fira Sans Condensed"/>
                </a:endParaRPr>
              </a:p>
            </p:txBody>
          </p:sp>
        </p:grpSp>
      </p:grpSp>
      <p:grpSp>
        <p:nvGrpSpPr>
          <p:cNvPr id="90" name="Google Shape;90;p14"/>
          <p:cNvGrpSpPr/>
          <p:nvPr/>
        </p:nvGrpSpPr>
        <p:grpSpPr>
          <a:xfrm>
            <a:off x="4449104" y="2584785"/>
            <a:ext cx="3044211" cy="3274387"/>
            <a:chOff x="3433472" y="1284608"/>
            <a:chExt cx="2283158" cy="2719942"/>
          </a:xfrm>
        </p:grpSpPr>
        <p:grpSp>
          <p:nvGrpSpPr>
            <p:cNvPr id="91" name="Google Shape;91;p14"/>
            <p:cNvGrpSpPr/>
            <p:nvPr/>
          </p:nvGrpSpPr>
          <p:grpSpPr>
            <a:xfrm>
              <a:off x="3433472" y="3148050"/>
              <a:ext cx="2283158" cy="856500"/>
              <a:chOff x="3427775" y="3148050"/>
              <a:chExt cx="2294400" cy="856500"/>
            </a:xfrm>
          </p:grpSpPr>
          <p:sp>
            <p:nvSpPr>
              <p:cNvPr id="92" name="Google Shape;92;p14"/>
              <p:cNvSpPr txBox="1"/>
              <p:nvPr/>
            </p:nvSpPr>
            <p:spPr>
              <a:xfrm>
                <a:off x="3427775" y="3148050"/>
                <a:ext cx="2294400" cy="320400"/>
              </a:xfrm>
              <a:prstGeom prst="rect">
                <a:avLst/>
              </a:prstGeom>
              <a:noFill/>
              <a:ln>
                <a:noFill/>
              </a:ln>
            </p:spPr>
            <p:txBody>
              <a:bodyPr spcFirstLastPara="1" wrap="square" lIns="121900" tIns="121900" rIns="121900" bIns="121900" anchor="ctr" anchorCtr="0">
                <a:noAutofit/>
              </a:bodyPr>
              <a:lstStyle/>
              <a:p>
                <a:pPr algn="ctr">
                  <a:buSzPts val="2000"/>
                </a:pPr>
                <a:r>
                  <a:rPr lang="en-US" sz="2667" b="1">
                    <a:solidFill>
                      <a:schemeClr val="dk2"/>
                    </a:solidFill>
                    <a:latin typeface="Fira Sans"/>
                    <a:ea typeface="Fira Sans"/>
                    <a:cs typeface="Fira Sans"/>
                    <a:sym typeface="Fira Sans"/>
                  </a:rPr>
                  <a:t>40 %</a:t>
                </a:r>
                <a:endParaRPr sz="2667" b="1">
                  <a:solidFill>
                    <a:schemeClr val="dk2"/>
                  </a:solidFill>
                  <a:latin typeface="Fira Sans"/>
                  <a:ea typeface="Fira Sans"/>
                  <a:cs typeface="Fira Sans"/>
                  <a:sym typeface="Fira Sans"/>
                </a:endParaRPr>
              </a:p>
            </p:txBody>
          </p:sp>
          <p:sp>
            <p:nvSpPr>
              <p:cNvPr id="93" name="Google Shape;93;p14"/>
              <p:cNvSpPr txBox="1"/>
              <p:nvPr/>
            </p:nvSpPr>
            <p:spPr>
              <a:xfrm>
                <a:off x="3427775" y="3468450"/>
                <a:ext cx="2294400" cy="536100"/>
              </a:xfrm>
              <a:prstGeom prst="rect">
                <a:avLst/>
              </a:prstGeom>
              <a:noFill/>
              <a:ln>
                <a:noFill/>
              </a:ln>
            </p:spPr>
            <p:txBody>
              <a:bodyPr spcFirstLastPara="1" wrap="square" lIns="121900" tIns="121900" rIns="121900" bIns="121900" anchor="t" anchorCtr="0">
                <a:noAutofit/>
              </a:bodyPr>
              <a:lstStyle/>
              <a:p>
                <a:pPr algn="ctr">
                  <a:buSzPts val="1600"/>
                </a:pPr>
                <a:r>
                  <a:rPr lang="en-US" sz="2133" b="1"/>
                  <a:t>Mid-Fidelity Prototypes</a:t>
                </a:r>
                <a:endParaRPr sz="2133" b="1">
                  <a:latin typeface="Fira Sans"/>
                  <a:ea typeface="Fira Sans"/>
                  <a:cs typeface="Fira Sans"/>
                  <a:sym typeface="Fira Sans"/>
                </a:endParaRPr>
              </a:p>
            </p:txBody>
          </p:sp>
        </p:grpSp>
        <p:grpSp>
          <p:nvGrpSpPr>
            <p:cNvPr id="94" name="Google Shape;94;p14"/>
            <p:cNvGrpSpPr/>
            <p:nvPr/>
          </p:nvGrpSpPr>
          <p:grpSpPr>
            <a:xfrm>
              <a:off x="3726786" y="1284608"/>
              <a:ext cx="1672650" cy="1672650"/>
              <a:chOff x="3710561" y="1284608"/>
              <a:chExt cx="1672650" cy="1672650"/>
            </a:xfrm>
          </p:grpSpPr>
          <p:sp>
            <p:nvSpPr>
              <p:cNvPr id="95" name="Google Shape;95;p14"/>
              <p:cNvSpPr/>
              <p:nvPr/>
            </p:nvSpPr>
            <p:spPr>
              <a:xfrm>
                <a:off x="3710561" y="1284608"/>
                <a:ext cx="1672650" cy="1672650"/>
              </a:xfrm>
              <a:prstGeom prst="ellipse">
                <a:avLst/>
              </a:prstGeom>
              <a:solidFill>
                <a:srgbClr val="E3E5E5">
                  <a:alpha val="40000"/>
                </a:srgbClr>
              </a:solidFill>
              <a:ln>
                <a:noFill/>
              </a:ln>
            </p:spPr>
            <p:txBody>
              <a:bodyPr spcFirstLastPara="1" wrap="square" lIns="121900" tIns="121900" rIns="121900" bIns="121900" anchor="ctr" anchorCtr="0">
                <a:noAutofit/>
              </a:bodyPr>
              <a:lstStyle/>
              <a:p>
                <a:pPr>
                  <a:buSzPts val="1400"/>
                </a:pPr>
                <a:endParaRPr sz="1867"/>
              </a:p>
            </p:txBody>
          </p:sp>
          <p:sp>
            <p:nvSpPr>
              <p:cNvPr id="96" name="Google Shape;96;p14"/>
              <p:cNvSpPr/>
              <p:nvPr/>
            </p:nvSpPr>
            <p:spPr>
              <a:xfrm>
                <a:off x="3827956" y="1402003"/>
                <a:ext cx="1437860" cy="1437860"/>
              </a:xfrm>
              <a:prstGeom prst="ellipse">
                <a:avLst/>
              </a:prstGeom>
              <a:solidFill>
                <a:schemeClr val="lt2"/>
              </a:solidFill>
              <a:ln>
                <a:noFill/>
              </a:ln>
            </p:spPr>
            <p:txBody>
              <a:bodyPr spcFirstLastPara="1" wrap="square" lIns="121900" tIns="121900" rIns="121900" bIns="121900" anchor="ctr" anchorCtr="0">
                <a:noAutofit/>
              </a:bodyPr>
              <a:lstStyle/>
              <a:p>
                <a:pPr>
                  <a:buSzPts val="1400"/>
                </a:pPr>
                <a:endParaRPr sz="1867"/>
              </a:p>
            </p:txBody>
          </p:sp>
          <p:sp>
            <p:nvSpPr>
              <p:cNvPr id="97" name="Google Shape;97;p14"/>
              <p:cNvSpPr/>
              <p:nvPr/>
            </p:nvSpPr>
            <p:spPr>
              <a:xfrm>
                <a:off x="3835531" y="1402003"/>
                <a:ext cx="1437860" cy="1437860"/>
              </a:xfrm>
              <a:prstGeom prst="pie">
                <a:avLst>
                  <a:gd name="adj1" fmla="val 5415109"/>
                  <a:gd name="adj2" fmla="val 13243693"/>
                </a:avLst>
              </a:prstGeom>
              <a:solidFill>
                <a:schemeClr val="dk2"/>
              </a:solidFill>
              <a:ln>
                <a:noFill/>
              </a:ln>
            </p:spPr>
            <p:txBody>
              <a:bodyPr spcFirstLastPara="1" wrap="square" lIns="121900" tIns="121900" rIns="121900" bIns="121900" anchor="ctr" anchorCtr="0">
                <a:noAutofit/>
              </a:bodyPr>
              <a:lstStyle/>
              <a:p>
                <a:pPr>
                  <a:buSzPts val="1400"/>
                </a:pPr>
                <a:endParaRPr sz="1867"/>
              </a:p>
            </p:txBody>
          </p:sp>
        </p:grpSp>
      </p:grpSp>
      <p:grpSp>
        <p:nvGrpSpPr>
          <p:cNvPr id="98" name="Google Shape;98;p14"/>
          <p:cNvGrpSpPr/>
          <p:nvPr/>
        </p:nvGrpSpPr>
        <p:grpSpPr>
          <a:xfrm>
            <a:off x="7891129" y="2584785"/>
            <a:ext cx="3181112" cy="3274387"/>
            <a:chOff x="6014991" y="1284608"/>
            <a:chExt cx="2385834" cy="2719942"/>
          </a:xfrm>
        </p:grpSpPr>
        <p:grpSp>
          <p:nvGrpSpPr>
            <p:cNvPr id="99" name="Google Shape;99;p14"/>
            <p:cNvGrpSpPr/>
            <p:nvPr/>
          </p:nvGrpSpPr>
          <p:grpSpPr>
            <a:xfrm>
              <a:off x="6014991" y="3148050"/>
              <a:ext cx="2385834" cy="856500"/>
              <a:chOff x="6014991" y="3148050"/>
              <a:chExt cx="2385834" cy="856500"/>
            </a:xfrm>
          </p:grpSpPr>
          <p:sp>
            <p:nvSpPr>
              <p:cNvPr id="100" name="Google Shape;100;p14"/>
              <p:cNvSpPr txBox="1"/>
              <p:nvPr/>
            </p:nvSpPr>
            <p:spPr>
              <a:xfrm>
                <a:off x="6106425" y="3148050"/>
                <a:ext cx="2294400" cy="320400"/>
              </a:xfrm>
              <a:prstGeom prst="rect">
                <a:avLst/>
              </a:prstGeom>
              <a:noFill/>
              <a:ln>
                <a:noFill/>
              </a:ln>
            </p:spPr>
            <p:txBody>
              <a:bodyPr spcFirstLastPara="1" wrap="square" lIns="121900" tIns="121900" rIns="121900" bIns="121900" anchor="ctr" anchorCtr="0">
                <a:noAutofit/>
              </a:bodyPr>
              <a:lstStyle/>
              <a:p>
                <a:pPr algn="ctr">
                  <a:buSzPts val="2000"/>
                </a:pPr>
                <a:r>
                  <a:rPr lang="en-US" sz="2667" b="1">
                    <a:solidFill>
                      <a:schemeClr val="accent1"/>
                    </a:solidFill>
                    <a:latin typeface="Fira Sans"/>
                    <a:ea typeface="Fira Sans"/>
                    <a:cs typeface="Fira Sans"/>
                    <a:sym typeface="Fira Sans"/>
                  </a:rPr>
                  <a:t>40 %</a:t>
                </a:r>
                <a:endParaRPr sz="2667" b="1">
                  <a:solidFill>
                    <a:schemeClr val="accent1"/>
                  </a:solidFill>
                  <a:latin typeface="Fira Sans"/>
                  <a:ea typeface="Fira Sans"/>
                  <a:cs typeface="Fira Sans"/>
                  <a:sym typeface="Fira Sans"/>
                </a:endParaRPr>
              </a:p>
            </p:txBody>
          </p:sp>
          <p:sp>
            <p:nvSpPr>
              <p:cNvPr id="101" name="Google Shape;101;p14"/>
              <p:cNvSpPr txBox="1"/>
              <p:nvPr/>
            </p:nvSpPr>
            <p:spPr>
              <a:xfrm>
                <a:off x="6014991" y="3468450"/>
                <a:ext cx="2294400" cy="536100"/>
              </a:xfrm>
              <a:prstGeom prst="rect">
                <a:avLst/>
              </a:prstGeom>
              <a:noFill/>
              <a:ln>
                <a:noFill/>
              </a:ln>
            </p:spPr>
            <p:txBody>
              <a:bodyPr spcFirstLastPara="1" wrap="square" lIns="121900" tIns="121900" rIns="121900" bIns="121900" anchor="t" anchorCtr="0">
                <a:noAutofit/>
              </a:bodyPr>
              <a:lstStyle/>
              <a:p>
                <a:pPr algn="ctr">
                  <a:buSzPts val="1600"/>
                </a:pPr>
                <a:r>
                  <a:rPr lang="en-US" sz="2133" b="1"/>
                  <a:t>High-Fidelity Prototypes</a:t>
                </a:r>
                <a:endParaRPr sz="2133" b="1">
                  <a:latin typeface="Fira Sans"/>
                  <a:ea typeface="Fira Sans"/>
                  <a:cs typeface="Fira Sans"/>
                  <a:sym typeface="Fira Sans"/>
                </a:endParaRPr>
              </a:p>
            </p:txBody>
          </p:sp>
        </p:grpSp>
        <p:grpSp>
          <p:nvGrpSpPr>
            <p:cNvPr id="102" name="Google Shape;102;p14"/>
            <p:cNvGrpSpPr/>
            <p:nvPr/>
          </p:nvGrpSpPr>
          <p:grpSpPr>
            <a:xfrm>
              <a:off x="6416784" y="1284608"/>
              <a:ext cx="1672650" cy="1672650"/>
              <a:chOff x="6400558" y="1284608"/>
              <a:chExt cx="1672650" cy="1672650"/>
            </a:xfrm>
          </p:grpSpPr>
          <p:sp>
            <p:nvSpPr>
              <p:cNvPr id="103" name="Google Shape;103;p14"/>
              <p:cNvSpPr/>
              <p:nvPr/>
            </p:nvSpPr>
            <p:spPr>
              <a:xfrm>
                <a:off x="6400558" y="1284608"/>
                <a:ext cx="1672650" cy="1672650"/>
              </a:xfrm>
              <a:prstGeom prst="ellipse">
                <a:avLst/>
              </a:prstGeom>
              <a:solidFill>
                <a:srgbClr val="E3E5E5">
                  <a:alpha val="40000"/>
                </a:srgbClr>
              </a:solidFill>
              <a:ln>
                <a:noFill/>
              </a:ln>
            </p:spPr>
            <p:txBody>
              <a:bodyPr spcFirstLastPara="1" wrap="square" lIns="121900" tIns="121900" rIns="121900" bIns="121900" anchor="ctr" anchorCtr="0">
                <a:noAutofit/>
              </a:bodyPr>
              <a:lstStyle/>
              <a:p>
                <a:pPr>
                  <a:buSzPts val="1400"/>
                </a:pPr>
                <a:endParaRPr sz="1867"/>
              </a:p>
            </p:txBody>
          </p:sp>
          <p:sp>
            <p:nvSpPr>
              <p:cNvPr id="104" name="Google Shape;104;p14"/>
              <p:cNvSpPr/>
              <p:nvPr/>
            </p:nvSpPr>
            <p:spPr>
              <a:xfrm>
                <a:off x="6517953" y="1402003"/>
                <a:ext cx="1437860" cy="1437860"/>
              </a:xfrm>
              <a:prstGeom prst="ellipse">
                <a:avLst/>
              </a:prstGeom>
              <a:solidFill>
                <a:schemeClr val="accent2"/>
              </a:solidFill>
              <a:ln>
                <a:noFill/>
              </a:ln>
            </p:spPr>
            <p:txBody>
              <a:bodyPr spcFirstLastPara="1" wrap="square" lIns="121900" tIns="121900" rIns="121900" bIns="121900" anchor="ctr" anchorCtr="0">
                <a:noAutofit/>
              </a:bodyPr>
              <a:lstStyle/>
              <a:p>
                <a:pPr>
                  <a:buSzPts val="1400"/>
                </a:pPr>
                <a:endParaRPr sz="1867"/>
              </a:p>
            </p:txBody>
          </p:sp>
          <p:sp>
            <p:nvSpPr>
              <p:cNvPr id="105" name="Google Shape;105;p14"/>
              <p:cNvSpPr/>
              <p:nvPr/>
            </p:nvSpPr>
            <p:spPr>
              <a:xfrm>
                <a:off x="6517953" y="1402003"/>
                <a:ext cx="1437860" cy="1437860"/>
              </a:xfrm>
              <a:prstGeom prst="pie">
                <a:avLst>
                  <a:gd name="adj1" fmla="val 5424692"/>
                  <a:gd name="adj2" fmla="val 16170941"/>
                </a:avLst>
              </a:prstGeom>
              <a:solidFill>
                <a:schemeClr val="accent1"/>
              </a:solidFill>
              <a:ln>
                <a:noFill/>
              </a:ln>
            </p:spPr>
            <p:txBody>
              <a:bodyPr spcFirstLastPara="1" wrap="square" lIns="121900" tIns="121900" rIns="121900" bIns="121900" anchor="ctr" anchorCtr="0">
                <a:noAutofit/>
              </a:bodyPr>
              <a:lstStyle/>
              <a:p>
                <a:pPr>
                  <a:buSzPts val="1400"/>
                </a:pPr>
                <a:endParaRPr sz="1867"/>
              </a:p>
            </p:txBody>
          </p:sp>
        </p:grpSp>
      </p:grpSp>
      <p:sp>
        <p:nvSpPr>
          <p:cNvPr id="106" name="Google Shape;106;p14"/>
          <p:cNvSpPr txBox="1"/>
          <p:nvPr/>
        </p:nvSpPr>
        <p:spPr>
          <a:xfrm>
            <a:off x="800522" y="1271496"/>
            <a:ext cx="10590956" cy="985023"/>
          </a:xfrm>
          <a:prstGeom prst="rect">
            <a:avLst/>
          </a:prstGeom>
          <a:noFill/>
          <a:ln>
            <a:noFill/>
          </a:ln>
        </p:spPr>
        <p:txBody>
          <a:bodyPr spcFirstLastPara="1" wrap="square" lIns="121900" tIns="60933" rIns="121900" bIns="60933" anchor="t" anchorCtr="0">
            <a:spAutoFit/>
          </a:bodyPr>
          <a:lstStyle/>
          <a:p>
            <a:r>
              <a:rPr lang="en-US" sz="1867" b="1"/>
              <a:t>	AI-Driven Drone Detection and Tracking Project:</a:t>
            </a:r>
            <a:r>
              <a:rPr lang="en-US" sz="1867"/>
              <a:t> the distribution of effort among low-fidelity, mid-fidelity, and high-fidelity prototypes will depend on the complexity of the project and the stage of development.</a:t>
            </a:r>
            <a:endParaRPr sz="1867"/>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373888" y="1143702"/>
            <a:ext cx="10680192" cy="5375831"/>
          </a:xfrm>
          <a:prstGeom prst="rect">
            <a:avLst/>
          </a:prstGeom>
          <a:noFill/>
          <a:ln>
            <a:noFill/>
          </a:ln>
        </p:spPr>
        <p:txBody>
          <a:bodyPr spcFirstLastPara="1" wrap="square" lIns="121900" tIns="60933" rIns="121900" bIns="60933" anchor="ctr" anchorCtr="0">
            <a:noAutofit/>
          </a:bodyPr>
          <a:lstStyle/>
          <a:p>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Low-Fidelity Prototypes</a:t>
            </a:r>
            <a:r>
              <a:rPr lang="en-US"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 - </a:t>
            </a:r>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20%</a:t>
            </a:r>
            <a:endParaRPr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endParaRPr>
          </a:p>
          <a:p>
            <a:pPr lvl="2"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 Focus: Early brainstorming, exploring ideas, and understanding system flow.</a:t>
            </a:r>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Reason: These prototypes help establish the foundation, but minimal time is spent as they are rough sketches or wireframes.</a:t>
            </a:r>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endParaRPr>
          </a:p>
          <a:p>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Mid-Fidelity Prototypes</a:t>
            </a:r>
            <a:r>
              <a:rPr lang="en-US"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 - </a:t>
            </a:r>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40%</a:t>
            </a:r>
            <a:endParaRPr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endParaRPr>
          </a:p>
          <a:p>
            <a:pPr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Focus: Testing specific features, refining the workflow, and evaluating the integration of AI models for detection and tracking.</a:t>
            </a:r>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Reason: This stage is critical to ensure the system's key functionalities (e.g., drone detection algorithms, user flow, and basic interaction) work as expected. More time is allocated here to validate technical feasibility.</a:t>
            </a:r>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endParaRPr>
          </a:p>
          <a:p>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High-Fidelity Prototypes</a:t>
            </a:r>
            <a:r>
              <a:rPr lang="en-US"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 - </a:t>
            </a:r>
            <a:r>
              <a:rPr lang="en-US" sz="2133" b="1"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40%</a:t>
            </a:r>
            <a:endParaRPr sz="2133"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endParaRPr>
          </a:p>
          <a:p>
            <a:pPr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Focus: Finalizing details, testing real-time scenarios, and presenting the system to military personnel.</a:t>
            </a:r>
            <a:endParaRPr sz="1850" dirty="0">
              <a:solidFill>
                <a:schemeClr val="bg2"/>
              </a:solidFill>
              <a:latin typeface="Calibri" panose="020F0502020204030204" pitchFamily="34" charset="0"/>
              <a:ea typeface="Calibri" panose="020F0502020204030204" pitchFamily="34" charset="0"/>
              <a:cs typeface="Calibri" panose="020F0502020204030204" pitchFamily="34" charset="0"/>
            </a:endParaRPr>
          </a:p>
          <a:p>
            <a:pPr indent="-118530">
              <a:buClr>
                <a:schemeClr val="accent6"/>
              </a:buClr>
              <a:buSzPts val="1400"/>
              <a:buFont typeface="Arial"/>
              <a:buChar char="•"/>
            </a:pPr>
            <a:r>
              <a:rPr lang="en-US" sz="1867" dirty="0">
                <a:solidFill>
                  <a:schemeClr val="bg2"/>
                </a:solidFill>
                <a:latin typeface="Calibri" panose="020F0502020204030204" pitchFamily="34" charset="0"/>
                <a:ea typeface="Calibri" panose="020F0502020204030204" pitchFamily="34" charset="0"/>
                <a:cs typeface="Calibri" panose="020F0502020204030204" pitchFamily="34" charset="0"/>
                <a:sym typeface="Rockwell"/>
              </a:rPr>
              <a:t>Reason: The high-fidelity stage is essential for creating a realistic, functional prototype that closely resembles the final product. This ensures usability, system performance to use military personnel.</a:t>
            </a:r>
            <a:endParaRPr sz="1867"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2" name="Google Shape;112;p15"/>
          <p:cNvSpPr txBox="1"/>
          <p:nvPr/>
        </p:nvSpPr>
        <p:spPr>
          <a:xfrm>
            <a:off x="373888" y="557508"/>
            <a:ext cx="8501888" cy="656600"/>
          </a:xfrm>
          <a:prstGeom prst="rect">
            <a:avLst/>
          </a:prstGeom>
          <a:noFill/>
          <a:ln>
            <a:noFill/>
          </a:ln>
        </p:spPr>
        <p:txBody>
          <a:bodyPr spcFirstLastPara="1" wrap="square" lIns="121900" tIns="60933" rIns="121900" bIns="60933" anchor="t" anchorCtr="0">
            <a:spAutoFit/>
          </a:bodyPr>
          <a:lstStyle/>
          <a:p>
            <a:r>
              <a:rPr lang="en-US" sz="3467" b="1"/>
              <a:t>Process Percentage Distribution</a:t>
            </a:r>
            <a:endParaRPr sz="1867"/>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p:nvPr/>
        </p:nvSpPr>
        <p:spPr>
          <a:xfrm>
            <a:off x="804672" y="868590"/>
            <a:ext cx="9859264" cy="656600"/>
          </a:xfrm>
          <a:prstGeom prst="rect">
            <a:avLst/>
          </a:prstGeom>
          <a:noFill/>
          <a:ln>
            <a:noFill/>
          </a:ln>
        </p:spPr>
        <p:txBody>
          <a:bodyPr spcFirstLastPara="1" wrap="square" lIns="121900" tIns="60933" rIns="121900" bIns="60933" anchor="t" anchorCtr="0">
            <a:spAutoFit/>
          </a:bodyPr>
          <a:lstStyle/>
          <a:p>
            <a:r>
              <a:rPr lang="en-US" sz="3467" b="1"/>
              <a:t> </a:t>
            </a:r>
            <a:endParaRPr sz="1867"/>
          </a:p>
        </p:txBody>
      </p:sp>
      <p:sp>
        <p:nvSpPr>
          <p:cNvPr id="118" name="Google Shape;118;p16"/>
          <p:cNvSpPr txBox="1">
            <a:spLocks noGrp="1"/>
          </p:cNvSpPr>
          <p:nvPr>
            <p:ph type="title"/>
          </p:nvPr>
        </p:nvSpPr>
        <p:spPr>
          <a:xfrm>
            <a:off x="965200" y="408085"/>
            <a:ext cx="8597600" cy="788800"/>
          </a:xfrm>
          <a:prstGeom prst="rect">
            <a:avLst/>
          </a:prstGeom>
          <a:noFill/>
          <a:ln>
            <a:noFill/>
          </a:ln>
        </p:spPr>
        <p:txBody>
          <a:bodyPr spcFirstLastPara="1" wrap="square" lIns="121900" tIns="121900" rIns="121900" bIns="121900" anchor="t" anchorCtr="0">
            <a:noAutofit/>
          </a:bodyPr>
          <a:lstStyle/>
          <a:p>
            <a:pPr>
              <a:buSzPts val="1100"/>
            </a:pPr>
            <a:r>
              <a:rPr lang="en-US" sz="3467" b="1" dirty="0">
                <a:latin typeface="Arial"/>
                <a:ea typeface="Arial"/>
                <a:cs typeface="Arial"/>
                <a:sym typeface="Arial"/>
              </a:rPr>
              <a:t>Workflow</a:t>
            </a:r>
            <a:endParaRPr sz="3467" b="1" dirty="0">
              <a:latin typeface="Arial"/>
              <a:ea typeface="Arial"/>
              <a:cs typeface="Arial"/>
              <a:sym typeface="Arial"/>
            </a:endParaRPr>
          </a:p>
        </p:txBody>
      </p:sp>
      <p:sp>
        <p:nvSpPr>
          <p:cNvPr id="119" name="Google Shape;119;p16"/>
          <p:cNvSpPr/>
          <p:nvPr/>
        </p:nvSpPr>
        <p:spPr>
          <a:xfrm>
            <a:off x="5054824" y="1685928"/>
            <a:ext cx="2552701" cy="1228721"/>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pPr algn="ctr"/>
            <a:r>
              <a:rPr lang="en-US" sz="1867">
                <a:solidFill>
                  <a:schemeClr val="accent6"/>
                </a:solidFill>
                <a:latin typeface="Times New Roman"/>
                <a:ea typeface="Times New Roman"/>
                <a:cs typeface="Times New Roman"/>
                <a:sym typeface="Times New Roman"/>
              </a:rPr>
              <a:t>DATA </a:t>
            </a:r>
            <a:endParaRPr sz="1867"/>
          </a:p>
          <a:p>
            <a:pPr algn="ctr"/>
            <a:r>
              <a:rPr lang="en-US" sz="1867">
                <a:solidFill>
                  <a:schemeClr val="accent6"/>
                </a:solidFill>
                <a:latin typeface="Times New Roman"/>
                <a:ea typeface="Times New Roman"/>
                <a:cs typeface="Times New Roman"/>
                <a:sym typeface="Times New Roman"/>
              </a:rPr>
              <a:t>PRE-PROCESSING</a:t>
            </a:r>
            <a:endParaRPr sz="1867"/>
          </a:p>
        </p:txBody>
      </p:sp>
      <p:sp>
        <p:nvSpPr>
          <p:cNvPr id="120" name="Google Shape;120;p16"/>
          <p:cNvSpPr/>
          <p:nvPr/>
        </p:nvSpPr>
        <p:spPr>
          <a:xfrm>
            <a:off x="1184275" y="1685929"/>
            <a:ext cx="2552701" cy="1228724"/>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lgerian"/>
              <a:ea typeface="Algerian"/>
              <a:cs typeface="Algerian"/>
              <a:sym typeface="Algerian"/>
            </a:endParaRPr>
          </a:p>
          <a:p>
            <a:pPr algn="ctr"/>
            <a:r>
              <a:rPr lang="en-US" sz="1867">
                <a:solidFill>
                  <a:schemeClr val="accent6"/>
                </a:solidFill>
                <a:latin typeface="Times New Roman"/>
                <a:ea typeface="Times New Roman"/>
                <a:cs typeface="Times New Roman"/>
                <a:sym typeface="Times New Roman"/>
              </a:rPr>
              <a:t>Data Collection</a:t>
            </a:r>
            <a:endParaRPr sz="1867"/>
          </a:p>
          <a:p>
            <a:pPr algn="ctr"/>
            <a:endParaRPr sz="1867">
              <a:solidFill>
                <a:schemeClr val="lt1"/>
              </a:solidFill>
            </a:endParaRPr>
          </a:p>
        </p:txBody>
      </p:sp>
      <p:sp>
        <p:nvSpPr>
          <p:cNvPr id="121" name="Google Shape;121;p16"/>
          <p:cNvSpPr/>
          <p:nvPr/>
        </p:nvSpPr>
        <p:spPr>
          <a:xfrm>
            <a:off x="8737373" y="4005260"/>
            <a:ext cx="2374747" cy="1219200"/>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pPr algn="ctr"/>
            <a:r>
              <a:rPr lang="en-US" sz="1867">
                <a:solidFill>
                  <a:schemeClr val="accent6"/>
                </a:solidFill>
                <a:latin typeface="Times New Roman"/>
                <a:ea typeface="Times New Roman"/>
                <a:cs typeface="Times New Roman"/>
                <a:sym typeface="Times New Roman"/>
              </a:rPr>
              <a:t>Model Training</a:t>
            </a:r>
            <a:endParaRPr sz="1867"/>
          </a:p>
        </p:txBody>
      </p:sp>
      <p:sp>
        <p:nvSpPr>
          <p:cNvPr id="122" name="Google Shape;122;p16"/>
          <p:cNvSpPr/>
          <p:nvPr/>
        </p:nvSpPr>
        <p:spPr>
          <a:xfrm>
            <a:off x="5153099" y="4106130"/>
            <a:ext cx="2552701" cy="1228724"/>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dk1"/>
              </a:solidFill>
              <a:latin typeface="Algerian"/>
              <a:ea typeface="Algerian"/>
              <a:cs typeface="Algerian"/>
              <a:sym typeface="Algerian"/>
            </a:endParaRPr>
          </a:p>
        </p:txBody>
      </p:sp>
      <p:cxnSp>
        <p:nvCxnSpPr>
          <p:cNvPr id="123" name="Google Shape;123;p16"/>
          <p:cNvCxnSpPr/>
          <p:nvPr/>
        </p:nvCxnSpPr>
        <p:spPr>
          <a:xfrm>
            <a:off x="3835251" y="2238373"/>
            <a:ext cx="1136800"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24" name="Google Shape;124;p16"/>
          <p:cNvCxnSpPr/>
          <p:nvPr/>
        </p:nvCxnSpPr>
        <p:spPr>
          <a:xfrm>
            <a:off x="9801224" y="2993226"/>
            <a:ext cx="0" cy="871548"/>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cxnSp>
        <p:nvCxnSpPr>
          <p:cNvPr id="125" name="Google Shape;125;p16"/>
          <p:cNvCxnSpPr/>
          <p:nvPr/>
        </p:nvCxnSpPr>
        <p:spPr>
          <a:xfrm>
            <a:off x="7705800" y="2238373"/>
            <a:ext cx="933299"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sp>
        <p:nvSpPr>
          <p:cNvPr id="126" name="Google Shape;126;p16"/>
          <p:cNvSpPr/>
          <p:nvPr/>
        </p:nvSpPr>
        <p:spPr>
          <a:xfrm>
            <a:off x="8737373" y="1665667"/>
            <a:ext cx="2374747" cy="1219196"/>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r>
              <a:rPr lang="en-US" sz="1867" b="1" i="1">
                <a:solidFill>
                  <a:schemeClr val="lt1"/>
                </a:solidFill>
                <a:latin typeface="Algerian"/>
                <a:ea typeface="Algerian"/>
                <a:cs typeface="Algerian"/>
                <a:sym typeface="Algerian"/>
              </a:rPr>
              <a:t>         </a:t>
            </a:r>
            <a:r>
              <a:rPr lang="en-US" sz="1867">
                <a:solidFill>
                  <a:schemeClr val="accent6"/>
                </a:solidFill>
                <a:latin typeface="Times New Roman"/>
                <a:ea typeface="Times New Roman"/>
                <a:cs typeface="Times New Roman"/>
                <a:sym typeface="Times New Roman"/>
              </a:rPr>
              <a:t>MODEL   </a:t>
            </a:r>
            <a:endParaRPr sz="1867"/>
          </a:p>
          <a:p>
            <a:r>
              <a:rPr lang="en-US" sz="1867">
                <a:solidFill>
                  <a:schemeClr val="accent6"/>
                </a:solidFill>
                <a:latin typeface="Times New Roman"/>
                <a:ea typeface="Times New Roman"/>
                <a:cs typeface="Times New Roman"/>
                <a:sym typeface="Times New Roman"/>
              </a:rPr>
              <a:t>      SELECTING</a:t>
            </a:r>
            <a:endParaRPr sz="1867"/>
          </a:p>
        </p:txBody>
      </p:sp>
      <p:cxnSp>
        <p:nvCxnSpPr>
          <p:cNvPr id="127" name="Google Shape;127;p16"/>
          <p:cNvCxnSpPr/>
          <p:nvPr/>
        </p:nvCxnSpPr>
        <p:spPr>
          <a:xfrm rot="10800000">
            <a:off x="7867904" y="4610097"/>
            <a:ext cx="771195"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sp>
        <p:nvSpPr>
          <p:cNvPr id="128" name="Google Shape;128;p16"/>
          <p:cNvSpPr txBox="1"/>
          <p:nvPr/>
        </p:nvSpPr>
        <p:spPr>
          <a:xfrm>
            <a:off x="5264000" y="4126082"/>
            <a:ext cx="2069248" cy="1107749"/>
          </a:xfrm>
          <a:prstGeom prst="rect">
            <a:avLst/>
          </a:prstGeom>
          <a:noFill/>
          <a:ln>
            <a:noFill/>
          </a:ln>
        </p:spPr>
        <p:txBody>
          <a:bodyPr spcFirstLastPara="1" wrap="square" lIns="121900" tIns="60933" rIns="121900" bIns="60933" anchor="t" anchorCtr="0">
            <a:spAutoFit/>
          </a:bodyPr>
          <a:lstStyle/>
          <a:p>
            <a:r>
              <a:rPr lang="en-US" sz="2133">
                <a:solidFill>
                  <a:schemeClr val="accent6"/>
                </a:solidFill>
                <a:latin typeface="Times New Roman"/>
                <a:ea typeface="Times New Roman"/>
                <a:cs typeface="Times New Roman"/>
                <a:sym typeface="Times New Roman"/>
              </a:rPr>
              <a:t>Distance Estimation and Tracking</a:t>
            </a:r>
            <a:endParaRPr sz="1867"/>
          </a:p>
        </p:txBody>
      </p:sp>
      <p:sp>
        <p:nvSpPr>
          <p:cNvPr id="129" name="Google Shape;129;p16"/>
          <p:cNvSpPr txBox="1"/>
          <p:nvPr/>
        </p:nvSpPr>
        <p:spPr>
          <a:xfrm>
            <a:off x="3048000" y="3224833"/>
            <a:ext cx="6096000" cy="410379"/>
          </a:xfrm>
          <a:prstGeom prst="rect">
            <a:avLst/>
          </a:prstGeom>
          <a:noFill/>
          <a:ln>
            <a:noFill/>
          </a:ln>
        </p:spPr>
        <p:txBody>
          <a:bodyPr spcFirstLastPara="1" wrap="square" lIns="121900" tIns="60933" rIns="121900" bIns="60933" anchor="t" anchorCtr="0">
            <a:spAutoFit/>
          </a:bodyPr>
          <a:lstStyle/>
          <a:p>
            <a:r>
              <a:rPr lang="en-US" sz="1867"/>
              <a:t>:</a:t>
            </a:r>
            <a:endParaRPr sz="1867"/>
          </a:p>
        </p:txBody>
      </p:sp>
      <p:sp>
        <p:nvSpPr>
          <p:cNvPr id="130" name="Google Shape;130;p16"/>
          <p:cNvSpPr/>
          <p:nvPr/>
        </p:nvSpPr>
        <p:spPr>
          <a:xfrm>
            <a:off x="1242995" y="4156945"/>
            <a:ext cx="2552701" cy="1228724"/>
          </a:xfrm>
          <a:prstGeom prst="roundRect">
            <a:avLst>
              <a:gd name="adj" fmla="val 16667"/>
            </a:avLst>
          </a:prstGeom>
          <a:solidFill>
            <a:schemeClr val="accent1"/>
          </a:solidFill>
          <a:ln w="25400" cap="flat" cmpd="sng">
            <a:solidFill>
              <a:srgbClr val="355B5D"/>
            </a:solidFill>
            <a:prstDash val="solid"/>
            <a:round/>
            <a:headEnd type="none" w="sm" len="sm"/>
            <a:tailEnd type="none" w="sm" len="sm"/>
          </a:ln>
        </p:spPr>
        <p:txBody>
          <a:bodyPr spcFirstLastPara="1" wrap="square" lIns="121900" tIns="60933" rIns="121900" bIns="60933" anchor="ctr" anchorCtr="0">
            <a:noAutofit/>
          </a:bodyPr>
          <a:lstStyle/>
          <a:p>
            <a:pPr algn="ctr"/>
            <a:r>
              <a:rPr lang="en-US" sz="2133">
                <a:solidFill>
                  <a:schemeClr val="accent6"/>
                </a:solidFill>
                <a:latin typeface="Times New Roman"/>
                <a:ea typeface="Times New Roman"/>
                <a:cs typeface="Times New Roman"/>
                <a:sym typeface="Times New Roman"/>
              </a:rPr>
              <a:t>Integration and Real-Time Testing</a:t>
            </a:r>
            <a:endParaRPr sz="1867"/>
          </a:p>
          <a:p>
            <a:pPr algn="ctr"/>
            <a:endParaRPr sz="1867">
              <a:solidFill>
                <a:schemeClr val="lt1"/>
              </a:solidFill>
            </a:endParaRPr>
          </a:p>
        </p:txBody>
      </p:sp>
      <p:cxnSp>
        <p:nvCxnSpPr>
          <p:cNvPr id="131" name="Google Shape;131;p16"/>
          <p:cNvCxnSpPr/>
          <p:nvPr/>
        </p:nvCxnSpPr>
        <p:spPr>
          <a:xfrm rot="10800000">
            <a:off x="3998627" y="4733448"/>
            <a:ext cx="1056197" cy="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E1F381-1FC3-127D-B860-B7E57362AC9A}"/>
              </a:ext>
            </a:extLst>
          </p:cNvPr>
          <p:cNvSpPr txBox="1"/>
          <p:nvPr/>
        </p:nvSpPr>
        <p:spPr>
          <a:xfrm>
            <a:off x="805543" y="586340"/>
            <a:ext cx="6096000" cy="523220"/>
          </a:xfrm>
          <a:prstGeom prst="rect">
            <a:avLst/>
          </a:prstGeom>
          <a:noFill/>
        </p:spPr>
        <p:txBody>
          <a:bodyPr wrap="square">
            <a:spAutoFit/>
          </a:bodyPr>
          <a:lstStyle/>
          <a:p>
            <a:r>
              <a:rPr lang="en-US" sz="2800" b="1" dirty="0"/>
              <a:t>Experimental Result</a:t>
            </a:r>
            <a:endParaRPr lang="en-IN" sz="2800" dirty="0"/>
          </a:p>
        </p:txBody>
      </p:sp>
      <p:pic>
        <p:nvPicPr>
          <p:cNvPr id="5" name="Picture 4">
            <a:extLst>
              <a:ext uri="{FF2B5EF4-FFF2-40B4-BE49-F238E27FC236}">
                <a16:creationId xmlns:a16="http://schemas.microsoft.com/office/drawing/2014/main" id="{DF48E713-E6A4-17FE-414F-307186C56D53}"/>
              </a:ext>
            </a:extLst>
          </p:cNvPr>
          <p:cNvPicPr>
            <a:picLocks noChangeAspect="1"/>
          </p:cNvPicPr>
          <p:nvPr/>
        </p:nvPicPr>
        <p:blipFill>
          <a:blip r:embed="rId2"/>
          <a:stretch>
            <a:fillRect/>
          </a:stretch>
        </p:blipFill>
        <p:spPr>
          <a:xfrm>
            <a:off x="2471057" y="2343094"/>
            <a:ext cx="6792686" cy="3820886"/>
          </a:xfrm>
          <a:prstGeom prst="rect">
            <a:avLst/>
          </a:prstGeom>
        </p:spPr>
      </p:pic>
      <p:sp>
        <p:nvSpPr>
          <p:cNvPr id="7" name="TextBox 6">
            <a:extLst>
              <a:ext uri="{FF2B5EF4-FFF2-40B4-BE49-F238E27FC236}">
                <a16:creationId xmlns:a16="http://schemas.microsoft.com/office/drawing/2014/main" id="{C5E73E25-3DCB-3D75-2D85-8FB9436B1E42}"/>
              </a:ext>
            </a:extLst>
          </p:cNvPr>
          <p:cNvSpPr txBox="1"/>
          <p:nvPr/>
        </p:nvSpPr>
        <p:spPr>
          <a:xfrm>
            <a:off x="1121228" y="1264662"/>
            <a:ext cx="9786258" cy="923330"/>
          </a:xfrm>
          <a:prstGeom prst="rect">
            <a:avLst/>
          </a:prstGeom>
          <a:noFill/>
        </p:spPr>
        <p:txBody>
          <a:bodyPr wrap="square">
            <a:spAutoFit/>
          </a:bodyPr>
          <a:lstStyle/>
          <a:p>
            <a:r>
              <a:rPr lang="en-GB" sz="1800" dirty="0"/>
              <a:t>The image showcases a real-time drone detection system identifying a drone with 81% confidence. The bounding box highlights the drone in the video feed, demonstrating the system's ability to detect and track drones effectively.</a:t>
            </a:r>
            <a:endParaRPr lang="en-IN" sz="1800" dirty="0"/>
          </a:p>
        </p:txBody>
      </p:sp>
    </p:spTree>
    <p:extLst>
      <p:ext uri="{BB962C8B-B14F-4D97-AF65-F5344CB8AC3E}">
        <p14:creationId xmlns:p14="http://schemas.microsoft.com/office/powerpoint/2010/main" val="1640468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BBACF-2858-22A2-AB1B-B20CAA81C4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1FFD953-A6E7-03A2-BAE8-22722C8D369C}"/>
              </a:ext>
            </a:extLst>
          </p:cNvPr>
          <p:cNvSpPr txBox="1"/>
          <p:nvPr/>
        </p:nvSpPr>
        <p:spPr>
          <a:xfrm>
            <a:off x="805543" y="586340"/>
            <a:ext cx="6096000" cy="523220"/>
          </a:xfrm>
          <a:prstGeom prst="rect">
            <a:avLst/>
          </a:prstGeom>
          <a:noFill/>
        </p:spPr>
        <p:txBody>
          <a:bodyPr wrap="square">
            <a:spAutoFit/>
          </a:bodyPr>
          <a:lstStyle/>
          <a:p>
            <a:r>
              <a:rPr lang="en-US" sz="2800" b="1" dirty="0"/>
              <a:t>Experimental Result</a:t>
            </a:r>
            <a:endParaRPr lang="en-IN" sz="2800" dirty="0"/>
          </a:p>
        </p:txBody>
      </p:sp>
      <p:pic>
        <p:nvPicPr>
          <p:cNvPr id="4" name="Picture 3">
            <a:extLst>
              <a:ext uri="{FF2B5EF4-FFF2-40B4-BE49-F238E27FC236}">
                <a16:creationId xmlns:a16="http://schemas.microsoft.com/office/drawing/2014/main" id="{C7888F24-5B40-1E57-9240-62D046C11EBB}"/>
              </a:ext>
            </a:extLst>
          </p:cNvPr>
          <p:cNvPicPr>
            <a:picLocks noChangeAspect="1"/>
          </p:cNvPicPr>
          <p:nvPr/>
        </p:nvPicPr>
        <p:blipFill>
          <a:blip r:embed="rId2"/>
          <a:stretch>
            <a:fillRect/>
          </a:stretch>
        </p:blipFill>
        <p:spPr>
          <a:xfrm>
            <a:off x="2179864" y="2483820"/>
            <a:ext cx="3086100" cy="3581399"/>
          </a:xfrm>
          <a:prstGeom prst="rect">
            <a:avLst/>
          </a:prstGeom>
        </p:spPr>
      </p:pic>
      <p:pic>
        <p:nvPicPr>
          <p:cNvPr id="8" name="Picture 7">
            <a:extLst>
              <a:ext uri="{FF2B5EF4-FFF2-40B4-BE49-F238E27FC236}">
                <a16:creationId xmlns:a16="http://schemas.microsoft.com/office/drawing/2014/main" id="{3A3FFE7A-5EAB-AB90-64F9-03729C2CA6CA}"/>
              </a:ext>
            </a:extLst>
          </p:cNvPr>
          <p:cNvPicPr>
            <a:picLocks noChangeAspect="1"/>
          </p:cNvPicPr>
          <p:nvPr/>
        </p:nvPicPr>
        <p:blipFill>
          <a:blip r:embed="rId3"/>
          <a:stretch>
            <a:fillRect/>
          </a:stretch>
        </p:blipFill>
        <p:spPr>
          <a:xfrm>
            <a:off x="6675664" y="2483820"/>
            <a:ext cx="3086100" cy="3581400"/>
          </a:xfrm>
          <a:prstGeom prst="rect">
            <a:avLst/>
          </a:prstGeom>
        </p:spPr>
      </p:pic>
      <p:sp>
        <p:nvSpPr>
          <p:cNvPr id="10" name="TextBox 9">
            <a:extLst>
              <a:ext uri="{FF2B5EF4-FFF2-40B4-BE49-F238E27FC236}">
                <a16:creationId xmlns:a16="http://schemas.microsoft.com/office/drawing/2014/main" id="{06F6C5FE-15B0-319F-F6DD-ED8796140C31}"/>
              </a:ext>
            </a:extLst>
          </p:cNvPr>
          <p:cNvSpPr txBox="1"/>
          <p:nvPr/>
        </p:nvSpPr>
        <p:spPr>
          <a:xfrm>
            <a:off x="1295400" y="1280597"/>
            <a:ext cx="9576707" cy="923330"/>
          </a:xfrm>
          <a:prstGeom prst="rect">
            <a:avLst/>
          </a:prstGeom>
          <a:noFill/>
        </p:spPr>
        <p:txBody>
          <a:bodyPr wrap="square">
            <a:spAutoFit/>
          </a:bodyPr>
          <a:lstStyle/>
          <a:p>
            <a:r>
              <a:rPr lang="en-GB" sz="1800" dirty="0"/>
              <a:t>The Telegram notification from the "Drone Alert Information Bot" reports a detected drone with a speed of 0.14 m/s, emphasizing real-time detection capabilities, including speed calculation and alerting users instantly through the messaging platform</a:t>
            </a:r>
            <a:r>
              <a:rPr lang="en-GB" dirty="0"/>
              <a:t>.</a:t>
            </a:r>
            <a:endParaRPr lang="en-IN" dirty="0"/>
          </a:p>
        </p:txBody>
      </p:sp>
    </p:spTree>
    <p:extLst>
      <p:ext uri="{BB962C8B-B14F-4D97-AF65-F5344CB8AC3E}">
        <p14:creationId xmlns:p14="http://schemas.microsoft.com/office/powerpoint/2010/main" val="384711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sldNum" idx="4294967295"/>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en-US" b="0"/>
              <a:t>18</a:t>
            </a:fld>
            <a:endParaRPr/>
          </a:p>
        </p:txBody>
      </p:sp>
      <p:sp>
        <p:nvSpPr>
          <p:cNvPr id="133" name="Google Shape;133;p19"/>
          <p:cNvSpPr txBox="1"/>
          <p:nvPr/>
        </p:nvSpPr>
        <p:spPr>
          <a:xfrm>
            <a:off x="3318553" y="2558263"/>
            <a:ext cx="6935055"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b="1">
                <a:solidFill>
                  <a:schemeClr val="dk1"/>
                </a:solidFill>
                <a:latin typeface="Arial"/>
                <a:ea typeface="Arial"/>
                <a:cs typeface="Arial"/>
                <a:sym typeface="Arial"/>
              </a:rPr>
              <a:t>Thank You</a:t>
            </a:r>
            <a:endParaRPr sz="8800"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581192" y="386758"/>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600"/>
              <a:buFont typeface="Times New Roman"/>
              <a:buNone/>
            </a:pPr>
            <a:r>
              <a:rPr lang="en-US" sz="2600" b="1" dirty="0">
                <a:latin typeface="Times New Roman"/>
                <a:ea typeface="Times New Roman"/>
                <a:cs typeface="Times New Roman"/>
                <a:sym typeface="Times New Roman"/>
              </a:rPr>
              <a:t>PROBLEM STATEMENT</a:t>
            </a:r>
            <a:endParaRPr sz="2600" dirty="0">
              <a:latin typeface="Times New Roman"/>
              <a:ea typeface="Times New Roman"/>
              <a:cs typeface="Times New Roman"/>
              <a:sym typeface="Times New Roman"/>
            </a:endParaRPr>
          </a:p>
        </p:txBody>
      </p:sp>
      <p:sp>
        <p:nvSpPr>
          <p:cNvPr id="107" name="Google Shape;107;p14"/>
          <p:cNvSpPr txBox="1"/>
          <p:nvPr/>
        </p:nvSpPr>
        <p:spPr>
          <a:xfrm>
            <a:off x="1072733" y="1667413"/>
            <a:ext cx="9543496" cy="38164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The rise of low-cost drones used by enemy forces presents a significant challenge to military operations. </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These drones are increasingly deployed for surveillance, delivering explosives, and disrupting communications, posing a serious threat to both personnel and critical infrastructure.</a:t>
            </a:r>
            <a:endParaRPr dirty="0"/>
          </a:p>
          <a:p>
            <a:pPr marL="0" marR="0" lvl="0" indent="0" algn="l" rtl="0">
              <a:spcBef>
                <a:spcPts val="0"/>
              </a:spcBef>
              <a:spcAft>
                <a:spcPts val="0"/>
              </a:spcAft>
              <a:buNone/>
            </a:pPr>
            <a:endParaRPr sz="22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200" dirty="0">
                <a:solidFill>
                  <a:schemeClr val="dk1"/>
                </a:solidFill>
                <a:latin typeface="Times New Roman"/>
                <a:ea typeface="Times New Roman"/>
                <a:cs typeface="Times New Roman"/>
                <a:sym typeface="Times New Roman"/>
              </a:rPr>
              <a:t>	However, traditional countermeasures, such as using expensive missiles, are not practical or sustainable when dealing with these low-cost threats. This leads to a situation where it becomes too costly to defend against these threats effectively.</a:t>
            </a: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233916" y="365125"/>
            <a:ext cx="1111988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What/Why/How</a:t>
            </a:r>
            <a:endParaRPr/>
          </a:p>
        </p:txBody>
      </p:sp>
      <p:sp>
        <p:nvSpPr>
          <p:cNvPr id="101" name="Google Shape;101;p16"/>
          <p:cNvSpPr txBox="1">
            <a:spLocks noGrp="1"/>
          </p:cNvSpPr>
          <p:nvPr>
            <p:ph type="body" idx="1"/>
          </p:nvPr>
        </p:nvSpPr>
        <p:spPr>
          <a:xfrm>
            <a:off x="346931" y="1873666"/>
            <a:ext cx="11119884" cy="34778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None/>
            </a:pPr>
            <a:r>
              <a:rPr lang="en-US" sz="2000" b="1" i="0" u="none" strike="noStrike" cap="none" dirty="0">
                <a:solidFill>
                  <a:schemeClr val="dk1"/>
                </a:solidFill>
                <a:latin typeface="Arial"/>
                <a:ea typeface="Arial"/>
                <a:cs typeface="Arial"/>
                <a:sym typeface="Arial"/>
              </a:rPr>
              <a:t>What</a:t>
            </a:r>
            <a:r>
              <a:rPr lang="en-US" sz="2000" b="0" i="0" u="none" strike="noStrike" cap="none" dirty="0">
                <a:solidFill>
                  <a:schemeClr val="dk1"/>
                </a:solidFill>
                <a:latin typeface="Arial"/>
                <a:ea typeface="Arial"/>
                <a:cs typeface="Arial"/>
                <a:sym typeface="Arial"/>
              </a:rPr>
              <a:t> is the problem?</a:t>
            </a:r>
            <a:br>
              <a:rPr lang="en-US" sz="2000" b="0" i="0" u="none" strike="noStrike" cap="none" dirty="0">
                <a:solidFill>
                  <a:schemeClr val="dk1"/>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	The problem is the need for </a:t>
            </a:r>
            <a:r>
              <a:rPr lang="en-US" sz="2000" b="1" i="0" u="none" strike="noStrike" cap="none" dirty="0">
                <a:solidFill>
                  <a:schemeClr val="dk1"/>
                </a:solidFill>
                <a:latin typeface="Arial"/>
                <a:ea typeface="Arial"/>
                <a:cs typeface="Arial"/>
                <a:sym typeface="Arial"/>
              </a:rPr>
              <a:t>effective countermeasures</a:t>
            </a:r>
            <a:r>
              <a:rPr lang="en-US" sz="2000" b="0" i="0" u="none" strike="noStrike" cap="none" dirty="0">
                <a:solidFill>
                  <a:schemeClr val="dk1"/>
                </a:solidFill>
                <a:latin typeface="Arial"/>
                <a:ea typeface="Arial"/>
                <a:cs typeface="Arial"/>
                <a:sym typeface="Arial"/>
              </a:rPr>
              <a:t> for neutralizing enemy drones, which pose security threats.</a:t>
            </a:r>
            <a:endParaRPr dirty="0"/>
          </a:p>
          <a:p>
            <a:pPr marL="0" marR="0" lvl="0" indent="0" algn="l" rtl="0">
              <a:lnSpc>
                <a:spcPct val="100000"/>
              </a:lnSpc>
              <a:spcBef>
                <a:spcPts val="0"/>
              </a:spcBef>
              <a:spcAft>
                <a:spcPts val="0"/>
              </a:spcAft>
              <a:buClr>
                <a:schemeClr val="dk1"/>
              </a:buClr>
              <a:buSzPts val="2000"/>
              <a:buNone/>
            </a:pPr>
            <a:br>
              <a:rPr lang="en-US" sz="2000" b="0" i="0" u="none" strike="noStrike" cap="none" dirty="0">
                <a:solidFill>
                  <a:schemeClr val="dk1"/>
                </a:solidFill>
                <a:latin typeface="Arial"/>
                <a:ea typeface="Arial"/>
                <a:cs typeface="Arial"/>
                <a:sym typeface="Arial"/>
              </a:rPr>
            </a:br>
            <a:r>
              <a:rPr lang="en-US" sz="2000" b="1" i="0" u="none" strike="noStrike" cap="none" dirty="0">
                <a:solidFill>
                  <a:schemeClr val="dk1"/>
                </a:solidFill>
                <a:latin typeface="Arial"/>
                <a:ea typeface="Arial"/>
                <a:cs typeface="Arial"/>
                <a:sym typeface="Arial"/>
              </a:rPr>
              <a:t>Why</a:t>
            </a:r>
            <a:r>
              <a:rPr lang="en-US" sz="2000" b="0" i="0" u="none" strike="noStrike" cap="none" dirty="0">
                <a:solidFill>
                  <a:schemeClr val="dk1"/>
                </a:solidFill>
                <a:latin typeface="Arial"/>
                <a:ea typeface="Arial"/>
                <a:cs typeface="Arial"/>
                <a:sym typeface="Arial"/>
              </a:rPr>
              <a:t> does this problem exist?</a:t>
            </a:r>
            <a:br>
              <a:rPr lang="en-US" sz="2000" b="0" i="0" u="none" strike="noStrike" cap="none" dirty="0">
                <a:solidFill>
                  <a:schemeClr val="dk1"/>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	The problem exists because traditional defense mechanisms are expensive and less adaptive to evolving drone technology, making it difficult to deploy at scale.</a:t>
            </a:r>
            <a:endParaRPr dirty="0"/>
          </a:p>
          <a:p>
            <a:pPr marL="0" marR="0" lvl="0" indent="0" algn="l" rtl="0">
              <a:lnSpc>
                <a:spcPct val="100000"/>
              </a:lnSpc>
              <a:spcBef>
                <a:spcPts val="0"/>
              </a:spcBef>
              <a:spcAft>
                <a:spcPts val="0"/>
              </a:spcAft>
              <a:buClr>
                <a:schemeClr val="dk1"/>
              </a:buClr>
              <a:buSzPts val="2000"/>
              <a:buNone/>
            </a:pPr>
            <a:br>
              <a:rPr lang="en-US" sz="2000" b="0" i="0" u="none" strike="noStrike" cap="none" dirty="0">
                <a:solidFill>
                  <a:schemeClr val="dk1"/>
                </a:solidFill>
                <a:latin typeface="Arial"/>
                <a:ea typeface="Arial"/>
                <a:cs typeface="Arial"/>
                <a:sym typeface="Arial"/>
              </a:rPr>
            </a:br>
            <a:r>
              <a:rPr lang="en-US" sz="2000" b="1" i="0" u="none" strike="noStrike" cap="none" dirty="0">
                <a:solidFill>
                  <a:schemeClr val="dk1"/>
                </a:solidFill>
                <a:latin typeface="Arial"/>
                <a:ea typeface="Arial"/>
                <a:cs typeface="Arial"/>
                <a:sym typeface="Arial"/>
              </a:rPr>
              <a:t>How</a:t>
            </a:r>
            <a:r>
              <a:rPr lang="en-US" sz="2000" b="0" i="0" u="none" strike="noStrike" cap="none" dirty="0">
                <a:solidFill>
                  <a:schemeClr val="dk1"/>
                </a:solidFill>
                <a:latin typeface="Arial"/>
                <a:ea typeface="Arial"/>
                <a:cs typeface="Arial"/>
                <a:sym typeface="Arial"/>
              </a:rPr>
              <a:t> can we solve it?</a:t>
            </a:r>
            <a:br>
              <a:rPr lang="en-US" sz="2000" b="0" i="0" u="none" strike="noStrike" cap="none" dirty="0">
                <a:solidFill>
                  <a:schemeClr val="dk1"/>
                </a:solidFill>
                <a:latin typeface="Arial"/>
                <a:ea typeface="Arial"/>
                <a:cs typeface="Arial"/>
                <a:sym typeface="Arial"/>
              </a:rPr>
            </a:br>
            <a:r>
              <a:rPr lang="en-US" sz="2000" b="0" i="0" u="none" strike="noStrike" cap="none" dirty="0">
                <a:solidFill>
                  <a:schemeClr val="dk1"/>
                </a:solidFill>
                <a:latin typeface="Arial"/>
                <a:ea typeface="Arial"/>
                <a:cs typeface="Arial"/>
                <a:sym typeface="Arial"/>
              </a:rPr>
              <a:t>	By developing </a:t>
            </a:r>
            <a:r>
              <a:rPr lang="en-US" sz="2000" b="1" i="0" u="none" strike="noStrike" cap="none" dirty="0">
                <a:solidFill>
                  <a:schemeClr val="dk1"/>
                </a:solidFill>
                <a:latin typeface="Arial"/>
                <a:ea typeface="Arial"/>
                <a:cs typeface="Arial"/>
                <a:sym typeface="Arial"/>
              </a:rPr>
              <a:t>AI-based detection and tracking systems</a:t>
            </a:r>
            <a:r>
              <a:rPr lang="en-US" sz="2000" b="0" i="0" u="none" strike="noStrike" cap="none" dirty="0">
                <a:solidFill>
                  <a:schemeClr val="dk1"/>
                </a:solidFill>
                <a:latin typeface="Arial"/>
                <a:ea typeface="Arial"/>
                <a:cs typeface="Arial"/>
                <a:sym typeface="Arial"/>
              </a:rPr>
              <a:t> that can automate and improve the speed of threat identification, we can reduce costs while increasing efficiency.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253409" y="35582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Shadowing</a:t>
            </a:r>
            <a:endParaRPr/>
          </a:p>
        </p:txBody>
      </p:sp>
      <p:sp>
        <p:nvSpPr>
          <p:cNvPr id="107" name="Google Shape;107;p17"/>
          <p:cNvSpPr txBox="1">
            <a:spLocks noGrp="1"/>
          </p:cNvSpPr>
          <p:nvPr>
            <p:ph type="body" idx="1"/>
          </p:nvPr>
        </p:nvSpPr>
        <p:spPr>
          <a:xfrm>
            <a:off x="253409" y="1619830"/>
            <a:ext cx="11325566" cy="387798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200"/>
              <a:buNone/>
            </a:pPr>
            <a:r>
              <a:rPr lang="en-US" sz="2200" b="1" i="0" u="none" strike="noStrike" cap="none">
                <a:solidFill>
                  <a:schemeClr val="dk1"/>
                </a:solidFill>
                <a:latin typeface="Arial"/>
                <a:ea typeface="Arial"/>
                <a:cs typeface="Arial"/>
                <a:sym typeface="Arial"/>
              </a:rPr>
              <a:t>Observe</a:t>
            </a:r>
            <a:r>
              <a:rPr lang="en-US" sz="2200" b="0" i="0" u="none" strike="noStrike" cap="none">
                <a:solidFill>
                  <a:schemeClr val="dk1"/>
                </a:solidFill>
                <a:latin typeface="Arial"/>
                <a:ea typeface="Arial"/>
                <a:cs typeface="Arial"/>
                <a:sym typeface="Arial"/>
              </a:rPr>
              <a:t>:</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	Observe military personnel or security teams during their </a:t>
            </a:r>
            <a:r>
              <a:rPr lang="en-US" sz="1800" b="1" i="0" u="none" strike="noStrike" cap="none">
                <a:solidFill>
                  <a:schemeClr val="dk1"/>
                </a:solidFill>
                <a:latin typeface="Arial"/>
                <a:ea typeface="Arial"/>
                <a:cs typeface="Arial"/>
                <a:sym typeface="Arial"/>
              </a:rPr>
              <a:t>drone detection and neutralization</a:t>
            </a:r>
            <a:r>
              <a:rPr lang="en-US" sz="1800" b="0" i="0" u="none" strike="noStrike" cap="none">
                <a:solidFill>
                  <a:schemeClr val="dk1"/>
                </a:solidFill>
                <a:latin typeface="Arial"/>
                <a:ea typeface="Arial"/>
                <a:cs typeface="Arial"/>
                <a:sym typeface="Arial"/>
              </a:rPr>
              <a:t> processes. Notice their </a:t>
            </a:r>
            <a:r>
              <a:rPr lang="en-US" sz="1800" b="1" i="0" u="none" strike="noStrike" cap="none">
                <a:solidFill>
                  <a:schemeClr val="dk1"/>
                </a:solidFill>
                <a:latin typeface="Arial"/>
                <a:ea typeface="Arial"/>
                <a:cs typeface="Arial"/>
                <a:sym typeface="Arial"/>
              </a:rPr>
              <a:t>pain points</a:t>
            </a:r>
            <a:r>
              <a:rPr lang="en-US" sz="1800" b="0" i="0" u="none" strike="noStrike" cap="none">
                <a:solidFill>
                  <a:schemeClr val="dk1"/>
                </a:solidFill>
                <a:latin typeface="Arial"/>
                <a:ea typeface="Arial"/>
                <a:cs typeface="Arial"/>
                <a:sym typeface="Arial"/>
              </a:rPr>
              <a:t> such as time delays, costs, and manual intervention.</a:t>
            </a:r>
            <a:endParaRPr/>
          </a:p>
          <a:p>
            <a:pPr marL="0" marR="0" lvl="0" indent="0" algn="l" rtl="0">
              <a:lnSpc>
                <a:spcPct val="100000"/>
              </a:lnSpc>
              <a:spcBef>
                <a:spcPts val="0"/>
              </a:spcBef>
              <a:spcAft>
                <a:spcPts val="0"/>
              </a:spcAft>
              <a:buClr>
                <a:schemeClr val="dk1"/>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None/>
            </a:pPr>
            <a:r>
              <a:rPr lang="en-US" sz="2200" b="1" i="0" u="none" strike="noStrike" cap="none">
                <a:solidFill>
                  <a:schemeClr val="dk1"/>
                </a:solidFill>
                <a:latin typeface="Arial"/>
                <a:ea typeface="Arial"/>
                <a:cs typeface="Arial"/>
                <a:sym typeface="Arial"/>
              </a:rPr>
              <a:t>Experience</a:t>
            </a:r>
            <a:r>
              <a:rPr lang="en-US" sz="2200" b="0" i="0" u="none" strike="noStrike" cap="none">
                <a:solidFill>
                  <a:schemeClr val="dk1"/>
                </a:solidFill>
                <a:latin typeface="Arial"/>
                <a:ea typeface="Arial"/>
                <a:cs typeface="Arial"/>
                <a:sym typeface="Arial"/>
              </a:rPr>
              <a:t>:</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	Try to </a:t>
            </a:r>
            <a:r>
              <a:rPr lang="en-US" sz="1800" b="1" i="0" u="none" strike="noStrike" cap="none">
                <a:solidFill>
                  <a:schemeClr val="dk1"/>
                </a:solidFill>
                <a:latin typeface="Arial"/>
                <a:ea typeface="Arial"/>
                <a:cs typeface="Arial"/>
                <a:sym typeface="Arial"/>
              </a:rPr>
              <a:t>simulate the experience</a:t>
            </a:r>
            <a:r>
              <a:rPr lang="en-US" sz="1800" b="0" i="0" u="none" strike="noStrike" cap="none">
                <a:solidFill>
                  <a:schemeClr val="dk1"/>
                </a:solidFill>
                <a:latin typeface="Arial"/>
                <a:ea typeface="Arial"/>
                <a:cs typeface="Arial"/>
                <a:sym typeface="Arial"/>
              </a:rPr>
              <a:t> by using a basic drone tracking system. This will give insight into </a:t>
            </a:r>
            <a:r>
              <a:rPr lang="en-US" sz="1800" b="1" i="0" u="none" strike="noStrike" cap="none">
                <a:solidFill>
                  <a:schemeClr val="dk1"/>
                </a:solidFill>
                <a:latin typeface="Arial"/>
                <a:ea typeface="Arial"/>
                <a:cs typeface="Arial"/>
                <a:sym typeface="Arial"/>
              </a:rPr>
              <a:t>technical limitations</a:t>
            </a:r>
            <a:r>
              <a:rPr lang="en-US" sz="1800" b="0" i="0" u="none" strike="noStrike" cap="none">
                <a:solidFill>
                  <a:schemeClr val="dk1"/>
                </a:solidFill>
                <a:latin typeface="Arial"/>
                <a:ea typeface="Arial"/>
                <a:cs typeface="Arial"/>
                <a:sym typeface="Arial"/>
              </a:rPr>
              <a:t> and </a:t>
            </a:r>
            <a:r>
              <a:rPr lang="en-US" sz="1800" b="1" i="0" u="none" strike="noStrike" cap="none">
                <a:solidFill>
                  <a:schemeClr val="dk1"/>
                </a:solidFill>
                <a:latin typeface="Arial"/>
                <a:ea typeface="Arial"/>
                <a:cs typeface="Arial"/>
                <a:sym typeface="Arial"/>
              </a:rPr>
              <a:t>real-world constraints</a:t>
            </a:r>
            <a:r>
              <a:rPr lang="en-US" sz="1800" b="0" i="0" u="none" strike="noStrike" cap="none">
                <a:solidFill>
                  <a:schemeClr val="dk1"/>
                </a:solidFill>
                <a:latin typeface="Arial"/>
                <a:ea typeface="Arial"/>
                <a:cs typeface="Arial"/>
                <a:sym typeface="Arial"/>
              </a:rPr>
              <a:t> faced by those on the ground.</a:t>
            </a:r>
            <a:endParaRPr/>
          </a:p>
          <a:p>
            <a:pPr marL="0" marR="0" lvl="0" indent="0" algn="l" rtl="0">
              <a:lnSpc>
                <a:spcPct val="100000"/>
              </a:lnSpc>
              <a:spcBef>
                <a:spcPts val="0"/>
              </a:spcBef>
              <a:spcAft>
                <a:spcPts val="0"/>
              </a:spcAft>
              <a:buClr>
                <a:schemeClr val="dk1"/>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None/>
            </a:pPr>
            <a:r>
              <a:rPr lang="en-US" sz="2200" b="1" i="0" u="none" strike="noStrike" cap="none">
                <a:solidFill>
                  <a:schemeClr val="dk1"/>
                </a:solidFill>
                <a:latin typeface="Arial"/>
                <a:ea typeface="Arial"/>
                <a:cs typeface="Arial"/>
                <a:sym typeface="Arial"/>
              </a:rPr>
              <a:t>Reflect</a:t>
            </a:r>
            <a:r>
              <a:rPr lang="en-US" sz="2200" b="0" i="0" u="none" strike="noStrike" cap="none">
                <a:solidFill>
                  <a:schemeClr val="dk1"/>
                </a:solidFill>
                <a:latin typeface="Arial"/>
                <a:ea typeface="Arial"/>
                <a:cs typeface="Arial"/>
                <a:sym typeface="Arial"/>
              </a:rPr>
              <a:t>:</a:t>
            </a:r>
            <a:br>
              <a:rPr lang="en-US" sz="1800" b="0" i="0" u="none" strike="noStrike" cap="none">
                <a:solidFill>
                  <a:schemeClr val="dk1"/>
                </a:solidFill>
                <a:latin typeface="Arial"/>
                <a:ea typeface="Arial"/>
                <a:cs typeface="Arial"/>
                <a:sym typeface="Arial"/>
              </a:rPr>
            </a:br>
            <a:r>
              <a:rPr lang="en-US" sz="1800" b="0" i="0" u="none" strike="noStrike" cap="none">
                <a:solidFill>
                  <a:schemeClr val="dk1"/>
                </a:solidFill>
                <a:latin typeface="Arial"/>
                <a:ea typeface="Arial"/>
                <a:cs typeface="Arial"/>
                <a:sym typeface="Arial"/>
              </a:rPr>
              <a:t>	Reflect on the gaps and needs observed. Understanding the real-life difficulties can inform the design of an AI solution that is </a:t>
            </a:r>
            <a:r>
              <a:rPr lang="en-US" sz="1800" b="1" i="0" u="none" strike="noStrike" cap="none">
                <a:solidFill>
                  <a:schemeClr val="dk1"/>
                </a:solidFill>
                <a:latin typeface="Arial"/>
                <a:ea typeface="Arial"/>
                <a:cs typeface="Arial"/>
                <a:sym typeface="Arial"/>
              </a:rPr>
              <a:t>efficient, low-cost</a:t>
            </a:r>
            <a:r>
              <a:rPr lang="en-US" sz="1800" b="0" i="0" u="none" strike="noStrike" cap="none">
                <a:solidFill>
                  <a:schemeClr val="dk1"/>
                </a:solidFill>
                <a:latin typeface="Arial"/>
                <a:ea typeface="Arial"/>
                <a:cs typeface="Arial"/>
                <a:sym typeface="Arial"/>
              </a:rPr>
              <a:t>, and </a:t>
            </a:r>
            <a:r>
              <a:rPr lang="en-US" sz="1800" b="1" i="0" u="none" strike="noStrike" cap="none">
                <a:solidFill>
                  <a:schemeClr val="dk1"/>
                </a:solidFill>
                <a:latin typeface="Arial"/>
                <a:ea typeface="Arial"/>
                <a:cs typeface="Arial"/>
                <a:sym typeface="Arial"/>
              </a:rPr>
              <a:t>user-friendly</a:t>
            </a:r>
            <a:r>
              <a:rPr lang="en-US" sz="1800" b="0" i="0" u="none" strike="noStrike" cap="none">
                <a:solidFill>
                  <a:schemeClr val="dk1"/>
                </a:solidFill>
                <a:latin typeface="Arial"/>
                <a:ea typeface="Arial"/>
                <a:cs typeface="Arial"/>
                <a:sym typeface="Aria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18"/>
          <p:cNvGrpSpPr/>
          <p:nvPr/>
        </p:nvGrpSpPr>
        <p:grpSpPr>
          <a:xfrm>
            <a:off x="81465" y="39372"/>
            <a:ext cx="12029070" cy="6779255"/>
            <a:chOff x="40" y="-48"/>
            <a:chExt cx="12281318" cy="6779255"/>
          </a:xfrm>
        </p:grpSpPr>
        <p:cxnSp>
          <p:nvCxnSpPr>
            <p:cNvPr id="113" name="Google Shape;113;p18"/>
            <p:cNvCxnSpPr>
              <a:cxnSpLocks/>
              <a:stCxn id="114" idx="0"/>
            </p:cNvCxnSpPr>
            <p:nvPr/>
          </p:nvCxnSpPr>
          <p:spPr>
            <a:xfrm flipH="1" flipV="1">
              <a:off x="6048600" y="-48"/>
              <a:ext cx="91393" cy="2853600"/>
            </a:xfrm>
            <a:prstGeom prst="straightConnector1">
              <a:avLst/>
            </a:prstGeom>
            <a:noFill/>
            <a:ln w="47625" cap="flat" cmpd="thickThin">
              <a:solidFill>
                <a:srgbClr val="0C0C0C"/>
              </a:solidFill>
              <a:prstDash val="solid"/>
              <a:miter lim="800000"/>
              <a:headEnd type="none" w="sm" len="sm"/>
              <a:tailEnd type="none" w="sm" len="sm"/>
            </a:ln>
          </p:spPr>
        </p:cxnSp>
        <p:grpSp>
          <p:nvGrpSpPr>
            <p:cNvPr id="115" name="Google Shape;115;p18"/>
            <p:cNvGrpSpPr/>
            <p:nvPr/>
          </p:nvGrpSpPr>
          <p:grpSpPr>
            <a:xfrm>
              <a:off x="40" y="2853552"/>
              <a:ext cx="12281318" cy="1072055"/>
              <a:chOff x="40" y="3074276"/>
              <a:chExt cx="12281318" cy="1072055"/>
            </a:xfrm>
          </p:grpSpPr>
          <p:sp>
            <p:nvSpPr>
              <p:cNvPr id="114" name="Google Shape;114;p18"/>
              <p:cNvSpPr/>
              <p:nvPr/>
            </p:nvSpPr>
            <p:spPr>
              <a:xfrm>
                <a:off x="5226729" y="3074276"/>
                <a:ext cx="1826528" cy="1072055"/>
              </a:xfrm>
              <a:prstGeom prst="ellipse">
                <a:avLst/>
              </a:prstGeom>
              <a:noFill/>
              <a:ln w="47625" cap="flat" cmpd="thickThin">
                <a:solidFill>
                  <a:srgbClr val="0C0C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116" name="Google Shape;116;p18"/>
              <p:cNvCxnSpPr>
                <a:cxnSpLocks/>
                <a:stCxn id="114" idx="6"/>
              </p:cNvCxnSpPr>
              <p:nvPr/>
            </p:nvCxnSpPr>
            <p:spPr>
              <a:xfrm flipV="1">
                <a:off x="7053257" y="3547304"/>
                <a:ext cx="5228101" cy="63000"/>
              </a:xfrm>
              <a:prstGeom prst="straightConnector1">
                <a:avLst/>
              </a:prstGeom>
              <a:noFill/>
              <a:ln w="47625" cap="flat" cmpd="thickThin">
                <a:solidFill>
                  <a:srgbClr val="0C0C0C"/>
                </a:solidFill>
                <a:prstDash val="solid"/>
                <a:miter lim="800000"/>
                <a:headEnd type="none" w="sm" len="sm"/>
                <a:tailEnd type="none" w="sm" len="sm"/>
              </a:ln>
            </p:spPr>
          </p:cxnSp>
          <p:cxnSp>
            <p:nvCxnSpPr>
              <p:cNvPr id="117" name="Google Shape;117;p18"/>
              <p:cNvCxnSpPr>
                <a:cxnSpLocks/>
                <a:endCxn id="114" idx="2"/>
              </p:cNvCxnSpPr>
              <p:nvPr/>
            </p:nvCxnSpPr>
            <p:spPr>
              <a:xfrm flipV="1">
                <a:off x="40" y="3610304"/>
                <a:ext cx="5226689" cy="73500"/>
              </a:xfrm>
              <a:prstGeom prst="straightConnector1">
                <a:avLst/>
              </a:prstGeom>
              <a:noFill/>
              <a:ln w="47625" cap="flat" cmpd="thickThin">
                <a:solidFill>
                  <a:srgbClr val="0C0C0C"/>
                </a:solidFill>
                <a:prstDash val="solid"/>
                <a:miter lim="800000"/>
                <a:headEnd type="none" w="sm" len="sm"/>
                <a:tailEnd type="none" w="sm" len="sm"/>
              </a:ln>
            </p:spPr>
          </p:cxnSp>
        </p:grpSp>
        <p:cxnSp>
          <p:nvCxnSpPr>
            <p:cNvPr id="118" name="Google Shape;118;p18"/>
            <p:cNvCxnSpPr>
              <a:cxnSpLocks/>
              <a:endCxn id="114" idx="4"/>
            </p:cNvCxnSpPr>
            <p:nvPr/>
          </p:nvCxnSpPr>
          <p:spPr>
            <a:xfrm flipV="1">
              <a:off x="6138001" y="3925607"/>
              <a:ext cx="1993" cy="2853600"/>
            </a:xfrm>
            <a:prstGeom prst="straightConnector1">
              <a:avLst/>
            </a:prstGeom>
            <a:noFill/>
            <a:ln w="47625" cap="flat" cmpd="thickThin">
              <a:solidFill>
                <a:srgbClr val="0C0C0C"/>
              </a:solidFill>
              <a:prstDash val="solid"/>
              <a:miter lim="800000"/>
              <a:headEnd type="none" w="sm" len="sm"/>
              <a:tailEnd type="none" w="sm" len="sm"/>
            </a:ln>
          </p:spPr>
        </p:cxnSp>
      </p:grpSp>
      <p:sp>
        <p:nvSpPr>
          <p:cNvPr id="119" name="Google Shape;119;p18"/>
          <p:cNvSpPr txBox="1"/>
          <p:nvPr/>
        </p:nvSpPr>
        <p:spPr>
          <a:xfrm>
            <a:off x="6871474" y="1426776"/>
            <a:ext cx="5660789" cy="12963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AI can enhance drone detection.</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Affordable tech is crucial.</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Strong defenses are necessary.</a:t>
            </a:r>
            <a:endParaRPr sz="1800">
              <a:solidFill>
                <a:schemeClr val="dk1"/>
              </a:solidFill>
              <a:latin typeface="Arial"/>
              <a:ea typeface="Arial"/>
              <a:cs typeface="Arial"/>
              <a:sym typeface="Arial"/>
            </a:endParaRPr>
          </a:p>
        </p:txBody>
      </p:sp>
      <p:sp>
        <p:nvSpPr>
          <p:cNvPr id="120" name="Google Shape;120;p18"/>
          <p:cNvSpPr txBox="1"/>
          <p:nvPr/>
        </p:nvSpPr>
        <p:spPr>
          <a:xfrm>
            <a:off x="323726" y="4889913"/>
            <a:ext cx="5491168" cy="129638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Explore new AI algorithms.</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Investigate security measures.</a:t>
            </a:r>
            <a:endParaRPr sz="180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Research low-cost components.</a:t>
            </a:r>
            <a:endParaRPr sz="1800">
              <a:solidFill>
                <a:schemeClr val="dk1"/>
              </a:solidFill>
              <a:latin typeface="Arial"/>
              <a:ea typeface="Arial"/>
              <a:cs typeface="Arial"/>
              <a:sym typeface="Arial"/>
            </a:endParaRPr>
          </a:p>
        </p:txBody>
      </p:sp>
      <p:sp>
        <p:nvSpPr>
          <p:cNvPr id="121" name="Google Shape;121;p18"/>
          <p:cNvSpPr txBox="1"/>
          <p:nvPr/>
        </p:nvSpPr>
        <p:spPr>
          <a:xfrm>
            <a:off x="6871474" y="4889913"/>
            <a:ext cx="5491168" cy="128753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Hopeful about new innovations.</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Concerned about budget limits.</a:t>
            </a:r>
            <a:endParaRPr sz="1800">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Worried about vulnerabilities.</a:t>
            </a:r>
            <a:endParaRPr/>
          </a:p>
        </p:txBody>
      </p:sp>
      <p:sp>
        <p:nvSpPr>
          <p:cNvPr id="122" name="Google Shape;122;p18"/>
          <p:cNvSpPr txBox="1"/>
          <p:nvPr/>
        </p:nvSpPr>
        <p:spPr>
          <a:xfrm>
            <a:off x="193993" y="1344370"/>
            <a:ext cx="5660789" cy="171438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Technology needs improvements.</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Costs must be reduced.</a:t>
            </a:r>
            <a:endParaRPr sz="1800" b="1">
              <a:solidFill>
                <a:schemeClr val="dk1"/>
              </a:solidFill>
              <a:latin typeface="Arial"/>
              <a:ea typeface="Arial"/>
              <a:cs typeface="Arial"/>
              <a:sym typeface="Arial"/>
            </a:endParaRPr>
          </a:p>
          <a:p>
            <a:pPr marL="285750" marR="0" lvl="0" indent="-285750" algn="l" rtl="0">
              <a:lnSpc>
                <a:spcPct val="150000"/>
              </a:lnSpc>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Security needs to be robust.</a:t>
            </a:r>
            <a:endParaRPr/>
          </a:p>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p:txBody>
      </p:sp>
      <p:sp>
        <p:nvSpPr>
          <p:cNvPr id="123" name="Google Shape;123;p18"/>
          <p:cNvSpPr txBox="1"/>
          <p:nvPr/>
        </p:nvSpPr>
        <p:spPr>
          <a:xfrm>
            <a:off x="323726" y="317763"/>
            <a:ext cx="14934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Arial"/>
                <a:ea typeface="Arial"/>
                <a:cs typeface="Arial"/>
                <a:sym typeface="Arial"/>
              </a:rPr>
              <a:t>Says</a:t>
            </a:r>
            <a:endParaRPr sz="4000" b="1">
              <a:solidFill>
                <a:schemeClr val="dk1"/>
              </a:solidFill>
              <a:latin typeface="Arial"/>
              <a:ea typeface="Arial"/>
              <a:cs typeface="Arial"/>
              <a:sym typeface="Arial"/>
            </a:endParaRPr>
          </a:p>
        </p:txBody>
      </p:sp>
      <p:sp>
        <p:nvSpPr>
          <p:cNvPr id="124" name="Google Shape;124;p18"/>
          <p:cNvSpPr txBox="1"/>
          <p:nvPr/>
        </p:nvSpPr>
        <p:spPr>
          <a:xfrm>
            <a:off x="7025327" y="3721403"/>
            <a:ext cx="14934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Arial"/>
                <a:ea typeface="Arial"/>
                <a:cs typeface="Arial"/>
                <a:sym typeface="Arial"/>
              </a:rPr>
              <a:t>Feels</a:t>
            </a:r>
            <a:endParaRPr sz="4000" b="1">
              <a:solidFill>
                <a:schemeClr val="dk1"/>
              </a:solidFill>
              <a:latin typeface="Arial"/>
              <a:ea typeface="Arial"/>
              <a:cs typeface="Arial"/>
              <a:sym typeface="Arial"/>
            </a:endParaRPr>
          </a:p>
        </p:txBody>
      </p:sp>
      <p:sp>
        <p:nvSpPr>
          <p:cNvPr id="125" name="Google Shape;125;p18"/>
          <p:cNvSpPr txBox="1"/>
          <p:nvPr/>
        </p:nvSpPr>
        <p:spPr>
          <a:xfrm>
            <a:off x="476125" y="3774830"/>
            <a:ext cx="1493499"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Arial"/>
                <a:ea typeface="Arial"/>
                <a:cs typeface="Arial"/>
                <a:sym typeface="Arial"/>
              </a:rPr>
              <a:t>Does</a:t>
            </a:r>
            <a:endParaRPr sz="4000" b="1">
              <a:solidFill>
                <a:schemeClr val="dk1"/>
              </a:solidFill>
              <a:latin typeface="Arial"/>
              <a:ea typeface="Arial"/>
              <a:cs typeface="Arial"/>
              <a:sym typeface="Arial"/>
            </a:endParaRPr>
          </a:p>
        </p:txBody>
      </p:sp>
      <p:sp>
        <p:nvSpPr>
          <p:cNvPr id="126" name="Google Shape;126;p18"/>
          <p:cNvSpPr txBox="1"/>
          <p:nvPr/>
        </p:nvSpPr>
        <p:spPr>
          <a:xfrm>
            <a:off x="6871474" y="278315"/>
            <a:ext cx="2373057"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Arial"/>
                <a:ea typeface="Arial"/>
                <a:cs typeface="Arial"/>
                <a:sym typeface="Arial"/>
              </a:rPr>
              <a:t> Thinks</a:t>
            </a:r>
            <a:endParaRPr sz="4000" b="1" dirty="0">
              <a:solidFill>
                <a:schemeClr val="dk1"/>
              </a:solidFill>
              <a:latin typeface="Arial"/>
              <a:ea typeface="Arial"/>
              <a:cs typeface="Arial"/>
              <a:sym typeface="Arial"/>
            </a:endParaRPr>
          </a:p>
        </p:txBody>
      </p:sp>
      <p:sp>
        <p:nvSpPr>
          <p:cNvPr id="127" name="Google Shape;127;p18"/>
          <p:cNvSpPr txBox="1"/>
          <p:nvPr/>
        </p:nvSpPr>
        <p:spPr>
          <a:xfrm>
            <a:off x="5323160" y="3005355"/>
            <a:ext cx="1765801"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Arial"/>
                <a:ea typeface="Arial"/>
                <a:cs typeface="Arial"/>
                <a:sym typeface="Arial"/>
              </a:rPr>
              <a:t>  Military personnel</a:t>
            </a:r>
            <a:endParaRPr sz="2200" b="1"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p:nvPr/>
        </p:nvSpPr>
        <p:spPr>
          <a:xfrm>
            <a:off x="850232" y="1034534"/>
            <a:ext cx="609600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Define Success</a:t>
            </a:r>
            <a:endParaRPr/>
          </a:p>
        </p:txBody>
      </p:sp>
      <p:sp>
        <p:nvSpPr>
          <p:cNvPr id="113" name="Google Shape;113;p15"/>
          <p:cNvSpPr/>
          <p:nvPr/>
        </p:nvSpPr>
        <p:spPr>
          <a:xfrm>
            <a:off x="1216406" y="1142256"/>
            <a:ext cx="10026315" cy="5078313"/>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800" b="1"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Franklin Gothic"/>
              <a:buAutoNum type="arabicPeriod"/>
            </a:pPr>
            <a:r>
              <a:rPr lang="en-US" sz="1800" b="1" i="0" u="none" strike="noStrike" cap="none">
                <a:solidFill>
                  <a:schemeClr val="dk1"/>
                </a:solidFill>
                <a:latin typeface="Arial"/>
                <a:ea typeface="Arial"/>
                <a:cs typeface="Arial"/>
                <a:sym typeface="Arial"/>
              </a:rPr>
              <a:t>What else are you working toward?</a:t>
            </a:r>
            <a:endParaRPr/>
          </a:p>
          <a:p>
            <a:pPr marL="342900" marR="0" lvl="0" indent="-228600" algn="l" rtl="0">
              <a:lnSpc>
                <a:spcPct val="100000"/>
              </a:lnSpc>
              <a:spcBef>
                <a:spcPts val="0"/>
              </a:spcBef>
              <a:spcAft>
                <a:spcPts val="0"/>
              </a:spcAft>
              <a:buClr>
                <a:schemeClr val="dk1"/>
              </a:buClr>
              <a:buSzPts val="1800"/>
              <a:buFont typeface="Franklin Gothic"/>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In addition to tracking enemy drones in real-time, consider working on making the system adaptable for different environments (urban vs. rural) or scalable for multiple drone detection simultaneously. </a:t>
            </a:r>
            <a:endParaRPr/>
          </a:p>
          <a:p>
            <a:pPr marL="742950" marR="0" lvl="1"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You could also explore integrating the system with existing defense mechanisms or communication systems.</a:t>
            </a:r>
            <a:endParaRPr/>
          </a:p>
          <a:p>
            <a:pPr marL="342900" marR="0" lvl="0" indent="-228600" algn="l" rtl="0">
              <a:lnSpc>
                <a:spcPct val="100000"/>
              </a:lnSpc>
              <a:spcBef>
                <a:spcPts val="0"/>
              </a:spcBef>
              <a:spcAft>
                <a:spcPts val="0"/>
              </a:spcAft>
              <a:buClr>
                <a:schemeClr val="dk1"/>
              </a:buClr>
              <a:buSzPts val="1800"/>
              <a:buFont typeface="Franklin Gothic"/>
              <a:buNone/>
            </a:pPr>
            <a:endParaRPr sz="1800" b="0" i="0" u="none" strike="noStrike" cap="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800"/>
              <a:buFont typeface="Franklin Gothic"/>
              <a:buAutoNum type="arabicPeriod"/>
            </a:pPr>
            <a:r>
              <a:rPr lang="en-US" sz="1800" b="1" i="0" u="none" strike="noStrike" cap="none">
                <a:solidFill>
                  <a:schemeClr val="dk1"/>
                </a:solidFill>
                <a:latin typeface="Arial"/>
                <a:ea typeface="Arial"/>
                <a:cs typeface="Arial"/>
                <a:sym typeface="Arial"/>
              </a:rPr>
              <a:t> What will make this work successful?</a:t>
            </a:r>
            <a:endParaRPr/>
          </a:p>
          <a:p>
            <a:pPr marL="342900" marR="0" lvl="0" indent="-228600" algn="l" rtl="0">
              <a:lnSpc>
                <a:spcPct val="100000"/>
              </a:lnSpc>
              <a:spcBef>
                <a:spcPts val="0"/>
              </a:spcBef>
              <a:spcAft>
                <a:spcPts val="0"/>
              </a:spcAft>
              <a:buClr>
                <a:schemeClr val="dk1"/>
              </a:buClr>
              <a:buSzPts val="1800"/>
              <a:buFont typeface="Franklin Gothic"/>
              <a:buNone/>
            </a:pPr>
            <a:endParaRPr sz="1800" b="0" i="0" u="none" strike="noStrike" cap="none">
              <a:solidFill>
                <a:schemeClr val="dk1"/>
              </a:solidFill>
              <a:latin typeface="Arial"/>
              <a:ea typeface="Arial"/>
              <a:cs typeface="Arial"/>
              <a:sym typeface="Arial"/>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Arial"/>
                <a:ea typeface="Arial"/>
                <a:cs typeface="Arial"/>
                <a:sym typeface="Arial"/>
              </a:rPr>
              <a:t>     Success will be determined by how efficiently the system can detect, track, and provide actionable data on enemy drones in real-time. Consider aspects like the accuracy of detection, response time, and system reliability under different conditions.</a:t>
            </a:r>
            <a:endParaRPr/>
          </a:p>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 </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p:nvPr/>
        </p:nvSpPr>
        <p:spPr>
          <a:xfrm>
            <a:off x="1035121" y="1291490"/>
            <a:ext cx="6475288"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Arial"/>
                <a:ea typeface="Arial"/>
                <a:cs typeface="Arial"/>
                <a:sym typeface="Arial"/>
              </a:rPr>
              <a:t>3.  What are the measures of success?</a:t>
            </a: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Libre Franklin"/>
              <a:buNone/>
            </a:pPr>
            <a:endParaRPr sz="1800" b="0" i="0" u="none" strike="noStrike" cap="none">
              <a:solidFill>
                <a:schemeClr val="dk1"/>
              </a:solidFill>
              <a:latin typeface="Arial"/>
              <a:ea typeface="Arial"/>
              <a:cs typeface="Arial"/>
              <a:sym typeface="Arial"/>
            </a:endParaRPr>
          </a:p>
          <a:p>
            <a:pPr marL="457200" marR="0" lvl="1"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Accuracy Rate</a:t>
            </a:r>
            <a:r>
              <a:rPr lang="en-US" sz="1800" b="0" i="0" u="none" strike="noStrike" cap="none">
                <a:solidFill>
                  <a:schemeClr val="dk1"/>
                </a:solidFill>
                <a:latin typeface="Arial"/>
                <a:ea typeface="Arial"/>
                <a:cs typeface="Arial"/>
                <a:sym typeface="Arial"/>
              </a:rPr>
              <a:t>: Percentage of drones correctly identified as threats.</a:t>
            </a:r>
            <a:endParaRPr/>
          </a:p>
          <a:p>
            <a:pPr marL="457200" marR="0" lvl="1"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457200" marR="0" lvl="1"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Latency</a:t>
            </a:r>
            <a:r>
              <a:rPr lang="en-US" sz="1800" b="0" i="0" u="none" strike="noStrike" cap="none">
                <a:solidFill>
                  <a:schemeClr val="dk1"/>
                </a:solidFill>
                <a:latin typeface="Arial"/>
                <a:ea typeface="Arial"/>
                <a:cs typeface="Arial"/>
                <a:sym typeface="Arial"/>
              </a:rPr>
              <a:t>: Time taken between drone detection and alerting the defense system.</a:t>
            </a:r>
            <a:endParaRPr/>
          </a:p>
          <a:p>
            <a:pPr marL="457200" marR="0" lvl="1"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a:p>
            <a:pPr marL="457200" marR="0" lvl="1" indent="-114300" algn="l" rtl="0">
              <a:lnSpc>
                <a:spcPct val="100000"/>
              </a:lnSpc>
              <a:spcBef>
                <a:spcPts val="0"/>
              </a:spcBef>
              <a:spcAft>
                <a:spcPts val="0"/>
              </a:spcAft>
              <a:buClr>
                <a:schemeClr val="dk1"/>
              </a:buClr>
              <a:buSzPts val="1800"/>
              <a:buFont typeface="Arial"/>
              <a:buChar char="•"/>
            </a:pPr>
            <a:r>
              <a:rPr lang="en-US" sz="1800" b="1" i="0" u="none" strike="noStrike" cap="none">
                <a:solidFill>
                  <a:schemeClr val="dk1"/>
                </a:solidFill>
                <a:latin typeface="Arial"/>
                <a:ea typeface="Arial"/>
                <a:cs typeface="Arial"/>
                <a:sym typeface="Arial"/>
              </a:rPr>
              <a:t>User Adoption</a:t>
            </a:r>
            <a:r>
              <a:rPr lang="en-US" sz="1800" b="0" i="0" u="none" strike="noStrike" cap="none">
                <a:solidFill>
                  <a:schemeClr val="dk1"/>
                </a:solidFill>
                <a:latin typeface="Arial"/>
                <a:ea typeface="Arial"/>
                <a:cs typeface="Arial"/>
                <a:sym typeface="Arial"/>
              </a:rPr>
              <a:t>: Number of defense personnel or organizations that utilize the system, or the number of times the system is deployed successfully in real-world scenarios.</a:t>
            </a:r>
            <a:endParaRPr/>
          </a:p>
        </p:txBody>
      </p:sp>
      <p:pic>
        <p:nvPicPr>
          <p:cNvPr id="119" name="Google Shape;119;p16"/>
          <p:cNvPicPr preferRelativeResize="0"/>
          <p:nvPr/>
        </p:nvPicPr>
        <p:blipFill rotWithShape="1">
          <a:blip r:embed="rId3">
            <a:alphaModFix/>
          </a:blip>
          <a:srcRect/>
          <a:stretch/>
        </p:blipFill>
        <p:spPr>
          <a:xfrm>
            <a:off x="7346023" y="1027415"/>
            <a:ext cx="4419213" cy="35291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p:nvPr/>
        </p:nvSpPr>
        <p:spPr>
          <a:xfrm>
            <a:off x="922104" y="1910993"/>
            <a:ext cx="7574623"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HMW questions can drive focused ideation and help uncover creative solutions for detecting and tracking drones. Here are a couple of relevant HMW questions for your project:</a:t>
            </a:r>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Libre Franklin"/>
                <a:ea typeface="Libre Franklin"/>
                <a:cs typeface="Libre Franklin"/>
                <a:sym typeface="Libre Franklin"/>
              </a:rPr>
              <a:t>HMW reduce the cost of drone detection and tracking to make it more scalable for defense systems?</a:t>
            </a:r>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Libre Franklin"/>
              <a:ea typeface="Libre Franklin"/>
              <a:cs typeface="Libre Franklin"/>
              <a:sym typeface="Libre Franklin"/>
            </a:endParaRPr>
          </a:p>
          <a:p>
            <a:pPr marL="285750" marR="0" lvl="0" indent="-285750" algn="l" rtl="0">
              <a:spcBef>
                <a:spcPts val="0"/>
              </a:spcBef>
              <a:spcAft>
                <a:spcPts val="0"/>
              </a:spcAft>
              <a:buClr>
                <a:schemeClr val="dk1"/>
              </a:buClr>
              <a:buSzPts val="1800"/>
              <a:buFont typeface="Noto Sans Symbols"/>
              <a:buChar char="✔"/>
            </a:pPr>
            <a:r>
              <a:rPr lang="en-US" sz="1800" b="1">
                <a:solidFill>
                  <a:schemeClr val="dk1"/>
                </a:solidFill>
                <a:latin typeface="Libre Franklin"/>
                <a:ea typeface="Libre Franklin"/>
                <a:cs typeface="Libre Franklin"/>
                <a:sym typeface="Libre Franklin"/>
              </a:rPr>
              <a:t>HMW integrate AI technologies to ensure real-time, accurate tracking of enemy drones in various terrains and weather conditions?</a:t>
            </a:r>
            <a:endParaRPr/>
          </a:p>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These questions break down the challenges and open avenues for brainstorming possible solutions that are both innovative and feasible.</a:t>
            </a:r>
            <a:endParaRPr/>
          </a:p>
        </p:txBody>
      </p:sp>
      <p:sp>
        <p:nvSpPr>
          <p:cNvPr id="125" name="Google Shape;125;p17"/>
          <p:cNvSpPr txBox="1"/>
          <p:nvPr/>
        </p:nvSpPr>
        <p:spPr>
          <a:xfrm>
            <a:off x="922105" y="1192071"/>
            <a:ext cx="6097712"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How Might We (HMW) Questions</a:t>
            </a:r>
            <a:r>
              <a:rPr lang="en-US" sz="1800" b="1">
                <a:solidFill>
                  <a:schemeClr val="dk1"/>
                </a:solidFill>
                <a:latin typeface="Libre Franklin"/>
                <a:ea typeface="Libre Franklin"/>
                <a:cs typeface="Libre Franklin"/>
                <a:sym typeface="Libre Franklin"/>
              </a:rPr>
              <a:t>:</a:t>
            </a:r>
            <a:endParaRPr sz="1800" b="1">
              <a:solidFill>
                <a:schemeClr val="dk1"/>
              </a:solidFill>
              <a:latin typeface="Libre Franklin"/>
              <a:ea typeface="Libre Franklin"/>
              <a:cs typeface="Libre Franklin"/>
              <a:sym typeface="Libre Franklin"/>
            </a:endParaRPr>
          </a:p>
        </p:txBody>
      </p:sp>
      <p:pic>
        <p:nvPicPr>
          <p:cNvPr id="126" name="Google Shape;126;p17"/>
          <p:cNvPicPr preferRelativeResize="0"/>
          <p:nvPr/>
        </p:nvPicPr>
        <p:blipFill rotWithShape="1">
          <a:blip r:embed="rId3">
            <a:alphaModFix/>
          </a:blip>
          <a:srcRect/>
          <a:stretch/>
        </p:blipFill>
        <p:spPr>
          <a:xfrm>
            <a:off x="8566373" y="873572"/>
            <a:ext cx="2703522" cy="3881339"/>
          </a:xfrm>
          <a:prstGeom prst="rect">
            <a:avLst/>
          </a:prstGeom>
          <a:noFill/>
          <a:ln>
            <a:noFill/>
          </a:ln>
        </p:spPr>
      </p:pic>
      <p:pic>
        <p:nvPicPr>
          <p:cNvPr id="127" name="Google Shape;127;p17"/>
          <p:cNvPicPr preferRelativeResize="0"/>
          <p:nvPr/>
        </p:nvPicPr>
        <p:blipFill rotWithShape="1">
          <a:blip r:embed="rId4">
            <a:alphaModFix/>
          </a:blip>
          <a:srcRect/>
          <a:stretch/>
        </p:blipFill>
        <p:spPr>
          <a:xfrm>
            <a:off x="8566373" y="5026892"/>
            <a:ext cx="4114808" cy="8260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a:spLocks noGrp="1"/>
          </p:cNvSpPr>
          <p:nvPr>
            <p:ph type="title"/>
          </p:nvPr>
        </p:nvSpPr>
        <p:spPr>
          <a:xfrm>
            <a:off x="339588" y="1335834"/>
            <a:ext cx="11029616" cy="98833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 </a:t>
            </a:r>
            <a:endParaRPr/>
          </a:p>
        </p:txBody>
      </p:sp>
      <p:sp>
        <p:nvSpPr>
          <p:cNvPr id="133" name="Google Shape;133;p18"/>
          <p:cNvSpPr/>
          <p:nvPr/>
        </p:nvSpPr>
        <p:spPr>
          <a:xfrm rot="5400000">
            <a:off x="1590625" y="2042689"/>
            <a:ext cx="3358250" cy="3508624"/>
          </a:xfrm>
          <a:prstGeom prst="triangle">
            <a:avLst>
              <a:gd name="adj" fmla="val 49119"/>
            </a:avLst>
          </a:prstGeom>
          <a:solidFill>
            <a:srgbClr val="B2E3D5"/>
          </a:solidFill>
          <a:ln w="222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8"/>
          <p:cNvSpPr/>
          <p:nvPr/>
        </p:nvSpPr>
        <p:spPr>
          <a:xfrm rot="-5236834">
            <a:off x="5160214" y="1414451"/>
            <a:ext cx="4933618" cy="4838267"/>
          </a:xfrm>
          <a:prstGeom prst="triangle">
            <a:avLst>
              <a:gd name="adj" fmla="val 50000"/>
            </a:avLst>
          </a:prstGeom>
          <a:solidFill>
            <a:srgbClr val="B2E3D5"/>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8"/>
          <p:cNvSpPr/>
          <p:nvPr/>
        </p:nvSpPr>
        <p:spPr>
          <a:xfrm>
            <a:off x="4715838" y="3339801"/>
            <a:ext cx="945222" cy="914400"/>
          </a:xfrm>
          <a:prstGeom prst="flowChartConnector">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6" name="Google Shape;136;p18"/>
          <p:cNvSpPr/>
          <p:nvPr/>
        </p:nvSpPr>
        <p:spPr>
          <a:xfrm>
            <a:off x="8671388" y="1903287"/>
            <a:ext cx="863030" cy="4024901"/>
          </a:xfrm>
          <a:prstGeom prst="ellipse">
            <a:avLst/>
          </a:prstGeom>
          <a:solidFill>
            <a:srgbClr val="AAA256"/>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7" name="Google Shape;137;p18"/>
          <p:cNvSpPr/>
          <p:nvPr/>
        </p:nvSpPr>
        <p:spPr>
          <a:xfrm>
            <a:off x="1792995" y="2359903"/>
            <a:ext cx="575353" cy="2874196"/>
          </a:xfrm>
          <a:prstGeom prst="ellipse">
            <a:avLst/>
          </a:prstGeom>
          <a:solidFill>
            <a:srgbClr val="AAA256"/>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8" name="Google Shape;138;p18"/>
          <p:cNvSpPr/>
          <p:nvPr/>
        </p:nvSpPr>
        <p:spPr>
          <a:xfrm>
            <a:off x="9926393" y="1431924"/>
            <a:ext cx="1477921" cy="4993309"/>
          </a:xfrm>
          <a:prstGeom prst="rect">
            <a:avLst/>
          </a:prstGeom>
          <a:solidFill>
            <a:srgbClr val="F2F2F2"/>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9" name="Google Shape;139;p18"/>
          <p:cNvSpPr txBox="1"/>
          <p:nvPr/>
        </p:nvSpPr>
        <p:spPr>
          <a:xfrm>
            <a:off x="4918515" y="3612335"/>
            <a:ext cx="81918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Libre Franklin"/>
                <a:ea typeface="Libre Franklin"/>
                <a:cs typeface="Libre Franklin"/>
                <a:sym typeface="Libre Franklin"/>
              </a:rPr>
              <a:t>Now</a:t>
            </a:r>
            <a:endParaRPr dirty="0"/>
          </a:p>
        </p:txBody>
      </p:sp>
      <p:sp>
        <p:nvSpPr>
          <p:cNvPr id="140" name="Google Shape;140;p18"/>
          <p:cNvSpPr txBox="1"/>
          <p:nvPr/>
        </p:nvSpPr>
        <p:spPr>
          <a:xfrm>
            <a:off x="1746550" y="3646293"/>
            <a:ext cx="82006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2"/>
                </a:solidFill>
                <a:latin typeface="Libre Franklin"/>
                <a:ea typeface="Libre Franklin"/>
                <a:cs typeface="Libre Franklin"/>
                <a:sym typeface="Libre Franklin"/>
              </a:rPr>
              <a:t>Past</a:t>
            </a:r>
            <a:endParaRPr sz="1800" b="1" dirty="0">
              <a:solidFill>
                <a:schemeClr val="dk2"/>
              </a:solidFill>
              <a:latin typeface="Libre Franklin"/>
              <a:ea typeface="Libre Franklin"/>
              <a:cs typeface="Libre Franklin"/>
              <a:sym typeface="Libre Franklin"/>
            </a:endParaRPr>
          </a:p>
        </p:txBody>
      </p:sp>
      <p:sp>
        <p:nvSpPr>
          <p:cNvPr id="141" name="Google Shape;141;p18"/>
          <p:cNvSpPr txBox="1"/>
          <p:nvPr/>
        </p:nvSpPr>
        <p:spPr>
          <a:xfrm>
            <a:off x="9922450" y="1645334"/>
            <a:ext cx="1674359" cy="3539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b="1" dirty="0">
                <a:solidFill>
                  <a:schemeClr val="dk1"/>
                </a:solidFill>
                <a:latin typeface="Libre Franklin"/>
                <a:ea typeface="Libre Franklin"/>
                <a:cs typeface="Libre Franklin"/>
                <a:sym typeface="Libre Franklin"/>
              </a:rPr>
              <a:t>Perspectives</a:t>
            </a:r>
            <a:endParaRPr sz="1700" b="1" dirty="0">
              <a:solidFill>
                <a:schemeClr val="dk1"/>
              </a:solidFill>
              <a:latin typeface="Libre Franklin"/>
              <a:ea typeface="Libre Franklin"/>
              <a:cs typeface="Libre Franklin"/>
              <a:sym typeface="Libre Franklin"/>
            </a:endParaRPr>
          </a:p>
        </p:txBody>
      </p:sp>
      <p:sp>
        <p:nvSpPr>
          <p:cNvPr id="142" name="Google Shape;142;p18"/>
          <p:cNvSpPr/>
          <p:nvPr/>
        </p:nvSpPr>
        <p:spPr>
          <a:xfrm>
            <a:off x="7498528" y="5146115"/>
            <a:ext cx="1901957" cy="782073"/>
          </a:xfrm>
          <a:prstGeom prst="leftArrow">
            <a:avLst>
              <a:gd name="adj1" fmla="val 50000"/>
              <a:gd name="adj2" fmla="val 50000"/>
            </a:avLst>
          </a:prstGeom>
          <a:solidFill>
            <a:schemeClr val="accent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3" name="Google Shape;143;p18"/>
          <p:cNvSpPr txBox="1"/>
          <p:nvPr/>
        </p:nvSpPr>
        <p:spPr>
          <a:xfrm>
            <a:off x="7696341" y="5352485"/>
            <a:ext cx="216053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Retropolation</a:t>
            </a:r>
            <a:endParaRPr sz="1800" b="1" dirty="0">
              <a:solidFill>
                <a:schemeClr val="lt1"/>
              </a:solidFill>
              <a:latin typeface="Libre Franklin"/>
              <a:ea typeface="Libre Franklin"/>
              <a:cs typeface="Libre Franklin"/>
              <a:sym typeface="Libre Franklin"/>
            </a:endParaRPr>
          </a:p>
        </p:txBody>
      </p:sp>
      <p:sp>
        <p:nvSpPr>
          <p:cNvPr id="144" name="Google Shape;144;p18"/>
          <p:cNvSpPr txBox="1"/>
          <p:nvPr/>
        </p:nvSpPr>
        <p:spPr>
          <a:xfrm>
            <a:off x="8731337" y="3612335"/>
            <a:ext cx="812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2"/>
                </a:solidFill>
                <a:latin typeface="Libre Franklin"/>
                <a:ea typeface="Libre Franklin"/>
                <a:cs typeface="Libre Franklin"/>
                <a:sym typeface="Libre Franklin"/>
              </a:rPr>
              <a:t>Future</a:t>
            </a:r>
            <a:endParaRPr/>
          </a:p>
        </p:txBody>
      </p:sp>
      <p:sp>
        <p:nvSpPr>
          <p:cNvPr id="145" name="Google Shape;145;p18"/>
          <p:cNvSpPr/>
          <p:nvPr/>
        </p:nvSpPr>
        <p:spPr>
          <a:xfrm>
            <a:off x="2423893" y="5234099"/>
            <a:ext cx="4940702" cy="1191134"/>
          </a:xfrm>
          <a:prstGeom prst="flowChartProcess">
            <a:avLst/>
          </a:prstGeom>
          <a:solidFill>
            <a:srgbClr val="F2F2F2"/>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500">
                <a:solidFill>
                  <a:schemeClr val="dk1"/>
                </a:solidFill>
                <a:latin typeface="Libre Franklin"/>
                <a:ea typeface="Libre Franklin"/>
                <a:cs typeface="Libre Franklin"/>
                <a:sym typeface="Libre Franklin"/>
              </a:rPr>
              <a:t>Future systems could detect and neutralize enemy drones quickly and cost-effectively, using AI for movement prediction.</a:t>
            </a:r>
            <a:endParaRPr sz="1500">
              <a:solidFill>
                <a:schemeClr val="dk1"/>
              </a:solidFill>
              <a:latin typeface="Libre Franklin"/>
              <a:ea typeface="Libre Franklin"/>
              <a:cs typeface="Libre Franklin"/>
              <a:sym typeface="Libre Franklin"/>
            </a:endParaRPr>
          </a:p>
        </p:txBody>
      </p:sp>
      <p:sp>
        <p:nvSpPr>
          <p:cNvPr id="146" name="Google Shape;146;p18"/>
          <p:cNvSpPr txBox="1"/>
          <p:nvPr/>
        </p:nvSpPr>
        <p:spPr>
          <a:xfrm>
            <a:off x="4673136" y="5180590"/>
            <a:ext cx="94522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Libre Franklin"/>
                <a:ea typeface="Libre Franklin"/>
                <a:cs typeface="Libre Franklin"/>
                <a:sym typeface="Libre Franklin"/>
              </a:rPr>
              <a:t>Vision</a:t>
            </a:r>
            <a:endParaRPr sz="1800" b="1" dirty="0">
              <a:solidFill>
                <a:schemeClr val="dk1"/>
              </a:solidFill>
              <a:latin typeface="Libre Franklin"/>
              <a:ea typeface="Libre Franklin"/>
              <a:cs typeface="Libre Franklin"/>
              <a:sym typeface="Libre Franklin"/>
            </a:endParaRPr>
          </a:p>
        </p:txBody>
      </p:sp>
      <p:sp>
        <p:nvSpPr>
          <p:cNvPr id="147" name="Google Shape;147;p18"/>
          <p:cNvSpPr/>
          <p:nvPr/>
        </p:nvSpPr>
        <p:spPr>
          <a:xfrm>
            <a:off x="7656507" y="2754915"/>
            <a:ext cx="586379" cy="505465"/>
          </a:xfrm>
          <a:prstGeom prst="flowChartProcess">
            <a:avLst/>
          </a:prstGeom>
          <a:solidFill>
            <a:srgbClr val="2F4B73"/>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8" name="Google Shape;148;p18"/>
          <p:cNvSpPr/>
          <p:nvPr/>
        </p:nvSpPr>
        <p:spPr>
          <a:xfrm>
            <a:off x="6231827" y="3529711"/>
            <a:ext cx="586379" cy="505465"/>
          </a:xfrm>
          <a:prstGeom prst="flowChartProcess">
            <a:avLst/>
          </a:prstGeom>
          <a:solidFill>
            <a:srgbClr val="FFC000"/>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49" name="Google Shape;149;p18"/>
          <p:cNvSpPr/>
          <p:nvPr/>
        </p:nvSpPr>
        <p:spPr>
          <a:xfrm>
            <a:off x="3484092" y="3339801"/>
            <a:ext cx="567832" cy="493783"/>
          </a:xfrm>
          <a:prstGeom prst="flowChartProcess">
            <a:avLst/>
          </a:prstGeom>
          <a:solidFill>
            <a:srgbClr val="E880D7"/>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0" name="Google Shape;150;p18"/>
          <p:cNvSpPr/>
          <p:nvPr/>
        </p:nvSpPr>
        <p:spPr>
          <a:xfrm>
            <a:off x="2530500" y="3123360"/>
            <a:ext cx="586379" cy="602378"/>
          </a:xfrm>
          <a:prstGeom prst="flowChartProcess">
            <a:avLst/>
          </a:prstGeom>
          <a:solidFill>
            <a:srgbClr val="7DC49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1" name="Google Shape;151;p18"/>
          <p:cNvSpPr/>
          <p:nvPr/>
        </p:nvSpPr>
        <p:spPr>
          <a:xfrm>
            <a:off x="2490403" y="4115906"/>
            <a:ext cx="586379" cy="562744"/>
          </a:xfrm>
          <a:prstGeom prst="flowChartProcess">
            <a:avLst/>
          </a:prstGeom>
          <a:solidFill>
            <a:srgbClr val="CCE9C1"/>
          </a:solidFill>
          <a:ln w="22225" cap="rnd" cmpd="sng">
            <a:solidFill>
              <a:srgbClr val="A0AC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2" name="Google Shape;152;p18"/>
          <p:cNvSpPr/>
          <p:nvPr/>
        </p:nvSpPr>
        <p:spPr>
          <a:xfrm>
            <a:off x="7962501" y="4557240"/>
            <a:ext cx="586379" cy="505465"/>
          </a:xfrm>
          <a:prstGeom prst="flowChartProcess">
            <a:avLst/>
          </a:prstGeom>
          <a:solidFill>
            <a:srgbClr val="E880D7"/>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153" name="Google Shape;153;p18"/>
          <p:cNvCxnSpPr>
            <a:endCxn id="150" idx="2"/>
          </p:cNvCxnSpPr>
          <p:nvPr/>
        </p:nvCxnSpPr>
        <p:spPr>
          <a:xfrm rot="10800000" flipH="1">
            <a:off x="2760390" y="3725738"/>
            <a:ext cx="63300" cy="390300"/>
          </a:xfrm>
          <a:prstGeom prst="straightConnector1">
            <a:avLst/>
          </a:prstGeom>
          <a:noFill/>
          <a:ln w="12700" cap="rnd" cmpd="sng">
            <a:solidFill>
              <a:schemeClr val="dk1"/>
            </a:solidFill>
            <a:prstDash val="solid"/>
            <a:round/>
            <a:headEnd type="none" w="sm" len="sm"/>
            <a:tailEnd type="none" w="sm" len="sm"/>
          </a:ln>
        </p:spPr>
      </p:cxnSp>
      <p:sp>
        <p:nvSpPr>
          <p:cNvPr id="154" name="Google Shape;154;p18"/>
          <p:cNvSpPr/>
          <p:nvPr/>
        </p:nvSpPr>
        <p:spPr>
          <a:xfrm>
            <a:off x="8876935" y="2891048"/>
            <a:ext cx="472785" cy="369331"/>
          </a:xfrm>
          <a:prstGeom prst="flowChartProcess">
            <a:avLst/>
          </a:prstGeom>
          <a:solidFill>
            <a:srgbClr val="92D050"/>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5" name="Google Shape;155;p18"/>
          <p:cNvSpPr/>
          <p:nvPr/>
        </p:nvSpPr>
        <p:spPr>
          <a:xfrm>
            <a:off x="8885482" y="2278165"/>
            <a:ext cx="464238" cy="493898"/>
          </a:xfrm>
          <a:prstGeom prst="flowChartProcess">
            <a:avLst/>
          </a:prstGeom>
          <a:solidFill>
            <a:srgbClr val="7DC491"/>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6" name="Google Shape;156;p18"/>
          <p:cNvSpPr/>
          <p:nvPr/>
        </p:nvSpPr>
        <p:spPr>
          <a:xfrm>
            <a:off x="8876935" y="4898593"/>
            <a:ext cx="464238" cy="412187"/>
          </a:xfrm>
          <a:prstGeom prst="flowChartProcess">
            <a:avLst/>
          </a:prstGeom>
          <a:solidFill>
            <a:srgbClr val="A2CDED"/>
          </a:solidFill>
          <a:ln w="22225" cap="rnd" cmpd="sng">
            <a:solidFill>
              <a:srgbClr val="0B49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cxnSp>
        <p:nvCxnSpPr>
          <p:cNvPr id="157" name="Google Shape;157;p18"/>
          <p:cNvCxnSpPr>
            <a:endCxn id="149" idx="1"/>
          </p:cNvCxnSpPr>
          <p:nvPr/>
        </p:nvCxnSpPr>
        <p:spPr>
          <a:xfrm>
            <a:off x="3116892" y="3424693"/>
            <a:ext cx="367200" cy="162000"/>
          </a:xfrm>
          <a:prstGeom prst="straightConnector1">
            <a:avLst/>
          </a:prstGeom>
          <a:noFill/>
          <a:ln w="12700" cap="rnd" cmpd="sng">
            <a:solidFill>
              <a:schemeClr val="dk1"/>
            </a:solidFill>
            <a:prstDash val="solid"/>
            <a:round/>
            <a:headEnd type="none" w="sm" len="sm"/>
            <a:tailEnd type="none" w="sm" len="sm"/>
          </a:ln>
        </p:spPr>
      </p:cxnSp>
      <p:cxnSp>
        <p:nvCxnSpPr>
          <p:cNvPr id="158" name="Google Shape;158;p18"/>
          <p:cNvCxnSpPr>
            <a:stCxn id="149" idx="3"/>
            <a:endCxn id="135" idx="2"/>
          </p:cNvCxnSpPr>
          <p:nvPr/>
        </p:nvCxnSpPr>
        <p:spPr>
          <a:xfrm>
            <a:off x="4051924" y="3586693"/>
            <a:ext cx="663900" cy="210300"/>
          </a:xfrm>
          <a:prstGeom prst="straightConnector1">
            <a:avLst/>
          </a:prstGeom>
          <a:noFill/>
          <a:ln w="12700" cap="rnd" cmpd="sng">
            <a:solidFill>
              <a:schemeClr val="dk1"/>
            </a:solidFill>
            <a:prstDash val="solid"/>
            <a:round/>
            <a:headEnd type="none" w="sm" len="sm"/>
            <a:tailEnd type="none" w="sm" len="sm"/>
          </a:ln>
        </p:spPr>
      </p:cxnSp>
      <p:cxnSp>
        <p:nvCxnSpPr>
          <p:cNvPr id="159" name="Google Shape;159;p18"/>
          <p:cNvCxnSpPr>
            <a:stCxn id="135" idx="6"/>
            <a:endCxn id="148" idx="1"/>
          </p:cNvCxnSpPr>
          <p:nvPr/>
        </p:nvCxnSpPr>
        <p:spPr>
          <a:xfrm rot="10800000" flipH="1">
            <a:off x="5661060" y="3782301"/>
            <a:ext cx="570900" cy="14700"/>
          </a:xfrm>
          <a:prstGeom prst="straightConnector1">
            <a:avLst/>
          </a:prstGeom>
          <a:noFill/>
          <a:ln w="12700" cap="rnd" cmpd="sng">
            <a:solidFill>
              <a:schemeClr val="dk1"/>
            </a:solidFill>
            <a:prstDash val="solid"/>
            <a:round/>
            <a:headEnd type="none" w="sm" len="sm"/>
            <a:tailEnd type="none" w="sm" len="sm"/>
          </a:ln>
        </p:spPr>
      </p:cxnSp>
      <p:cxnSp>
        <p:nvCxnSpPr>
          <p:cNvPr id="160" name="Google Shape;160;p18"/>
          <p:cNvCxnSpPr>
            <a:endCxn id="147" idx="1"/>
          </p:cNvCxnSpPr>
          <p:nvPr/>
        </p:nvCxnSpPr>
        <p:spPr>
          <a:xfrm rot="10800000" flipH="1">
            <a:off x="6818307" y="3007648"/>
            <a:ext cx="838200" cy="762000"/>
          </a:xfrm>
          <a:prstGeom prst="straightConnector1">
            <a:avLst/>
          </a:prstGeom>
          <a:noFill/>
          <a:ln w="12700" cap="rnd" cmpd="sng">
            <a:solidFill>
              <a:schemeClr val="dk1"/>
            </a:solidFill>
            <a:prstDash val="solid"/>
            <a:round/>
            <a:headEnd type="none" w="sm" len="sm"/>
            <a:tailEnd type="none" w="sm" len="sm"/>
          </a:ln>
        </p:spPr>
      </p:cxnSp>
      <p:cxnSp>
        <p:nvCxnSpPr>
          <p:cNvPr id="161" name="Google Shape;161;p18"/>
          <p:cNvCxnSpPr>
            <a:stCxn id="152" idx="0"/>
          </p:cNvCxnSpPr>
          <p:nvPr/>
        </p:nvCxnSpPr>
        <p:spPr>
          <a:xfrm rot="10800000">
            <a:off x="7962591" y="3263940"/>
            <a:ext cx="293100" cy="1293300"/>
          </a:xfrm>
          <a:prstGeom prst="straightConnector1">
            <a:avLst/>
          </a:prstGeom>
          <a:noFill/>
          <a:ln w="12700" cap="rnd" cmpd="sng">
            <a:solidFill>
              <a:schemeClr val="dk1"/>
            </a:solidFill>
            <a:prstDash val="solid"/>
            <a:round/>
            <a:headEnd type="none" w="sm" len="sm"/>
            <a:tailEnd type="none" w="sm" len="sm"/>
          </a:ln>
        </p:spPr>
      </p:cxnSp>
      <p:cxnSp>
        <p:nvCxnSpPr>
          <p:cNvPr id="162" name="Google Shape;162;p18"/>
          <p:cNvCxnSpPr>
            <a:stCxn id="152" idx="3"/>
            <a:endCxn id="156" idx="1"/>
          </p:cNvCxnSpPr>
          <p:nvPr/>
        </p:nvCxnSpPr>
        <p:spPr>
          <a:xfrm>
            <a:off x="8548880" y="4809973"/>
            <a:ext cx="328200" cy="294600"/>
          </a:xfrm>
          <a:prstGeom prst="straightConnector1">
            <a:avLst/>
          </a:prstGeom>
          <a:noFill/>
          <a:ln w="12700" cap="rnd" cmpd="sng">
            <a:solidFill>
              <a:schemeClr val="dk1"/>
            </a:solidFill>
            <a:prstDash val="solid"/>
            <a:round/>
            <a:headEnd type="none" w="sm" len="sm"/>
            <a:tailEnd type="none" w="sm" len="sm"/>
          </a:ln>
        </p:spPr>
      </p:cxnSp>
      <p:sp>
        <p:nvSpPr>
          <p:cNvPr id="163" name="Google Shape;163;p18"/>
          <p:cNvSpPr txBox="1"/>
          <p:nvPr/>
        </p:nvSpPr>
        <p:spPr>
          <a:xfrm>
            <a:off x="2484175" y="3187012"/>
            <a:ext cx="72247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Libre Franklin"/>
                <a:ea typeface="Libre Franklin"/>
                <a:cs typeface="Libre Franklin"/>
                <a:sym typeface="Libre Franklin"/>
              </a:rPr>
              <a:t>Object tracking</a:t>
            </a:r>
            <a:endParaRPr/>
          </a:p>
        </p:txBody>
      </p:sp>
      <p:sp>
        <p:nvSpPr>
          <p:cNvPr id="164" name="Google Shape;164;p18"/>
          <p:cNvSpPr txBox="1"/>
          <p:nvPr/>
        </p:nvSpPr>
        <p:spPr>
          <a:xfrm>
            <a:off x="3441432" y="3405378"/>
            <a:ext cx="7742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Libre Franklin"/>
                <a:ea typeface="Libre Franklin"/>
                <a:cs typeface="Libre Franklin"/>
                <a:sym typeface="Libre Franklin"/>
              </a:rPr>
              <a:t>CNN</a:t>
            </a:r>
            <a:endParaRPr dirty="0"/>
          </a:p>
        </p:txBody>
      </p:sp>
      <p:sp>
        <p:nvSpPr>
          <p:cNvPr id="165" name="Google Shape;165;p18"/>
          <p:cNvSpPr txBox="1"/>
          <p:nvPr/>
        </p:nvSpPr>
        <p:spPr>
          <a:xfrm>
            <a:off x="2423349" y="4166014"/>
            <a:ext cx="1183495"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Libre Franklin"/>
                <a:ea typeface="Libre Franklin"/>
                <a:cs typeface="Libre Franklin"/>
                <a:sym typeface="Libre Franklin"/>
              </a:rPr>
              <a:t>Radar and infrared</a:t>
            </a:r>
            <a:endParaRPr/>
          </a:p>
        </p:txBody>
      </p:sp>
      <p:sp>
        <p:nvSpPr>
          <p:cNvPr id="166" name="Google Shape;166;p18"/>
          <p:cNvSpPr txBox="1"/>
          <p:nvPr/>
        </p:nvSpPr>
        <p:spPr>
          <a:xfrm>
            <a:off x="7596060" y="2839414"/>
            <a:ext cx="913808"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chemeClr val="lt1"/>
                </a:solidFill>
                <a:latin typeface="Libre Franklin"/>
                <a:ea typeface="Libre Franklin"/>
                <a:cs typeface="Libre Franklin"/>
                <a:sym typeface="Libre Franklin"/>
              </a:rPr>
              <a:t>Real-time response</a:t>
            </a:r>
            <a:endParaRPr dirty="0"/>
          </a:p>
        </p:txBody>
      </p:sp>
      <p:sp>
        <p:nvSpPr>
          <p:cNvPr id="167" name="Google Shape;167;p18"/>
          <p:cNvSpPr txBox="1"/>
          <p:nvPr/>
        </p:nvSpPr>
        <p:spPr>
          <a:xfrm>
            <a:off x="6218240" y="3626003"/>
            <a:ext cx="7224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Libre Franklin"/>
                <a:ea typeface="Libre Franklin"/>
                <a:cs typeface="Libre Franklin"/>
                <a:sym typeface="Libre Franklin"/>
              </a:rPr>
              <a:t>AI-based detection</a:t>
            </a:r>
            <a:endParaRPr/>
          </a:p>
        </p:txBody>
      </p:sp>
      <p:sp>
        <p:nvSpPr>
          <p:cNvPr id="168" name="Google Shape;168;p18"/>
          <p:cNvSpPr txBox="1"/>
          <p:nvPr/>
        </p:nvSpPr>
        <p:spPr>
          <a:xfrm>
            <a:off x="8826631" y="2878425"/>
            <a:ext cx="663744"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Libre Franklin"/>
                <a:ea typeface="Libre Franklin"/>
                <a:cs typeface="Libre Franklin"/>
                <a:sym typeface="Libre Franklin"/>
              </a:rPr>
              <a:t>Swarm</a:t>
            </a:r>
            <a:r>
              <a:rPr lang="en-US" sz="1100">
                <a:solidFill>
                  <a:schemeClr val="dk1"/>
                </a:solidFill>
                <a:latin typeface="Libre Franklin"/>
                <a:ea typeface="Libre Franklin"/>
                <a:cs typeface="Libre Franklin"/>
                <a:sym typeface="Libre Franklin"/>
              </a:rPr>
              <a:t>         AI</a:t>
            </a:r>
            <a:endParaRPr/>
          </a:p>
        </p:txBody>
      </p:sp>
      <p:sp>
        <p:nvSpPr>
          <p:cNvPr id="169" name="Google Shape;169;p18"/>
          <p:cNvSpPr txBox="1"/>
          <p:nvPr/>
        </p:nvSpPr>
        <p:spPr>
          <a:xfrm>
            <a:off x="8812992" y="4980619"/>
            <a:ext cx="722474"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Libre Franklin"/>
                <a:ea typeface="Libre Franklin"/>
                <a:cs typeface="Libre Franklin"/>
                <a:sym typeface="Libre Franklin"/>
              </a:rPr>
              <a:t>Autonomous</a:t>
            </a:r>
            <a:endParaRPr/>
          </a:p>
        </p:txBody>
      </p:sp>
      <p:sp>
        <p:nvSpPr>
          <p:cNvPr id="170" name="Google Shape;170;p18"/>
          <p:cNvSpPr txBox="1"/>
          <p:nvPr/>
        </p:nvSpPr>
        <p:spPr>
          <a:xfrm>
            <a:off x="8874212" y="2252084"/>
            <a:ext cx="760496" cy="55399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Libre Franklin"/>
                <a:ea typeface="Libre Franklin"/>
                <a:cs typeface="Libre Franklin"/>
                <a:sym typeface="Libre Franklin"/>
              </a:rPr>
              <a:t>Multi-sensor data</a:t>
            </a:r>
            <a:endParaRPr/>
          </a:p>
        </p:txBody>
      </p:sp>
      <p:sp>
        <p:nvSpPr>
          <p:cNvPr id="171" name="Google Shape;171;p18"/>
          <p:cNvSpPr txBox="1"/>
          <p:nvPr/>
        </p:nvSpPr>
        <p:spPr>
          <a:xfrm>
            <a:off x="7921685" y="4570542"/>
            <a:ext cx="904946" cy="430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Libre Franklin"/>
                <a:ea typeface="Libre Franklin"/>
                <a:cs typeface="Libre Franklin"/>
                <a:sym typeface="Libre Franklin"/>
              </a:rPr>
              <a:t>Cost limitation</a:t>
            </a:r>
            <a:endParaRPr/>
          </a:p>
        </p:txBody>
      </p:sp>
      <p:sp>
        <p:nvSpPr>
          <p:cNvPr id="172" name="Google Shape;172;p18"/>
          <p:cNvSpPr txBox="1"/>
          <p:nvPr/>
        </p:nvSpPr>
        <p:spPr>
          <a:xfrm>
            <a:off x="1540291" y="1453216"/>
            <a:ext cx="62656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AI-Driven Drone Detection and Tracking for Defense Systems</a:t>
            </a:r>
            <a:endParaRPr sz="1800" b="1">
              <a:solidFill>
                <a:schemeClr val="dk1"/>
              </a:solidFill>
              <a:latin typeface="Times New Roman"/>
              <a:ea typeface="Times New Roman"/>
              <a:cs typeface="Times New Roman"/>
              <a:sym typeface="Times New Roman"/>
            </a:endParaRPr>
          </a:p>
        </p:txBody>
      </p:sp>
      <p:sp>
        <p:nvSpPr>
          <p:cNvPr id="173" name="Google Shape;173;p18"/>
          <p:cNvSpPr txBox="1"/>
          <p:nvPr/>
        </p:nvSpPr>
        <p:spPr>
          <a:xfrm>
            <a:off x="4051924" y="2359903"/>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Libre Franklin"/>
              <a:ea typeface="Libre Franklin"/>
              <a:cs typeface="Libre Franklin"/>
              <a:sym typeface="Libre Franklin"/>
            </a:endParaRPr>
          </a:p>
        </p:txBody>
      </p:sp>
      <p:sp>
        <p:nvSpPr>
          <p:cNvPr id="174" name="Google Shape;174;p18"/>
          <p:cNvSpPr txBox="1"/>
          <p:nvPr/>
        </p:nvSpPr>
        <p:spPr>
          <a:xfrm>
            <a:off x="9957977" y="2361946"/>
            <a:ext cx="1607857" cy="10926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300"/>
              <a:buFont typeface="Noto Sans Symbols"/>
              <a:buChar char="❑"/>
            </a:pPr>
            <a:r>
              <a:rPr lang="en-US" sz="1300" b="1" i="0" u="none" strike="noStrike" cap="none">
                <a:solidFill>
                  <a:schemeClr val="dk1"/>
                </a:solidFill>
                <a:latin typeface="Arial"/>
                <a:ea typeface="Arial"/>
                <a:cs typeface="Arial"/>
                <a:sym typeface="Arial"/>
              </a:rPr>
              <a:t> </a:t>
            </a:r>
            <a:r>
              <a:rPr lang="en-US" sz="1300" i="0" u="none" strike="noStrike" cap="none">
                <a:solidFill>
                  <a:schemeClr val="dk1"/>
                </a:solidFill>
                <a:latin typeface="Arial"/>
                <a:ea typeface="Arial"/>
                <a:cs typeface="Arial"/>
                <a:sym typeface="Arial"/>
              </a:rPr>
              <a:t>Edge computing</a:t>
            </a:r>
            <a:endParaRPr/>
          </a:p>
          <a:p>
            <a:pPr marL="0" marR="0" lvl="0" indent="0" algn="l" rtl="0">
              <a:lnSpc>
                <a:spcPct val="100000"/>
              </a:lnSpc>
              <a:spcBef>
                <a:spcPts val="0"/>
              </a:spcBef>
              <a:spcAft>
                <a:spcPts val="0"/>
              </a:spcAft>
              <a:buNone/>
            </a:pPr>
            <a:endParaRPr sz="130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300"/>
              <a:buFont typeface="Noto Sans Symbols"/>
              <a:buChar char="❑"/>
            </a:pPr>
            <a:r>
              <a:rPr lang="en-US" sz="1300" i="0" u="none" strike="noStrike" cap="none">
                <a:solidFill>
                  <a:schemeClr val="dk1"/>
                </a:solidFill>
                <a:latin typeface="Arial"/>
                <a:ea typeface="Arial"/>
                <a:cs typeface="Arial"/>
                <a:sym typeface="Arial"/>
              </a:rPr>
              <a:t> AI model improvements </a:t>
            </a:r>
            <a:endParaRPr/>
          </a:p>
        </p:txBody>
      </p:sp>
      <p:sp>
        <p:nvSpPr>
          <p:cNvPr id="175" name="Google Shape;175;p18"/>
          <p:cNvSpPr txBox="1"/>
          <p:nvPr/>
        </p:nvSpPr>
        <p:spPr>
          <a:xfrm>
            <a:off x="636997" y="689498"/>
            <a:ext cx="3502384"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dirty="0">
                <a:solidFill>
                  <a:schemeClr val="dk1"/>
                </a:solidFill>
                <a:latin typeface="Libre Franklin"/>
                <a:ea typeface="Libre Franklin"/>
                <a:cs typeface="Libre Franklin"/>
                <a:sym typeface="Libre Franklin"/>
              </a:rPr>
              <a:t>VISION CONE </a:t>
            </a:r>
            <a:endParaRPr sz="2600" b="1" dirty="0">
              <a:solidFill>
                <a:schemeClr val="dk1"/>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1341</Words>
  <Application>Microsoft Office PowerPoint</Application>
  <PresentationFormat>Widescreen</PresentationFormat>
  <Paragraphs>173</Paragraphs>
  <Slides>18</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Calibri</vt:lpstr>
      <vt:lpstr>Play</vt:lpstr>
      <vt:lpstr>Algerian</vt:lpstr>
      <vt:lpstr>Libre Franklin</vt:lpstr>
      <vt:lpstr>Franklin Gothic</vt:lpstr>
      <vt:lpstr>Noto Sans Symbols</vt:lpstr>
      <vt:lpstr>Arial</vt:lpstr>
      <vt:lpstr>Fira Sans Condensed</vt:lpstr>
      <vt:lpstr>Fira Sans</vt:lpstr>
      <vt:lpstr>Times New Roman</vt:lpstr>
      <vt:lpstr>Office Theme</vt:lpstr>
      <vt:lpstr>AI-DRIVEN DRONE DETECTION AND TRACKING</vt:lpstr>
      <vt:lpstr>PROBLEM STATEMENT</vt:lpstr>
      <vt:lpstr>What/Why/How</vt:lpstr>
      <vt:lpstr>Shadowing</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Types of Prototypes </vt:lpstr>
      <vt:lpstr>PowerPoint Presentation</vt:lpstr>
      <vt:lpstr>Workflow</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koushik grandhe</dc:creator>
  <cp:lastModifiedBy>challapalli manikanta eswar</cp:lastModifiedBy>
  <cp:revision>5</cp:revision>
  <dcterms:modified xsi:type="dcterms:W3CDTF">2024-11-20T07:45:43Z</dcterms:modified>
</cp:coreProperties>
</file>