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Libre Franklin"/>
      <p:regular r:id="rId13"/>
      <p:bold r:id="rId14"/>
      <p:italic r:id="rId15"/>
      <p:boldItalic r:id="rId16"/>
    </p:embeddedFont>
    <p:embeddedFont>
      <p:font typeface="Franklin Gothic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LibreFranklin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LibreFranklin-italic.fntdata"/><Relationship Id="rId14" Type="http://schemas.openxmlformats.org/officeDocument/2006/relationships/font" Target="fonts/LibreFranklin-bold.fntdata"/><Relationship Id="rId17" Type="http://schemas.openxmlformats.org/officeDocument/2006/relationships/font" Target="fonts/FranklinGothic-bold.fntdata"/><Relationship Id="rId16" Type="http://schemas.openxmlformats.org/officeDocument/2006/relationships/font" Target="fonts/LibreFranklin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4269977" y="-1352782"/>
            <a:ext cx="3652047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4" name="Google Shape;84;p12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2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2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581192" y="702156"/>
            <a:ext cx="11029616" cy="11887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581192" y="2340864"/>
            <a:ext cx="11029615" cy="36344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6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" type="body"/>
          </p:nvPr>
        </p:nvSpPr>
        <p:spPr>
          <a:xfrm>
            <a:off x="581193" y="2228003"/>
            <a:ext cx="5194767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2" type="body"/>
          </p:nvPr>
        </p:nvSpPr>
        <p:spPr>
          <a:xfrm>
            <a:off x="6416039" y="2228003"/>
            <a:ext cx="5194769" cy="3633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8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5" name="Google Shape;55;p8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9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</a:pPr>
            <a:r>
              <a:rPr lang="en-US" sz="3600"/>
              <a:t>AI-DRIVEN DRONE DETECTION AND TRACKING</a:t>
            </a:r>
            <a:endParaRPr/>
          </a:p>
        </p:txBody>
      </p:sp>
      <p:sp>
        <p:nvSpPr>
          <p:cNvPr id="96" name="Google Shape;96;p13"/>
          <p:cNvSpPr txBox="1"/>
          <p:nvPr>
            <p:ph idx="1" type="subTitle"/>
          </p:nvPr>
        </p:nvSpPr>
        <p:spPr>
          <a:xfrm>
            <a:off x="581194" y="2495445"/>
            <a:ext cx="10993546" cy="46823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472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3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bstract image" id="100" name="Google Shape;1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3"/>
          <p:cNvSpPr txBox="1"/>
          <p:nvPr/>
        </p:nvSpPr>
        <p:spPr>
          <a:xfrm>
            <a:off x="8364735" y="4147951"/>
            <a:ext cx="2854645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Libre Franklin"/>
                <a:ea typeface="Libre Franklin"/>
                <a:cs typeface="Libre Franklin"/>
                <a:sym typeface="Libre Franklin"/>
              </a:rPr>
              <a:t>   </a:t>
            </a:r>
            <a:r>
              <a:rPr b="0" i="0" lang="en-US" sz="1800" u="none" cap="none" strike="noStrike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BY,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b="1" lang="en-US" sz="1800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Ismail Suleiman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Koushik 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Lokesh 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Phaneendra Chandu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Rajeev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highlight>
                  <a:srgbClr val="C0C0C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        Venkatesh N P S             </a:t>
            </a:r>
            <a:endParaRPr b="1" sz="1800">
              <a:solidFill>
                <a:schemeClr val="dk1"/>
              </a:solidFill>
              <a:highlight>
                <a:srgbClr val="C0C0C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 txBox="1"/>
          <p:nvPr>
            <p:ph type="title"/>
          </p:nvPr>
        </p:nvSpPr>
        <p:spPr>
          <a:xfrm>
            <a:off x="575894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Times New Roman"/>
              <a:buNone/>
            </a:pPr>
            <a:r>
              <a:rPr b="1" lang="en-US" sz="2600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1089062" y="1977656"/>
            <a:ext cx="9543496" cy="38164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 rise of low-cost drones used by enemy forces presents a significant challenge to military operations.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These drones are increasingly deployed for surveillance, delivering explosives, and disrupting communications, posing a serious threat to both personnel and critical infrastructure.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However, traditional countermeasures, such as using expensive missiles, are not practical or sustainable when dealing with these low-cost threats. This leads to a situation where it becomes too costly to defend against these threats effectively.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/>
        </p:nvSpPr>
        <p:spPr>
          <a:xfrm>
            <a:off x="850232" y="1034534"/>
            <a:ext cx="609600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Success</a:t>
            </a:r>
            <a:endParaRPr/>
          </a:p>
        </p:txBody>
      </p:sp>
      <p:sp>
        <p:nvSpPr>
          <p:cNvPr id="113" name="Google Shape;113;p15"/>
          <p:cNvSpPr/>
          <p:nvPr/>
        </p:nvSpPr>
        <p:spPr>
          <a:xfrm>
            <a:off x="1216406" y="1142256"/>
            <a:ext cx="10026315" cy="5078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else are you working toward?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In addition to tracking enemy drones in real-time, consider working on making the system adaptable for different environments (urban vs. rural) or scalable for multiple drone detection simultaneously. 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You could also explore integrating the system with existing defense mechanisms or communication systems.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What will make this work successful?</a:t>
            </a:r>
            <a:endParaRPr/>
          </a:p>
          <a:p>
            <a:pPr indent="-2286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ranklin Gothic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Success will be determined by how efficiently the system can detect, track, and provide actionable data on enemy drones in real-time. Consider aspects like the accuracy of detection, response time, and system reliability under different conditions.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6"/>
          <p:cNvSpPr txBox="1"/>
          <p:nvPr/>
        </p:nvSpPr>
        <p:spPr>
          <a:xfrm>
            <a:off x="1035121" y="1291490"/>
            <a:ext cx="6475288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 What are the measures of success?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 Rate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Percentage of drones correctly identified as threats.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Latency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Time taken between drone detection and alerting the defense system.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430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 Adoption</a:t>
            </a: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Number of defense personnel or organizations that utilize the system, or the number of times the system is deployed successfully in real-world scenarios.</a:t>
            </a:r>
            <a:endParaRPr/>
          </a:p>
        </p:txBody>
      </p:sp>
      <p:pic>
        <p:nvPicPr>
          <p:cNvPr id="119" name="Google Shape;11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6023" y="1027415"/>
            <a:ext cx="4419213" cy="35291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922104" y="1910993"/>
            <a:ext cx="7574623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HMW questions can drive focused ideation and help uncover creative solutions for detecting and tracking drones. Here are a couple of relevant HMW questions for your project: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HMW reduce the cost of drone detection and tracking to make it more scalable for defense systems?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✔"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HMW integrate AI technologies to ensure real-time, accurate tracking of enemy drones in various terrains and weather conditions?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These questions break down the challenges and open avenues for brainstorming possible solutions that are both innovative and feasible.</a:t>
            </a:r>
            <a:endParaRPr/>
          </a:p>
        </p:txBody>
      </p:sp>
      <p:sp>
        <p:nvSpPr>
          <p:cNvPr id="125" name="Google Shape;125;p17"/>
          <p:cNvSpPr txBox="1"/>
          <p:nvPr/>
        </p:nvSpPr>
        <p:spPr>
          <a:xfrm>
            <a:off x="922105" y="1192071"/>
            <a:ext cx="6097712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Might We (HMW) Questions</a:t>
            </a: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: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26" name="Google Shape;1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6373" y="873572"/>
            <a:ext cx="2703522" cy="3881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66373" y="5026892"/>
            <a:ext cx="4114808" cy="826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8"/>
          <p:cNvSpPr txBox="1"/>
          <p:nvPr>
            <p:ph type="title"/>
          </p:nvPr>
        </p:nvSpPr>
        <p:spPr>
          <a:xfrm>
            <a:off x="339588" y="1335834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133" name="Google Shape;133;p18"/>
          <p:cNvSpPr/>
          <p:nvPr/>
        </p:nvSpPr>
        <p:spPr>
          <a:xfrm rot="5400000">
            <a:off x="1590625" y="2042689"/>
            <a:ext cx="3358250" cy="3508624"/>
          </a:xfrm>
          <a:prstGeom prst="triangle">
            <a:avLst>
              <a:gd fmla="val 49119" name="adj"/>
            </a:avLst>
          </a:prstGeom>
          <a:solidFill>
            <a:srgbClr val="B2E3D5"/>
          </a:solidFill>
          <a:ln cap="rnd" cmpd="sng" w="222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4" name="Google Shape;134;p18"/>
          <p:cNvSpPr/>
          <p:nvPr/>
        </p:nvSpPr>
        <p:spPr>
          <a:xfrm rot="-5236834">
            <a:off x="5160214" y="1414451"/>
            <a:ext cx="4933618" cy="4838267"/>
          </a:xfrm>
          <a:prstGeom prst="triangle">
            <a:avLst>
              <a:gd fmla="val 50000" name="adj"/>
            </a:avLst>
          </a:prstGeom>
          <a:solidFill>
            <a:srgbClr val="B2E3D5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5" name="Google Shape;135;p18"/>
          <p:cNvSpPr/>
          <p:nvPr/>
        </p:nvSpPr>
        <p:spPr>
          <a:xfrm>
            <a:off x="4715838" y="3339801"/>
            <a:ext cx="945222" cy="914400"/>
          </a:xfrm>
          <a:prstGeom prst="flowChartConnector">
            <a:avLst/>
          </a:prstGeom>
          <a:solidFill>
            <a:schemeClr val="accent1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8671388" y="1903287"/>
            <a:ext cx="863030" cy="4024901"/>
          </a:xfrm>
          <a:prstGeom prst="ellipse">
            <a:avLst/>
          </a:prstGeom>
          <a:solidFill>
            <a:srgbClr val="AAA256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7" name="Google Shape;137;p18"/>
          <p:cNvSpPr/>
          <p:nvPr/>
        </p:nvSpPr>
        <p:spPr>
          <a:xfrm>
            <a:off x="1792995" y="2359903"/>
            <a:ext cx="575353" cy="2874196"/>
          </a:xfrm>
          <a:prstGeom prst="ellipse">
            <a:avLst/>
          </a:prstGeom>
          <a:solidFill>
            <a:srgbClr val="AAA256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9926393" y="1431924"/>
            <a:ext cx="1477921" cy="4993309"/>
          </a:xfrm>
          <a:prstGeom prst="rect">
            <a:avLst/>
          </a:prstGeom>
          <a:solidFill>
            <a:srgbClr val="F2F2F2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4918515" y="3612335"/>
            <a:ext cx="6314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Now</a:t>
            </a:r>
            <a:endParaRPr/>
          </a:p>
        </p:txBody>
      </p:sp>
      <p:sp>
        <p:nvSpPr>
          <p:cNvPr id="140" name="Google Shape;140;p18"/>
          <p:cNvSpPr txBox="1"/>
          <p:nvPr/>
        </p:nvSpPr>
        <p:spPr>
          <a:xfrm>
            <a:off x="1837514" y="3665844"/>
            <a:ext cx="58637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Past</a:t>
            </a:r>
            <a:endParaRPr b="1" sz="1800">
              <a:solidFill>
                <a:schemeClr val="dk2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9980471" y="1657960"/>
            <a:ext cx="13750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Perspectives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2" name="Google Shape;142;p18"/>
          <p:cNvSpPr/>
          <p:nvPr/>
        </p:nvSpPr>
        <p:spPr>
          <a:xfrm>
            <a:off x="7498528" y="5146115"/>
            <a:ext cx="1901957" cy="782073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7696341" y="5352485"/>
            <a:ext cx="15581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Retropolation</a:t>
            </a:r>
            <a:endParaRPr b="1"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8731337" y="3612335"/>
            <a:ext cx="8120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Future</a:t>
            </a:r>
            <a:endParaRPr/>
          </a:p>
        </p:txBody>
      </p:sp>
      <p:sp>
        <p:nvSpPr>
          <p:cNvPr id="145" name="Google Shape;145;p18"/>
          <p:cNvSpPr/>
          <p:nvPr/>
        </p:nvSpPr>
        <p:spPr>
          <a:xfrm>
            <a:off x="2423893" y="5234099"/>
            <a:ext cx="4940702" cy="1191134"/>
          </a:xfrm>
          <a:prstGeom prst="flowChartProcess">
            <a:avLst/>
          </a:prstGeom>
          <a:solidFill>
            <a:srgbClr val="F2F2F2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Future systems could detect and neutralize enemy drones quickly and cost-effectively, using AI for movement prediction.</a:t>
            </a:r>
            <a:endParaRPr sz="15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6" name="Google Shape;146;p18"/>
          <p:cNvSpPr txBox="1"/>
          <p:nvPr/>
        </p:nvSpPr>
        <p:spPr>
          <a:xfrm>
            <a:off x="4673136" y="5180590"/>
            <a:ext cx="7713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Vision</a:t>
            </a:r>
            <a:endParaRPr b="1"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7" name="Google Shape;147;p18"/>
          <p:cNvSpPr/>
          <p:nvPr/>
        </p:nvSpPr>
        <p:spPr>
          <a:xfrm>
            <a:off x="7656507" y="2754915"/>
            <a:ext cx="586379" cy="505465"/>
          </a:xfrm>
          <a:prstGeom prst="flowChartProcess">
            <a:avLst/>
          </a:prstGeom>
          <a:solidFill>
            <a:srgbClr val="2F4B73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8" name="Google Shape;148;p18"/>
          <p:cNvSpPr/>
          <p:nvPr/>
        </p:nvSpPr>
        <p:spPr>
          <a:xfrm>
            <a:off x="6231827" y="3529711"/>
            <a:ext cx="586379" cy="505465"/>
          </a:xfrm>
          <a:prstGeom prst="flowChartProcess">
            <a:avLst/>
          </a:prstGeom>
          <a:solidFill>
            <a:srgbClr val="FFC000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9" name="Google Shape;149;p18"/>
          <p:cNvSpPr/>
          <p:nvPr/>
        </p:nvSpPr>
        <p:spPr>
          <a:xfrm>
            <a:off x="3484092" y="3339801"/>
            <a:ext cx="567832" cy="493783"/>
          </a:xfrm>
          <a:prstGeom prst="flowChartProcess">
            <a:avLst/>
          </a:prstGeom>
          <a:solidFill>
            <a:srgbClr val="E880D7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0" name="Google Shape;150;p18"/>
          <p:cNvSpPr/>
          <p:nvPr/>
        </p:nvSpPr>
        <p:spPr>
          <a:xfrm>
            <a:off x="2530500" y="3123360"/>
            <a:ext cx="586379" cy="602378"/>
          </a:xfrm>
          <a:prstGeom prst="flowChartProcess">
            <a:avLst/>
          </a:prstGeom>
          <a:solidFill>
            <a:srgbClr val="7DC491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2490403" y="4115906"/>
            <a:ext cx="586379" cy="562744"/>
          </a:xfrm>
          <a:prstGeom prst="flowChartProcess">
            <a:avLst/>
          </a:prstGeom>
          <a:solidFill>
            <a:srgbClr val="CCE9C1"/>
          </a:solidFill>
          <a:ln cap="rnd" cmpd="sng" w="22225">
            <a:solidFill>
              <a:srgbClr val="A0AC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2" name="Google Shape;152;p18"/>
          <p:cNvSpPr/>
          <p:nvPr/>
        </p:nvSpPr>
        <p:spPr>
          <a:xfrm>
            <a:off x="7962501" y="4557240"/>
            <a:ext cx="586379" cy="505465"/>
          </a:xfrm>
          <a:prstGeom prst="flowChartProcess">
            <a:avLst/>
          </a:prstGeom>
          <a:solidFill>
            <a:srgbClr val="E880D7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53" name="Google Shape;153;p18"/>
          <p:cNvCxnSpPr>
            <a:endCxn id="150" idx="2"/>
          </p:cNvCxnSpPr>
          <p:nvPr/>
        </p:nvCxnSpPr>
        <p:spPr>
          <a:xfrm flipH="1" rot="10800000">
            <a:off x="2760390" y="3725738"/>
            <a:ext cx="63300" cy="3903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4" name="Google Shape;154;p18"/>
          <p:cNvSpPr/>
          <p:nvPr/>
        </p:nvSpPr>
        <p:spPr>
          <a:xfrm>
            <a:off x="8876935" y="2891048"/>
            <a:ext cx="472785" cy="369331"/>
          </a:xfrm>
          <a:prstGeom prst="flowChartProcess">
            <a:avLst/>
          </a:prstGeom>
          <a:solidFill>
            <a:srgbClr val="92D050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8885482" y="2278165"/>
            <a:ext cx="464238" cy="493898"/>
          </a:xfrm>
          <a:prstGeom prst="flowChartProcess">
            <a:avLst/>
          </a:prstGeom>
          <a:solidFill>
            <a:srgbClr val="7DC491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8876935" y="4898593"/>
            <a:ext cx="464238" cy="412187"/>
          </a:xfrm>
          <a:prstGeom prst="flowChartProcess">
            <a:avLst/>
          </a:prstGeom>
          <a:solidFill>
            <a:srgbClr val="A2CDED"/>
          </a:solidFill>
          <a:ln cap="rnd" cmpd="sng" w="22225">
            <a:solidFill>
              <a:srgbClr val="0B496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cxnSp>
        <p:nvCxnSpPr>
          <p:cNvPr id="157" name="Google Shape;157;p18"/>
          <p:cNvCxnSpPr>
            <a:endCxn id="149" idx="1"/>
          </p:cNvCxnSpPr>
          <p:nvPr/>
        </p:nvCxnSpPr>
        <p:spPr>
          <a:xfrm>
            <a:off x="3116892" y="3424693"/>
            <a:ext cx="367200" cy="1620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8" name="Google Shape;158;p18"/>
          <p:cNvCxnSpPr>
            <a:stCxn id="149" idx="3"/>
            <a:endCxn id="135" idx="2"/>
          </p:cNvCxnSpPr>
          <p:nvPr/>
        </p:nvCxnSpPr>
        <p:spPr>
          <a:xfrm>
            <a:off x="4051924" y="3586693"/>
            <a:ext cx="663900" cy="2103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" name="Google Shape;159;p18"/>
          <p:cNvCxnSpPr>
            <a:stCxn id="135" idx="6"/>
            <a:endCxn id="148" idx="1"/>
          </p:cNvCxnSpPr>
          <p:nvPr/>
        </p:nvCxnSpPr>
        <p:spPr>
          <a:xfrm flipH="1" rot="10800000">
            <a:off x="5661060" y="3782301"/>
            <a:ext cx="570900" cy="147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0" name="Google Shape;160;p18"/>
          <p:cNvCxnSpPr>
            <a:endCxn id="147" idx="1"/>
          </p:cNvCxnSpPr>
          <p:nvPr/>
        </p:nvCxnSpPr>
        <p:spPr>
          <a:xfrm flipH="1" rot="10800000">
            <a:off x="6818307" y="3007648"/>
            <a:ext cx="838200" cy="7620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1" name="Google Shape;161;p18"/>
          <p:cNvCxnSpPr>
            <a:stCxn id="152" idx="0"/>
          </p:cNvCxnSpPr>
          <p:nvPr/>
        </p:nvCxnSpPr>
        <p:spPr>
          <a:xfrm rot="10800000">
            <a:off x="7962591" y="3263940"/>
            <a:ext cx="293100" cy="12933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" name="Google Shape;162;p18"/>
          <p:cNvCxnSpPr>
            <a:stCxn id="152" idx="3"/>
            <a:endCxn id="156" idx="1"/>
          </p:cNvCxnSpPr>
          <p:nvPr/>
        </p:nvCxnSpPr>
        <p:spPr>
          <a:xfrm>
            <a:off x="8548880" y="4809973"/>
            <a:ext cx="328200" cy="294600"/>
          </a:xfrm>
          <a:prstGeom prst="straightConnector1">
            <a:avLst/>
          </a:prstGeom>
          <a:noFill/>
          <a:ln cap="rnd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" name="Google Shape;163;p18"/>
          <p:cNvSpPr txBox="1"/>
          <p:nvPr/>
        </p:nvSpPr>
        <p:spPr>
          <a:xfrm>
            <a:off x="2484175" y="3187012"/>
            <a:ext cx="72247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Object tracking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3486987" y="3424549"/>
            <a:ext cx="6062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CNN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2423349" y="4166014"/>
            <a:ext cx="1183495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Radar and infrared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7616925" y="2836805"/>
            <a:ext cx="7224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Real-time response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6218240" y="3626003"/>
            <a:ext cx="7224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AI-based detection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8826631" y="2878425"/>
            <a:ext cx="663744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Swarm</a:t>
            </a: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         AI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8812992" y="4980619"/>
            <a:ext cx="72247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Autonomous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8874212" y="2252084"/>
            <a:ext cx="76049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Multi-sensor data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7921685" y="4570542"/>
            <a:ext cx="904946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Cost limitation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540291" y="1453216"/>
            <a:ext cx="62656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AI-Driven Drone Detection and Tracking for Defense Systems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4051924" y="2359903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9957977" y="2361946"/>
            <a:ext cx="1607857" cy="10926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b="1"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computing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❑"/>
            </a:pPr>
            <a:r>
              <a:rPr i="0" lang="en-US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AI model improvements 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636997" y="689498"/>
            <a:ext cx="2207656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VISION CONE </a:t>
            </a:r>
            <a:endParaRPr b="1" sz="26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>
            <a:off x="527406" y="1082420"/>
            <a:ext cx="10931703" cy="49859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Present (Now)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/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AI is used for drone detection, but current systems face high costs and struggle with smaller drones.</a:t>
            </a:r>
            <a:endParaRPr/>
          </a:p>
          <a:p>
            <a:pPr indent="-1714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Existing technologies like radar, thermal cameras, and AI-based models (YOLO, Faster R-CNN) are expensive or not optimized for military defense.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Past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Drones were originally developed for surveillance; past detection systems used radar and infrared, but struggled with smaller drones.</a:t>
            </a:r>
            <a:endParaRPr/>
          </a:p>
          <a:p>
            <a:pPr indent="-1714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Deep learning models like CNNs, YOLO, and MobileNet revolutionized real-time drone tracking.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/>
        </p:nvSpPr>
        <p:spPr>
          <a:xfrm>
            <a:off x="523982" y="1033278"/>
            <a:ext cx="10294706" cy="46474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Future (Vision for 5-10 Years)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AI will improve to detect drones with more accuracy, speed, and real-time neutralization of threats.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Advanced sensors (LiDAR, thermal cameras) combined with AI will enhance precision and range in detection.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ibre Franklin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Retropolation and Perspectives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Future systems could detect and neutralize enemy drones quickly and cost-effectively, using AI for movement prediction.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❖"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Technological needs include advancements in edge computing, improved AI models, and integration with military hardware.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