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6" d="100"/>
          <a:sy n="126" d="100"/>
        </p:scale>
        <p:origin x="-195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e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3776" y="3776472"/>
            <a:ext cx="7196328" cy="1470025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2"/>
                </a:solidFill>
                <a:effectLst>
                  <a:outerShdw blurRad="50800" dist="25400" dir="2700000" algn="tl" rotWithShape="0">
                    <a:schemeClr val="bg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3776" y="5257800"/>
            <a:ext cx="7196328" cy="987552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Font typeface="Wingdings 2" pitchFamily="18" charset="2"/>
              <a:buNone/>
              <a:defRPr sz="1800" kern="1200">
                <a:solidFill>
                  <a:schemeClr val="tx2"/>
                </a:solidFill>
                <a:effectLst>
                  <a:outerShdw blurRad="50800" dist="25400" dir="2700000" algn="tl" rotWithShape="0">
                    <a:schemeClr val="bg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13-3-11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175" y="4267200"/>
            <a:ext cx="7612063" cy="1100138"/>
          </a:xfrm>
        </p:spPr>
        <p:txBody>
          <a:bodyPr anchor="b"/>
          <a:lstStyle>
            <a:lvl1pPr algn="ctr">
              <a:defRPr sz="4400" b="0">
                <a:solidFill>
                  <a:schemeClr val="bg1"/>
                </a:solidFill>
                <a:effectLst>
                  <a:outerShdw blurRad="63500" dist="50800" dir="2700000" algn="tl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1414040">
            <a:off x="1779080" y="450465"/>
            <a:ext cx="5486400" cy="3626214"/>
          </a:xfrm>
          <a:solidFill>
            <a:srgbClr val="FFFFFF">
              <a:shade val="85000"/>
            </a:srgbClr>
          </a:solidFill>
          <a:ln w="38100" cap="sq">
            <a:solidFill>
              <a:srgbClr val="FDFDFD"/>
            </a:solidFill>
            <a:miter lim="800000"/>
          </a:ln>
          <a:effectLst>
            <a:outerShdw blurRad="88900" dist="25400" dir="5400000" sx="101000" sy="101000" algn="t" rotWithShape="0">
              <a:prstClr val="black">
                <a:alpha val="50000"/>
              </a:prst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Wingdings 2" pitchFamily="18" charset="2"/>
              <a:buNone/>
              <a:defRPr sz="1800" kern="1200">
                <a:solidFill>
                  <a:schemeClr val="bg1"/>
                </a:solidFill>
                <a:effectLst>
                  <a:outerShdw blurRad="63500" dist="50800" dir="2700000" algn="tl" rotWithShape="0">
                    <a:prstClr val="black">
                      <a:alpha val="5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5175" y="5443538"/>
            <a:ext cx="7612063" cy="804862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effectLst>
                  <a:outerShdw blurRad="63500" dist="50800" dir="2700000" algn="tl" rotWithShape="0">
                    <a:prstClr val="black">
                      <a:alpha val="50000"/>
                    </a:prstClr>
                  </a:outerShdw>
                </a:effectLst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13-3-11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张图片(带标题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946" y="381000"/>
            <a:ext cx="3250360" cy="16319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946" y="2084389"/>
            <a:ext cx="3250360" cy="3935412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ctr" defTabSz="914400" rtl="0" eaLnBrk="1" latinLnBrk="0" hangingPunct="1">
              <a:spcBef>
                <a:spcPts val="600"/>
              </a:spcBef>
              <a:buNone/>
              <a:defRPr sz="1800" b="0" kern="1200">
                <a:solidFill>
                  <a:schemeClr val="tx2"/>
                </a:solidFill>
                <a:effectLst>
                  <a:outerShdw blurRad="50800" dist="25400" dir="2700000" algn="tl" rotWithShape="0">
                    <a:schemeClr val="bg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495800" y="6356350"/>
            <a:ext cx="1143000" cy="365125"/>
          </a:xfrm>
        </p:spPr>
        <p:txBody>
          <a:bodyPr/>
          <a:lstStyle>
            <a:lvl1pPr algn="l">
              <a:defRPr/>
            </a:lvl1pPr>
          </a:lstStyle>
          <a:p>
            <a:fld id="{03CEC41E-48BD-4881-B6FF-D82EEBBCD904}" type="datetimeFigureOut">
              <a:rPr lang="en-US" smtClean="0"/>
              <a:t>13-3-11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791200" y="6356350"/>
            <a:ext cx="2895600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967426" y="6356350"/>
            <a:ext cx="5334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4"/>
          </p:nvPr>
        </p:nvSpPr>
        <p:spPr>
          <a:xfrm rot="307655">
            <a:off x="4082874" y="3187732"/>
            <a:ext cx="4141140" cy="2881378"/>
          </a:xfrm>
          <a:solidFill>
            <a:srgbClr val="FFFFFF">
              <a:shade val="85000"/>
            </a:srgbClr>
          </a:solidFill>
          <a:ln w="38100" cap="sq">
            <a:solidFill>
              <a:srgbClr val="FDFDFD"/>
            </a:solidFill>
            <a:miter lim="800000"/>
          </a:ln>
          <a:effectLst>
            <a:outerShdw blurRad="88900" dist="25400" dir="7200000" sx="101000" sy="101000" algn="t" rotWithShape="0">
              <a:prstClr val="black">
                <a:alpha val="50000"/>
              </a:prst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 rot="21414752">
            <a:off x="4623469" y="338031"/>
            <a:ext cx="4141140" cy="2881378"/>
          </a:xfrm>
          <a:solidFill>
            <a:srgbClr val="FFFFFF">
              <a:shade val="85000"/>
            </a:srgbClr>
          </a:solidFill>
          <a:ln w="38100" cap="sq">
            <a:solidFill>
              <a:srgbClr val="FDFDFD"/>
            </a:solidFill>
            <a:miter lim="800000"/>
          </a:ln>
          <a:effectLst>
            <a:outerShdw blurRad="88900" dist="25400" dir="5400000" sx="101000" sy="101000" algn="t" rotWithShape="0">
              <a:prstClr val="black">
                <a:alpha val="50000"/>
              </a:prst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13-3-11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0" y="457200"/>
            <a:ext cx="1497106" cy="58102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6888" y="457200"/>
            <a:ext cx="6513511" cy="581025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13-3-11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13-3-11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(带图片)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6889" y="3774328"/>
            <a:ext cx="7199311" cy="1470025"/>
          </a:xfrm>
        </p:spPr>
        <p:txBody>
          <a:bodyPr anchor="b" anchorCtr="0"/>
          <a:lstStyle>
            <a:lvl1pPr algn="l"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6888" y="5257800"/>
            <a:ext cx="7199312" cy="990600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1800" kern="1200">
                <a:solidFill>
                  <a:schemeClr val="tx2"/>
                </a:solidFill>
                <a:effectLst>
                  <a:outerShdw blurRad="50800" dist="25400" dir="2700000" algn="tl" rotWithShape="0">
                    <a:schemeClr val="bg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13-3-11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2"/>
          </p:nvPr>
        </p:nvSpPr>
        <p:spPr>
          <a:xfrm rot="504148">
            <a:off x="4493544" y="555043"/>
            <a:ext cx="4142460" cy="3085398"/>
          </a:xfrm>
          <a:solidFill>
            <a:srgbClr val="FFFFFF">
              <a:shade val="85000"/>
            </a:srgbClr>
          </a:solidFill>
          <a:ln w="381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175" y="2236694"/>
            <a:ext cx="7612063" cy="1362075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2"/>
                </a:solidFill>
                <a:effectLst>
                  <a:outerShdw blurRad="50800" dist="25400" dir="2700000" algn="tl" rotWithShape="0">
                    <a:schemeClr val="bg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175" y="3617259"/>
            <a:ext cx="7612063" cy="1500187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None/>
              <a:defRPr sz="1800" kern="1200">
                <a:solidFill>
                  <a:schemeClr val="tx2"/>
                </a:solidFill>
                <a:effectLst>
                  <a:outerShdw blurRad="50800" dist="25400" dir="2700000" algn="tl" rotWithShape="0">
                    <a:schemeClr val="bg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13-3-11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174" y="79468"/>
            <a:ext cx="7612063" cy="141763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5175" y="2084388"/>
            <a:ext cx="3657600" cy="41830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9637" y="2084388"/>
            <a:ext cx="3657600" cy="41830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13-3-11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174" y="79468"/>
            <a:ext cx="7612063" cy="1417638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174" y="1687512"/>
            <a:ext cx="3657600" cy="903288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5174" y="2649071"/>
            <a:ext cx="3657600" cy="360829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19637" y="1687512"/>
            <a:ext cx="3657600" cy="903288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9637" y="2649071"/>
            <a:ext cx="3657600" cy="360829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13-3-11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13-3-11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13-3-11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946" y="381000"/>
            <a:ext cx="3250360" cy="16319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5800" y="381000"/>
            <a:ext cx="4149725" cy="588645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946" y="2084389"/>
            <a:ext cx="3250360" cy="3935412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ctr" defTabSz="914400" rtl="0" eaLnBrk="1" latinLnBrk="0" hangingPunct="1">
              <a:spcBef>
                <a:spcPts val="600"/>
              </a:spcBef>
              <a:buNone/>
              <a:defRPr sz="1800" b="0" kern="1200">
                <a:solidFill>
                  <a:schemeClr val="tx2"/>
                </a:solidFill>
                <a:effectLst>
                  <a:outerShdw blurRad="50800" dist="25400" dir="2700000" algn="tl" rotWithShape="0">
                    <a:schemeClr val="bg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495800" y="6356350"/>
            <a:ext cx="1143000" cy="365125"/>
          </a:xfrm>
        </p:spPr>
        <p:txBody>
          <a:bodyPr/>
          <a:lstStyle>
            <a:lvl1pPr algn="l">
              <a:defRPr/>
            </a:lvl1pPr>
          </a:lstStyle>
          <a:p>
            <a:fld id="{03CEC41E-48BD-4881-B6FF-D82EEBBCD904}" type="datetimeFigureOut">
              <a:rPr lang="en-US" smtClean="0"/>
              <a:t>13-3-11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791200" y="6356350"/>
            <a:ext cx="2895600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967426" y="6356350"/>
            <a:ext cx="5334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5174" y="79468"/>
            <a:ext cx="7612063" cy="141763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175" y="2070846"/>
            <a:ext cx="7612064" cy="41820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03CEC41E-48BD-4881-B6FF-D82EEBBCD904}" type="datetimeFigureOut">
              <a:rPr lang="en-US" smtClean="0"/>
              <a:t>13-3-11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3753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35635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2"/>
          </a:solidFill>
          <a:effectLst>
            <a:outerShdw blurRad="50800" dist="25400" dir="2700000" algn="tl" rotWithShape="0">
              <a:schemeClr val="bg1">
                <a:alpha val="40000"/>
              </a:scheme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Font typeface="Wingdings 2" pitchFamily="18" charset="2"/>
        <a:buChar char=""/>
        <a:defRPr sz="2400" kern="1200">
          <a:solidFill>
            <a:schemeClr val="bg1"/>
          </a:solidFill>
          <a:effectLst>
            <a:outerShdw blurRad="63500" dist="50800" dir="2700000" algn="tl" rotWithShape="0">
              <a:prstClr val="black">
                <a:alpha val="50000"/>
              </a:prstClr>
            </a:outerShdw>
          </a:effectLst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Font typeface="Wingdings 2" pitchFamily="18" charset="2"/>
        <a:buChar char=""/>
        <a:defRPr sz="2200" kern="1200">
          <a:solidFill>
            <a:schemeClr val="bg1"/>
          </a:solidFill>
          <a:effectLst>
            <a:outerShdw blurRad="63500" dist="50800" dir="2700000" algn="tl" rotWithShape="0">
              <a:prstClr val="black">
                <a:alpha val="50000"/>
              </a:prstClr>
            </a:outerShdw>
          </a:effectLst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Font typeface="Wingdings 2" pitchFamily="18" charset="2"/>
        <a:buChar char=""/>
        <a:defRPr sz="2000" kern="1200">
          <a:solidFill>
            <a:schemeClr val="bg1"/>
          </a:solidFill>
          <a:effectLst>
            <a:outerShdw blurRad="63500" dist="50800" dir="2700000" algn="tl" rotWithShape="0">
              <a:prstClr val="black">
                <a:alpha val="50000"/>
              </a:prstClr>
            </a:outerShdw>
          </a:effectLst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effectLst>
            <a:outerShdw blurRad="63500" dist="50800" dir="2700000" algn="tl" rotWithShape="0">
              <a:prstClr val="black">
                <a:alpha val="50000"/>
              </a:prstClr>
            </a:outerShdw>
          </a:effectLst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effectLst>
            <a:outerShdw blurRad="63500" dist="50800" dir="2700000" algn="tl" rotWithShape="0">
              <a:prstClr val="black">
                <a:alpha val="50000"/>
              </a:prstClr>
            </a:outerShdw>
          </a:effectLst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Font typeface="Wingdings 2" pitchFamily="18" charset="2"/>
        <a:buChar char=""/>
        <a:defRPr lang="en-US" sz="1800" kern="1200" dirty="0" smtClean="0">
          <a:solidFill>
            <a:schemeClr val="bg1"/>
          </a:solidFill>
          <a:effectLst>
            <a:outerShdw blurRad="63500" dist="50800" dir="2700000" algn="tl" rotWithShape="0">
              <a:prstClr val="black">
                <a:alpha val="50000"/>
              </a:prstClr>
            </a:outerShdw>
          </a:effectLst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Font typeface="Wingdings 2" pitchFamily="18" charset="2"/>
        <a:buChar char=""/>
        <a:defRPr lang="en-US" sz="1800" kern="1200" dirty="0" smtClean="0">
          <a:solidFill>
            <a:schemeClr val="bg1"/>
          </a:solidFill>
          <a:effectLst>
            <a:outerShdw blurRad="63500" dist="50800" dir="2700000" algn="tl" rotWithShape="0">
              <a:prstClr val="black">
                <a:alpha val="50000"/>
              </a:prstClr>
            </a:outerShdw>
          </a:effectLst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Font typeface="Wingdings 2" pitchFamily="18" charset="2"/>
        <a:buChar char=""/>
        <a:defRPr lang="en-US" sz="1800" kern="1200" dirty="0" smtClean="0">
          <a:solidFill>
            <a:schemeClr val="bg1"/>
          </a:solidFill>
          <a:effectLst>
            <a:outerShdw blurRad="63500" dist="50800" dir="2700000" algn="tl" rotWithShape="0">
              <a:prstClr val="black">
                <a:alpha val="50000"/>
              </a:prstClr>
            </a:outerShdw>
          </a:effectLst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Font typeface="Wingdings 2" pitchFamily="18" charset="2"/>
        <a:buChar char=""/>
        <a:defRPr lang="en-US" sz="1800" kern="1200" dirty="0">
          <a:solidFill>
            <a:schemeClr val="bg1"/>
          </a:solidFill>
          <a:effectLst>
            <a:outerShdw blurRad="63500" dist="50800" dir="2700000" algn="tl" rotWithShape="0">
              <a:prstClr val="black">
                <a:alpha val="50000"/>
              </a:prstClr>
            </a:outerShdw>
          </a:effectLst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0553" y="3776472"/>
            <a:ext cx="8667776" cy="1470025"/>
          </a:xfrm>
        </p:spPr>
        <p:txBody>
          <a:bodyPr/>
          <a:lstStyle/>
          <a:p>
            <a:r>
              <a:rPr kumimoji="1" lang="en-US" altLang="zh-CN" dirty="0" smtClean="0"/>
              <a:t>Two-Layer Learning Approach 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en-US" altLang="zh-CN" dirty="0" smtClean="0"/>
          </a:p>
          <a:p>
            <a:pPr algn="ctr"/>
            <a:r>
              <a:rPr kumimoji="1" lang="zh-CN" altLang="en-US" dirty="0" smtClean="0"/>
              <a:t>陈杰</a:t>
            </a:r>
            <a:endParaRPr kumimoji="1" lang="en-US" altLang="zh-CN" dirty="0" smtClean="0"/>
          </a:p>
          <a:p>
            <a:pPr algn="ctr"/>
            <a:r>
              <a:rPr kumimoji="1" lang="en-US" altLang="zh-CN" dirty="0" smtClean="0"/>
              <a:t>2013.3.11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50115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 smtClean="0"/>
              <a:t>解决的问题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b="1" dirty="0" smtClean="0"/>
              <a:t>常规方法：</a:t>
            </a:r>
            <a:r>
              <a:rPr kumimoji="1" lang="zh-CN" altLang="en-US" dirty="0" smtClean="0"/>
              <a:t>把查询分类、聚类、最近邻等方法都是将样本聚合成有限个类别，然后选择与未知查询最相近的模型用来对未知查询做排序。</a:t>
            </a:r>
            <a:endParaRPr kumimoji="1" lang="en-US" altLang="zh-CN" dirty="0" smtClean="0"/>
          </a:p>
          <a:p>
            <a:r>
              <a:rPr kumimoji="1" lang="zh-CN" altLang="en-US" b="1" dirty="0" smtClean="0"/>
              <a:t>问题：</a:t>
            </a:r>
            <a:r>
              <a:rPr kumimoji="1" lang="zh-CN" altLang="en-US" dirty="0" smtClean="0"/>
              <a:t>当面对大规模数据的时候上述方法将不能很好地处理，容易出现过度拟合问题。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05224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解决方案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将训练过程分为两层来处理</a:t>
            </a:r>
            <a:endParaRPr kumimoji="1" lang="en-US" altLang="zh-CN" dirty="0" smtClean="0"/>
          </a:p>
          <a:p>
            <a:r>
              <a:rPr kumimoji="1" lang="en-US" altLang="zh-CN" dirty="0" smtClean="0"/>
              <a:t>1. </a:t>
            </a:r>
            <a:r>
              <a:rPr kumimoji="1" lang="zh-CN" altLang="en-US" dirty="0" smtClean="0"/>
              <a:t>文档层。根据文档的特征向量来生成文档的排序得分，类似传统的排序学习方法。</a:t>
            </a:r>
            <a:r>
              <a:rPr kumimoji="1" lang="en-US" altLang="zh-CN" dirty="0" smtClean="0"/>
              <a:t>Y^=</a:t>
            </a:r>
            <a:r>
              <a:rPr kumimoji="1" lang="en-US" altLang="zh-CN" dirty="0" err="1" smtClean="0"/>
              <a:t>sort~f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w,x</a:t>
            </a:r>
            <a:r>
              <a:rPr kumimoji="1" lang="en-US" altLang="zh-CN" dirty="0" smtClean="0"/>
              <a:t>)</a:t>
            </a:r>
          </a:p>
          <a:p>
            <a:r>
              <a:rPr kumimoji="1" lang="en-US" altLang="zh-CN" dirty="0" smtClean="0"/>
              <a:t>2. </a:t>
            </a:r>
            <a:r>
              <a:rPr kumimoji="1" lang="zh-CN" altLang="en-US" dirty="0" smtClean="0"/>
              <a:t>查询层。合并查询的特征向量来生成文档层的权重向量。</a:t>
            </a:r>
            <a:r>
              <a:rPr kumimoji="1" lang="en-US" altLang="zh-CN" dirty="0" smtClean="0"/>
              <a:t>W=g(</a:t>
            </a:r>
            <a:r>
              <a:rPr kumimoji="1" lang="en-US" altLang="zh-CN" dirty="0" err="1" smtClean="0"/>
              <a:t>v,z</a:t>
            </a:r>
            <a:r>
              <a:rPr kumimoji="1" lang="en-US" altLang="zh-CN" dirty="0" smtClean="0"/>
              <a:t>) 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v</a:t>
            </a:r>
            <a:r>
              <a:rPr kumimoji="1" lang="zh-CN" altLang="en-US" dirty="0" smtClean="0"/>
              <a:t>是函数参数，</a:t>
            </a:r>
            <a:r>
              <a:rPr kumimoji="1" lang="en-US" altLang="zh-CN" dirty="0" smtClean="0"/>
              <a:t>z</a:t>
            </a:r>
            <a:r>
              <a:rPr kumimoji="1" lang="zh-CN" altLang="en-US" dirty="0" smtClean="0"/>
              <a:t>是查询特征向量。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36880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优点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1. </a:t>
            </a:r>
            <a:r>
              <a:rPr kumimoji="1" lang="zh-CN" altLang="en-US" dirty="0" smtClean="0"/>
              <a:t>避免了常规方法中分类、聚类、最近邻方法的误分类问题。</a:t>
            </a:r>
            <a:endParaRPr kumimoji="1" lang="en-US" altLang="zh-CN" dirty="0" smtClean="0"/>
          </a:p>
          <a:p>
            <a:r>
              <a:rPr kumimoji="1" lang="en-US" altLang="zh-CN" dirty="0" smtClean="0"/>
              <a:t>2. </a:t>
            </a:r>
            <a:r>
              <a:rPr kumimoji="1" lang="zh-CN" altLang="en-US" dirty="0" smtClean="0"/>
              <a:t>查询特征向量被直接应用与构建排序模型，而不是通过有限个查询聚类或者分类来构建。</a:t>
            </a:r>
            <a:endParaRPr kumimoji="1" lang="en-US" altLang="zh-CN" dirty="0" smtClean="0"/>
          </a:p>
          <a:p>
            <a:r>
              <a:rPr kumimoji="1" lang="en-US" altLang="zh-CN" dirty="0" smtClean="0"/>
              <a:t>3. </a:t>
            </a:r>
            <a:r>
              <a:rPr kumimoji="1" lang="zh-CN" altLang="en-US" dirty="0" smtClean="0"/>
              <a:t>在文档层可以应用其他常规的排序学习算法，如</a:t>
            </a:r>
            <a:r>
              <a:rPr kumimoji="1" lang="en-US" altLang="zh-CN" dirty="0" err="1" smtClean="0"/>
              <a:t>RankNet</a:t>
            </a:r>
            <a:r>
              <a:rPr kumimoji="1" lang="en-US" altLang="en-US" dirty="0"/>
              <a:t>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23635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问题讨论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1. </a:t>
            </a:r>
            <a:r>
              <a:rPr kumimoji="1" lang="zh-CN" altLang="en-US" dirty="0" smtClean="0"/>
              <a:t>为什么直接应用查询特征向量会比常规查询特征向量分类、聚类、最近邻效果好？</a:t>
            </a:r>
            <a:endParaRPr kumimoji="1" lang="en-US" altLang="zh-CN" dirty="0" smtClean="0"/>
          </a:p>
          <a:p>
            <a:r>
              <a:rPr kumimoji="1" lang="en-US" altLang="zh-CN" dirty="0" smtClean="0"/>
              <a:t>2. </a:t>
            </a:r>
            <a:r>
              <a:rPr kumimoji="1" lang="zh-CN" altLang="en-US" dirty="0" smtClean="0"/>
              <a:t>不能预处理数据，每次有新查询都只能实时计算，运算量大，时间长，不适用于实际系统。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840151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栖息地">
  <a:themeElements>
    <a:clrScheme name="Habitat">
      <a:dk1>
        <a:sysClr val="windowText" lastClr="000000"/>
      </a:dk1>
      <a:lt1>
        <a:sysClr val="window" lastClr="FFFFFF"/>
      </a:lt1>
      <a:dk2>
        <a:srgbClr val="194431"/>
      </a:dk2>
      <a:lt2>
        <a:srgbClr val="F0E6C3"/>
      </a:lt2>
      <a:accent1>
        <a:srgbClr val="F8C000"/>
      </a:accent1>
      <a:accent2>
        <a:srgbClr val="F88600"/>
      </a:accent2>
      <a:accent3>
        <a:srgbClr val="F83500"/>
      </a:accent3>
      <a:accent4>
        <a:srgbClr val="8B723D"/>
      </a:accent4>
      <a:accent5>
        <a:srgbClr val="818B3D"/>
      </a:accent5>
      <a:accent6>
        <a:srgbClr val="586215"/>
      </a:accent6>
      <a:hlink>
        <a:srgbClr val="FF621D"/>
      </a:hlink>
      <a:folHlink>
        <a:srgbClr val="F3D260"/>
      </a:folHlink>
    </a:clrScheme>
    <a:fontScheme name="Habitat">
      <a:majorFont>
        <a:latin typeface="Book Antiqua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Book Antiqua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Habitat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10000"/>
                <a:satMod val="130000"/>
              </a:schemeClr>
              <a:schemeClr val="phClr">
                <a:satMod val="275000"/>
              </a:schemeClr>
            </a:duotone>
          </a:blip>
          <a:tile tx="0" ty="0" sx="40000" sy="4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40000"/>
                <a:satMod val="130000"/>
              </a:schemeClr>
              <a:schemeClr val="phClr">
                <a:satMod val="275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0000"/>
              <a:satMod val="105000"/>
            </a:schemeClr>
          </a:solidFill>
          <a:prstDash val="solid"/>
        </a:ln>
        <a:ln w="25400" cap="flat" cmpd="sng" algn="ctr">
          <a:solidFill>
            <a:schemeClr val="phClr">
              <a:shade val="80000"/>
            </a:schemeClr>
          </a:solidFill>
          <a:prstDash val="solid"/>
        </a:ln>
        <a:ln w="25400" cap="flat" cmpd="sng" algn="ctr">
          <a:solidFill>
            <a:schemeClr val="phClr">
              <a:shade val="7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r="4200000" sx="105000" sy="105000" algn="t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76200" dist="25400" dir="13200000">
              <a:srgbClr val="000000">
                <a:alpha val="80000"/>
              </a:srgbClr>
            </a:innerShdw>
          </a:effectLst>
          <a:scene3d>
            <a:camera prst="orthographicFront">
              <a:rot lat="0" lon="0" rev="0"/>
            </a:camera>
            <a:lightRig rig="balanced" dir="t">
              <a:rot lat="0" lon="0" rev="19800000"/>
            </a:lightRig>
          </a:scene3d>
          <a:sp3d prstMaterial="softEdge">
            <a:bevelT w="0" h="0"/>
          </a:sp3d>
        </a:effectStyle>
      </a:effectStyleLst>
      <a:bgFillStyleLst>
        <a:blipFill rotWithShape="1">
          <a:blip xmlns:r="http://schemas.openxmlformats.org/officeDocument/2006/relationships" r:embed="rId3"/>
          <a:stretch/>
        </a:blipFill>
        <a:blipFill rotWithShape="1">
          <a:blip xmlns:r="http://schemas.openxmlformats.org/officeDocument/2006/relationships" r:embed="rId4"/>
          <a:stretch/>
        </a:blipFill>
        <a:blipFill rotWithShape="1">
          <a:blip xmlns:r="http://schemas.openxmlformats.org/officeDocument/2006/relationships" r:embed="rId5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栖息地.thmx</Template>
  <TotalTime>64</TotalTime>
  <Words>160</Words>
  <Application>Microsoft Macintosh PowerPoint</Application>
  <PresentationFormat>全屏显示(4:3)</PresentationFormat>
  <Paragraphs>18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栖息地</vt:lpstr>
      <vt:lpstr>Two-Layer Learning Approach </vt:lpstr>
      <vt:lpstr>解决的问题</vt:lpstr>
      <vt:lpstr>解决方案</vt:lpstr>
      <vt:lpstr>优点</vt:lpstr>
      <vt:lpstr>问题讨论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Two-Layer Learning Approach </dc:title>
  <dc:creator>omar chen</dc:creator>
  <cp:lastModifiedBy>omar chen</cp:lastModifiedBy>
  <cp:revision>4</cp:revision>
  <dcterms:created xsi:type="dcterms:W3CDTF">2013-03-11T14:42:24Z</dcterms:created>
  <dcterms:modified xsi:type="dcterms:W3CDTF">2013-03-11T15:47:20Z</dcterms:modified>
</cp:coreProperties>
</file>