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422"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[employee_data.xlsx]Sheet3!PivotTable4</c:name>
    <c:fmtId val="-1"/>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Sheet3!$B$4:$B$5</c:f>
              <c:strCache>
                <c:ptCount val="1"/>
                <c:pt idx="0">
                  <c:v>Active</c:v>
                </c:pt>
              </c:strCache>
            </c:strRef>
          </c:tx>
          <c:spPr>
            <a:solidFill>
              <a:schemeClr val="accent1"/>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Sheet3!$B$6:$B$16</c:f>
              <c:numCache>
                <c:formatCode>General</c:formatCode>
                <c:ptCount val="10"/>
                <c:pt idx="0">
                  <c:v>243</c:v>
                </c:pt>
                <c:pt idx="1">
                  <c:v>249</c:v>
                </c:pt>
                <c:pt idx="2">
                  <c:v>245</c:v>
                </c:pt>
                <c:pt idx="3">
                  <c:v>239</c:v>
                </c:pt>
                <c:pt idx="4">
                  <c:v>246</c:v>
                </c:pt>
                <c:pt idx="5">
                  <c:v>246</c:v>
                </c:pt>
                <c:pt idx="6">
                  <c:v>250</c:v>
                </c:pt>
                <c:pt idx="7">
                  <c:v>246</c:v>
                </c:pt>
                <c:pt idx="8">
                  <c:v>242</c:v>
                </c:pt>
                <c:pt idx="9">
                  <c:v>252</c:v>
                </c:pt>
              </c:numCache>
            </c:numRef>
          </c:val>
          <c:extLst>
            <c:ext xmlns:c16="http://schemas.microsoft.com/office/drawing/2014/chart" uri="{C3380CC4-5D6E-409C-BE32-E72D297353CC}">
              <c16:uniqueId val="{00000000-0BEE-47CF-97CD-4662D29F001B}"/>
            </c:ext>
          </c:extLst>
        </c:ser>
        <c:ser>
          <c:idx val="1"/>
          <c:order val="1"/>
          <c:tx>
            <c:strRef>
              <c:f>Sheet3!$C$4:$C$5</c:f>
              <c:strCache>
                <c:ptCount val="1"/>
                <c:pt idx="0">
                  <c:v>Future Start</c:v>
                </c:pt>
              </c:strCache>
            </c:strRef>
          </c:tx>
          <c:spPr>
            <a:solidFill>
              <a:schemeClr val="accent2"/>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Sheet3!$C$6:$C$16</c:f>
              <c:numCache>
                <c:formatCode>General</c:formatCode>
                <c:ptCount val="10"/>
                <c:pt idx="0">
                  <c:v>6</c:v>
                </c:pt>
                <c:pt idx="1">
                  <c:v>12</c:v>
                </c:pt>
                <c:pt idx="2">
                  <c:v>5</c:v>
                </c:pt>
                <c:pt idx="3">
                  <c:v>4</c:v>
                </c:pt>
                <c:pt idx="4">
                  <c:v>6</c:v>
                </c:pt>
                <c:pt idx="5">
                  <c:v>9</c:v>
                </c:pt>
                <c:pt idx="6">
                  <c:v>7</c:v>
                </c:pt>
                <c:pt idx="7">
                  <c:v>11</c:v>
                </c:pt>
                <c:pt idx="8">
                  <c:v>3</c:v>
                </c:pt>
                <c:pt idx="9">
                  <c:v>6</c:v>
                </c:pt>
              </c:numCache>
            </c:numRef>
          </c:val>
          <c:extLst>
            <c:ext xmlns:c16="http://schemas.microsoft.com/office/drawing/2014/chart" uri="{C3380CC4-5D6E-409C-BE32-E72D297353CC}">
              <c16:uniqueId val="{00000001-0BEE-47CF-97CD-4662D29F001B}"/>
            </c:ext>
          </c:extLst>
        </c:ser>
        <c:ser>
          <c:idx val="2"/>
          <c:order val="2"/>
          <c:tx>
            <c:strRef>
              <c:f>Sheet3!$D$4:$D$5</c:f>
              <c:strCache>
                <c:ptCount val="1"/>
                <c:pt idx="0">
                  <c:v>Leave of Absence</c:v>
                </c:pt>
              </c:strCache>
            </c:strRef>
          </c:tx>
          <c:spPr>
            <a:solidFill>
              <a:schemeClr val="accent3"/>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Sheet3!$D$6:$D$16</c:f>
              <c:numCache>
                <c:formatCode>General</c:formatCode>
                <c:ptCount val="10"/>
                <c:pt idx="0">
                  <c:v>9</c:v>
                </c:pt>
                <c:pt idx="1">
                  <c:v>4</c:v>
                </c:pt>
                <c:pt idx="2">
                  <c:v>15</c:v>
                </c:pt>
                <c:pt idx="3">
                  <c:v>10</c:v>
                </c:pt>
                <c:pt idx="4">
                  <c:v>7</c:v>
                </c:pt>
                <c:pt idx="5">
                  <c:v>9</c:v>
                </c:pt>
                <c:pt idx="6">
                  <c:v>7</c:v>
                </c:pt>
                <c:pt idx="7">
                  <c:v>12</c:v>
                </c:pt>
                <c:pt idx="8">
                  <c:v>11</c:v>
                </c:pt>
                <c:pt idx="9">
                  <c:v>2</c:v>
                </c:pt>
              </c:numCache>
            </c:numRef>
          </c:val>
          <c:extLst>
            <c:ext xmlns:c16="http://schemas.microsoft.com/office/drawing/2014/chart" uri="{C3380CC4-5D6E-409C-BE32-E72D297353CC}">
              <c16:uniqueId val="{00000002-0BEE-47CF-97CD-4662D29F001B}"/>
            </c:ext>
          </c:extLst>
        </c:ser>
        <c:ser>
          <c:idx val="3"/>
          <c:order val="3"/>
          <c:tx>
            <c:strRef>
              <c:f>Sheet3!$E$4:$E$5</c:f>
              <c:strCache>
                <c:ptCount val="1"/>
                <c:pt idx="0">
                  <c:v>Terminated for Cause</c:v>
                </c:pt>
              </c:strCache>
            </c:strRef>
          </c:tx>
          <c:spPr>
            <a:solidFill>
              <a:schemeClr val="accent4"/>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Sheet3!$E$6:$E$16</c:f>
              <c:numCache>
                <c:formatCode>General</c:formatCode>
                <c:ptCount val="10"/>
                <c:pt idx="0">
                  <c:v>13</c:v>
                </c:pt>
                <c:pt idx="1">
                  <c:v>6</c:v>
                </c:pt>
                <c:pt idx="2">
                  <c:v>4</c:v>
                </c:pt>
                <c:pt idx="3">
                  <c:v>11</c:v>
                </c:pt>
                <c:pt idx="4">
                  <c:v>7</c:v>
                </c:pt>
                <c:pt idx="5">
                  <c:v>9</c:v>
                </c:pt>
                <c:pt idx="6">
                  <c:v>6</c:v>
                </c:pt>
                <c:pt idx="7">
                  <c:v>2</c:v>
                </c:pt>
                <c:pt idx="8">
                  <c:v>4</c:v>
                </c:pt>
                <c:pt idx="9">
                  <c:v>4</c:v>
                </c:pt>
              </c:numCache>
            </c:numRef>
          </c:val>
          <c:extLst>
            <c:ext xmlns:c16="http://schemas.microsoft.com/office/drawing/2014/chart" uri="{C3380CC4-5D6E-409C-BE32-E72D297353CC}">
              <c16:uniqueId val="{00000003-0BEE-47CF-97CD-4662D29F001B}"/>
            </c:ext>
          </c:extLst>
        </c:ser>
        <c:ser>
          <c:idx val="4"/>
          <c:order val="4"/>
          <c:tx>
            <c:strRef>
              <c:f>Sheet3!$F$4:$F$5</c:f>
              <c:strCache>
                <c:ptCount val="1"/>
                <c:pt idx="0">
                  <c:v>Voluntarily Terminated</c:v>
                </c:pt>
              </c:strCache>
            </c:strRef>
          </c:tx>
          <c:spPr>
            <a:solidFill>
              <a:schemeClr val="accent5"/>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Sheet3!$F$6:$F$16</c:f>
              <c:numCache>
                <c:formatCode>General</c:formatCode>
                <c:ptCount val="10"/>
                <c:pt idx="0">
                  <c:v>32</c:v>
                </c:pt>
                <c:pt idx="1">
                  <c:v>29</c:v>
                </c:pt>
                <c:pt idx="2">
                  <c:v>33</c:v>
                </c:pt>
                <c:pt idx="3">
                  <c:v>32</c:v>
                </c:pt>
                <c:pt idx="4">
                  <c:v>38</c:v>
                </c:pt>
                <c:pt idx="5">
                  <c:v>28</c:v>
                </c:pt>
                <c:pt idx="6">
                  <c:v>29</c:v>
                </c:pt>
                <c:pt idx="7">
                  <c:v>33</c:v>
                </c:pt>
                <c:pt idx="8">
                  <c:v>37</c:v>
                </c:pt>
                <c:pt idx="9">
                  <c:v>30</c:v>
                </c:pt>
              </c:numCache>
            </c:numRef>
          </c:val>
          <c:extLst>
            <c:ext xmlns:c16="http://schemas.microsoft.com/office/drawing/2014/chart" uri="{C3380CC4-5D6E-409C-BE32-E72D297353CC}">
              <c16:uniqueId val="{00000004-0BEE-47CF-97CD-4662D29F001B}"/>
            </c:ext>
          </c:extLst>
        </c:ser>
        <c:dLbls>
          <c:showLegendKey val="0"/>
          <c:showVal val="0"/>
          <c:showCatName val="0"/>
          <c:showSerName val="0"/>
          <c:showPercent val="0"/>
          <c:showBubbleSize val="0"/>
        </c:dLbls>
        <c:gapWidth val="182"/>
        <c:axId val="1773709935"/>
        <c:axId val="1984025151"/>
      </c:barChart>
      <c:catAx>
        <c:axId val="17737099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84025151"/>
        <c:crosses val="autoZero"/>
        <c:auto val="1"/>
        <c:lblAlgn val="ctr"/>
        <c:lblOffset val="100"/>
        <c:noMultiLvlLbl val="0"/>
      </c:catAx>
      <c:valAx>
        <c:axId val="198402515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7370993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14-09-2024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968562" y="355922"/>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a:t>
            </a:r>
          </a:p>
          <a:p>
            <a:r>
              <a:rPr lang="en-US" sz="2400" dirty="0"/>
              <a:t>REGISTER NO:</a:t>
            </a:r>
          </a:p>
          <a:p>
            <a:r>
              <a:rPr lang="en-US" sz="2400" dirty="0"/>
              <a:t>DEPARTMENT:</a:t>
            </a:r>
          </a:p>
          <a:p>
            <a:r>
              <a:rPr lang="en-US" sz="2400" dirty="0"/>
              <a:t>COLLEGE</a:t>
            </a:r>
          </a:p>
          <a:p>
            <a:r>
              <a:rPr lang="en-US" sz="2400" dirty="0"/>
              <a:t>           </a:t>
            </a:r>
            <a:endParaRPr lang="en-IN" sz="2400" dirty="0"/>
          </a:p>
        </p:txBody>
      </p:sp>
      <p:sp>
        <p:nvSpPr>
          <p:cNvPr id="8" name="TextBox 7">
            <a:extLst>
              <a:ext uri="{FF2B5EF4-FFF2-40B4-BE49-F238E27FC236}">
                <a16:creationId xmlns:a16="http://schemas.microsoft.com/office/drawing/2014/main" id="{BF9BA4DD-8F5B-8E3C-3068-59020D56BA89}"/>
              </a:ext>
            </a:extLst>
          </p:cNvPr>
          <p:cNvSpPr txBox="1"/>
          <p:nvPr/>
        </p:nvSpPr>
        <p:spPr>
          <a:xfrm>
            <a:off x="4800600" y="3340836"/>
            <a:ext cx="3505200" cy="369332"/>
          </a:xfrm>
          <a:prstGeom prst="rect">
            <a:avLst/>
          </a:prstGeom>
          <a:noFill/>
        </p:spPr>
        <p:txBody>
          <a:bodyPr wrap="square" rtlCol="0">
            <a:spAutoFit/>
          </a:bodyPr>
          <a:lstStyle/>
          <a:p>
            <a:r>
              <a:rPr lang="en-US" dirty="0" err="1">
                <a:latin typeface="Arial Rounded MT Bold" panose="020F0704030504030204" pitchFamily="34" charset="0"/>
              </a:rPr>
              <a:t>Dhanush.B</a:t>
            </a:r>
            <a:endParaRPr lang="en-IN" dirty="0">
              <a:latin typeface="Arial Rounded MT Bold" panose="020F0704030504030204" pitchFamily="34" charset="0"/>
            </a:endParaRPr>
          </a:p>
        </p:txBody>
      </p:sp>
      <p:sp>
        <p:nvSpPr>
          <p:cNvPr id="10" name="TextBox 9">
            <a:extLst>
              <a:ext uri="{FF2B5EF4-FFF2-40B4-BE49-F238E27FC236}">
                <a16:creationId xmlns:a16="http://schemas.microsoft.com/office/drawing/2014/main" id="{E3D67810-0776-C80E-9CED-D95FBE55D598}"/>
              </a:ext>
            </a:extLst>
          </p:cNvPr>
          <p:cNvSpPr txBox="1"/>
          <p:nvPr/>
        </p:nvSpPr>
        <p:spPr>
          <a:xfrm>
            <a:off x="4800600" y="3754142"/>
            <a:ext cx="3352800" cy="369332"/>
          </a:xfrm>
          <a:prstGeom prst="rect">
            <a:avLst/>
          </a:prstGeom>
          <a:noFill/>
        </p:spPr>
        <p:txBody>
          <a:bodyPr wrap="square" rtlCol="0">
            <a:spAutoFit/>
          </a:bodyPr>
          <a:lstStyle/>
          <a:p>
            <a:r>
              <a:rPr lang="en-US" dirty="0">
                <a:latin typeface="Arial Rounded MT Bold" panose="020F0704030504030204" pitchFamily="34" charset="0"/>
              </a:rPr>
              <a:t>122201251</a:t>
            </a:r>
            <a:endParaRPr lang="en-IN" dirty="0">
              <a:latin typeface="Arial Rounded MT Bold" panose="020F0704030504030204" pitchFamily="34" charset="0"/>
            </a:endParaRPr>
          </a:p>
        </p:txBody>
      </p:sp>
      <p:sp>
        <p:nvSpPr>
          <p:cNvPr id="12" name="TextBox 11">
            <a:extLst>
              <a:ext uri="{FF2B5EF4-FFF2-40B4-BE49-F238E27FC236}">
                <a16:creationId xmlns:a16="http://schemas.microsoft.com/office/drawing/2014/main" id="{1099BEF9-4251-B74B-1009-C1163D10853F}"/>
              </a:ext>
            </a:extLst>
          </p:cNvPr>
          <p:cNvSpPr txBox="1"/>
          <p:nvPr/>
        </p:nvSpPr>
        <p:spPr>
          <a:xfrm>
            <a:off x="4800600" y="4095515"/>
            <a:ext cx="4498788" cy="369332"/>
          </a:xfrm>
          <a:prstGeom prst="rect">
            <a:avLst/>
          </a:prstGeom>
          <a:noFill/>
        </p:spPr>
        <p:txBody>
          <a:bodyPr wrap="square" rtlCol="0">
            <a:spAutoFit/>
          </a:bodyPr>
          <a:lstStyle/>
          <a:p>
            <a:r>
              <a:rPr lang="en-IN" dirty="0">
                <a:latin typeface="Arial Rounded MT Bold" panose="020F0704030504030204" pitchFamily="34" charset="0"/>
              </a:rPr>
              <a:t>B.COM CORPORATE SECTARYSHIP </a:t>
            </a:r>
          </a:p>
        </p:txBody>
      </p:sp>
      <p:sp>
        <p:nvSpPr>
          <p:cNvPr id="13" name="TextBox 12">
            <a:extLst>
              <a:ext uri="{FF2B5EF4-FFF2-40B4-BE49-F238E27FC236}">
                <a16:creationId xmlns:a16="http://schemas.microsoft.com/office/drawing/2014/main" id="{7986D72D-7C59-8664-3CD4-8CE7438ACCC0}"/>
              </a:ext>
            </a:extLst>
          </p:cNvPr>
          <p:cNvSpPr txBox="1"/>
          <p:nvPr/>
        </p:nvSpPr>
        <p:spPr>
          <a:xfrm>
            <a:off x="4812323" y="4493127"/>
            <a:ext cx="6858000" cy="369332"/>
          </a:xfrm>
          <a:prstGeom prst="rect">
            <a:avLst/>
          </a:prstGeom>
          <a:noFill/>
        </p:spPr>
        <p:txBody>
          <a:bodyPr wrap="square" rtlCol="0">
            <a:spAutoFit/>
          </a:bodyPr>
          <a:lstStyle/>
          <a:p>
            <a:r>
              <a:rPr lang="en-IN" dirty="0">
                <a:latin typeface="Arial Rounded MT Bold" panose="020F0704030504030204" pitchFamily="34" charset="0"/>
              </a:rPr>
              <a:t>AGURCHAND MANMULL JAIN COLLEGE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4" name="TextBox 3">
            <a:extLst>
              <a:ext uri="{FF2B5EF4-FFF2-40B4-BE49-F238E27FC236}">
                <a16:creationId xmlns:a16="http://schemas.microsoft.com/office/drawing/2014/main" id="{8FDA1DE8-EB68-07DC-97B8-61448308FD99}"/>
              </a:ext>
            </a:extLst>
          </p:cNvPr>
          <p:cNvSpPr txBox="1"/>
          <p:nvPr/>
        </p:nvSpPr>
        <p:spPr>
          <a:xfrm>
            <a:off x="1219200" y="1371600"/>
            <a:ext cx="6019800" cy="400110"/>
          </a:xfrm>
          <a:prstGeom prst="rect">
            <a:avLst/>
          </a:prstGeom>
          <a:noFill/>
        </p:spPr>
        <p:txBody>
          <a:bodyPr wrap="square" rtlCol="0">
            <a:spAutoFit/>
          </a:bodyPr>
          <a:lstStyle/>
          <a:p>
            <a:r>
              <a:rPr lang="en-IN" sz="2000" dirty="0">
                <a:latin typeface="Perpetua Titling MT" panose="02020502060505020804" pitchFamily="18" charset="0"/>
              </a:rPr>
              <a:t>Data collection :                                                                                        </a:t>
            </a:r>
          </a:p>
        </p:txBody>
      </p:sp>
      <p:sp>
        <p:nvSpPr>
          <p:cNvPr id="7" name="TextBox 6">
            <a:extLst>
              <a:ext uri="{FF2B5EF4-FFF2-40B4-BE49-F238E27FC236}">
                <a16:creationId xmlns:a16="http://schemas.microsoft.com/office/drawing/2014/main" id="{432088B3-3D66-CD2B-BB20-2645F026BCA9}"/>
              </a:ext>
            </a:extLst>
          </p:cNvPr>
          <p:cNvSpPr txBox="1"/>
          <p:nvPr/>
        </p:nvSpPr>
        <p:spPr>
          <a:xfrm>
            <a:off x="1751867" y="1771710"/>
            <a:ext cx="4429125" cy="1323439"/>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Department                                                        2). Division                                                          3). Job Function                                                  4). Employee Classification</a:t>
            </a:r>
          </a:p>
        </p:txBody>
      </p:sp>
      <p:sp>
        <p:nvSpPr>
          <p:cNvPr id="11" name="TextBox 10">
            <a:extLst>
              <a:ext uri="{FF2B5EF4-FFF2-40B4-BE49-F238E27FC236}">
                <a16:creationId xmlns:a16="http://schemas.microsoft.com/office/drawing/2014/main" id="{81A07674-912E-129E-6FA8-91E3A8A4CAC2}"/>
              </a:ext>
            </a:extLst>
          </p:cNvPr>
          <p:cNvSpPr txBox="1"/>
          <p:nvPr/>
        </p:nvSpPr>
        <p:spPr>
          <a:xfrm>
            <a:off x="1219200" y="3197164"/>
            <a:ext cx="2590800" cy="400110"/>
          </a:xfrm>
          <a:prstGeom prst="rect">
            <a:avLst/>
          </a:prstGeom>
          <a:noFill/>
        </p:spPr>
        <p:txBody>
          <a:bodyPr wrap="square" rtlCol="0">
            <a:spAutoFit/>
          </a:bodyPr>
          <a:lstStyle/>
          <a:p>
            <a:r>
              <a:rPr lang="en-IN" dirty="0">
                <a:latin typeface="Perpetua" panose="02020502060401020303" pitchFamily="18" charset="0"/>
              </a:rPr>
              <a:t> </a:t>
            </a:r>
            <a:r>
              <a:rPr lang="en-IN" sz="2000" dirty="0">
                <a:latin typeface="Perpetua Titling MT" panose="02020502060505020804" pitchFamily="18" charset="0"/>
              </a:rPr>
              <a:t>DATA CLEANING : </a:t>
            </a:r>
            <a:r>
              <a:rPr lang="en-IN" dirty="0">
                <a:latin typeface="Perpetua" panose="02020502060401020303" pitchFamily="18" charset="0"/>
              </a:rPr>
              <a:t> </a:t>
            </a:r>
          </a:p>
        </p:txBody>
      </p:sp>
      <p:sp>
        <p:nvSpPr>
          <p:cNvPr id="13" name="TextBox 12">
            <a:extLst>
              <a:ext uri="{FF2B5EF4-FFF2-40B4-BE49-F238E27FC236}">
                <a16:creationId xmlns:a16="http://schemas.microsoft.com/office/drawing/2014/main" id="{C333B3E0-69B9-6040-9751-FC2812C6AA67}"/>
              </a:ext>
            </a:extLst>
          </p:cNvPr>
          <p:cNvSpPr txBox="1"/>
          <p:nvPr/>
        </p:nvSpPr>
        <p:spPr>
          <a:xfrm>
            <a:off x="1751867" y="3699289"/>
            <a:ext cx="2438400" cy="707886"/>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Start date                     2). End date</a:t>
            </a:r>
          </a:p>
        </p:txBody>
      </p:sp>
      <p:sp>
        <p:nvSpPr>
          <p:cNvPr id="15" name="TextBox 14">
            <a:extLst>
              <a:ext uri="{FF2B5EF4-FFF2-40B4-BE49-F238E27FC236}">
                <a16:creationId xmlns:a16="http://schemas.microsoft.com/office/drawing/2014/main" id="{B332B273-DDFD-52CD-84FF-E2B8E4029B86}"/>
              </a:ext>
            </a:extLst>
          </p:cNvPr>
          <p:cNvSpPr txBox="1"/>
          <p:nvPr/>
        </p:nvSpPr>
        <p:spPr>
          <a:xfrm>
            <a:off x="1222131" y="4509190"/>
            <a:ext cx="3505200" cy="400110"/>
          </a:xfrm>
          <a:prstGeom prst="rect">
            <a:avLst/>
          </a:prstGeom>
          <a:noFill/>
        </p:spPr>
        <p:txBody>
          <a:bodyPr wrap="square" rtlCol="0">
            <a:spAutoFit/>
          </a:bodyPr>
          <a:lstStyle/>
          <a:p>
            <a:r>
              <a:rPr lang="en-IN" sz="2000" dirty="0">
                <a:latin typeface="Perpetua Titling MT" panose="02020502060505020804" pitchFamily="18" charset="0"/>
              </a:rPr>
              <a:t>PERFORMANCE LEVEL : </a:t>
            </a:r>
          </a:p>
        </p:txBody>
      </p:sp>
      <p:sp>
        <p:nvSpPr>
          <p:cNvPr id="16" name="TextBox 15">
            <a:extLst>
              <a:ext uri="{FF2B5EF4-FFF2-40B4-BE49-F238E27FC236}">
                <a16:creationId xmlns:a16="http://schemas.microsoft.com/office/drawing/2014/main" id="{A829C419-098D-8015-DA2C-C4E2E1FE109D}"/>
              </a:ext>
            </a:extLst>
          </p:cNvPr>
          <p:cNvSpPr txBox="1"/>
          <p:nvPr/>
        </p:nvSpPr>
        <p:spPr>
          <a:xfrm>
            <a:off x="1751867" y="4999902"/>
            <a:ext cx="2669931" cy="1323439"/>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Very high                        2). High                                   3). Medium                           4). Low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F38E280B-82B7-9E0A-0A27-CB9C5C6D1D56}"/>
              </a:ext>
            </a:extLst>
          </p:cNvPr>
          <p:cNvGraphicFramePr>
            <a:graphicFrameLocks/>
          </p:cNvGraphicFramePr>
          <p:nvPr>
            <p:extLst>
              <p:ext uri="{D42A27DB-BD31-4B8C-83A1-F6EECF244321}">
                <p14:modId xmlns:p14="http://schemas.microsoft.com/office/powerpoint/2010/main" val="422927481"/>
              </p:ext>
            </p:extLst>
          </p:nvPr>
        </p:nvGraphicFramePr>
        <p:xfrm>
          <a:off x="838200" y="1295400"/>
          <a:ext cx="6553200" cy="3962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4230F73-30D2-C27A-AF5B-9173D6E47F94}"/>
              </a:ext>
            </a:extLst>
          </p:cNvPr>
          <p:cNvSpPr txBox="1"/>
          <p:nvPr/>
        </p:nvSpPr>
        <p:spPr>
          <a:xfrm>
            <a:off x="1066800" y="1600200"/>
            <a:ext cx="7467600" cy="2677656"/>
          </a:xfrm>
          <a:prstGeom prst="rect">
            <a:avLst/>
          </a:prstGeom>
          <a:noFill/>
        </p:spPr>
        <p:txBody>
          <a:bodyPr wrap="square" rtlCol="0">
            <a:spAutoFit/>
          </a:bodyPr>
          <a:lstStyle/>
          <a:p>
            <a:r>
              <a:rPr lang="en-US" sz="2800" dirty="0">
                <a:latin typeface="Aptos Narrow" panose="020B0004020202020204" pitchFamily="34" charset="0"/>
              </a:rPr>
              <a:t>In summary, a comprehensive conclusion for a data analysis in a research study involves a strategic synthesis of key finding of the performance level of an each employee specifically and their implications,  contribution to the </a:t>
            </a:r>
            <a:r>
              <a:rPr lang="en-US" sz="2800" dirty="0" err="1">
                <a:latin typeface="Aptos Narrow" panose="020B0004020202020204" pitchFamily="34" charset="0"/>
              </a:rPr>
              <a:t>organisation</a:t>
            </a:r>
            <a:r>
              <a:rPr lang="en-US" sz="2800" dirty="0">
                <a:latin typeface="Aptos Narrow" panose="020B0004020202020204" pitchFamily="34" charset="0"/>
              </a:rPr>
              <a:t> as a brief </a:t>
            </a:r>
            <a:r>
              <a:rPr lang="en-US" dirty="0"/>
              <a:t>. </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3" name="TextBox 12">
            <a:extLst>
              <a:ext uri="{FF2B5EF4-FFF2-40B4-BE49-F238E27FC236}">
                <a16:creationId xmlns:a16="http://schemas.microsoft.com/office/drawing/2014/main" id="{9BE136EB-0D7C-DE66-9CD8-306806BC7601}"/>
              </a:ext>
            </a:extLst>
          </p:cNvPr>
          <p:cNvSpPr txBox="1"/>
          <p:nvPr/>
        </p:nvSpPr>
        <p:spPr>
          <a:xfrm>
            <a:off x="834072" y="1456285"/>
            <a:ext cx="7172325" cy="4524315"/>
          </a:xfrm>
          <a:prstGeom prst="rect">
            <a:avLst/>
          </a:prstGeom>
          <a:noFill/>
        </p:spPr>
        <p:txBody>
          <a:bodyPr wrap="square" rtlCol="0">
            <a:spAutoFit/>
          </a:bodyPr>
          <a:lstStyle/>
          <a:p>
            <a:r>
              <a:rPr lang="en-US" sz="3600" dirty="0">
                <a:latin typeface="Bell MT" panose="02020503060305020303" pitchFamily="18" charset="0"/>
              </a:rPr>
              <a:t>A  large dataset of employee information in Excel, including personal details, job roles, performance metrics, and attendance records. Despite having this data, we face challenges in efficiently analyzing and leveraging this information for decision-making.</a:t>
            </a:r>
            <a:endParaRPr lang="en-IN" sz="3600" dirty="0">
              <a:latin typeface="Bell MT" panose="02020503060305020303"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2079936F-0215-9A57-D7D1-79627D5A9AB4}"/>
              </a:ext>
            </a:extLst>
          </p:cNvPr>
          <p:cNvSpPr txBox="1"/>
          <p:nvPr/>
        </p:nvSpPr>
        <p:spPr>
          <a:xfrm>
            <a:off x="866775" y="1975545"/>
            <a:ext cx="8486775" cy="3539430"/>
          </a:xfrm>
          <a:prstGeom prst="rect">
            <a:avLst/>
          </a:prstGeom>
          <a:noFill/>
        </p:spPr>
        <p:txBody>
          <a:bodyPr wrap="square" rtlCol="0">
            <a:spAutoFit/>
          </a:bodyPr>
          <a:lstStyle/>
          <a:p>
            <a:r>
              <a:rPr lang="en-US" sz="2800" dirty="0">
                <a:latin typeface="Bell MT" panose="02020503060305020303" pitchFamily="18" charset="0"/>
              </a:rPr>
              <a:t>It is a summary of employee dataset analysis the performance of various employees by consulting the various factors like employee type current </a:t>
            </a:r>
            <a:r>
              <a:rPr lang="en-US" sz="2800" dirty="0" err="1">
                <a:latin typeface="Bell MT" panose="02020503060305020303" pitchFamily="18" charset="0"/>
              </a:rPr>
              <a:t>emploi</a:t>
            </a:r>
            <a:r>
              <a:rPr lang="en-US" sz="2800" dirty="0">
                <a:latin typeface="Bell MT" panose="02020503060305020303" pitchFamily="18" charset="0"/>
              </a:rPr>
              <a:t> rating employee status and business unit gender and raw labels and future starts and there achievements said to be the employee performance analysis in order to check the trains and different categories like high medium low performance level of the employees</a:t>
            </a:r>
            <a:endParaRPr lang="en-IN" sz="2800" dirty="0">
              <a:latin typeface="Bell MT" panose="02020503060305020303"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AutoShape 2">
            <a:extLst>
              <a:ext uri="{FF2B5EF4-FFF2-40B4-BE49-F238E27FC236}">
                <a16:creationId xmlns:a16="http://schemas.microsoft.com/office/drawing/2014/main" id="{F8C20DE8-8A37-851D-6ED2-EA3191A7334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4" name="Picture 13">
            <a:extLst>
              <a:ext uri="{FF2B5EF4-FFF2-40B4-BE49-F238E27FC236}">
                <a16:creationId xmlns:a16="http://schemas.microsoft.com/office/drawing/2014/main" id="{6B726518-4F46-22F8-00CB-D5A3433403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521" y="1688040"/>
            <a:ext cx="8162925" cy="4079088"/>
          </a:xfrm>
          <a:prstGeom prst="rect">
            <a:avLst/>
          </a:prstGeom>
        </p:spPr>
      </p:pic>
      <p:sp>
        <p:nvSpPr>
          <p:cNvPr id="15" name="TextBox 14">
            <a:extLst>
              <a:ext uri="{FF2B5EF4-FFF2-40B4-BE49-F238E27FC236}">
                <a16:creationId xmlns:a16="http://schemas.microsoft.com/office/drawing/2014/main" id="{3EF9882F-40A4-2F02-E7ED-0A92948D25FD}"/>
              </a:ext>
            </a:extLst>
          </p:cNvPr>
          <p:cNvSpPr txBox="1"/>
          <p:nvPr/>
        </p:nvSpPr>
        <p:spPr>
          <a:xfrm>
            <a:off x="4495800" y="4731722"/>
            <a:ext cx="1295400" cy="369332"/>
          </a:xfrm>
          <a:prstGeom prst="rect">
            <a:avLst/>
          </a:prstGeom>
          <a:noFill/>
        </p:spPr>
        <p:txBody>
          <a:bodyPr wrap="square" rtlCol="0">
            <a:spAutoFit/>
          </a:bodyPr>
          <a:lstStyle/>
          <a:p>
            <a:r>
              <a:rPr lang="en-IN" dirty="0">
                <a:highlight>
                  <a:srgbClr val="C0C0C0"/>
                </a:highlight>
                <a:latin typeface="Arial Rounded MT Bold" panose="020F0704030504030204" pitchFamily="34" charset="0"/>
              </a:rPr>
              <a:t>Employer</a:t>
            </a:r>
          </a:p>
        </p:txBody>
      </p:sp>
      <p:sp>
        <p:nvSpPr>
          <p:cNvPr id="16" name="TextBox 15">
            <a:extLst>
              <a:ext uri="{FF2B5EF4-FFF2-40B4-BE49-F238E27FC236}">
                <a16:creationId xmlns:a16="http://schemas.microsoft.com/office/drawing/2014/main" id="{8E0FF070-534F-A39F-F2A2-7CAC75E4616E}"/>
              </a:ext>
            </a:extLst>
          </p:cNvPr>
          <p:cNvSpPr txBox="1"/>
          <p:nvPr/>
        </p:nvSpPr>
        <p:spPr>
          <a:xfrm>
            <a:off x="6128238" y="4785946"/>
            <a:ext cx="1371600" cy="338554"/>
          </a:xfrm>
          <a:prstGeom prst="rect">
            <a:avLst/>
          </a:prstGeom>
          <a:noFill/>
        </p:spPr>
        <p:txBody>
          <a:bodyPr wrap="square" rtlCol="0">
            <a:spAutoFit/>
          </a:bodyPr>
          <a:lstStyle/>
          <a:p>
            <a:r>
              <a:rPr lang="en-IN" sz="1600" dirty="0">
                <a:highlight>
                  <a:srgbClr val="C0C0C0"/>
                </a:highlight>
                <a:latin typeface="Arial Rounded MT Bold" panose="020F0704030504030204" pitchFamily="34" charset="0"/>
              </a:rPr>
              <a:t>Employee</a:t>
            </a:r>
          </a:p>
        </p:txBody>
      </p:sp>
      <p:sp>
        <p:nvSpPr>
          <p:cNvPr id="17" name="TextBox 16">
            <a:extLst>
              <a:ext uri="{FF2B5EF4-FFF2-40B4-BE49-F238E27FC236}">
                <a16:creationId xmlns:a16="http://schemas.microsoft.com/office/drawing/2014/main" id="{DAC96923-87D6-CD1B-2D4A-950EC1C19AC2}"/>
              </a:ext>
            </a:extLst>
          </p:cNvPr>
          <p:cNvSpPr txBox="1"/>
          <p:nvPr/>
        </p:nvSpPr>
        <p:spPr>
          <a:xfrm>
            <a:off x="7496175" y="4709746"/>
            <a:ext cx="2038350" cy="338554"/>
          </a:xfrm>
          <a:prstGeom prst="rect">
            <a:avLst/>
          </a:prstGeom>
          <a:noFill/>
        </p:spPr>
        <p:txBody>
          <a:bodyPr wrap="square" rtlCol="0">
            <a:spAutoFit/>
          </a:bodyPr>
          <a:lstStyle/>
          <a:p>
            <a:r>
              <a:rPr lang="en-IN" sz="1600" dirty="0">
                <a:highlight>
                  <a:srgbClr val="C0C0C0"/>
                </a:highlight>
                <a:latin typeface="Arial Rounded MT Bold" panose="020F0704030504030204" pitchFamily="34" charset="0"/>
              </a:rPr>
              <a:t>Organisation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62000" y="19812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2EB267C5-7886-FDA4-BBE1-97C04977FFBD}"/>
              </a:ext>
            </a:extLst>
          </p:cNvPr>
          <p:cNvSpPr txBox="1"/>
          <p:nvPr/>
        </p:nvSpPr>
        <p:spPr>
          <a:xfrm>
            <a:off x="3733800" y="2151727"/>
            <a:ext cx="6705600" cy="2554545"/>
          </a:xfrm>
          <a:prstGeom prst="rect">
            <a:avLst/>
          </a:prstGeom>
          <a:noFill/>
        </p:spPr>
        <p:txBody>
          <a:bodyPr wrap="square" rtlCol="0">
            <a:spAutoFit/>
          </a:bodyPr>
          <a:lstStyle/>
          <a:p>
            <a:r>
              <a:rPr lang="en-IN" sz="3200" dirty="0">
                <a:latin typeface="Cambria Math" panose="02040503050406030204" pitchFamily="18" charset="0"/>
                <a:ea typeface="Cambria Math" panose="02040503050406030204" pitchFamily="18" charset="0"/>
              </a:rPr>
              <a:t>Conditional Formatting – Missing          Filter – Remove                                       Formulae – Performance                            Pivot – Summary                                         </a:t>
            </a:r>
            <a:r>
              <a:rPr lang="en-IN" sz="3200" dirty="0" err="1">
                <a:latin typeface="Cambria Math" panose="02040503050406030204" pitchFamily="18" charset="0"/>
                <a:ea typeface="Cambria Math" panose="02040503050406030204" pitchFamily="18" charset="0"/>
              </a:rPr>
              <a:t>Gragh</a:t>
            </a:r>
            <a:r>
              <a:rPr lang="en-IN" sz="3200" dirty="0">
                <a:latin typeface="Cambria Math" panose="02040503050406030204" pitchFamily="18" charset="0"/>
                <a:ea typeface="Cambria Math" panose="02040503050406030204" pitchFamily="18" charset="0"/>
              </a:rPr>
              <a:t> –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6" name="TextBox 5">
            <a:extLst>
              <a:ext uri="{FF2B5EF4-FFF2-40B4-BE49-F238E27FC236}">
                <a16:creationId xmlns:a16="http://schemas.microsoft.com/office/drawing/2014/main" id="{861A7895-D1DA-3DF1-C89D-08A925A83B70}"/>
              </a:ext>
            </a:extLst>
          </p:cNvPr>
          <p:cNvSpPr txBox="1"/>
          <p:nvPr/>
        </p:nvSpPr>
        <p:spPr>
          <a:xfrm>
            <a:off x="755332" y="1828800"/>
            <a:ext cx="10843846" cy="3046988"/>
          </a:xfrm>
          <a:prstGeom prst="rect">
            <a:avLst/>
          </a:prstGeom>
          <a:noFill/>
        </p:spPr>
        <p:txBody>
          <a:bodyPr wrap="square" rtlCol="0">
            <a:spAutoFit/>
          </a:bodyPr>
          <a:lstStyle/>
          <a:p>
            <a:r>
              <a:rPr lang="en-IN" sz="3200" dirty="0">
                <a:latin typeface="Cambria Math" panose="02040503050406030204" pitchFamily="18" charset="0"/>
                <a:ea typeface="Cambria Math" panose="02040503050406030204" pitchFamily="18" charset="0"/>
              </a:rPr>
              <a:t>Employee dataset – Kaggle 26 Features                                     Employee ID - </a:t>
            </a:r>
            <a:r>
              <a:rPr lang="en-IN" sz="2400" dirty="0">
                <a:latin typeface="Cambria Math" panose="02040503050406030204" pitchFamily="18" charset="0"/>
                <a:ea typeface="Cambria Math" panose="02040503050406030204" pitchFamily="18" charset="0"/>
              </a:rPr>
              <a:t>DE5B5E0E981696191474813EBC226A7F</a:t>
            </a:r>
            <a:r>
              <a:rPr lang="en-IN" sz="3200" dirty="0">
                <a:latin typeface="Cambria Math" panose="02040503050406030204" pitchFamily="18" charset="0"/>
                <a:ea typeface="Cambria Math" panose="02040503050406030204" pitchFamily="18" charset="0"/>
              </a:rPr>
              <a:t>                     Name – Text                                                                                           Performance Level – Very High , High , Medium , Low         Gender – Male , Female                                                             Employee Ratings </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7A16ED8B-901E-664F-333E-A36BAA36D885}"/>
              </a:ext>
            </a:extLst>
          </p:cNvPr>
          <p:cNvSpPr txBox="1"/>
          <p:nvPr/>
        </p:nvSpPr>
        <p:spPr>
          <a:xfrm>
            <a:off x="990600" y="1717928"/>
            <a:ext cx="9525000" cy="1569660"/>
          </a:xfrm>
          <a:prstGeom prst="rect">
            <a:avLst/>
          </a:prstGeom>
          <a:noFill/>
        </p:spPr>
        <p:txBody>
          <a:bodyPr wrap="square" rtlCol="0">
            <a:spAutoFit/>
          </a:bodyPr>
          <a:lstStyle/>
          <a:p>
            <a:r>
              <a:rPr lang="en-US" sz="3200" dirty="0">
                <a:latin typeface="Eras Medium ITC" panose="020B0602030504020804" pitchFamily="34" charset="0"/>
              </a:rPr>
              <a:t>Performance level                                                         IFS(Z8-5,"VERY HIGH" 28 -4,"HIGH",28&gt;-3,"MED", TRUE, "LOW")</a:t>
            </a:r>
            <a:endParaRPr lang="en-IN" sz="3200" dirty="0">
              <a:latin typeface="Eras Medium ITC" panose="020B06020305040208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293</TotalTime>
  <Words>370</Words>
  <Application>Microsoft Office PowerPoint</Application>
  <PresentationFormat>Widescreen</PresentationFormat>
  <Paragraphs>59</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lokidhanush75@gmail.com</cp:lastModifiedBy>
  <cp:revision>16</cp:revision>
  <dcterms:created xsi:type="dcterms:W3CDTF">2024-03-29T15:07:22Z</dcterms:created>
  <dcterms:modified xsi:type="dcterms:W3CDTF">2024-09-14T16:10:45Z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