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20"/>
  </p:notesMasterIdLst>
  <p:sldIdLst>
    <p:sldId id="259" r:id="rId5"/>
    <p:sldId id="282" r:id="rId6"/>
    <p:sldId id="271" r:id="rId7"/>
    <p:sldId id="283" r:id="rId8"/>
    <p:sldId id="284" r:id="rId9"/>
    <p:sldId id="281" r:id="rId10"/>
    <p:sldId id="262" r:id="rId11"/>
    <p:sldId id="279" r:id="rId12"/>
    <p:sldId id="263" r:id="rId13"/>
    <p:sldId id="285" r:id="rId14"/>
    <p:sldId id="264" r:id="rId15"/>
    <p:sldId id="276" r:id="rId16"/>
    <p:sldId id="277" r:id="rId17"/>
    <p:sldId id="265" r:id="rId18"/>
    <p:sldId id="275"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F8C71C4B-9D55-4D71-8752-4998E5C3C71E}">
          <p14:sldIdLst>
            <p14:sldId id="259"/>
            <p14:sldId id="282"/>
            <p14:sldId id="271"/>
            <p14:sldId id="283"/>
            <p14:sldId id="284"/>
            <p14:sldId id="281"/>
            <p14:sldId id="262"/>
            <p14:sldId id="279"/>
            <p14:sldId id="263"/>
            <p14:sldId id="285"/>
            <p14:sldId id="264"/>
            <p14:sldId id="276"/>
            <p14:sldId id="277"/>
            <p14:sldId id="265"/>
            <p14:sldId id="275"/>
          </p14:sldIdLst>
        </p14:section>
      </p14:sectionLst>
    </p:ext>
    <p:ext uri="{EFAFB233-063F-42B5-8137-9DF3F51BA10A}">
      <p15:sldGuideLst xmlns:p15="http://schemas.microsoft.com/office/powerpoint/2012/main" xmlns="">
        <p15:guide id="1" orient="horz" pos="2125"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showGuides="1">
      <p:cViewPr>
        <p:scale>
          <a:sx n="55" d="100"/>
          <a:sy n="55" d="100"/>
        </p:scale>
        <p:origin x="-2270" y="-773"/>
      </p:cViewPr>
      <p:guideLst>
        <p:guide orient="horz" pos="2125"/>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71E0B0-611D-48CC-A67C-DAD1AFFF753D}" type="datetimeFigureOut">
              <a:rPr lang="en-IN" smtClean="0"/>
              <a:pPr/>
              <a:t>12-10-2023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605FAC-ACAD-483D-9B11-A342A5769033}"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C605FAC-ACAD-483D-9B11-A342A5769033}" type="slidenum">
              <a:rPr lang="en-IN" smtClean="0"/>
              <a:pPr/>
              <a:t>9</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NULL" TargetMode="External"/><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32373"/>
            <a:ext cx="8077200" cy="1662545"/>
          </a:xfrm>
        </p:spPr>
        <p:txBody>
          <a:bodyPr>
            <a:normAutofit/>
          </a:bodyPr>
          <a:lstStyle/>
          <a:p>
            <a:pPr marL="514350" indent="-514350"/>
            <a:r>
              <a:rPr lang="en-US" sz="4000" b="1" dirty="0">
                <a:solidFill>
                  <a:srgbClr val="000000"/>
                </a:solidFill>
                <a:effectLst>
                  <a:glow>
                    <a:schemeClr val="accent1">
                      <a:satMod val="175000"/>
                      <a:alpha val="0"/>
                    </a:schemeClr>
                  </a:glow>
                </a:effectLst>
                <a:latin typeface="Times New Roman" panose="02020603050405020304"/>
                <a:cs typeface="Times New Roman" panose="02020603050405020304"/>
              </a:rPr>
              <a:t>IOT BASED SMART ENERGY </a:t>
            </a:r>
            <a:r>
              <a:rPr lang="en-US" sz="4000" b="1" dirty="0">
                <a:solidFill>
                  <a:srgbClr val="000000"/>
                </a:solidFill>
                <a:effectLst>
                  <a:glow>
                    <a:schemeClr val="accent1">
                      <a:satMod val="175000"/>
                      <a:alpha val="0"/>
                    </a:schemeClr>
                  </a:glow>
                </a:effectLst>
                <a:latin typeface="Times New Roman" panose="02020603050405020304" pitchFamily="18" charset="0"/>
                <a:cs typeface="Times New Roman" panose="02020603050405020304" pitchFamily="18" charset="0"/>
              </a:rPr>
              <a:t/>
            </a:r>
            <a:br>
              <a:rPr lang="en-US" sz="4000" b="1" dirty="0">
                <a:solidFill>
                  <a:srgbClr val="000000"/>
                </a:solidFill>
                <a:effectLst>
                  <a:glow>
                    <a:schemeClr val="accent1">
                      <a:satMod val="175000"/>
                      <a:alpha val="0"/>
                    </a:schemeClr>
                  </a:glow>
                </a:effectLst>
                <a:latin typeface="Times New Roman" panose="02020603050405020304" pitchFamily="18" charset="0"/>
                <a:cs typeface="Times New Roman" panose="02020603050405020304" pitchFamily="18" charset="0"/>
              </a:rPr>
            </a:br>
            <a:r>
              <a:rPr lang="en-US" sz="4000" b="1" dirty="0">
                <a:solidFill>
                  <a:srgbClr val="000000"/>
                </a:solidFill>
                <a:effectLst>
                  <a:glow>
                    <a:schemeClr val="accent1">
                      <a:satMod val="175000"/>
                      <a:alpha val="0"/>
                    </a:schemeClr>
                  </a:glow>
                </a:effectLst>
                <a:latin typeface="Times New Roman" panose="02020603050405020304"/>
                <a:cs typeface="Times New Roman" panose="02020603050405020304"/>
              </a:rPr>
              <a:t>MONITORING SYSTEM</a:t>
            </a:r>
          </a:p>
        </p:txBody>
      </p:sp>
      <p:sp>
        <p:nvSpPr>
          <p:cNvPr id="6" name="Content Placeholder 5"/>
          <p:cNvSpPr>
            <a:spLocks noGrp="1"/>
          </p:cNvSpPr>
          <p:nvPr>
            <p:ph idx="1"/>
          </p:nvPr>
        </p:nvSpPr>
        <p:spPr>
          <a:xfrm>
            <a:off x="457200" y="3744763"/>
            <a:ext cx="8508320" cy="1945824"/>
          </a:xfrm>
        </p:spPr>
        <p:txBody>
          <a:bodyPr vert="horz" lIns="91440" tIns="45720" rIns="91440" bIns="45720" rtlCol="0" anchor="t">
            <a:normAutofit lnSpcReduction="10000"/>
          </a:bodyPr>
          <a:lstStyle/>
          <a:p>
            <a:pPr marL="0" indent="0">
              <a:buNone/>
            </a:pPr>
            <a:r>
              <a:rPr lang="en-US" sz="2000" b="1" dirty="0">
                <a:ln w="22225">
                  <a:solidFill>
                    <a:schemeClr val="accent2"/>
                  </a:solidFill>
                  <a:prstDash val="solid"/>
                </a:ln>
                <a:solidFill>
                  <a:schemeClr val="accent2"/>
                </a:solidFill>
                <a:effectLst>
                  <a:reflection blurRad="6350" stA="60000" endA="900" endPos="58000" dir="5400000" sy="-100000" algn="bl" rotWithShape="0"/>
                </a:effectLst>
                <a:latin typeface="Times New Roman" panose="02020603050405020304" pitchFamily="18" charset="0"/>
                <a:cs typeface="Times New Roman" panose="02020603050405020304" pitchFamily="18" charset="0"/>
              </a:rPr>
              <a:t>PROJECT TEAM :                                                    </a:t>
            </a:r>
            <a:r>
              <a:rPr lang="en-US" sz="2000" b="1" dirty="0">
                <a:ln w="22225">
                  <a:solidFill>
                    <a:schemeClr val="accent2"/>
                  </a:solidFill>
                  <a:prstDash val="solid"/>
                </a:ln>
                <a:solidFill>
                  <a:srgbClr val="FF0000"/>
                </a:solidFill>
                <a:effectLst>
                  <a:reflection blurRad="6350" stA="60000" endA="900" endPos="58000" dir="5400000" sy="-100000" algn="bl" rotWithShape="0"/>
                </a:effectLst>
                <a:latin typeface="Times New Roman" panose="02020603050405020304" pitchFamily="18" charset="0"/>
                <a:cs typeface="Times New Roman" panose="02020603050405020304" pitchFamily="18" charset="0"/>
              </a:rPr>
              <a:t>PROJECT GUIDE :</a:t>
            </a:r>
          </a:p>
          <a:p>
            <a:pPr marL="0" indent="0">
              <a:buNone/>
            </a:pPr>
            <a:endParaRPr lang="en-US" sz="2000" b="1" dirty="0">
              <a:solidFill>
                <a:srgbClr val="C00000"/>
              </a:solidFill>
              <a:effectLst>
                <a:reflection blurRad="6350" stA="55000" endA="300" endPos="45500" dir="5400000" sy="-100000" algn="bl" rotWithShape="0"/>
              </a:effectLst>
              <a:latin typeface="Times New Roman" panose="02020603050405020304" pitchFamily="18" charset="0"/>
              <a:cs typeface="Times New Roman" panose="02020603050405020304" pitchFamily="18" charset="0"/>
            </a:endParaRPr>
          </a:p>
          <a:p>
            <a:pPr marL="0" indent="0">
              <a:buNone/>
            </a:pPr>
            <a:r>
              <a:rPr lang="en-US" sz="18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1.P. LOKESH - 20BQ1A04C9                                              MR. M. SRINIVASA RAO</a:t>
            </a:r>
          </a:p>
          <a:p>
            <a:pPr marL="0" indent="0">
              <a:buNone/>
            </a:pPr>
            <a:r>
              <a:rPr lang="en-US" sz="18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2.S.BALAJI - 21BQ5A0419                                                              Assistant Professor</a:t>
            </a:r>
          </a:p>
          <a:p>
            <a:pPr marL="0" indent="0">
              <a:buNone/>
            </a:pPr>
            <a:r>
              <a:rPr lang="en-US" sz="18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3.T.SUJITH - 20BQ1A04H2                                                                             M.TECH</a:t>
            </a:r>
          </a:p>
          <a:p>
            <a:pPr marL="0" indent="0">
              <a:buNone/>
            </a:pPr>
            <a:r>
              <a:rPr lang="en-US" sz="18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4.U.MARIYA BABU - 20BQ1A04H5</a:t>
            </a:r>
          </a:p>
        </p:txBody>
      </p:sp>
      <p:sp>
        <p:nvSpPr>
          <p:cNvPr id="3" name="AutoShape 2"/>
          <p:cNvSpPr>
            <a:spLocks noChangeAspect="1" noChangeArrowheads="1"/>
          </p:cNvSpPr>
          <p:nvPr/>
        </p:nvSpPr>
        <p:spPr bwMode="auto">
          <a:xfrm>
            <a:off x="4419600" y="3276600"/>
            <a:ext cx="236294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lstStyle/>
          <a:p>
            <a:endParaRPr lang="en-IN"/>
          </a:p>
        </p:txBody>
      </p:sp>
      <p:pic>
        <p:nvPicPr>
          <p:cNvPr id="4" name="Picture 3"/>
          <p:cNvPicPr>
            <a:picLocks noChangeAspect="1"/>
          </p:cNvPicPr>
          <p:nvPr/>
        </p:nvPicPr>
        <p:blipFill>
          <a:blip r:embed="rId2"/>
          <a:stretch>
            <a:fillRect/>
          </a:stretch>
        </p:blipFill>
        <p:spPr>
          <a:xfrm>
            <a:off x="238217" y="357666"/>
            <a:ext cx="7760563" cy="80974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CIRCUIT DIAGRAM</a:t>
            </a: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714805" y="1483743"/>
            <a:ext cx="7997874" cy="44729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818" y="136404"/>
            <a:ext cx="8478982" cy="876470"/>
          </a:xfrm>
          <a:effectLst>
            <a:outerShdw dist="50800" sx="1000" sy="1000" algn="ctr" rotWithShape="0">
              <a:srgbClr val="000000"/>
            </a:outerShdw>
            <a:reflection endPos="0" dist="50800" dir="5400000" sy="-100000" algn="bl" rotWithShape="0"/>
          </a:effectLst>
        </p:spPr>
        <p:txBody>
          <a:bodyPr>
            <a:normAutofit/>
          </a:bodyPr>
          <a:lstStyle/>
          <a:p>
            <a:pPr algn="l"/>
            <a:r>
              <a:rPr lang="en-US" sz="3200" b="1" dirty="0">
                <a:latin typeface="Times New Roman" panose="02020603050405020304" pitchFamily="18" charset="0"/>
                <a:cs typeface="Times New Roman" panose="02020603050405020304" pitchFamily="18" charset="0"/>
              </a:rPr>
              <a:t>CLOUD INTEGRATION :</a:t>
            </a:r>
          </a:p>
        </p:txBody>
      </p:sp>
      <p:sp>
        <p:nvSpPr>
          <p:cNvPr id="3" name="Content Placeholder 2"/>
          <p:cNvSpPr>
            <a:spLocks noGrp="1"/>
          </p:cNvSpPr>
          <p:nvPr>
            <p:ph idx="1"/>
          </p:nvPr>
        </p:nvSpPr>
        <p:spPr>
          <a:xfrm>
            <a:off x="207818" y="1393447"/>
            <a:ext cx="4987636" cy="4111613"/>
          </a:xfrm>
        </p:spPr>
        <p:txBody>
          <a:bodyPr vert="horz" lIns="91440" tIns="45720" rIns="91440" bIns="45720" rtlCol="0" anchor="t">
            <a:noAutofit/>
          </a:bodyPr>
          <a:lstStyle/>
          <a:p>
            <a:pPr algn="just"/>
            <a:r>
              <a:rPr lang="en-GB" sz="1800" dirty="0">
                <a:latin typeface="Times New Roman" panose="02020603050405020304" pitchFamily="18" charset="0"/>
                <a:cs typeface="Times New Roman" panose="02020603050405020304" pitchFamily="18" charset="0"/>
              </a:rPr>
              <a:t>As data is acquired from the sensors, it is seamlessly transmitted to a cloud platform for storage and visualization.</a:t>
            </a:r>
          </a:p>
          <a:p>
            <a:pPr algn="just"/>
            <a:r>
              <a:rPr lang="en-GB" sz="1800" dirty="0">
                <a:latin typeface="Times New Roman" panose="02020603050405020304" pitchFamily="18" charset="0"/>
                <a:cs typeface="Times New Roman" panose="02020603050405020304" pitchFamily="18" charset="0"/>
              </a:rPr>
              <a:t>Cloud platforms play a vital role in managing and making data accessible from virtually anywhere.</a:t>
            </a:r>
          </a:p>
          <a:p>
            <a:pPr algn="just"/>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ThingSpeak</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allows you to aggregate, visualize and analyze live data streams in the cloud. </a:t>
            </a:r>
          </a:p>
          <a:p>
            <a:pPr algn="just"/>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Visualize your sensor data in real-time.</a:t>
            </a:r>
          </a:p>
          <a:p>
            <a:pPr algn="just"/>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Run your IoT analytics automatically based on schedules or events.</a:t>
            </a:r>
            <a:endParaRPr lang="en-GB" sz="1800" dirty="0">
              <a:latin typeface="Times New Roman" panose="02020603050405020304" pitchFamily="18" charset="0"/>
              <a:cs typeface="Times New Roman" panose="02020603050405020304" pitchFamily="18" charset="0"/>
            </a:endParaRPr>
          </a:p>
          <a:p>
            <a:pPr algn="just"/>
            <a:r>
              <a:rPr lang="en-GB" sz="1800" dirty="0">
                <a:latin typeface="Times New Roman" panose="02020603050405020304" pitchFamily="18" charset="0"/>
                <a:cs typeface="Times New Roman" panose="02020603050405020304" pitchFamily="18" charset="0"/>
              </a:rPr>
              <a:t>It provides a user-friendly interface for data visualization and management.</a:t>
            </a:r>
          </a:p>
          <a:p>
            <a:endParaRPr lang="en-GB" sz="1800" dirty="0">
              <a:latin typeface="Times New Roman" panose="02020603050405020304" pitchFamily="18" charset="0"/>
              <a:cs typeface="Times New Roman" panose="02020603050405020304" pitchFamily="18" charset="0"/>
            </a:endParaRPr>
          </a:p>
          <a:p>
            <a:pPr marL="0" indent="0" algn="just">
              <a:buNone/>
            </a:pPr>
            <a:endParaRPr lang="en-US" sz="1800" b="1" i="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221108" y="5327780"/>
            <a:ext cx="8589818" cy="923330"/>
          </a:xfrm>
          <a:prstGeom prst="rect">
            <a:avLst/>
          </a:prstGeom>
          <a:noFill/>
        </p:spPr>
        <p:txBody>
          <a:bodyPr wrap="square" rtlCol="0">
            <a:spAutoFit/>
          </a:bodyPr>
          <a:lstStyle/>
          <a:p>
            <a:pPr algn="just"/>
            <a:endParaRPr lang="en-GB"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 Data can be organized into feeds, making it easy to track different energy parameters over        time.</a:t>
            </a:r>
          </a:p>
        </p:txBody>
      </p:sp>
      <p:pic>
        <p:nvPicPr>
          <p:cNvPr id="4" name="Picture 3" descr="Electric Imp to ThingSpeak Internet of Things"/>
          <p:cNvPicPr>
            <a:picLocks noChangeAspect="1"/>
          </p:cNvPicPr>
          <p:nvPr/>
        </p:nvPicPr>
        <p:blipFill>
          <a:blip r:embed="rId2" r:link="rId3" cstate="print"/>
          <a:srcRect/>
          <a:stretch>
            <a:fillRect/>
          </a:stretch>
        </p:blipFill>
        <p:spPr bwMode="auto">
          <a:xfrm>
            <a:off x="5349702" y="2235924"/>
            <a:ext cx="3586480" cy="186880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56" y="1315646"/>
            <a:ext cx="3840481" cy="4494311"/>
          </a:xfrm>
        </p:spPr>
        <p:txBody>
          <a:bodyPr>
            <a:noAutofit/>
          </a:bodyPr>
          <a:lstStyle/>
          <a:p>
            <a:pPr algn="just"/>
            <a:r>
              <a:rPr lang="en-GB" sz="2400" dirty="0">
                <a:latin typeface="Times New Roman" panose="02020603050405020304" pitchFamily="18" charset="0"/>
                <a:cs typeface="Times New Roman" panose="02020603050405020304" pitchFamily="18" charset="0"/>
              </a:rPr>
              <a:t>The collected data is then processed and visualized using a web-based interface, allowing users to track their energy consumption, set energy-saving goals, and receive notifications or alerts for abnormal usage.</a:t>
            </a:r>
            <a:r>
              <a:rPr lang="en-IN" sz="2400" dirty="0">
                <a:latin typeface="Times New Roman" panose="02020603050405020304" pitchFamily="18" charset="0"/>
                <a:cs typeface="Times New Roman" panose="02020603050405020304" pitchFamily="18" charset="0"/>
              </a:rPr>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r>
            <a:br>
              <a:rPr lang="en-IN"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4505824" y="1275136"/>
            <a:ext cx="4445389" cy="4557932"/>
          </a:xfrm>
          <a:prstGeom prst="rect">
            <a:avLst/>
          </a:prstGeom>
        </p:spPr>
      </p:pic>
      <p:pic>
        <p:nvPicPr>
          <p:cNvPr id="3" name="Picture 2"/>
          <p:cNvPicPr>
            <a:picLocks noChangeAspect="1"/>
          </p:cNvPicPr>
          <p:nvPr/>
        </p:nvPicPr>
        <p:blipFill>
          <a:blip r:embed="rId3"/>
          <a:stretch>
            <a:fillRect/>
          </a:stretch>
        </p:blipFill>
        <p:spPr>
          <a:xfrm>
            <a:off x="4436168" y="1024933"/>
            <a:ext cx="4584700" cy="53879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ADVANTAGES :</a:t>
            </a:r>
            <a:endParaRPr lang="en-US" sz="3200" b="1" dirty="0"/>
          </a:p>
        </p:txBody>
      </p:sp>
      <p:sp>
        <p:nvSpPr>
          <p:cNvPr id="3" name="Content Placeholder 2"/>
          <p:cNvSpPr>
            <a:spLocks noGrp="1"/>
          </p:cNvSpPr>
          <p:nvPr>
            <p:ph idx="1"/>
          </p:nvPr>
        </p:nvSpPr>
        <p:spPr/>
        <p:txBody>
          <a:bodyPr>
            <a:normAutofit/>
          </a:bodyPr>
          <a:lstStyle/>
          <a:p>
            <a:pPr marL="0" lvl="0" indent="0" eaLnBrk="0" fontAlgn="base" hangingPunct="0">
              <a:spcBef>
                <a:spcPct val="0"/>
              </a:spcBef>
              <a:spcAft>
                <a:spcPct val="0"/>
              </a:spcAft>
              <a:buNone/>
            </a:pPr>
            <a:r>
              <a:rPr lang="en-US" altLang="en-US" dirty="0">
                <a:solidFill>
                  <a:srgbClr val="000000"/>
                </a:solidFill>
                <a:latin typeface="Times New Roman" panose="02020603050405020304" pitchFamily="18" charset="0"/>
                <a:cs typeface="Times New Roman" panose="02020603050405020304" pitchFamily="18" charset="0"/>
              </a:rPr>
              <a:t>1.</a:t>
            </a:r>
            <a:r>
              <a:rPr lang="en-US" altLang="en-US" sz="2800" dirty="0">
                <a:solidFill>
                  <a:srgbClr val="000000"/>
                </a:solidFill>
                <a:latin typeface="Times New Roman" panose="02020603050405020304" pitchFamily="18" charset="0"/>
                <a:cs typeface="Times New Roman" panose="02020603050405020304" pitchFamily="18" charset="0"/>
              </a:rPr>
              <a:t>Energy Efficiency</a:t>
            </a:r>
          </a:p>
          <a:p>
            <a:pPr marL="0" lvl="0" indent="0" eaLnBrk="0" fontAlgn="base" hangingPunct="0">
              <a:spcBef>
                <a:spcPct val="0"/>
              </a:spcBef>
              <a:spcAft>
                <a:spcPct val="0"/>
              </a:spcAft>
              <a:buFontTx/>
              <a:buAutoNum type="arabicPeriod" startAt="2"/>
            </a:pPr>
            <a:r>
              <a:rPr lang="en-US" altLang="en-US" sz="2800" dirty="0">
                <a:solidFill>
                  <a:srgbClr val="000000"/>
                </a:solidFill>
                <a:latin typeface="Times New Roman" panose="02020603050405020304" pitchFamily="18" charset="0"/>
                <a:cs typeface="Times New Roman" panose="02020603050405020304" pitchFamily="18" charset="0"/>
              </a:rPr>
              <a:t>Cost Savings</a:t>
            </a:r>
          </a:p>
          <a:p>
            <a:pPr marL="0" lvl="0" indent="0" eaLnBrk="0" fontAlgn="base" hangingPunct="0">
              <a:spcBef>
                <a:spcPct val="0"/>
              </a:spcBef>
              <a:spcAft>
                <a:spcPct val="0"/>
              </a:spcAft>
              <a:buFontTx/>
              <a:buAutoNum type="arabicPeriod" startAt="3"/>
            </a:pPr>
            <a:r>
              <a:rPr lang="en-US" altLang="en-US" sz="2800" dirty="0">
                <a:solidFill>
                  <a:srgbClr val="000000"/>
                </a:solidFill>
                <a:latin typeface="Times New Roman" panose="02020603050405020304" pitchFamily="18" charset="0"/>
                <a:cs typeface="Times New Roman" panose="02020603050405020304" pitchFamily="18" charset="0"/>
              </a:rPr>
              <a:t>Remote Monitoring</a:t>
            </a:r>
          </a:p>
          <a:p>
            <a:pPr marL="0" lvl="0" indent="0" eaLnBrk="0" fontAlgn="base" hangingPunct="0">
              <a:spcBef>
                <a:spcPct val="0"/>
              </a:spcBef>
              <a:spcAft>
                <a:spcPct val="0"/>
              </a:spcAft>
              <a:buFontTx/>
              <a:buAutoNum type="arabicPeriod" startAt="4"/>
            </a:pPr>
            <a:r>
              <a:rPr lang="en-US" altLang="en-US" sz="2800" dirty="0">
                <a:solidFill>
                  <a:srgbClr val="000000"/>
                </a:solidFill>
                <a:latin typeface="Times New Roman" panose="02020603050405020304" pitchFamily="18" charset="0"/>
                <a:cs typeface="Times New Roman" panose="02020603050405020304" pitchFamily="18" charset="0"/>
              </a:rPr>
              <a:t>Demand Response</a:t>
            </a:r>
          </a:p>
          <a:p>
            <a:pPr marL="0" lvl="0" indent="0" eaLnBrk="0" fontAlgn="base" hangingPunct="0">
              <a:spcBef>
                <a:spcPct val="0"/>
              </a:spcBef>
              <a:spcAft>
                <a:spcPct val="0"/>
              </a:spcAft>
              <a:buFontTx/>
              <a:buAutoNum type="arabicPeriod" startAt="5"/>
            </a:pPr>
            <a:r>
              <a:rPr lang="en-US" altLang="en-US" sz="2800" dirty="0">
                <a:solidFill>
                  <a:srgbClr val="000000"/>
                </a:solidFill>
                <a:latin typeface="Times New Roman" panose="02020603050405020304" pitchFamily="18" charset="0"/>
                <a:cs typeface="Times New Roman" panose="02020603050405020304" pitchFamily="18" charset="0"/>
              </a:rPr>
              <a:t>Predictive Maintenance</a:t>
            </a:r>
          </a:p>
          <a:p>
            <a:pPr marL="0" lvl="0" indent="0" eaLnBrk="0" fontAlgn="base" hangingPunct="0">
              <a:spcBef>
                <a:spcPct val="0"/>
              </a:spcBef>
              <a:spcAft>
                <a:spcPct val="0"/>
              </a:spcAft>
              <a:buFontTx/>
              <a:buAutoNum type="arabicPeriod" startAt="6"/>
            </a:pPr>
            <a:r>
              <a:rPr lang="en-US" altLang="en-US" sz="2800" dirty="0">
                <a:solidFill>
                  <a:srgbClr val="000000"/>
                </a:solidFill>
                <a:latin typeface="Times New Roman" panose="02020603050405020304" pitchFamily="18" charset="0"/>
                <a:cs typeface="Times New Roman" panose="02020603050405020304" pitchFamily="18" charset="0"/>
              </a:rPr>
              <a:t>Data-Driven Decisions</a:t>
            </a:r>
            <a:r>
              <a:rPr lang="en-US" altLang="en-US" dirty="0">
                <a:solidFill>
                  <a:srgbClr val="000000"/>
                </a:solidFill>
                <a:latin typeface="Times New Roman" panose="02020603050405020304" pitchFamily="18" charset="0"/>
                <a:cs typeface="Times New Roman" panose="02020603050405020304" pitchFamily="18" charset="0"/>
              </a:rPr>
              <a:t/>
            </a:r>
            <a:br>
              <a:rPr lang="en-US" altLang="en-US" dirty="0">
                <a:solidFill>
                  <a:srgbClr val="000000"/>
                </a:solidFill>
                <a:latin typeface="Times New Roman" panose="02020603050405020304" pitchFamily="18" charset="0"/>
                <a:cs typeface="Times New Roman" panose="02020603050405020304" pitchFamily="18" charset="0"/>
              </a:rPr>
            </a:br>
            <a:endParaRPr lang="en-US" alt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3381"/>
            <a:ext cx="8229600" cy="1143000"/>
          </a:xfrm>
          <a:effectLst>
            <a:reflection endPos="0" dist="12700" dir="5400000" sy="-100000" algn="bl" rotWithShape="0"/>
            <a:softEdge rad="0"/>
          </a:effectLst>
        </p:spPr>
        <p:txBody>
          <a:bodyPr>
            <a:normAutofit/>
          </a:bodyPr>
          <a:lstStyle/>
          <a:p>
            <a:r>
              <a:rPr lang="en-US" sz="3200" b="1" dirty="0">
                <a:effectLst>
                  <a:reflection blurRad="6350" endPos="0" dir="5400000" sy="-100000" algn="bl" rotWithShape="0"/>
                </a:effectLst>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457199" y="997761"/>
            <a:ext cx="8433583" cy="5626974"/>
          </a:xfrm>
        </p:spPr>
        <p:txBody>
          <a:bodyPr vert="horz" lIns="91440" tIns="45720" rIns="91440" bIns="45720" rtlCol="0" anchor="t">
            <a:noAutofit/>
          </a:bodyPr>
          <a:lstStyle/>
          <a:p>
            <a:pPr marL="0" indent="0" algn="just">
              <a:buNone/>
            </a:pPr>
            <a:r>
              <a:rPr lang="en-GB" sz="2800" dirty="0">
                <a:latin typeface="Times New Roman" panose="02020603050405020304" pitchFamily="18" charset="0"/>
                <a:cs typeface="Times New Roman" panose="02020603050405020304" pitchFamily="18" charset="0"/>
              </a:rPr>
              <a:t>	</a:t>
            </a:r>
          </a:p>
          <a:p>
            <a:pPr marL="0" indent="0" algn="just">
              <a:buNone/>
            </a:pPr>
            <a:r>
              <a:rPr lang="en-GB" sz="2800" dirty="0">
                <a:latin typeface="Times New Roman" panose="02020603050405020304" pitchFamily="18" charset="0"/>
                <a:cs typeface="Times New Roman" panose="02020603050405020304" pitchFamily="18" charset="0"/>
              </a:rPr>
              <a:t>	By identifying energy wastage and encouraging responsible energy usage, they contribute to both environmental sustainability and financial savings. As technology continues to evolve, addressing these challenges and maximizing the advantages of smart energy monitoring systems will be essential in realizing their full potential and creating a more energy-conscious and sustainable future.</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Lightbulb Brightening Dark - Free Powerpoint Template"/>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a:xfrm>
            <a:off x="576914" y="1110342"/>
            <a:ext cx="8046156" cy="457200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a:latin typeface="Times New Roman" panose="02020603050405020304" pitchFamily="18" charset="0"/>
                <a:cs typeface="Times New Roman" panose="02020603050405020304" pitchFamily="18" charset="0"/>
              </a:rPr>
              <a:t>CONTENTS</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GB" sz="2800"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BLOCK </a:t>
            </a:r>
            <a:r>
              <a:rPr lang="en-GB" sz="2800" dirty="0">
                <a:latin typeface="Times New Roman" panose="02020603050405020304" pitchFamily="18" charset="0"/>
                <a:cs typeface="Times New Roman" panose="02020603050405020304" pitchFamily="18" charset="0"/>
              </a:rPr>
              <a:t>DIAGRAM</a:t>
            </a:r>
          </a:p>
          <a:p>
            <a:pPr>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FLOW CHART</a:t>
            </a:r>
          </a:p>
          <a:p>
            <a:pPr>
              <a:buFont typeface="Wingdings" panose="05000000000000000000" pitchFamily="2" charset="2"/>
              <a:buChar char="Ø"/>
            </a:pPr>
            <a:r>
              <a:rPr lang="en-IN" sz="2800" dirty="0" smtClean="0">
                <a:latin typeface="Times New Roman" panose="02020603050405020304" pitchFamily="18" charset="0"/>
                <a:cs typeface="Times New Roman" panose="02020603050405020304" pitchFamily="18" charset="0"/>
              </a:rPr>
              <a:t>COMPONENTS</a:t>
            </a:r>
          </a:p>
          <a:p>
            <a:pPr>
              <a:buFont typeface="Wingdings" panose="05000000000000000000" pitchFamily="2" charset="2"/>
              <a:buChar char="Ø"/>
            </a:pPr>
            <a:r>
              <a:rPr lang="en-US" sz="2800">
                <a:latin typeface="Times New Roman" panose="02020603050405020304" pitchFamily="18" charset="0"/>
                <a:cs typeface="Times New Roman" panose="02020603050405020304" pitchFamily="18" charset="0"/>
              </a:rPr>
              <a:t>CIRCUIT </a:t>
            </a:r>
            <a:r>
              <a:rPr lang="en-US" sz="2800" smtClean="0">
                <a:latin typeface="Times New Roman" panose="02020603050405020304" pitchFamily="18" charset="0"/>
                <a:cs typeface="Times New Roman" panose="02020603050405020304" pitchFamily="18" charset="0"/>
              </a:rPr>
              <a:t>DIAGRAM</a:t>
            </a:r>
            <a:endParaRPr lang="en-IN"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CLOUD INTEGRATION</a:t>
            </a:r>
          </a:p>
          <a:p>
            <a:pPr>
              <a:buFont typeface="Wingdings" panose="05000000000000000000" pitchFamily="2" charset="2"/>
              <a:buChar char="Ø"/>
            </a:pPr>
            <a:r>
              <a:rPr lang="en-GB" sz="2800" dirty="0" smtClean="0">
                <a:latin typeface="Times New Roman" panose="02020603050405020304" pitchFamily="18" charset="0"/>
                <a:cs typeface="Times New Roman" panose="02020603050405020304" pitchFamily="18" charset="0"/>
              </a:rPr>
              <a:t>ADVANTAGES</a:t>
            </a:r>
            <a:endParaRPr lang="en-GB"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sz="2800" dirty="0">
                <a:latin typeface="Times New Roman" panose="02020603050405020304" pitchFamily="18" charset="0"/>
                <a:cs typeface="Times New Roman" panose="02020603050405020304" pitchFamily="18" charset="0"/>
              </a:rPr>
              <a:t>CONCLUSION </a:t>
            </a:r>
            <a:endParaRPr lang="en-IN"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outerShdw dist="50800" sx="1000" sy="1000" algn="ctr" rotWithShape="0">
              <a:srgbClr val="000000"/>
            </a:outerShdw>
            <a:reflection endPos="0" dist="50800" dir="5400000" sy="-100000" algn="bl" rotWithShape="0"/>
          </a:effectLst>
        </p:spPr>
        <p:txBody>
          <a:bodyPr>
            <a:normAutofit/>
          </a:bodyPr>
          <a:lstStyle/>
          <a:p>
            <a:r>
              <a:rPr lang="en-US" sz="3200" b="1" dirty="0">
                <a:effectLst>
                  <a:reflection endPos="0" dist="50800" dir="5400000" sy="-100000" algn="bl" rotWithShape="0"/>
                </a:effectLst>
                <a:latin typeface="Times New Roman" panose="02020603050405020304" pitchFamily="18" charset="0"/>
                <a:cs typeface="Times New Roman" panose="02020603050405020304" pitchFamily="18" charset="0"/>
              </a:rPr>
              <a:t>INTRODUCTION</a:t>
            </a:r>
            <a:endParaRPr lang="en-IN" sz="3200" b="1" dirty="0">
              <a:latin typeface="Times New Roman" panose="02020603050405020304"/>
              <a:cs typeface="Calibri" panose="020F0502020204030204"/>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lgn="just"/>
            <a:r>
              <a:rPr lang="en-GB" dirty="0">
                <a:latin typeface="Times New Roman" panose="02020603050405020304" pitchFamily="18" charset="0"/>
                <a:cs typeface="Times New Roman" panose="02020603050405020304" pitchFamily="18" charset="0"/>
              </a:rPr>
              <a:t>The objective is to create a system that can monitor and analyze energy consumption in real-time, providing users with valuable insights into their energy usage patterns. </a:t>
            </a:r>
          </a:p>
          <a:p>
            <a:pPr marL="0" indent="0" algn="just"/>
            <a:r>
              <a:rPr lang="en-GB" dirty="0">
                <a:latin typeface="Times New Roman" panose="02020603050405020304" pitchFamily="18" charset="0"/>
                <a:cs typeface="Times New Roman" panose="02020603050405020304" pitchFamily="18" charset="0"/>
              </a:rPr>
              <a:t>The energy monitor collects data from various sources, such as electricity meters and smart plugs. </a:t>
            </a:r>
          </a:p>
          <a:p>
            <a:pPr marL="0" indent="0" algn="just">
              <a:buNone/>
            </a:pPr>
            <a:endParaRPr lang="en-US" sz="1800" i="1" dirty="0">
              <a:latin typeface="Times New Roman" panose="02020603050405020304"/>
              <a:cs typeface="Calibri" panose="020F0502020204030204"/>
            </a:endParaRPr>
          </a:p>
          <a:p>
            <a:pPr marL="0" indent="0" algn="just">
              <a:buNone/>
            </a:pPr>
            <a:endParaRPr lang="en-US" sz="1800" i="1" dirty="0">
              <a:latin typeface="Times New Roman" panose="02020603050405020304"/>
              <a:cs typeface="Calibri" panose="020F050202020403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a:latin typeface="Times New Roman" panose="02020603050405020304" pitchFamily="18" charset="0"/>
                <a:cs typeface="Times New Roman" panose="02020603050405020304" pitchFamily="18" charset="0"/>
              </a:rPr>
              <a:t>ABSTRACT</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0000" lnSpcReduction="20000"/>
          </a:bodyPr>
          <a:lstStyle/>
          <a:p>
            <a:pPr marL="0" indent="0" algn="just">
              <a:buNone/>
            </a:pPr>
            <a:r>
              <a:rPr lang="en-US" sz="3200" i="1" dirty="0">
                <a:latin typeface="Times New Roman" panose="02020603050405020304" pitchFamily="18" charset="0"/>
                <a:ea typeface="+mn-lt"/>
                <a:cs typeface="Times New Roman" panose="02020603050405020304" pitchFamily="18" charset="0"/>
              </a:rPr>
              <a:t> </a:t>
            </a:r>
            <a:r>
              <a:rPr lang="en-US" i="1" dirty="0">
                <a:latin typeface="Times New Roman" panose="02020603050405020304" pitchFamily="18" charset="0"/>
                <a:ea typeface="+mn-lt"/>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This </a:t>
            </a:r>
            <a:r>
              <a:rPr lang="en-US" sz="3200" dirty="0">
                <a:latin typeface="Times New Roman" panose="02020603050405020304" pitchFamily="18" charset="0"/>
                <a:cs typeface="Times New Roman" panose="02020603050405020304" pitchFamily="18" charset="0"/>
              </a:rPr>
              <a:t>project focuses on the development of an IOT-based smart energy monitor using a Raspberry Pi. The objective is to create a system that can monitor and analyze energy consumption in real-time, providing users with valuable insights into their energy usage patterns. By leveraging the capabilities of the Raspberry Pi, along with additional sensors and communication modules, the energy monitor collects data from various sources, such as electricity meters and smart plugs. The collected data is then processed and visualized using a web-based interface, allowing users to track their energy consumption, set energy-saving goals, and receive notifications or alerts for abnormal usage. The IOT aspect enables remote monitoring and control, enabling users to access and manage the system from anywhere using their smart phones or other devices. This project showcases the potential of Raspberry Pi and IOT technologies in creating energy-efficient solutions and promoting sustainable practices.</a:t>
            </a:r>
            <a:endParaRPr lang="en-US" sz="3200" i="1"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sz="3200" i="1" dirty="0">
                <a:latin typeface="Times New Roman" panose="02020603050405020304" pitchFamily="18" charset="0"/>
                <a:ea typeface="+mn-lt"/>
                <a:cs typeface="Times New Roman" panose="02020603050405020304" pitchFamily="18" charset="0"/>
              </a:rPr>
              <a:t>      </a:t>
            </a:r>
            <a:r>
              <a:rPr lang="en-US" sz="3200" dirty="0">
                <a:latin typeface="Times New Roman" panose="02020603050405020304" pitchFamily="18" charset="0"/>
                <a:ea typeface="+mn-lt"/>
                <a:cs typeface="Times New Roman" panose="02020603050405020304" pitchFamily="18" charset="0"/>
              </a:rPr>
              <a:t> </a:t>
            </a:r>
            <a:endParaRPr lang="en-IN" dirty="0"/>
          </a:p>
        </p:txBody>
      </p:sp>
      <p:sp>
        <p:nvSpPr>
          <p:cNvPr id="4" name="Rectangle 3"/>
          <p:cNvSpPr/>
          <p:nvPr/>
        </p:nvSpPr>
        <p:spPr>
          <a:xfrm>
            <a:off x="718820" y="2218055"/>
            <a:ext cx="1484630" cy="64960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dirty="0">
                <a:solidFill>
                  <a:srgbClr val="FF0000"/>
                </a:solidFill>
              </a:rPr>
              <a:t>Current Sensor</a:t>
            </a:r>
          </a:p>
        </p:txBody>
      </p:sp>
      <p:sp>
        <p:nvSpPr>
          <p:cNvPr id="5" name="Rectangle 4"/>
          <p:cNvSpPr/>
          <p:nvPr/>
        </p:nvSpPr>
        <p:spPr>
          <a:xfrm>
            <a:off x="7272020" y="2969260"/>
            <a:ext cx="1673225" cy="75501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dirty="0" smtClean="0">
                <a:solidFill>
                  <a:srgbClr val="FF0000"/>
                </a:solidFill>
              </a:rPr>
              <a:t>ThingSpeak</a:t>
            </a:r>
            <a:r>
              <a:rPr lang="en-GB" sz="2400" dirty="0" smtClean="0">
                <a:solidFill>
                  <a:srgbClr val="FF0000"/>
                </a:solidFill>
              </a:rPr>
              <a:t> </a:t>
            </a:r>
            <a:endParaRPr lang="en-IN" sz="2400" dirty="0">
              <a:solidFill>
                <a:srgbClr val="FF0000"/>
              </a:solidFill>
            </a:endParaRPr>
          </a:p>
        </p:txBody>
      </p:sp>
      <p:sp>
        <p:nvSpPr>
          <p:cNvPr id="6" name="Rectangle 5"/>
          <p:cNvSpPr/>
          <p:nvPr/>
        </p:nvSpPr>
        <p:spPr>
          <a:xfrm>
            <a:off x="5036820" y="2971165"/>
            <a:ext cx="1500505" cy="75311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dirty="0">
                <a:solidFill>
                  <a:srgbClr val="FF0000"/>
                </a:solidFill>
              </a:rPr>
              <a:t>Raspberry-pi 3B+</a:t>
            </a:r>
            <a:endParaRPr lang="en-IN" sz="2400" b="1" dirty="0">
              <a:solidFill>
                <a:srgbClr val="FF0000"/>
              </a:solidFill>
            </a:endParaRPr>
          </a:p>
        </p:txBody>
      </p:sp>
      <p:sp>
        <p:nvSpPr>
          <p:cNvPr id="7" name="Rectangle 6"/>
          <p:cNvSpPr/>
          <p:nvPr/>
        </p:nvSpPr>
        <p:spPr>
          <a:xfrm>
            <a:off x="2747010" y="3036570"/>
            <a:ext cx="1414780" cy="6223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dirty="0">
                <a:solidFill>
                  <a:srgbClr val="FF0000"/>
                </a:solidFill>
              </a:rPr>
              <a:t>Arduino Uno</a:t>
            </a:r>
          </a:p>
        </p:txBody>
      </p:sp>
      <p:sp>
        <p:nvSpPr>
          <p:cNvPr id="8" name="Rectangle 7"/>
          <p:cNvSpPr/>
          <p:nvPr/>
        </p:nvSpPr>
        <p:spPr>
          <a:xfrm>
            <a:off x="703383" y="3789913"/>
            <a:ext cx="1414585" cy="55489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FF0000"/>
                </a:solidFill>
              </a:rPr>
              <a:t>Voltage</a:t>
            </a:r>
          </a:p>
        </p:txBody>
      </p:sp>
      <p:sp>
        <p:nvSpPr>
          <p:cNvPr id="9" name="Rectangle 8"/>
          <p:cNvSpPr/>
          <p:nvPr/>
        </p:nvSpPr>
        <p:spPr>
          <a:xfrm>
            <a:off x="3864610" y="5436870"/>
            <a:ext cx="1962785" cy="68961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rgbClr val="FF0000"/>
                </a:solidFill>
              </a:rPr>
              <a:t> </a:t>
            </a:r>
            <a:r>
              <a:rPr lang="en-GB" sz="2000" b="1" dirty="0">
                <a:solidFill>
                  <a:srgbClr val="FF0000"/>
                </a:solidFill>
              </a:rPr>
              <a:t>Output Power Display</a:t>
            </a:r>
            <a:r>
              <a:rPr lang="en-GB" sz="1600" b="1" dirty="0">
                <a:solidFill>
                  <a:srgbClr val="FF0000"/>
                </a:solidFill>
              </a:rPr>
              <a:t> </a:t>
            </a:r>
          </a:p>
        </p:txBody>
      </p:sp>
      <p:cxnSp>
        <p:nvCxnSpPr>
          <p:cNvPr id="20" name="Connector: Elbow 19"/>
          <p:cNvCxnSpPr>
            <a:stCxn id="4" idx="3"/>
            <a:endCxn id="7" idx="0"/>
          </p:cNvCxnSpPr>
          <p:nvPr/>
        </p:nvCxnSpPr>
        <p:spPr>
          <a:xfrm>
            <a:off x="2203450" y="2543175"/>
            <a:ext cx="1250950" cy="493395"/>
          </a:xfrm>
          <a:prstGeom prst="bentConnector2">
            <a:avLst/>
          </a:prstGeom>
          <a:ln>
            <a:solidFill>
              <a:schemeClr val="accent6">
                <a:lumMod val="50000"/>
              </a:schemeClr>
            </a:solidFill>
            <a:tailEnd type="triangle" w="med" len="med"/>
          </a:ln>
        </p:spPr>
        <p:style>
          <a:lnRef idx="3">
            <a:schemeClr val="accent1"/>
          </a:lnRef>
          <a:fillRef idx="0">
            <a:srgbClr val="FFFFFF"/>
          </a:fillRef>
          <a:effectRef idx="0">
            <a:srgbClr val="FFFFFF"/>
          </a:effectRef>
          <a:fontRef idx="minor">
            <a:schemeClr val="tx1"/>
          </a:fontRef>
        </p:style>
      </p:cxnSp>
      <p:cxnSp>
        <p:nvCxnSpPr>
          <p:cNvPr id="22" name="Connector: Elbow 21"/>
          <p:cNvCxnSpPr>
            <a:stCxn id="8" idx="3"/>
            <a:endCxn id="7" idx="2"/>
          </p:cNvCxnSpPr>
          <p:nvPr/>
        </p:nvCxnSpPr>
        <p:spPr>
          <a:xfrm flipV="1">
            <a:off x="2118360" y="3658870"/>
            <a:ext cx="1336040" cy="408305"/>
          </a:xfrm>
          <a:prstGeom prst="bentConnector2">
            <a:avLst/>
          </a:prstGeom>
          <a:ln>
            <a:solidFill>
              <a:schemeClr val="accent6">
                <a:lumMod val="50000"/>
              </a:schemeClr>
            </a:solidFill>
            <a:tailEnd type="triangle" w="med" len="med"/>
          </a:ln>
        </p:spPr>
        <p:style>
          <a:lnRef idx="3">
            <a:schemeClr val="accent1"/>
          </a:lnRef>
          <a:fillRef idx="0">
            <a:srgbClr val="FFFFFF"/>
          </a:fillRef>
          <a:effectRef idx="0">
            <a:srgbClr val="FFFFFF"/>
          </a:effectRef>
          <a:fontRef idx="minor">
            <a:schemeClr val="tx1"/>
          </a:fontRef>
        </p:style>
      </p:cxnSp>
      <p:cxnSp>
        <p:nvCxnSpPr>
          <p:cNvPr id="30" name="Connector: Elbow 29"/>
          <p:cNvCxnSpPr>
            <a:stCxn id="5" idx="2"/>
            <a:endCxn id="9" idx="0"/>
          </p:cNvCxnSpPr>
          <p:nvPr/>
        </p:nvCxnSpPr>
        <p:spPr>
          <a:xfrm rot="5400000">
            <a:off x="5621338" y="2949258"/>
            <a:ext cx="1712595" cy="3262630"/>
          </a:xfrm>
          <a:prstGeom prst="bentConnector3">
            <a:avLst>
              <a:gd name="adj1" fmla="val 50000"/>
            </a:avLst>
          </a:prstGeom>
          <a:ln>
            <a:solidFill>
              <a:schemeClr val="accent6">
                <a:lumMod val="50000"/>
              </a:schemeClr>
            </a:solidFill>
            <a:tailEnd type="triangle" w="med" len="med"/>
          </a:ln>
        </p:spPr>
        <p:style>
          <a:lnRef idx="3">
            <a:schemeClr val="accent1"/>
          </a:lnRef>
          <a:fillRef idx="0">
            <a:srgbClr val="FFFFFF"/>
          </a:fillRef>
          <a:effectRef idx="0">
            <a:srgbClr val="FFFFFF"/>
          </a:effectRef>
          <a:fontRef idx="minor">
            <a:schemeClr val="tx1"/>
          </a:fontRef>
        </p:style>
      </p:cxnSp>
      <p:cxnSp>
        <p:nvCxnSpPr>
          <p:cNvPr id="39" name="Straight Arrow Connector 38"/>
          <p:cNvCxnSpPr>
            <a:stCxn id="7" idx="3"/>
            <a:endCxn id="6" idx="1"/>
          </p:cNvCxnSpPr>
          <p:nvPr/>
        </p:nvCxnSpPr>
        <p:spPr>
          <a:xfrm>
            <a:off x="4161698" y="3348012"/>
            <a:ext cx="875030" cy="0"/>
          </a:xfrm>
          <a:prstGeom prst="straightConnector1">
            <a:avLst/>
          </a:prstGeom>
          <a:ln>
            <a:solidFill>
              <a:schemeClr val="accent6">
                <a:lumMod val="50000"/>
              </a:schemeClr>
            </a:solidFill>
            <a:tailEnd type="triangle" w="med" len="med"/>
          </a:ln>
        </p:spPr>
        <p:style>
          <a:lnRef idx="3">
            <a:schemeClr val="accent1"/>
          </a:lnRef>
          <a:fillRef idx="0">
            <a:srgbClr val="FFFFFF"/>
          </a:fillRef>
          <a:effectRef idx="0">
            <a:srgbClr val="FFFFFF"/>
          </a:effectRef>
          <a:fontRef idx="minor">
            <a:schemeClr val="tx1"/>
          </a:fontRef>
        </p:style>
      </p:cxnSp>
      <p:cxnSp>
        <p:nvCxnSpPr>
          <p:cNvPr id="51" name="Straight Arrow Connector 50"/>
          <p:cNvCxnSpPr>
            <a:stCxn id="6" idx="3"/>
            <a:endCxn id="5" idx="1"/>
          </p:cNvCxnSpPr>
          <p:nvPr/>
        </p:nvCxnSpPr>
        <p:spPr>
          <a:xfrm flipV="1">
            <a:off x="6537336" y="3347377"/>
            <a:ext cx="734695" cy="635"/>
          </a:xfrm>
          <a:prstGeom prst="straightConnector1">
            <a:avLst/>
          </a:prstGeom>
          <a:ln>
            <a:solidFill>
              <a:schemeClr val="accent6">
                <a:lumMod val="50000"/>
              </a:schemeClr>
            </a:solidFill>
            <a:tailEnd type="triangle" w="med" len="med"/>
          </a:ln>
        </p:spPr>
        <p:style>
          <a:lnRef idx="3">
            <a:schemeClr val="accent1"/>
          </a:lnRef>
          <a:fillRef idx="0">
            <a:srgbClr val="FFFFFF"/>
          </a:fillRef>
          <a:effectRef idx="0">
            <a:srgbClr val="FFFFFF"/>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4205" y="332740"/>
            <a:ext cx="7909560" cy="6330315"/>
          </a:xfrm>
          <a:ln>
            <a:solidFill>
              <a:schemeClr val="bg1"/>
            </a:solidFill>
          </a:ln>
        </p:spPr>
        <p:style>
          <a:lnRef idx="2">
            <a:schemeClr val="accent1"/>
          </a:lnRef>
          <a:fillRef idx="1">
            <a:schemeClr val="lt1"/>
          </a:fillRef>
          <a:effectRef idx="0">
            <a:schemeClr val="accent1"/>
          </a:effectRef>
          <a:fontRef idx="minor">
            <a:schemeClr val="dk1"/>
          </a:fontRef>
        </p:style>
        <p:txBody>
          <a:bodyPr/>
          <a:lstStyle/>
          <a:p>
            <a:pPr marL="0" indent="0">
              <a:buNone/>
            </a:pPr>
            <a:r>
              <a:rPr lang="en-GB" b="1" dirty="0" smtClean="0">
                <a:latin typeface="Times New Roman" panose="02020603050405020304" pitchFamily="18" charset="0"/>
                <a:cs typeface="Times New Roman" panose="02020603050405020304" pitchFamily="18" charset="0"/>
              </a:rPr>
              <a:t>FLOW CHART:</a:t>
            </a:r>
            <a:endParaRPr lang="en-IN" b="1" dirty="0">
              <a:latin typeface="Times New Roman" panose="02020603050405020304" pitchFamily="18" charset="0"/>
              <a:cs typeface="Times New Roman" panose="02020603050405020304" pitchFamily="18" charset="0"/>
            </a:endParaRPr>
          </a:p>
        </p:txBody>
      </p:sp>
      <p:sp>
        <p:nvSpPr>
          <p:cNvPr id="4" name="Rectangle 3"/>
          <p:cNvSpPr/>
          <p:nvPr/>
        </p:nvSpPr>
        <p:spPr>
          <a:xfrm>
            <a:off x="2743200" y="1175793"/>
            <a:ext cx="3373514" cy="56817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2000" b="1" dirty="0"/>
              <a:t>Energy from single Appliance or Overall  building</a:t>
            </a:r>
          </a:p>
        </p:txBody>
      </p:sp>
      <p:sp>
        <p:nvSpPr>
          <p:cNvPr id="5" name="Rectangle 4"/>
          <p:cNvSpPr/>
          <p:nvPr/>
        </p:nvSpPr>
        <p:spPr>
          <a:xfrm>
            <a:off x="857885" y="3134360"/>
            <a:ext cx="1885315" cy="44259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2000" b="1" dirty="0"/>
              <a:t>Current Sensor</a:t>
            </a:r>
            <a:endParaRPr lang="en-IN" sz="2000" b="1" dirty="0"/>
          </a:p>
        </p:txBody>
      </p:sp>
      <p:sp>
        <p:nvSpPr>
          <p:cNvPr id="6" name="Rectangle 5"/>
          <p:cNvSpPr/>
          <p:nvPr/>
        </p:nvSpPr>
        <p:spPr>
          <a:xfrm>
            <a:off x="6365289" y="3134134"/>
            <a:ext cx="1759258" cy="44240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2000" b="1" dirty="0"/>
              <a:t>Voltage</a:t>
            </a:r>
            <a:r>
              <a:rPr lang="en-GB" dirty="0"/>
              <a:t> </a:t>
            </a:r>
            <a:endParaRPr lang="en-IN" dirty="0"/>
          </a:p>
        </p:txBody>
      </p:sp>
      <p:sp>
        <p:nvSpPr>
          <p:cNvPr id="7" name="Rectangle 6"/>
          <p:cNvSpPr/>
          <p:nvPr/>
        </p:nvSpPr>
        <p:spPr>
          <a:xfrm>
            <a:off x="3591017" y="3767107"/>
            <a:ext cx="1624614" cy="56817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2000" b="1" dirty="0"/>
              <a:t>Arduino Uno</a:t>
            </a:r>
            <a:endParaRPr lang="en-IN" sz="2000" b="1" dirty="0"/>
          </a:p>
        </p:txBody>
      </p:sp>
      <p:sp>
        <p:nvSpPr>
          <p:cNvPr id="8" name="Rectangle 7"/>
          <p:cNvSpPr/>
          <p:nvPr/>
        </p:nvSpPr>
        <p:spPr>
          <a:xfrm>
            <a:off x="3355759" y="4852380"/>
            <a:ext cx="2095130" cy="56817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2000" b="1" dirty="0"/>
              <a:t>Raspberry-pi 3 B+</a:t>
            </a:r>
            <a:endParaRPr lang="en-IN" sz="2000" b="1" dirty="0"/>
          </a:p>
        </p:txBody>
      </p:sp>
      <p:sp>
        <p:nvSpPr>
          <p:cNvPr id="10" name="Rectangle 9"/>
          <p:cNvSpPr/>
          <p:nvPr/>
        </p:nvSpPr>
        <p:spPr>
          <a:xfrm>
            <a:off x="3355759" y="5884385"/>
            <a:ext cx="2095131" cy="56817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2000" b="1" dirty="0" smtClean="0"/>
              <a:t>ThingSpeak </a:t>
            </a:r>
            <a:endParaRPr lang="en-IN" sz="2000" b="1" dirty="0"/>
          </a:p>
        </p:txBody>
      </p:sp>
      <p:sp>
        <p:nvSpPr>
          <p:cNvPr id="11" name="Rectangle 10"/>
          <p:cNvSpPr/>
          <p:nvPr/>
        </p:nvSpPr>
        <p:spPr>
          <a:xfrm>
            <a:off x="6996430" y="5798820"/>
            <a:ext cx="1698625" cy="7689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b="1" dirty="0"/>
              <a:t>Output Power</a:t>
            </a:r>
          </a:p>
          <a:p>
            <a:pPr algn="ctr"/>
            <a:r>
              <a:rPr lang="en-GB" b="1" dirty="0"/>
              <a:t>Display</a:t>
            </a:r>
            <a:endParaRPr lang="en-IN" b="1" dirty="0"/>
          </a:p>
        </p:txBody>
      </p:sp>
      <p:sp>
        <p:nvSpPr>
          <p:cNvPr id="12" name="Rectangle 11"/>
          <p:cNvSpPr/>
          <p:nvPr/>
        </p:nvSpPr>
        <p:spPr>
          <a:xfrm>
            <a:off x="3244788" y="2288975"/>
            <a:ext cx="2370338" cy="56817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b="1" dirty="0"/>
              <a:t>Inputs from smart plugs or energy meters</a:t>
            </a:r>
          </a:p>
        </p:txBody>
      </p:sp>
      <p:cxnSp>
        <p:nvCxnSpPr>
          <p:cNvPr id="27" name="Straight Arrow Connector 26"/>
          <p:cNvCxnSpPr>
            <a:stCxn id="4" idx="2"/>
            <a:endCxn id="12" idx="0"/>
          </p:cNvCxnSpPr>
          <p:nvPr/>
        </p:nvCxnSpPr>
        <p:spPr>
          <a:xfrm>
            <a:off x="4429957" y="1743964"/>
            <a:ext cx="0" cy="545011"/>
          </a:xfrm>
          <a:prstGeom prst="straightConnector1">
            <a:avLst/>
          </a:prstGeom>
          <a:ln>
            <a:solidFill>
              <a:srgbClr val="FF0000"/>
            </a:solidFill>
            <a:tailEnd type="triangle" w="med" len="med"/>
          </a:ln>
        </p:spPr>
        <p:style>
          <a:lnRef idx="3">
            <a:schemeClr val="accent2"/>
          </a:lnRef>
          <a:fillRef idx="0">
            <a:srgbClr val="FFFFFF"/>
          </a:fillRef>
          <a:effectRef idx="0">
            <a:srgbClr val="FFFFFF"/>
          </a:effectRef>
          <a:fontRef idx="minor">
            <a:schemeClr val="tx1"/>
          </a:fontRef>
        </p:style>
      </p:cxnSp>
      <p:cxnSp>
        <p:nvCxnSpPr>
          <p:cNvPr id="34" name="Straight Arrow Connector 33"/>
          <p:cNvCxnSpPr>
            <a:stCxn id="12" idx="3"/>
          </p:cNvCxnSpPr>
          <p:nvPr/>
        </p:nvCxnSpPr>
        <p:spPr>
          <a:xfrm>
            <a:off x="5615126" y="2573061"/>
            <a:ext cx="1629792" cy="561073"/>
          </a:xfrm>
          <a:prstGeom prst="straightConnector1">
            <a:avLst/>
          </a:prstGeom>
          <a:ln>
            <a:solidFill>
              <a:srgbClr val="FF0000"/>
            </a:solidFill>
            <a:tailEnd type="triangle" w="med" len="med"/>
          </a:ln>
        </p:spPr>
        <p:style>
          <a:lnRef idx="3">
            <a:schemeClr val="accent2"/>
          </a:lnRef>
          <a:fillRef idx="0">
            <a:srgbClr val="FFFFFF"/>
          </a:fillRef>
          <a:effectRef idx="0">
            <a:srgbClr val="FFFFFF"/>
          </a:effectRef>
          <a:fontRef idx="minor">
            <a:schemeClr val="tx1"/>
          </a:fontRef>
        </p:style>
      </p:cxnSp>
      <p:cxnSp>
        <p:nvCxnSpPr>
          <p:cNvPr id="36" name="Straight Arrow Connector 35"/>
          <p:cNvCxnSpPr>
            <a:stCxn id="12" idx="1"/>
            <a:endCxn id="5" idx="0"/>
          </p:cNvCxnSpPr>
          <p:nvPr/>
        </p:nvCxnSpPr>
        <p:spPr>
          <a:xfrm flipH="1">
            <a:off x="1800798" y="2573696"/>
            <a:ext cx="1443990" cy="560705"/>
          </a:xfrm>
          <a:prstGeom prst="straightConnector1">
            <a:avLst/>
          </a:prstGeom>
          <a:ln>
            <a:solidFill>
              <a:srgbClr val="FF0000"/>
            </a:solidFill>
            <a:tailEnd type="triangle" w="med" len="med"/>
          </a:ln>
        </p:spPr>
        <p:style>
          <a:lnRef idx="3">
            <a:schemeClr val="accent2"/>
          </a:lnRef>
          <a:fillRef idx="0">
            <a:srgbClr val="FFFFFF"/>
          </a:fillRef>
          <a:effectRef idx="0">
            <a:srgbClr val="FFFFFF"/>
          </a:effectRef>
          <a:fontRef idx="minor">
            <a:schemeClr val="tx1"/>
          </a:fontRef>
        </p:style>
      </p:cxnSp>
      <p:cxnSp>
        <p:nvCxnSpPr>
          <p:cNvPr id="40" name="Straight Arrow Connector 39"/>
          <p:cNvCxnSpPr/>
          <p:nvPr/>
        </p:nvCxnSpPr>
        <p:spPr>
          <a:xfrm>
            <a:off x="1695635" y="3576538"/>
            <a:ext cx="1895382" cy="474654"/>
          </a:xfrm>
          <a:prstGeom prst="straightConnector1">
            <a:avLst/>
          </a:prstGeom>
          <a:ln>
            <a:solidFill>
              <a:srgbClr val="FF0000"/>
            </a:solidFill>
            <a:tailEnd type="triangle" w="med" len="med"/>
          </a:ln>
        </p:spPr>
        <p:style>
          <a:lnRef idx="3">
            <a:schemeClr val="accent2"/>
          </a:lnRef>
          <a:fillRef idx="0">
            <a:srgbClr val="FFFFFF"/>
          </a:fillRef>
          <a:effectRef idx="0">
            <a:srgbClr val="FFFFFF"/>
          </a:effectRef>
          <a:fontRef idx="minor">
            <a:schemeClr val="tx1"/>
          </a:fontRef>
        </p:style>
      </p:cxnSp>
      <p:cxnSp>
        <p:nvCxnSpPr>
          <p:cNvPr id="42" name="Straight Arrow Connector 41"/>
          <p:cNvCxnSpPr>
            <a:endCxn id="7" idx="3"/>
          </p:cNvCxnSpPr>
          <p:nvPr/>
        </p:nvCxnSpPr>
        <p:spPr>
          <a:xfrm flipH="1">
            <a:off x="5215631" y="3576537"/>
            <a:ext cx="2029287" cy="474655"/>
          </a:xfrm>
          <a:prstGeom prst="straightConnector1">
            <a:avLst/>
          </a:prstGeom>
          <a:ln>
            <a:solidFill>
              <a:srgbClr val="FF0000"/>
            </a:solidFill>
            <a:tailEnd type="triangle" w="med" len="med"/>
          </a:ln>
        </p:spPr>
        <p:style>
          <a:lnRef idx="3">
            <a:schemeClr val="accent2"/>
          </a:lnRef>
          <a:fillRef idx="0">
            <a:srgbClr val="FFFFFF"/>
          </a:fillRef>
          <a:effectRef idx="0">
            <a:srgbClr val="FFFFFF"/>
          </a:effectRef>
          <a:fontRef idx="minor">
            <a:schemeClr val="tx1"/>
          </a:fontRef>
        </p:style>
      </p:cxnSp>
      <p:cxnSp>
        <p:nvCxnSpPr>
          <p:cNvPr id="50" name="Straight Arrow Connector 49"/>
          <p:cNvCxnSpPr>
            <a:stCxn id="8" idx="2"/>
            <a:endCxn id="10" idx="0"/>
          </p:cNvCxnSpPr>
          <p:nvPr/>
        </p:nvCxnSpPr>
        <p:spPr>
          <a:xfrm>
            <a:off x="4403324" y="5420551"/>
            <a:ext cx="1" cy="463834"/>
          </a:xfrm>
          <a:prstGeom prst="straightConnector1">
            <a:avLst/>
          </a:prstGeom>
          <a:ln>
            <a:solidFill>
              <a:srgbClr val="FF0000"/>
            </a:solidFill>
            <a:tailEnd type="triangle" w="med" len="med"/>
          </a:ln>
        </p:spPr>
        <p:style>
          <a:lnRef idx="3">
            <a:schemeClr val="accent2"/>
          </a:lnRef>
          <a:fillRef idx="0">
            <a:srgbClr val="FFFFFF"/>
          </a:fillRef>
          <a:effectRef idx="0">
            <a:srgbClr val="FFFFFF"/>
          </a:effectRef>
          <a:fontRef idx="minor">
            <a:schemeClr val="tx1"/>
          </a:fontRef>
        </p:style>
      </p:cxnSp>
      <p:cxnSp>
        <p:nvCxnSpPr>
          <p:cNvPr id="54" name="Straight Arrow Connector 53"/>
          <p:cNvCxnSpPr>
            <a:stCxn id="7" idx="2"/>
            <a:endCxn id="8" idx="0"/>
          </p:cNvCxnSpPr>
          <p:nvPr/>
        </p:nvCxnSpPr>
        <p:spPr>
          <a:xfrm>
            <a:off x="4403324" y="4335278"/>
            <a:ext cx="0" cy="517102"/>
          </a:xfrm>
          <a:prstGeom prst="straightConnector1">
            <a:avLst/>
          </a:prstGeom>
          <a:ln>
            <a:solidFill>
              <a:srgbClr val="FF0000"/>
            </a:solidFill>
            <a:tailEnd type="triangle" w="med" len="med"/>
          </a:ln>
        </p:spPr>
        <p:style>
          <a:lnRef idx="3">
            <a:schemeClr val="accent2"/>
          </a:lnRef>
          <a:fillRef idx="0">
            <a:srgbClr val="FFFFFF"/>
          </a:fillRef>
          <a:effectRef idx="0">
            <a:srgbClr val="FFFFFF"/>
          </a:effectRef>
          <a:fontRef idx="minor">
            <a:schemeClr val="tx1"/>
          </a:fontRef>
        </p:style>
      </p:cxnSp>
      <p:cxnSp>
        <p:nvCxnSpPr>
          <p:cNvPr id="56" name="Straight Arrow Connector 55"/>
          <p:cNvCxnSpPr/>
          <p:nvPr/>
        </p:nvCxnSpPr>
        <p:spPr>
          <a:xfrm flipV="1">
            <a:off x="5450890" y="6177348"/>
            <a:ext cx="1545453" cy="1"/>
          </a:xfrm>
          <a:prstGeom prst="straightConnector1">
            <a:avLst/>
          </a:prstGeom>
          <a:ln>
            <a:solidFill>
              <a:srgbClr val="FF0000"/>
            </a:solidFill>
            <a:tailEnd type="triangle" w="med" len="med"/>
          </a:ln>
        </p:spPr>
        <p:style>
          <a:lnRef idx="3">
            <a:schemeClr val="accent2"/>
          </a:lnRef>
          <a:fillRef idx="0">
            <a:srgbClr val="FFFFFF"/>
          </a:fillRef>
          <a:effectRef idx="0">
            <a:srgbClr val="FFFFFF"/>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6854"/>
          </a:xfrm>
          <a:effectLst>
            <a:outerShdw dist="50800" sx="1000" sy="1000" algn="ctr" rotWithShape="0">
              <a:srgbClr val="000000"/>
            </a:outerShdw>
            <a:reflection endPos="0" dist="50800" dir="5400000" sy="-100000" algn="bl" rotWithShape="0"/>
          </a:effectLst>
        </p:spPr>
        <p:txBody>
          <a:bodyPr>
            <a:normAutofit/>
          </a:bodyPr>
          <a:lstStyle/>
          <a:p>
            <a:r>
              <a:rPr lang="en-US" sz="3200" b="1" dirty="0">
                <a:latin typeface="Times New Roman" panose="02020603050405020304" pitchFamily="18" charset="0"/>
                <a:cs typeface="Times New Roman" panose="02020603050405020304" pitchFamily="18" charset="0"/>
              </a:rPr>
              <a:t>COMPONENTS</a:t>
            </a:r>
          </a:p>
        </p:txBody>
      </p:sp>
      <p:sp>
        <p:nvSpPr>
          <p:cNvPr id="3" name="Content Placeholder 2"/>
          <p:cNvSpPr>
            <a:spLocks noGrp="1"/>
          </p:cNvSpPr>
          <p:nvPr>
            <p:ph idx="1"/>
          </p:nvPr>
        </p:nvSpPr>
        <p:spPr>
          <a:xfrm>
            <a:off x="245223" y="1191492"/>
            <a:ext cx="8617423" cy="5391870"/>
          </a:xfrm>
          <a:effectLst>
            <a:reflection stA="72000" endPos="65000" dist="50800" dir="5400000" sy="-100000" algn="bl" rotWithShape="0"/>
          </a:effectLst>
        </p:spPr>
        <p:txBody>
          <a:bodyPr vert="horz" lIns="91440" tIns="45720" rIns="91440" bIns="45720" rtlCol="0" anchor="t">
            <a:normAutofit/>
          </a:bodyPr>
          <a:lstStyle/>
          <a:p>
            <a:pPr algn="just">
              <a:buFont typeface="+mj-lt"/>
              <a:buAutoNum type="arabicPeriod"/>
            </a:pPr>
            <a:r>
              <a:rPr lang="en-IN" sz="1800" dirty="0">
                <a:solidFill>
                  <a:srgbClr val="121212"/>
                </a:solidFill>
                <a:latin typeface="Times New Roman" panose="02020603050405020304" pitchFamily="18" charset="0"/>
                <a:cs typeface="Times New Roman" panose="02020603050405020304" pitchFamily="18" charset="0"/>
              </a:rPr>
              <a:t>Raspberry Pi 3 b+</a:t>
            </a:r>
            <a:endParaRPr lang="en-US" sz="1800" b="1" i="1" dirty="0">
              <a:solidFill>
                <a:srgbClr val="C00000"/>
              </a:solidFill>
              <a:latin typeface="Times New Roman" panose="02020603050405020304" pitchFamily="18" charset="0"/>
              <a:ea typeface="+mn-lt"/>
              <a:cs typeface="Times New Roman" panose="02020603050405020304" pitchFamily="18" charset="0"/>
            </a:endParaRPr>
          </a:p>
          <a:p>
            <a:pPr algn="just">
              <a:buFont typeface="+mj-lt"/>
              <a:buAutoNum type="arabicPeriod"/>
            </a:pPr>
            <a:r>
              <a:rPr lang="en-IN" sz="1800" dirty="0">
                <a:solidFill>
                  <a:srgbClr val="121212"/>
                </a:solidFill>
                <a:latin typeface="Times New Roman" panose="02020603050405020304" pitchFamily="18" charset="0"/>
                <a:cs typeface="Times New Roman" panose="02020603050405020304" pitchFamily="18" charset="0"/>
              </a:rPr>
              <a:t>Arduino Uno</a:t>
            </a:r>
          </a:p>
          <a:p>
            <a:pPr algn="just">
              <a:buFont typeface="+mj-lt"/>
              <a:buAutoNum type="arabicPeriod"/>
            </a:pPr>
            <a:r>
              <a:rPr lang="en-IN" sz="1800" dirty="0">
                <a:solidFill>
                  <a:srgbClr val="121212"/>
                </a:solidFill>
                <a:latin typeface="Times New Roman" panose="02020603050405020304" pitchFamily="18" charset="0"/>
                <a:cs typeface="Times New Roman" panose="02020603050405020304" pitchFamily="18" charset="0"/>
              </a:rPr>
              <a:t>YHDC SCT-013-000</a:t>
            </a:r>
          </a:p>
          <a:p>
            <a:pPr algn="just">
              <a:buFont typeface="+mj-lt"/>
              <a:buAutoNum type="arabicPeriod"/>
            </a:pPr>
            <a:r>
              <a:rPr lang="en-IN" sz="1800" dirty="0">
                <a:solidFill>
                  <a:srgbClr val="121212"/>
                </a:solidFill>
                <a:latin typeface="Times New Roman" panose="02020603050405020304" pitchFamily="18" charset="0"/>
                <a:cs typeface="Times New Roman" panose="02020603050405020304" pitchFamily="18" charset="0"/>
              </a:rPr>
              <a:t>2.5 A 5 V MicroUSB Power Adapter</a:t>
            </a:r>
          </a:p>
          <a:p>
            <a:pPr algn="just">
              <a:buFont typeface="+mj-lt"/>
              <a:buAutoNum type="arabicPeriod"/>
            </a:pPr>
            <a:r>
              <a:rPr lang="en-IN" sz="1800" dirty="0">
                <a:solidFill>
                  <a:srgbClr val="121212"/>
                </a:solidFill>
                <a:latin typeface="Times New Roman" panose="02020603050405020304" pitchFamily="18" charset="0"/>
                <a:cs typeface="Times New Roman" panose="02020603050405020304" pitchFamily="18" charset="0"/>
              </a:rPr>
              <a:t>2 W 10 K Resistor (1)</a:t>
            </a:r>
          </a:p>
          <a:p>
            <a:pPr algn="just">
              <a:buFont typeface="+mj-lt"/>
              <a:buAutoNum type="arabicPeriod"/>
            </a:pPr>
            <a:r>
              <a:rPr lang="en-IN" sz="1800" dirty="0">
                <a:solidFill>
                  <a:srgbClr val="121212"/>
                </a:solidFill>
                <a:latin typeface="Times New Roman" panose="02020603050405020304" pitchFamily="18" charset="0"/>
                <a:cs typeface="Times New Roman" panose="02020603050405020304" pitchFamily="18" charset="0"/>
              </a:rPr>
              <a:t>2 W 3.3 K Resistor (1)</a:t>
            </a:r>
          </a:p>
          <a:p>
            <a:pPr algn="just">
              <a:buFont typeface="+mj-lt"/>
              <a:buAutoNum type="arabicPeriod"/>
            </a:pPr>
            <a:r>
              <a:rPr lang="en-IN" sz="1800" dirty="0">
                <a:solidFill>
                  <a:srgbClr val="121212"/>
                </a:solidFill>
                <a:latin typeface="Times New Roman" panose="02020603050405020304" pitchFamily="18" charset="0"/>
                <a:cs typeface="Times New Roman" panose="02020603050405020304" pitchFamily="18" charset="0"/>
              </a:rPr>
              <a:t>50 V 10uf Capacitor</a:t>
            </a:r>
          </a:p>
          <a:p>
            <a:pPr algn="just">
              <a:buFont typeface="+mj-lt"/>
              <a:buAutoNum type="arabicPeriod"/>
            </a:pPr>
            <a:r>
              <a:rPr lang="en-IN" sz="1800" dirty="0">
                <a:solidFill>
                  <a:srgbClr val="121212"/>
                </a:solidFill>
                <a:latin typeface="Times New Roman" panose="02020603050405020304" pitchFamily="18" charset="0"/>
                <a:cs typeface="Times New Roman" panose="02020603050405020304" pitchFamily="18" charset="0"/>
              </a:rPr>
              <a:t>Bread Board</a:t>
            </a:r>
          </a:p>
          <a:p>
            <a:pPr algn="just">
              <a:buFont typeface="+mj-lt"/>
              <a:buAutoNum type="arabicPeriod"/>
            </a:pPr>
            <a:r>
              <a:rPr lang="en-IN" sz="1800" dirty="0">
                <a:solidFill>
                  <a:srgbClr val="121212"/>
                </a:solidFill>
                <a:latin typeface="Times New Roman" panose="02020603050405020304" pitchFamily="18" charset="0"/>
                <a:cs typeface="Times New Roman" panose="02020603050405020304" pitchFamily="18" charset="0"/>
              </a:rPr>
              <a:t>Jumper Wire</a:t>
            </a:r>
          </a:p>
          <a:p>
            <a:pPr marL="0" indent="0" algn="just">
              <a:buNone/>
            </a:pPr>
            <a:endParaRPr lang="en-US" sz="1800" b="1" i="1" dirty="0">
              <a:solidFill>
                <a:srgbClr val="C00000"/>
              </a:solidFill>
              <a:latin typeface="Times New Roman" panose="02020603050405020304" pitchFamily="18" charset="0"/>
              <a:ea typeface="+mn-lt"/>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Raspberry Pi 3 B+ Model</a:t>
            </a:r>
            <a:endParaRPr lang="en-IN"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858416" y="1600200"/>
            <a:ext cx="7455159" cy="4525963"/>
          </a:xfrm>
          <a:prstGeom prst="rect">
            <a:avLst/>
          </a:prstGeom>
        </p:spPr>
      </p:pic>
      <p:sp>
        <p:nvSpPr>
          <p:cNvPr id="3" name="Rectangle 2"/>
          <p:cNvSpPr/>
          <p:nvPr/>
        </p:nvSpPr>
        <p:spPr>
          <a:xfrm>
            <a:off x="6232124" y="5805996"/>
            <a:ext cx="1979721" cy="20418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339" y="793101"/>
            <a:ext cx="8613322" cy="599843"/>
          </a:xfrm>
          <a:effectLst>
            <a:glow rad="127000">
              <a:schemeClr val="accent1">
                <a:alpha val="96000"/>
              </a:schemeClr>
            </a:glow>
            <a:outerShdw sx="1000" sy="1000" algn="ctr" rotWithShape="0">
              <a:srgbClr val="000000"/>
            </a:outerShdw>
          </a:effectLst>
        </p:spPr>
        <p:txBody>
          <a:bodyPr>
            <a:normAutofit/>
          </a:bodyPr>
          <a:lstStyle/>
          <a:p>
            <a:pPr algn="l"/>
            <a:r>
              <a:rPr lang="en-US" sz="2800" b="1" dirty="0">
                <a:latin typeface="Times New Roman" panose="02020603050405020304" pitchFamily="18" charset="0"/>
                <a:cs typeface="Times New Roman" panose="02020603050405020304" pitchFamily="18" charset="0"/>
              </a:rPr>
              <a:t>Arduino Uno</a:t>
            </a:r>
            <a:r>
              <a:rPr lang="en-US" sz="2400" b="1" dirty="0">
                <a:latin typeface="Times New Roman" panose="02020603050405020304" pitchFamily="18" charset="0"/>
                <a:cs typeface="Times New Roman" panose="02020603050405020304" pitchFamily="18" charset="0"/>
              </a:rPr>
              <a:t>:</a:t>
            </a:r>
          </a:p>
        </p:txBody>
      </p:sp>
      <p:sp>
        <p:nvSpPr>
          <p:cNvPr id="7" name="Rectangle 6"/>
          <p:cNvSpPr/>
          <p:nvPr/>
        </p:nvSpPr>
        <p:spPr>
          <a:xfrm>
            <a:off x="265339" y="1392945"/>
            <a:ext cx="4092057" cy="3139321"/>
          </a:xfrm>
          <a:prstGeom prst="rect">
            <a:avLst/>
          </a:prstGeom>
        </p:spPr>
        <p:txBody>
          <a:bodyPr wrap="square">
            <a:spAutoFit/>
          </a:bodyPr>
          <a:lstStyle/>
          <a:p>
            <a:pPr algn="just"/>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The Arduino Uno is a popular microcontroller board designed for prototyping and educational purposes. It is based on the Atmega328P microcontroller and is part of the Arduino platform, known for its simplicity and ease of use. Arduino Uno is commonly used in projects involving robotics, home automation, data logging, sensor interfacing, and more.</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US" i="1" dirty="0">
              <a:latin typeface="Times New Roman" panose="02020603050405020304" pitchFamily="18" charset="0"/>
              <a:cs typeface="Times New Roman" panose="02020603050405020304" pitchFamily="18" charset="0"/>
            </a:endParaRPr>
          </a:p>
        </p:txBody>
      </p:sp>
      <p:sp>
        <p:nvSpPr>
          <p:cNvPr id="6146" name="AutoShape 2" descr="Buy ADS1115 16-Bit ADC - 4 Channel with Programmable Gain Amplifier online  at techtonics.in"/>
          <p:cNvSpPr>
            <a:spLocks noGrp="1" noChangeAspect="1" noChangeArrowheads="1"/>
          </p:cNvSpPr>
          <p:nvPr>
            <p:ph idx="1"/>
          </p:nvPr>
        </p:nvSpPr>
        <p:spPr bwMode="auto">
          <a:xfrm>
            <a:off x="3977122" y="3869945"/>
            <a:ext cx="4598131" cy="2735042"/>
          </a:xfrm>
          <a:prstGeom prst="rect">
            <a:avLst/>
          </a:prstGeom>
          <a:noFill/>
        </p:spPr>
        <p:txBody>
          <a:bodyPr vert="horz" wrap="square" lIns="91440" tIns="45720" rIns="91440" bIns="45720" numCol="1" anchor="t" anchorCtr="0" compatLnSpc="1">
            <a:noAutofit/>
          </a:bodyPr>
          <a:lstStyle/>
          <a:p>
            <a:pPr>
              <a:buNone/>
            </a:pPr>
            <a:r>
              <a:rPr lang="en-US" sz="2400" b="1" i="1" dirty="0">
                <a:solidFill>
                  <a:srgbClr val="C00000"/>
                </a:solidFill>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YHDCSCT-013-000:</a:t>
            </a:r>
          </a:p>
          <a:p>
            <a:pPr algn="just">
              <a:buNone/>
            </a:pPr>
            <a:r>
              <a:rPr lang="en-GB" sz="1800" dirty="0">
                <a:latin typeface="Times New Roman" panose="02020603050405020304" pitchFamily="18" charset="0"/>
                <a:cs typeface="Times New Roman" panose="02020603050405020304" pitchFamily="18" charset="0"/>
              </a:rPr>
              <a:t>      Current Sensor that can measure up to 100A, depending on the version you buy. The sensor transforms the current passing through the wire on which it is clamped into a small current which is then fed into the ADC via a network of voltage dividers.</a:t>
            </a:r>
          </a:p>
          <a:p>
            <a:pPr>
              <a:buNone/>
            </a:pPr>
            <a:endParaRPr lang="en-GB" sz="1800" dirty="0">
              <a:latin typeface="Times New Roman" panose="02020603050405020304" pitchFamily="18" charset="0"/>
              <a:cs typeface="Times New Roman" panose="02020603050405020304" pitchFamily="18" charset="0"/>
            </a:endParaRPr>
          </a:p>
        </p:txBody>
      </p:sp>
      <p:sp>
        <p:nvSpPr>
          <p:cNvPr id="6148" name="AutoShape 4" descr="ADS1115 16-Bit ADC- 4 Channel with Programmable Gain Amplifier, For  Industria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pic>
        <p:nvPicPr>
          <p:cNvPr id="8194" name="Picture 2" descr="SCT-013 50A"/>
          <p:cNvPicPr>
            <a:picLocks noChangeAspect="1" noChangeArrowheads="1"/>
          </p:cNvPicPr>
          <p:nvPr/>
        </p:nvPicPr>
        <p:blipFill>
          <a:blip r:embed="rId3"/>
          <a:srcRect/>
          <a:stretch>
            <a:fillRect/>
          </a:stretch>
        </p:blipFill>
        <p:spPr bwMode="auto">
          <a:xfrm>
            <a:off x="914399" y="4367463"/>
            <a:ext cx="3062885" cy="1925054"/>
          </a:xfrm>
          <a:prstGeom prst="rect">
            <a:avLst/>
          </a:prstGeom>
          <a:noFill/>
        </p:spPr>
      </p:pic>
      <p:pic>
        <p:nvPicPr>
          <p:cNvPr id="3" name="Picture 2" descr="Arduino Uno Pinout / Pin mapping – Embedded Electronics Blog"/>
          <p:cNvPicPr>
            <a:picLocks noChangeAspect="1"/>
          </p:cNvPicPr>
          <p:nvPr/>
        </p:nvPicPr>
        <p:blipFill>
          <a:blip r:embed="rId4" cstate="print"/>
          <a:srcRect/>
          <a:stretch>
            <a:fillRect/>
          </a:stretch>
        </p:blipFill>
        <p:spPr bwMode="auto">
          <a:xfrm>
            <a:off x="4572000" y="989496"/>
            <a:ext cx="4003253" cy="2786380"/>
          </a:xfrm>
          <a:prstGeom prst="rect">
            <a:avLst/>
          </a:prstGeom>
          <a:noFill/>
          <a:ln w="9525">
            <a:noFill/>
            <a:miter lim="800000"/>
            <a:headEnd/>
            <a:tailEnd/>
          </a:ln>
        </p:spPr>
      </p:pic>
      <p:sp>
        <p:nvSpPr>
          <p:cNvPr id="4" name="Oval 3"/>
          <p:cNvSpPr/>
          <p:nvPr/>
        </p:nvSpPr>
        <p:spPr>
          <a:xfrm>
            <a:off x="7498080" y="3429000"/>
            <a:ext cx="985520" cy="543271"/>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0F515779016B6419F28F0C7176DC809" ma:contentTypeVersion="4" ma:contentTypeDescription="Create a new document." ma:contentTypeScope="" ma:versionID="dd05bd43b66243a7d447454c95c9055a">
  <xsd:schema xmlns:xsd="http://www.w3.org/2001/XMLSchema" xmlns:xs="http://www.w3.org/2001/XMLSchema" xmlns:p="http://schemas.microsoft.com/office/2006/metadata/properties" xmlns:ns2="90d73be7-759e-49cf-a8fe-762d3b35f01d" targetNamespace="http://schemas.microsoft.com/office/2006/metadata/properties" ma:root="true" ma:fieldsID="f85f8f29a99e51f86b6e80a1f051d173" ns2:_="">
    <xsd:import namespace="90d73be7-759e-49cf-a8fe-762d3b35f01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d73be7-759e-49cf-a8fe-762d3b35f0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B7275B-88A0-42DD-9BEF-F1EA08548078}">
  <ds:schemaRefs/>
</ds:datastoreItem>
</file>

<file path=customXml/itemProps2.xml><?xml version="1.0" encoding="utf-8"?>
<ds:datastoreItem xmlns:ds="http://schemas.openxmlformats.org/officeDocument/2006/customXml" ds:itemID="{E5D260DA-BFBE-4A0A-85D5-DC5635B06CF1}">
  <ds:schemaRefs/>
</ds:datastoreItem>
</file>

<file path=customXml/itemProps3.xml><?xml version="1.0" encoding="utf-8"?>
<ds:datastoreItem xmlns:ds="http://schemas.openxmlformats.org/officeDocument/2006/customXml" ds:itemID="{64389D76-1E9B-4C05-ABC9-475DA10FB5BF}">
  <ds:schemaRefs/>
</ds:datastoreItem>
</file>

<file path=docProps/app.xml><?xml version="1.0" encoding="utf-8"?>
<Properties xmlns="http://schemas.openxmlformats.org/officeDocument/2006/extended-properties" xmlns:vt="http://schemas.openxmlformats.org/officeDocument/2006/docPropsVTypes">
  <Template>Facet</Template>
  <TotalTime>47</TotalTime>
  <Words>410</Words>
  <Application>WPS Presentation</Application>
  <PresentationFormat>On-screen Show (4:3)</PresentationFormat>
  <Paragraphs>75</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IOT BASED SMART ENERGY  MONITORING SYSTEM</vt:lpstr>
      <vt:lpstr>CONTENTS</vt:lpstr>
      <vt:lpstr>INTRODUCTION</vt:lpstr>
      <vt:lpstr>ABSTRACT</vt:lpstr>
      <vt:lpstr>Slide 5</vt:lpstr>
      <vt:lpstr>Slide 6</vt:lpstr>
      <vt:lpstr>COMPONENTS</vt:lpstr>
      <vt:lpstr>Raspberry Pi 3 B+ Model</vt:lpstr>
      <vt:lpstr>Arduino Uno:</vt:lpstr>
      <vt:lpstr>CIRCUIT DIAGRAM</vt:lpstr>
      <vt:lpstr>CLOUD INTEGRATION :</vt:lpstr>
      <vt:lpstr>The collected data is then processed and visualized using a web-based interface, allowing users to track their energy consumption, set energy-saving goals, and receive notifications or alerts for abnormal usage.  </vt:lpstr>
      <vt:lpstr>ADVANTAGES :</vt:lpstr>
      <vt:lpstr>CONCLUSION</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Hp</cp:lastModifiedBy>
  <cp:revision>70</cp:revision>
  <dcterms:created xsi:type="dcterms:W3CDTF">2006-08-16T00:00:00Z</dcterms:created>
  <dcterms:modified xsi:type="dcterms:W3CDTF">2023-10-12T12:45:31Z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0x01010090F515779016B6419F28F0C7176DC809</vt:lpwstr>
  </property>
  <property fmtid="{D5CDD505-2E9C-101B-9397-08002B2CF9AE}" pid="3" name="ICV">
    <vt:lpwstr>235E9076C096440D9B301E9D6DB91300_13</vt:lpwstr>
  </property>
  <property fmtid="{D5CDD505-2E9C-101B-9397-08002B2CF9AE}" pid="4" name="KSOProductBuildVer">
    <vt:lpwstr>1033-12.2.0.13215</vt:lpwstr>
  </property>
</Properties>
</file>