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11"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4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Noto Sans"/>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Noto Sans"/>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8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9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9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9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0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0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0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0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1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Noto Sans"/>
            </a:endParaRPr>
          </a:p>
        </p:txBody>
      </p:sp>
      <p:sp>
        <p:nvSpPr>
          <p:cNvPr id="11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
        <p:nvSpPr>
          <p:cNvPr id="11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1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11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12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12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12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12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2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3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3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3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4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4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4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4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5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Noto Sans"/>
            </a:endParaRPr>
          </a:p>
        </p:txBody>
      </p:sp>
      <p:sp>
        <p:nvSpPr>
          <p:cNvPr id="15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
        <p:nvSpPr>
          <p:cNvPr id="15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5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15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16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16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16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16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6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7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8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8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9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Noto Sans"/>
            </a:endParaRPr>
          </a:p>
        </p:txBody>
      </p:sp>
      <p:sp>
        <p:nvSpPr>
          <p:cNvPr id="19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
        <p:nvSpPr>
          <p:cNvPr id="19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Noto San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9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19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20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Noto Sans"/>
            </a:endParaRPr>
          </a:p>
        </p:txBody>
      </p:sp>
      <p:sp>
        <p:nvSpPr>
          <p:cNvPr id="20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20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Noto Sans"/>
            </a:endParaRPr>
          </a:p>
        </p:txBody>
      </p:sp>
      <p:sp>
        <p:nvSpPr>
          <p:cNvPr id="20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Noto Sans"/>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Noto Sans"/>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Noto Sans"/>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No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hidden="1"/>
          <p:cNvSpPr/>
          <p:nvPr/>
        </p:nvSpPr>
        <p:spPr>
          <a:xfrm>
            <a:off x="3240" y="6400800"/>
            <a:ext cx="12184560" cy="452880"/>
          </a:xfrm>
          <a:prstGeom prst="rect">
            <a:avLst/>
          </a:prstGeom>
          <a:solidFill>
            <a:srgbClr val="262626"/>
          </a:solidFill>
          <a:ln w="25560">
            <a:noFill/>
          </a:ln>
        </p:spPr>
        <p:style>
          <a:lnRef idx="0">
            <a:scrgbClr r="0" g="0" b="0"/>
          </a:lnRef>
          <a:fillRef idx="0">
            <a:scrgbClr r="0" g="0" b="0"/>
          </a:fillRef>
          <a:effectRef idx="0">
            <a:scrgbClr r="0" g="0" b="0"/>
          </a:effectRef>
          <a:fontRef idx="minor"/>
        </p:style>
      </p:sp>
      <p:sp>
        <p:nvSpPr>
          <p:cNvPr id="7" name="Line 2"/>
          <p:cNvSpPr/>
          <p:nvPr/>
        </p:nvSpPr>
        <p:spPr>
          <a:xfrm>
            <a:off x="1193400" y="1897200"/>
            <a:ext cx="996696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sp>
        <p:nvSpPr>
          <p:cNvPr id="2" name="CustomShape 3"/>
          <p:cNvSpPr/>
          <p:nvPr/>
        </p:nvSpPr>
        <p:spPr>
          <a:xfrm>
            <a:off x="3240" y="6400800"/>
            <a:ext cx="12184560" cy="452880"/>
          </a:xfrm>
          <a:prstGeom prst="rect">
            <a:avLst/>
          </a:prstGeom>
          <a:solidFill>
            <a:srgbClr val="262626"/>
          </a:solidFill>
          <a:ln w="25560">
            <a:noFill/>
          </a:ln>
        </p:spPr>
        <p:style>
          <a:lnRef idx="0">
            <a:scrgbClr r="0" g="0" b="0"/>
          </a:lnRef>
          <a:fillRef idx="0">
            <a:scrgbClr r="0" g="0" b="0"/>
          </a:fillRef>
          <a:effectRef idx="0">
            <a:scrgbClr r="0" g="0" b="0"/>
          </a:effectRef>
          <a:fontRef idx="minor"/>
        </p:style>
      </p:sp>
      <p:sp>
        <p:nvSpPr>
          <p:cNvPr id="3" name="Line 4"/>
          <p:cNvSpPr/>
          <p:nvPr/>
        </p:nvSpPr>
        <p:spPr>
          <a:xfrm>
            <a:off x="1207440" y="4474440"/>
            <a:ext cx="987552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sp>
        <p:nvSpPr>
          <p:cNvPr id="4" name="PlaceHolder 1"/>
          <p:cNvSpPr>
            <a:spLocks noGrp="1"/>
          </p:cNvSpPr>
          <p:nvPr>
            <p:ph type="title"/>
          </p:nvPr>
        </p:nvSpPr>
        <p:spPr>
          <a:xfrm>
            <a:off x="609480" y="273600"/>
            <a:ext cx="10971360" cy="1143720"/>
          </a:xfrm>
          <a:prstGeom prst="rect">
            <a:avLst/>
          </a:prstGeom>
        </p:spPr>
        <p:txBody>
          <a:bodyPr lIns="0" tIns="0" rIns="0" bIns="0" anchor="ctr">
            <a:noAutofit/>
          </a:bodyPr>
          <a:lstStyle/>
          <a:p>
            <a:r>
              <a:rPr lang="en-US" sz="1800" b="0" strike="noStrike" spc="-1">
                <a:latin typeface="Noto Sans"/>
              </a:rPr>
              <a:t>Click to edit the title text format</a:t>
            </a:r>
          </a:p>
        </p:txBody>
      </p:sp>
      <p:sp>
        <p:nvSpPr>
          <p:cNvPr id="5" name="PlaceHolder 2"/>
          <p:cNvSpPr>
            <a:spLocks noGrp="1"/>
          </p:cNvSpPr>
          <p:nvPr>
            <p:ph type="body"/>
          </p:nvPr>
        </p:nvSpPr>
        <p:spPr>
          <a:xfrm>
            <a:off x="609480" y="1604520"/>
            <a:ext cx="10971720" cy="39765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Noto Sans"/>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Noto Sans"/>
              </a:rPr>
              <a:t>Second Outline Level</a:t>
            </a:r>
          </a:p>
          <a:p>
            <a:pPr marL="1296000" lvl="2" indent="-288000">
              <a:spcBef>
                <a:spcPts val="850"/>
              </a:spcBef>
              <a:buClr>
                <a:srgbClr val="000000"/>
              </a:buClr>
              <a:buSzPct val="45000"/>
              <a:buFont typeface="Wingdings" charset="2"/>
              <a:buChar char=""/>
            </a:pPr>
            <a:r>
              <a:rPr lang="en-US" sz="1800" b="0" strike="noStrike" spc="-1">
                <a:latin typeface="Noto Sans"/>
              </a:rPr>
              <a:t>Third Outline Level</a:t>
            </a:r>
          </a:p>
          <a:p>
            <a:pPr marL="1728000" lvl="3" indent="-216000">
              <a:spcBef>
                <a:spcPts val="567"/>
              </a:spcBef>
              <a:buClr>
                <a:srgbClr val="000000"/>
              </a:buClr>
              <a:buSzPct val="75000"/>
              <a:buFont typeface="Symbol" charset="2"/>
              <a:buChar char=""/>
            </a:pPr>
            <a:r>
              <a:rPr lang="en-US" sz="1800" b="0" strike="noStrike" spc="-1">
                <a:latin typeface="Noto Sans"/>
              </a:rPr>
              <a:t>Fourth Outline Level</a:t>
            </a:r>
          </a:p>
          <a:p>
            <a:pPr marL="2160000" lvl="4" indent="-216000">
              <a:spcBef>
                <a:spcPts val="283"/>
              </a:spcBef>
              <a:buClr>
                <a:srgbClr val="000000"/>
              </a:buClr>
              <a:buSzPct val="45000"/>
              <a:buFont typeface="Wingdings" charset="2"/>
              <a:buChar char=""/>
            </a:pPr>
            <a:r>
              <a:rPr lang="en-US" sz="1800" b="0" strike="noStrike" spc="-1">
                <a:latin typeface="Noto Sans"/>
              </a:rPr>
              <a:t>Fifth Outline Level</a:t>
            </a:r>
          </a:p>
          <a:p>
            <a:pPr marL="2592000" lvl="5" indent="-216000">
              <a:spcBef>
                <a:spcPts val="283"/>
              </a:spcBef>
              <a:buClr>
                <a:srgbClr val="000000"/>
              </a:buClr>
              <a:buSzPct val="45000"/>
              <a:buFont typeface="Wingdings" charset="2"/>
              <a:buChar char=""/>
            </a:pPr>
            <a:r>
              <a:rPr lang="en-US" sz="1800" b="0" strike="noStrike" spc="-1">
                <a:latin typeface="Noto Sans"/>
              </a:rPr>
              <a:t>Sixth Outline Level</a:t>
            </a:r>
          </a:p>
          <a:p>
            <a:pPr marL="3024000" lvl="6" indent="-216000">
              <a:spcBef>
                <a:spcPts val="283"/>
              </a:spcBef>
              <a:buClr>
                <a:srgbClr val="000000"/>
              </a:buClr>
              <a:buSzPct val="45000"/>
              <a:buFont typeface="Wingdings" charset="2"/>
              <a:buChar char=""/>
            </a:pPr>
            <a:r>
              <a:rPr lang="en-US" sz="1800" b="0" strike="noStrike" spc="-1">
                <a:latin typeface="Noto San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3240" y="6400800"/>
            <a:ext cx="12184560" cy="452880"/>
          </a:xfrm>
          <a:prstGeom prst="rect">
            <a:avLst/>
          </a:prstGeom>
          <a:solidFill>
            <a:srgbClr val="262626"/>
          </a:solidFill>
          <a:ln w="25560">
            <a:noFill/>
          </a:ln>
        </p:spPr>
        <p:style>
          <a:lnRef idx="0">
            <a:scrgbClr r="0" g="0" b="0"/>
          </a:lnRef>
          <a:fillRef idx="0">
            <a:scrgbClr r="0" g="0" b="0"/>
          </a:fillRef>
          <a:effectRef idx="0">
            <a:scrgbClr r="0" g="0" b="0"/>
          </a:effectRef>
          <a:fontRef idx="minor"/>
        </p:style>
      </p:sp>
      <p:sp>
        <p:nvSpPr>
          <p:cNvPr id="43" name="Line 2"/>
          <p:cNvSpPr/>
          <p:nvPr/>
        </p:nvSpPr>
        <p:spPr>
          <a:xfrm>
            <a:off x="1193400" y="1897200"/>
            <a:ext cx="996696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Noto Sans"/>
              </a:rPr>
              <a:t>Click to edit the title text format</a:t>
            </a:r>
          </a:p>
        </p:txBody>
      </p:sp>
      <p:sp>
        <p:nvSpPr>
          <p:cNvPr id="4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latin typeface="Noto Sans"/>
              </a:rPr>
              <a:t>Third Outline Level</a:t>
            </a:r>
          </a:p>
          <a:p>
            <a:pPr marL="1728000" lvl="3" indent="-216000">
              <a:spcBef>
                <a:spcPts val="567"/>
              </a:spcBef>
              <a:buClr>
                <a:srgbClr val="000000"/>
              </a:buClr>
              <a:buSzPct val="75000"/>
              <a:buFont typeface="Symbol" charset="2"/>
              <a:buChar char=""/>
            </a:pPr>
            <a:r>
              <a:rPr lang="en-US" sz="2000" b="0" strike="noStrike" spc="-1">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latin typeface="Noto Sans"/>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hidden="1"/>
          <p:cNvSpPr/>
          <p:nvPr/>
        </p:nvSpPr>
        <p:spPr>
          <a:xfrm>
            <a:off x="3240" y="6400800"/>
            <a:ext cx="12184560" cy="452880"/>
          </a:xfrm>
          <a:prstGeom prst="rect">
            <a:avLst/>
          </a:prstGeom>
          <a:solidFill>
            <a:srgbClr val="262626"/>
          </a:solidFill>
          <a:ln w="25560">
            <a:noFill/>
          </a:ln>
        </p:spPr>
        <p:style>
          <a:lnRef idx="0">
            <a:scrgbClr r="0" g="0" b="0"/>
          </a:lnRef>
          <a:fillRef idx="0">
            <a:scrgbClr r="0" g="0" b="0"/>
          </a:fillRef>
          <a:effectRef idx="0">
            <a:scrgbClr r="0" g="0" b="0"/>
          </a:effectRef>
          <a:fontRef idx="minor"/>
        </p:style>
      </p:sp>
      <p:sp>
        <p:nvSpPr>
          <p:cNvPr id="83" name="Line 2"/>
          <p:cNvSpPr/>
          <p:nvPr/>
        </p:nvSpPr>
        <p:spPr>
          <a:xfrm>
            <a:off x="1193400" y="1897200"/>
            <a:ext cx="996696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sp>
        <p:nvSpPr>
          <p:cNvPr id="84" name="CustomShape 3"/>
          <p:cNvSpPr/>
          <p:nvPr/>
        </p:nvSpPr>
        <p:spPr>
          <a:xfrm>
            <a:off x="3240" y="6400800"/>
            <a:ext cx="12184560" cy="452880"/>
          </a:xfrm>
          <a:prstGeom prst="rect">
            <a:avLst/>
          </a:prstGeom>
          <a:solidFill>
            <a:srgbClr val="262626"/>
          </a:solidFill>
          <a:ln w="25560">
            <a:noFill/>
          </a:ln>
        </p:spPr>
        <p:style>
          <a:lnRef idx="0">
            <a:scrgbClr r="0" g="0" b="0"/>
          </a:lnRef>
          <a:fillRef idx="0">
            <a:scrgbClr r="0" g="0" b="0"/>
          </a:fillRef>
          <a:effectRef idx="0">
            <a:scrgbClr r="0" g="0" b="0"/>
          </a:effectRef>
          <a:fontRef idx="minor"/>
        </p:style>
      </p:sp>
      <p:sp>
        <p:nvSpPr>
          <p:cNvPr id="85" name="Line 4"/>
          <p:cNvSpPr/>
          <p:nvPr/>
        </p:nvSpPr>
        <p:spPr>
          <a:xfrm>
            <a:off x="1207440" y="4474440"/>
            <a:ext cx="987552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Noto Sans"/>
              </a:rPr>
              <a:t>Click to edit the title text format</a:t>
            </a:r>
          </a:p>
        </p:txBody>
      </p:sp>
      <p:sp>
        <p:nvSpPr>
          <p:cNvPr id="8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latin typeface="Noto Sans"/>
              </a:rPr>
              <a:t>Third Outline Level</a:t>
            </a:r>
          </a:p>
          <a:p>
            <a:pPr marL="1728000" lvl="3" indent="-216000">
              <a:spcBef>
                <a:spcPts val="567"/>
              </a:spcBef>
              <a:buClr>
                <a:srgbClr val="000000"/>
              </a:buClr>
              <a:buSzPct val="75000"/>
              <a:buFont typeface="Symbol" charset="2"/>
              <a:buChar char=""/>
            </a:pPr>
            <a:r>
              <a:rPr lang="en-US" sz="2000" b="0" strike="noStrike" spc="-1">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latin typeface="Noto Sans"/>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CustomShape 1"/>
          <p:cNvSpPr/>
          <p:nvPr/>
        </p:nvSpPr>
        <p:spPr>
          <a:xfrm>
            <a:off x="3240" y="6400800"/>
            <a:ext cx="12184560" cy="452880"/>
          </a:xfrm>
          <a:prstGeom prst="rect">
            <a:avLst/>
          </a:prstGeom>
          <a:solidFill>
            <a:srgbClr val="262626"/>
          </a:solidFill>
          <a:ln w="25560">
            <a:noFill/>
          </a:ln>
        </p:spPr>
        <p:style>
          <a:lnRef idx="0">
            <a:scrgbClr r="0" g="0" b="0"/>
          </a:lnRef>
          <a:fillRef idx="0">
            <a:scrgbClr r="0" g="0" b="0"/>
          </a:fillRef>
          <a:effectRef idx="0">
            <a:scrgbClr r="0" g="0" b="0"/>
          </a:effectRef>
          <a:fontRef idx="minor"/>
        </p:style>
      </p:sp>
      <p:sp>
        <p:nvSpPr>
          <p:cNvPr id="125" name="Line 2"/>
          <p:cNvSpPr/>
          <p:nvPr/>
        </p:nvSpPr>
        <p:spPr>
          <a:xfrm>
            <a:off x="1193400" y="1897200"/>
            <a:ext cx="996696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Noto Sans"/>
              </a:rPr>
              <a:t>Click to edit the title text format</a:t>
            </a:r>
          </a:p>
        </p:txBody>
      </p:sp>
      <p:sp>
        <p:nvSpPr>
          <p:cNvPr id="12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latin typeface="Noto Sans"/>
              </a:rPr>
              <a:t>Third Outline Level</a:t>
            </a:r>
          </a:p>
          <a:p>
            <a:pPr marL="1728000" lvl="3" indent="-216000">
              <a:spcBef>
                <a:spcPts val="567"/>
              </a:spcBef>
              <a:buClr>
                <a:srgbClr val="000000"/>
              </a:buClr>
              <a:buSzPct val="75000"/>
              <a:buFont typeface="Symbol" charset="2"/>
              <a:buChar char=""/>
            </a:pPr>
            <a:r>
              <a:rPr lang="en-US" sz="2000" b="0" strike="noStrike" spc="-1">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latin typeface="Noto Sans"/>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3240" y="6400800"/>
            <a:ext cx="12184560" cy="452880"/>
          </a:xfrm>
          <a:prstGeom prst="rect">
            <a:avLst/>
          </a:prstGeom>
          <a:solidFill>
            <a:srgbClr val="262626"/>
          </a:solidFill>
          <a:ln w="25560">
            <a:noFill/>
          </a:ln>
        </p:spPr>
        <p:style>
          <a:lnRef idx="0">
            <a:scrgbClr r="0" g="0" b="0"/>
          </a:lnRef>
          <a:fillRef idx="0">
            <a:scrgbClr r="0" g="0" b="0"/>
          </a:fillRef>
          <a:effectRef idx="0">
            <a:scrgbClr r="0" g="0" b="0"/>
          </a:effectRef>
          <a:fontRef idx="minor"/>
        </p:style>
      </p:sp>
      <p:sp>
        <p:nvSpPr>
          <p:cNvPr id="165" name="Line 2"/>
          <p:cNvSpPr/>
          <p:nvPr/>
        </p:nvSpPr>
        <p:spPr>
          <a:xfrm>
            <a:off x="1193400" y="1897200"/>
            <a:ext cx="996696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sp>
        <p:nvSpPr>
          <p:cNvPr id="1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Noto Sans"/>
              </a:rPr>
              <a:t>Click to edit the title text format</a:t>
            </a:r>
          </a:p>
        </p:txBody>
      </p:sp>
      <p:sp>
        <p:nvSpPr>
          <p:cNvPr id="16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latin typeface="Noto Sans"/>
              </a:rPr>
              <a:t>Third Outline Level</a:t>
            </a:r>
          </a:p>
          <a:p>
            <a:pPr marL="1728000" lvl="3" indent="-216000">
              <a:spcBef>
                <a:spcPts val="567"/>
              </a:spcBef>
              <a:buClr>
                <a:srgbClr val="000000"/>
              </a:buClr>
              <a:buSzPct val="75000"/>
              <a:buFont typeface="Symbol" charset="2"/>
              <a:buChar char=""/>
            </a:pPr>
            <a:r>
              <a:rPr lang="en-US" sz="2000" b="0" strike="noStrike" spc="-1">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latin typeface="Noto Sans"/>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CustomShape 1"/>
          <p:cNvSpPr/>
          <p:nvPr/>
        </p:nvSpPr>
        <p:spPr>
          <a:xfrm>
            <a:off x="0" y="0"/>
            <a:ext cx="12187800" cy="68536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05" name="CustomShape 2"/>
          <p:cNvSpPr/>
          <p:nvPr/>
        </p:nvSpPr>
        <p:spPr>
          <a:xfrm>
            <a:off x="6805080" y="1354320"/>
            <a:ext cx="5973120" cy="266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6600" b="0" strike="noStrike" spc="-52">
                <a:solidFill>
                  <a:srgbClr val="262626"/>
                </a:solidFill>
                <a:latin typeface="Cascadia Code"/>
                <a:ea typeface="DejaVu Sans"/>
              </a:rPr>
              <a:t>Insurance Fraud Analysis</a:t>
            </a:r>
            <a:endParaRPr lang="en-US" sz="6600" b="0" strike="noStrike" spc="-1">
              <a:latin typeface="Noto Sans"/>
            </a:endParaRPr>
          </a:p>
        </p:txBody>
      </p:sp>
      <p:sp>
        <p:nvSpPr>
          <p:cNvPr id="206" name="Line 3"/>
          <p:cNvSpPr/>
          <p:nvPr/>
        </p:nvSpPr>
        <p:spPr>
          <a:xfrm>
            <a:off x="6804720" y="4294440"/>
            <a:ext cx="438912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sp>
        <p:nvSpPr>
          <p:cNvPr id="207" name="CustomShape 4"/>
          <p:cNvSpPr/>
          <p:nvPr/>
        </p:nvSpPr>
        <p:spPr>
          <a:xfrm>
            <a:off x="6705720" y="4361760"/>
            <a:ext cx="3653280" cy="240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cap="all" spc="180">
                <a:solidFill>
                  <a:srgbClr val="000000"/>
                </a:solidFill>
                <a:latin typeface="Speak Pro"/>
                <a:ea typeface="DejaVu Sans"/>
              </a:rPr>
              <a:t>Team:</a:t>
            </a:r>
            <a:endParaRPr lang="en-US" sz="2400" b="0" strike="noStrike" spc="-1">
              <a:latin typeface="Noto Sans"/>
            </a:endParaRPr>
          </a:p>
          <a:p>
            <a:pPr>
              <a:lnSpc>
                <a:spcPct val="100000"/>
              </a:lnSpc>
            </a:pPr>
            <a:r>
              <a:rPr lang="en-US" sz="1800" b="0" strike="noStrike" cap="all" spc="180">
                <a:solidFill>
                  <a:srgbClr val="000000"/>
                </a:solidFill>
                <a:latin typeface="Cascadia Code"/>
                <a:ea typeface="DejaVu Sans"/>
              </a:rPr>
              <a:t>  Asif Hassan</a:t>
            </a:r>
            <a:endParaRPr lang="en-US" sz="1800" b="0" strike="noStrike" spc="-1">
              <a:latin typeface="Noto Sans"/>
            </a:endParaRPr>
          </a:p>
          <a:p>
            <a:pPr>
              <a:lnSpc>
                <a:spcPct val="100000"/>
              </a:lnSpc>
            </a:pPr>
            <a:r>
              <a:rPr lang="en-US" sz="1800" b="0" strike="noStrike" cap="all" spc="180">
                <a:solidFill>
                  <a:srgbClr val="000000"/>
                </a:solidFill>
                <a:latin typeface="Cascadia Code"/>
                <a:ea typeface="DejaVu Sans"/>
              </a:rPr>
              <a:t>  waheed ahmad</a:t>
            </a:r>
            <a:endParaRPr lang="en-US" sz="1800" b="0" strike="noStrike" spc="-1">
              <a:latin typeface="Noto Sans"/>
            </a:endParaRPr>
          </a:p>
          <a:p>
            <a:pPr>
              <a:lnSpc>
                <a:spcPct val="100000"/>
              </a:lnSpc>
            </a:pPr>
            <a:r>
              <a:rPr lang="en-US" sz="1800" b="0" strike="noStrike" cap="all" spc="180">
                <a:solidFill>
                  <a:srgbClr val="000000"/>
                </a:solidFill>
                <a:latin typeface="Cascadia Code"/>
                <a:ea typeface="DejaVu Sans"/>
              </a:rPr>
              <a:t>  gangadhar reddy</a:t>
            </a:r>
            <a:endParaRPr lang="en-US" sz="1800" b="0" strike="noStrike" spc="-1">
              <a:latin typeface="Noto Sans"/>
            </a:endParaRPr>
          </a:p>
          <a:p>
            <a:pPr>
              <a:lnSpc>
                <a:spcPct val="100000"/>
              </a:lnSpc>
            </a:pPr>
            <a:r>
              <a:rPr lang="en-US" sz="1800" b="0" strike="noStrike" cap="all" spc="180">
                <a:solidFill>
                  <a:srgbClr val="000000"/>
                </a:solidFill>
                <a:latin typeface="Cascadia Code"/>
                <a:ea typeface="DejaVu Sans"/>
              </a:rPr>
              <a:t>  imam Farooq</a:t>
            </a:r>
            <a:endParaRPr lang="en-US" sz="1800" b="0" strike="noStrike" spc="-1">
              <a:latin typeface="Noto Sans"/>
            </a:endParaRPr>
          </a:p>
          <a:p>
            <a:pPr>
              <a:lnSpc>
                <a:spcPct val="100000"/>
              </a:lnSpc>
            </a:pPr>
            <a:r>
              <a:rPr lang="en-US" sz="1800" b="0" strike="noStrike" cap="all" spc="180">
                <a:solidFill>
                  <a:srgbClr val="000000"/>
                </a:solidFill>
                <a:latin typeface="Cascadia Code"/>
                <a:ea typeface="DejaVu Sans"/>
              </a:rPr>
              <a:t>  Lokesh dange</a:t>
            </a:r>
            <a:endParaRPr lang="en-US" sz="1800" b="0" strike="noStrike" spc="-1">
              <a:latin typeface="Noto Sans"/>
            </a:endParaRPr>
          </a:p>
          <a:p>
            <a:pPr>
              <a:lnSpc>
                <a:spcPct val="100000"/>
              </a:lnSpc>
            </a:pPr>
            <a:r>
              <a:rPr lang="en-US" sz="1800" b="0" strike="noStrike" cap="all" spc="180">
                <a:solidFill>
                  <a:srgbClr val="000000"/>
                </a:solidFill>
                <a:latin typeface="Cascadia Code"/>
                <a:ea typeface="DejaVu Sans"/>
              </a:rPr>
              <a:t>  Sajad shafi</a:t>
            </a:r>
            <a:endParaRPr lang="en-US" sz="1800" b="0" strike="noStrike" spc="-1">
              <a:latin typeface="Noto Sans"/>
            </a:endParaRPr>
          </a:p>
          <a:p>
            <a:pPr>
              <a:lnSpc>
                <a:spcPct val="100000"/>
              </a:lnSpc>
            </a:pPr>
            <a:r>
              <a:rPr lang="en-US" sz="2000" b="0" strike="noStrike" cap="all" spc="180">
                <a:solidFill>
                  <a:srgbClr val="000000"/>
                </a:solidFill>
                <a:latin typeface="Cascadia Code"/>
                <a:ea typeface="DejaVu Sans"/>
              </a:rPr>
              <a:t>  </a:t>
            </a:r>
            <a:endParaRPr lang="en-US" sz="2000" b="0" strike="noStrike" spc="-1">
              <a:latin typeface="Noto Sans"/>
            </a:endParaRPr>
          </a:p>
        </p:txBody>
      </p:sp>
      <p:pic>
        <p:nvPicPr>
          <p:cNvPr id="208" name="Picture 14"/>
          <p:cNvPicPr/>
          <p:nvPr/>
        </p:nvPicPr>
        <p:blipFill>
          <a:blip r:embed="rId2"/>
          <a:stretch/>
        </p:blipFill>
        <p:spPr>
          <a:xfrm>
            <a:off x="-9000" y="-9000"/>
            <a:ext cx="6120000" cy="6862680"/>
          </a:xfrm>
          <a:prstGeom prst="rect">
            <a:avLst/>
          </a:prstGeom>
          <a:ln w="0">
            <a:noFill/>
          </a:ln>
        </p:spPr>
      </p:pic>
      <p:pic>
        <p:nvPicPr>
          <p:cNvPr id="209" name="Picture 126"/>
          <p:cNvPicPr/>
          <p:nvPr/>
        </p:nvPicPr>
        <p:blipFill>
          <a:blip r:embed="rId3"/>
          <a:stretch/>
        </p:blipFill>
        <p:spPr>
          <a:xfrm>
            <a:off x="11472120" y="0"/>
            <a:ext cx="716040" cy="7160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sp>
        <p:nvSpPr>
          <p:cNvPr id="254" name="CustomShape 2"/>
          <p:cNvSpPr/>
          <p:nvPr/>
        </p:nvSpPr>
        <p:spPr>
          <a:xfrm>
            <a:off x="1057320" y="1724040"/>
            <a:ext cx="10301760" cy="386280"/>
          </a:xfrm>
          <a:prstGeom prst="rect">
            <a:avLst/>
          </a:prstGeom>
          <a:solidFill>
            <a:srgbClr val="FFFFFF"/>
          </a:solidFill>
          <a:ln w="25560">
            <a:solidFill>
              <a:srgbClr val="FFFFFF"/>
            </a:solidFill>
            <a:round/>
          </a:ln>
        </p:spPr>
        <p:style>
          <a:lnRef idx="0">
            <a:scrgbClr r="0" g="0" b="0"/>
          </a:lnRef>
          <a:fillRef idx="0">
            <a:scrgbClr r="0" g="0" b="0"/>
          </a:fillRef>
          <a:effectRef idx="0">
            <a:scrgbClr r="0" g="0" b="0"/>
          </a:effectRef>
          <a:fontRef idx="minor"/>
        </p:style>
      </p:sp>
      <p:sp>
        <p:nvSpPr>
          <p:cNvPr id="255" name="CustomShape 3"/>
          <p:cNvSpPr/>
          <p:nvPr/>
        </p:nvSpPr>
        <p:spPr>
          <a:xfrm>
            <a:off x="180000" y="180000"/>
            <a:ext cx="11156040" cy="617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Admission type: </a:t>
            </a:r>
            <a:r>
              <a:rPr lang="en-US" sz="1600" b="0" strike="noStrike" spc="-1">
                <a:solidFill>
                  <a:srgbClr val="404040"/>
                </a:solidFill>
                <a:latin typeface="Arial"/>
                <a:ea typeface="DejaVu Sans"/>
              </a:rPr>
              <a:t>A patient admitted under one type can claim as he was admitted under other type. For example, person admitted under elective will try to claim saying he was admitted under Urgent or Emergency.</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Home or self care: </a:t>
            </a:r>
            <a:r>
              <a:rPr lang="en-US" sz="1600" b="0" strike="noStrike" spc="-1">
                <a:solidFill>
                  <a:srgbClr val="404040"/>
                </a:solidFill>
                <a:latin typeface="Arial"/>
                <a:ea typeface="DejaVu Sans"/>
              </a:rPr>
              <a:t>Expenses will be less in home care as compared to hospital care. Patient can stay under home care and later claim that too much amount was spend in care and will lead a fraud claim.</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CCS Diagnosis code: </a:t>
            </a:r>
            <a:r>
              <a:rPr lang="en-US" sz="1600" b="0" strike="noStrike" spc="-1">
                <a:solidFill>
                  <a:srgbClr val="404040"/>
                </a:solidFill>
                <a:latin typeface="Arial"/>
                <a:ea typeface="DejaVu Sans"/>
              </a:rPr>
              <a:t>This feature is important as these are the diagnosis codes. A patient can claim insurance for one diagnosis as he was diagnosed under another code(disease).</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CCS Procedure code:</a:t>
            </a:r>
            <a:r>
              <a:rPr lang="en-US" sz="1600" b="0" strike="noStrike" spc="-1">
                <a:solidFill>
                  <a:srgbClr val="404040"/>
                </a:solidFill>
                <a:latin typeface="Arial"/>
                <a:ea typeface="DejaVu Sans"/>
              </a:rPr>
              <a:t> This feature is also important as it tells which treatment has been done by hospital and the procedures have been followed.</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Code illness:</a:t>
            </a:r>
            <a:r>
              <a:rPr lang="en-US" sz="1600" b="0" strike="noStrike" spc="-1">
                <a:solidFill>
                  <a:srgbClr val="404040"/>
                </a:solidFill>
                <a:latin typeface="Arial"/>
                <a:ea typeface="DejaVu Sans"/>
              </a:rPr>
              <a:t> patient can fake the code illness and claim for more. </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Mortality risk: </a:t>
            </a:r>
            <a:r>
              <a:rPr lang="en-US" sz="1600" b="0" strike="noStrike" spc="-1">
                <a:solidFill>
                  <a:srgbClr val="404040"/>
                </a:solidFill>
                <a:latin typeface="Arial"/>
                <a:ea typeface="DejaVu Sans"/>
              </a:rPr>
              <a:t>A patient can show fake mortality risk level to claim the insurance.</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Surgery Description: </a:t>
            </a:r>
            <a:r>
              <a:rPr lang="en-US" sz="1600" b="0" strike="noStrike" spc="-1">
                <a:solidFill>
                  <a:srgbClr val="404040"/>
                </a:solidFill>
                <a:latin typeface="Arial"/>
                <a:ea typeface="DejaVu Sans"/>
              </a:rPr>
              <a:t>Surgery description is an important feature as a medical patient will provide a fake surgical certificate and claim for insurance.</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Abortion: </a:t>
            </a:r>
            <a:r>
              <a:rPr lang="en-US" sz="1600" b="0" strike="noStrike" spc="-1">
                <a:solidFill>
                  <a:srgbClr val="404040"/>
                </a:solidFill>
                <a:latin typeface="Arial"/>
                <a:ea typeface="DejaVu Sans"/>
              </a:rPr>
              <a:t>If a state has no limitations on abortions, no matter where you receive your health insurance from — Medicaid, Medicare, Obamacare, etc. —  you would be able to use your health coverage for an abortion. A women can fake an abortion and claim for insurance that will cause a fraud claim.</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Total Charges to Total cost ratio: </a:t>
            </a:r>
            <a:r>
              <a:rPr lang="en-US" sz="1600" b="0" strike="noStrike" spc="-1">
                <a:solidFill>
                  <a:srgbClr val="404040"/>
                </a:solidFill>
                <a:latin typeface="Arial"/>
                <a:ea typeface="DejaVu Sans"/>
              </a:rPr>
              <a:t>If the ratio is higher than 1 then hospitals is charging more than cost, and if the ratio is around 1 the they are charging almost same as cost.</a:t>
            </a:r>
            <a:endParaRPr lang="en-US" sz="1600" b="0" strike="noStrike" spc="-1">
              <a:latin typeface="Noto Sans"/>
            </a:endParaRPr>
          </a:p>
        </p:txBody>
      </p:sp>
      <p:pic>
        <p:nvPicPr>
          <p:cNvPr id="256" name="Picture 173"/>
          <p:cNvPicPr/>
          <p:nvPr/>
        </p:nvPicPr>
        <p:blipFill>
          <a:blip r:embed="rId2"/>
          <a:stretch/>
        </p:blipFill>
        <p:spPr>
          <a:xfrm>
            <a:off x="11472120" y="0"/>
            <a:ext cx="716040" cy="716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sp>
        <p:nvSpPr>
          <p:cNvPr id="258" name="CustomShape 2"/>
          <p:cNvSpPr/>
          <p:nvPr/>
        </p:nvSpPr>
        <p:spPr>
          <a:xfrm>
            <a:off x="1057320" y="1724040"/>
            <a:ext cx="10301760" cy="386280"/>
          </a:xfrm>
          <a:prstGeom prst="rect">
            <a:avLst/>
          </a:prstGeom>
          <a:solidFill>
            <a:srgbClr val="FFFFFF"/>
          </a:solidFill>
          <a:ln w="25560">
            <a:solidFill>
              <a:srgbClr val="FFFFFF"/>
            </a:solidFill>
            <a:round/>
          </a:ln>
        </p:spPr>
        <p:style>
          <a:lnRef idx="0">
            <a:scrgbClr r="0" g="0" b="0"/>
          </a:lnRef>
          <a:fillRef idx="0">
            <a:scrgbClr r="0" g="0" b="0"/>
          </a:fillRef>
          <a:effectRef idx="0">
            <a:scrgbClr r="0" g="0" b="0"/>
          </a:effectRef>
          <a:fontRef idx="minor"/>
        </p:style>
      </p:sp>
      <p:sp>
        <p:nvSpPr>
          <p:cNvPr id="259" name="CustomShape 3"/>
          <p:cNvSpPr/>
          <p:nvPr/>
        </p:nvSpPr>
        <p:spPr>
          <a:xfrm>
            <a:off x="147240" y="117720"/>
            <a:ext cx="11078280" cy="374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Hospital County: </a:t>
            </a:r>
            <a:r>
              <a:rPr lang="en-US" sz="1600" b="0" strike="noStrike" spc="-1">
                <a:solidFill>
                  <a:srgbClr val="404040"/>
                </a:solidFill>
                <a:latin typeface="Arial"/>
                <a:ea typeface="DejaVu Sans"/>
              </a:rPr>
              <a:t>Same as Hospital_Id</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Cultural Group</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Ethnicity</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Apr_drg_description: </a:t>
            </a:r>
            <a:r>
              <a:rPr lang="en-US" sz="1600" b="0" strike="noStrike" spc="-1">
                <a:solidFill>
                  <a:srgbClr val="404040"/>
                </a:solidFill>
                <a:latin typeface="Arial"/>
                <a:ea typeface="DejaVu Sans"/>
              </a:rPr>
              <a:t>Considered same as ccs diagnosis.</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Weight Baby</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Emergency dept_yes/No</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Total Charges and Total cost.</a:t>
            </a:r>
            <a:endParaRPr lang="en-US" sz="1600" b="0" strike="noStrike" spc="-1">
              <a:latin typeface="Noto Sans"/>
            </a:endParaRPr>
          </a:p>
          <a:p>
            <a:pPr>
              <a:lnSpc>
                <a:spcPct val="100000"/>
              </a:lnSpc>
            </a:pPr>
            <a:endParaRPr lang="en-US" sz="1600" b="0" strike="noStrike" spc="-1">
              <a:latin typeface="Noto Sans"/>
            </a:endParaRPr>
          </a:p>
          <a:p>
            <a:pPr marL="285840" indent="-281520">
              <a:lnSpc>
                <a:spcPct val="100000"/>
              </a:lnSpc>
              <a:buClr>
                <a:srgbClr val="404040"/>
              </a:buClr>
              <a:buFont typeface="Wingdings" charset="2"/>
              <a:buChar char=""/>
            </a:pPr>
            <a:r>
              <a:rPr lang="en-US" sz="1600" b="1" strike="noStrike" spc="-1">
                <a:solidFill>
                  <a:srgbClr val="404040"/>
                </a:solidFill>
                <a:latin typeface="Arial"/>
                <a:ea typeface="DejaVu Sans"/>
              </a:rPr>
              <a:t>Payment Typology</a:t>
            </a:r>
            <a:endParaRPr lang="en-US" sz="1600" b="0" strike="noStrike" spc="-1">
              <a:latin typeface="Noto Sans"/>
            </a:endParaRPr>
          </a:p>
        </p:txBody>
      </p:sp>
      <p:pic>
        <p:nvPicPr>
          <p:cNvPr id="260" name="Picture 177"/>
          <p:cNvPicPr/>
          <p:nvPr/>
        </p:nvPicPr>
        <p:blipFill>
          <a:blip r:embed="rId2"/>
          <a:stretch/>
        </p:blipFill>
        <p:spPr>
          <a:xfrm>
            <a:off x="11472120" y="0"/>
            <a:ext cx="716040" cy="716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p14:switch dir="r"/>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 name="CustomShape 1"/>
          <p:cNvSpPr/>
          <p:nvPr/>
        </p:nvSpPr>
        <p:spPr>
          <a:xfrm>
            <a:off x="0" y="0"/>
            <a:ext cx="12187800" cy="68536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62" name="Line 2"/>
          <p:cNvSpPr/>
          <p:nvPr/>
        </p:nvSpPr>
        <p:spPr>
          <a:xfrm>
            <a:off x="6804720" y="4294440"/>
            <a:ext cx="438912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pic>
        <p:nvPicPr>
          <p:cNvPr id="263" name="Picture 180"/>
          <p:cNvPicPr/>
          <p:nvPr/>
        </p:nvPicPr>
        <p:blipFill>
          <a:blip r:embed="rId2"/>
          <a:stretch/>
        </p:blipFill>
        <p:spPr>
          <a:xfrm>
            <a:off x="0" y="0"/>
            <a:ext cx="12187800" cy="6853680"/>
          </a:xfrm>
          <a:prstGeom prst="rect">
            <a:avLst/>
          </a:prstGeom>
          <a:ln w="0">
            <a:noFill/>
          </a:ln>
        </p:spPr>
      </p:pic>
      <p:sp>
        <p:nvSpPr>
          <p:cNvPr id="264" name="CustomShape 3"/>
          <p:cNvSpPr/>
          <p:nvPr/>
        </p:nvSpPr>
        <p:spPr>
          <a:xfrm>
            <a:off x="6648840" y="4836240"/>
            <a:ext cx="73764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5400" b="1" strike="noStrike" spc="-1">
                <a:solidFill>
                  <a:srgbClr val="FFFFFF"/>
                </a:solidFill>
                <a:latin typeface="Cascadia Mono PL SemiBold"/>
                <a:ea typeface="DejaVu Sans"/>
              </a:rPr>
              <a:t>Data Visualization</a:t>
            </a:r>
            <a:endParaRPr lang="en-US" sz="5400" b="0" strike="noStrike" spc="-1">
              <a:latin typeface="Noto Sans"/>
            </a:endParaRPr>
          </a:p>
        </p:txBody>
      </p:sp>
      <p:pic>
        <p:nvPicPr>
          <p:cNvPr id="265" name="Picture 182"/>
          <p:cNvPicPr/>
          <p:nvPr/>
        </p:nvPicPr>
        <p:blipFill>
          <a:blip r:embed="rId3"/>
          <a:stretch/>
        </p:blipFill>
        <p:spPr>
          <a:xfrm>
            <a:off x="11472120" y="0"/>
            <a:ext cx="716040" cy="716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67" name="Picture 185"/>
          <p:cNvPicPr/>
          <p:nvPr/>
        </p:nvPicPr>
        <p:blipFill>
          <a:blip r:embed="rId2"/>
          <a:stretch/>
        </p:blipFill>
        <p:spPr>
          <a:xfrm>
            <a:off x="11472120" y="0"/>
            <a:ext cx="716040" cy="716040"/>
          </a:xfrm>
          <a:prstGeom prst="rect">
            <a:avLst/>
          </a:prstGeom>
          <a:ln w="0">
            <a:noFill/>
          </a:ln>
        </p:spPr>
      </p:pic>
      <p:pic>
        <p:nvPicPr>
          <p:cNvPr id="268" name="Picture 186"/>
          <p:cNvPicPr/>
          <p:nvPr/>
        </p:nvPicPr>
        <p:blipFill>
          <a:blip r:embed="rId3"/>
          <a:stretch/>
        </p:blipFill>
        <p:spPr>
          <a:xfrm>
            <a:off x="1080000" y="547560"/>
            <a:ext cx="10112400" cy="5799960"/>
          </a:xfrm>
          <a:prstGeom prst="rect">
            <a:avLst/>
          </a:prstGeom>
          <a:ln w="0">
            <a:noFill/>
          </a:ln>
        </p:spPr>
      </p:pic>
      <p:sp>
        <p:nvSpPr>
          <p:cNvPr id="269" name="CustomShape 1"/>
          <p:cNvSpPr/>
          <p:nvPr/>
        </p:nvSpPr>
        <p:spPr>
          <a:xfrm>
            <a:off x="161280" y="84960"/>
            <a:ext cx="440964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1. Area Service</a:t>
            </a:r>
            <a:endParaRPr lang="en-US" sz="32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126360" y="0"/>
            <a:ext cx="485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Area Service</a:t>
            </a:r>
            <a:endParaRPr lang="en-US" sz="2800" b="0" strike="noStrike" spc="-1">
              <a:latin typeface="Noto Sans"/>
            </a:endParaRPr>
          </a:p>
        </p:txBody>
      </p:sp>
      <p:sp>
        <p:nvSpPr>
          <p:cNvPr id="271"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72" name="Picture 189"/>
          <p:cNvPicPr/>
          <p:nvPr/>
        </p:nvPicPr>
        <p:blipFill>
          <a:blip r:embed="rId2"/>
          <a:stretch/>
        </p:blipFill>
        <p:spPr>
          <a:xfrm>
            <a:off x="11472120" y="0"/>
            <a:ext cx="716040" cy="716040"/>
          </a:xfrm>
          <a:prstGeom prst="rect">
            <a:avLst/>
          </a:prstGeom>
          <a:ln w="0">
            <a:noFill/>
          </a:ln>
        </p:spPr>
      </p:pic>
      <p:sp>
        <p:nvSpPr>
          <p:cNvPr id="273" name="CustomShape 4"/>
          <p:cNvSpPr/>
          <p:nvPr/>
        </p:nvSpPr>
        <p:spPr>
          <a:xfrm>
            <a:off x="1080000" y="1800000"/>
            <a:ext cx="10796400" cy="5364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274" name="CustomShape 3"/>
          <p:cNvSpPr/>
          <p:nvPr/>
        </p:nvSpPr>
        <p:spPr>
          <a:xfrm>
            <a:off x="540000" y="720000"/>
            <a:ext cx="9356400" cy="111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As the graph Shows: </a:t>
            </a:r>
            <a:endParaRPr lang="en-US" sz="1800" b="0" strike="noStrike" spc="-1">
              <a:latin typeface="Noto Sans"/>
            </a:endParaRPr>
          </a:p>
          <a:p>
            <a:pPr>
              <a:lnSpc>
                <a:spcPct val="100000"/>
              </a:lnSpc>
            </a:pPr>
            <a:r>
              <a:rPr lang="en-IN" sz="1800" b="0" strike="noStrike" spc="-1">
                <a:solidFill>
                  <a:srgbClr val="000000"/>
                </a:solidFill>
                <a:latin typeface="Arial"/>
                <a:ea typeface="DejaVu Sans"/>
              </a:rPr>
              <a:t>	</a:t>
            </a:r>
            <a:endParaRPr lang="en-US" sz="1800" b="0" strike="noStrike" spc="-1">
              <a:latin typeface="Noto Sans"/>
            </a:endParaRPr>
          </a:p>
          <a:p>
            <a:pPr>
              <a:lnSpc>
                <a:spcPct val="100000"/>
              </a:lnSpc>
            </a:pPr>
            <a:r>
              <a:rPr lang="en-IN" sz="1800" b="0" strike="noStrike" spc="-1">
                <a:solidFill>
                  <a:srgbClr val="000000"/>
                </a:solidFill>
                <a:latin typeface="Arial"/>
                <a:ea typeface="DejaVu Sans"/>
              </a:rPr>
              <a:t>	The highest claims that have came are from the Hudson Valley. Then second is Western New York. The least claims have came from Southern Tier.</a:t>
            </a:r>
            <a:endParaRPr lang="en-US" sz="1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162360" y="170280"/>
            <a:ext cx="874692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2. Hospital ID (Total 143) Part 1</a:t>
            </a:r>
            <a:endParaRPr lang="en-US" sz="3200" b="0" strike="noStrike" spc="-1">
              <a:latin typeface="Noto Sans"/>
            </a:endParaRPr>
          </a:p>
        </p:txBody>
      </p:sp>
      <p:sp>
        <p:nvSpPr>
          <p:cNvPr id="276"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77" name="Picture 194"/>
          <p:cNvPicPr/>
          <p:nvPr/>
        </p:nvPicPr>
        <p:blipFill>
          <a:blip r:embed="rId2"/>
          <a:stretch/>
        </p:blipFill>
        <p:spPr>
          <a:xfrm>
            <a:off x="11472120" y="0"/>
            <a:ext cx="716040" cy="716040"/>
          </a:xfrm>
          <a:prstGeom prst="rect">
            <a:avLst/>
          </a:prstGeom>
          <a:ln w="0">
            <a:noFill/>
          </a:ln>
        </p:spPr>
      </p:pic>
      <p:pic>
        <p:nvPicPr>
          <p:cNvPr id="278" name="Picture 195"/>
          <p:cNvPicPr/>
          <p:nvPr/>
        </p:nvPicPr>
        <p:blipFill>
          <a:blip r:embed="rId3"/>
          <a:stretch/>
        </p:blipFill>
        <p:spPr>
          <a:xfrm>
            <a:off x="72000" y="953640"/>
            <a:ext cx="11982240" cy="428256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191520" y="170280"/>
            <a:ext cx="822168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Hospital ID (Total 143) Part 2</a:t>
            </a:r>
            <a:endParaRPr lang="en-US" sz="3200" b="0" strike="noStrike" spc="-1">
              <a:latin typeface="Noto Sans"/>
            </a:endParaRPr>
          </a:p>
        </p:txBody>
      </p:sp>
      <p:sp>
        <p:nvSpPr>
          <p:cNvPr id="280"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81" name="Picture 198"/>
          <p:cNvPicPr/>
          <p:nvPr/>
        </p:nvPicPr>
        <p:blipFill>
          <a:blip r:embed="rId2"/>
          <a:stretch/>
        </p:blipFill>
        <p:spPr>
          <a:xfrm>
            <a:off x="11472120" y="0"/>
            <a:ext cx="716040" cy="716040"/>
          </a:xfrm>
          <a:prstGeom prst="rect">
            <a:avLst/>
          </a:prstGeom>
          <a:ln w="0">
            <a:noFill/>
          </a:ln>
        </p:spPr>
      </p:pic>
      <p:pic>
        <p:nvPicPr>
          <p:cNvPr id="282" name="Picture 199"/>
          <p:cNvPicPr/>
          <p:nvPr/>
        </p:nvPicPr>
        <p:blipFill>
          <a:blip r:embed="rId3"/>
          <a:stretch/>
        </p:blipFill>
        <p:spPr>
          <a:xfrm>
            <a:off x="82080" y="890280"/>
            <a:ext cx="12010320" cy="426492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327960" y="170280"/>
            <a:ext cx="807588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Hospital ID (Total 143) Part 3</a:t>
            </a:r>
            <a:endParaRPr lang="en-US" sz="3200" b="0" strike="noStrike" spc="-1">
              <a:latin typeface="Noto Sans"/>
            </a:endParaRPr>
          </a:p>
        </p:txBody>
      </p:sp>
      <p:sp>
        <p:nvSpPr>
          <p:cNvPr id="284"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85" name="Picture 202"/>
          <p:cNvPicPr/>
          <p:nvPr/>
        </p:nvPicPr>
        <p:blipFill>
          <a:blip r:embed="rId2"/>
          <a:stretch/>
        </p:blipFill>
        <p:spPr>
          <a:xfrm>
            <a:off x="11472120" y="0"/>
            <a:ext cx="716040" cy="716040"/>
          </a:xfrm>
          <a:prstGeom prst="rect">
            <a:avLst/>
          </a:prstGeom>
          <a:ln w="0">
            <a:noFill/>
          </a:ln>
        </p:spPr>
      </p:pic>
      <p:pic>
        <p:nvPicPr>
          <p:cNvPr id="286" name="Picture 203"/>
          <p:cNvPicPr/>
          <p:nvPr/>
        </p:nvPicPr>
        <p:blipFill>
          <a:blip r:embed="rId3"/>
          <a:stretch/>
        </p:blipFill>
        <p:spPr>
          <a:xfrm>
            <a:off x="72000" y="887760"/>
            <a:ext cx="12054240" cy="426996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360000" y="170280"/>
            <a:ext cx="78102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Hospital ID (Total 143) Part 4</a:t>
            </a:r>
            <a:endParaRPr lang="en-US" sz="3200" b="0" strike="noStrike" spc="-1">
              <a:latin typeface="Noto Sans"/>
            </a:endParaRPr>
          </a:p>
        </p:txBody>
      </p:sp>
      <p:sp>
        <p:nvSpPr>
          <p:cNvPr id="288"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89" name="Picture 206"/>
          <p:cNvPicPr/>
          <p:nvPr/>
        </p:nvPicPr>
        <p:blipFill>
          <a:blip r:embed="rId2"/>
          <a:stretch/>
        </p:blipFill>
        <p:spPr>
          <a:xfrm>
            <a:off x="11472120" y="0"/>
            <a:ext cx="716040" cy="716040"/>
          </a:xfrm>
          <a:prstGeom prst="rect">
            <a:avLst/>
          </a:prstGeom>
          <a:ln w="0">
            <a:noFill/>
          </a:ln>
        </p:spPr>
      </p:pic>
      <p:pic>
        <p:nvPicPr>
          <p:cNvPr id="290" name="Picture 207"/>
          <p:cNvPicPr/>
          <p:nvPr/>
        </p:nvPicPr>
        <p:blipFill>
          <a:blip r:embed="rId3"/>
          <a:stretch/>
        </p:blipFill>
        <p:spPr>
          <a:xfrm>
            <a:off x="190080" y="917640"/>
            <a:ext cx="11830320" cy="428220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92" name="Picture 209"/>
          <p:cNvPicPr/>
          <p:nvPr/>
        </p:nvPicPr>
        <p:blipFill>
          <a:blip r:embed="rId2"/>
          <a:stretch/>
        </p:blipFill>
        <p:spPr>
          <a:xfrm>
            <a:off x="11472120" y="0"/>
            <a:ext cx="716040" cy="716040"/>
          </a:xfrm>
          <a:prstGeom prst="rect">
            <a:avLst/>
          </a:prstGeom>
          <a:ln w="0">
            <a:noFill/>
          </a:ln>
        </p:spPr>
      </p:pic>
      <p:pic>
        <p:nvPicPr>
          <p:cNvPr id="293" name="Picture 210"/>
          <p:cNvPicPr/>
          <p:nvPr/>
        </p:nvPicPr>
        <p:blipFill>
          <a:blip r:embed="rId3"/>
          <a:stretch/>
        </p:blipFill>
        <p:spPr>
          <a:xfrm>
            <a:off x="4140000" y="627120"/>
            <a:ext cx="7173720" cy="5597280"/>
          </a:xfrm>
          <a:prstGeom prst="rect">
            <a:avLst/>
          </a:prstGeom>
          <a:ln w="0">
            <a:noFill/>
          </a:ln>
        </p:spPr>
      </p:pic>
      <p:sp>
        <p:nvSpPr>
          <p:cNvPr id="294" name="CustomShape 2"/>
          <p:cNvSpPr/>
          <p:nvPr/>
        </p:nvSpPr>
        <p:spPr>
          <a:xfrm>
            <a:off x="900000" y="1620000"/>
            <a:ext cx="3416400" cy="5364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295" name="CustomShape 3"/>
          <p:cNvSpPr/>
          <p:nvPr/>
        </p:nvSpPr>
        <p:spPr>
          <a:xfrm>
            <a:off x="1224000" y="1692000"/>
            <a:ext cx="1976400" cy="213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Highest cases have came from the hospital with hospital_id 413, on second number there is hospital_id 1 and so on.</a:t>
            </a:r>
            <a:endParaRPr lang="en-US" sz="1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1097280" y="831960"/>
            <a:ext cx="10054080" cy="90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4600" b="0" strike="noStrike" spc="-52">
                <a:solidFill>
                  <a:srgbClr val="404040"/>
                </a:solidFill>
                <a:latin typeface="Cascadia Code"/>
                <a:ea typeface="DejaVu Sans"/>
              </a:rPr>
              <a:t>Introduction</a:t>
            </a:r>
            <a:endParaRPr lang="en-US" sz="4600" b="0" strike="noStrike" spc="-1">
              <a:latin typeface="Noto Sans"/>
            </a:endParaRPr>
          </a:p>
        </p:txBody>
      </p:sp>
      <p:sp>
        <p:nvSpPr>
          <p:cNvPr id="211" name="CustomShape 2"/>
          <p:cNvSpPr/>
          <p:nvPr/>
        </p:nvSpPr>
        <p:spPr>
          <a:xfrm>
            <a:off x="722520" y="1984320"/>
            <a:ext cx="10950120" cy="447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76200" indent="-281520" algn="just">
              <a:lnSpc>
                <a:spcPct val="100000"/>
              </a:lnSpc>
              <a:buClr>
                <a:srgbClr val="262626"/>
              </a:buClr>
              <a:buFont typeface="Wingdings" charset="2"/>
              <a:buChar char=""/>
            </a:pPr>
            <a:r>
              <a:rPr lang="en-US" sz="1600" b="0" strike="noStrike" spc="-1">
                <a:solidFill>
                  <a:srgbClr val="262626"/>
                </a:solidFill>
                <a:latin typeface="Arial"/>
                <a:ea typeface="DejaVu Sans"/>
              </a:rPr>
              <a:t>Insurance fraud detection is a challenging problem, given the variety of fraud patterns and relatively small ratio of known frauds in typical samples.</a:t>
            </a:r>
            <a:endParaRPr lang="en-US" sz="1600" b="0" strike="noStrike" spc="-1">
              <a:latin typeface="Noto Sans"/>
            </a:endParaRPr>
          </a:p>
          <a:p>
            <a:pPr algn="just">
              <a:lnSpc>
                <a:spcPct val="100000"/>
              </a:lnSpc>
            </a:pPr>
            <a:endParaRPr lang="en-US" sz="1600" b="0" strike="noStrike" spc="-1">
              <a:latin typeface="Noto Sans"/>
            </a:endParaRPr>
          </a:p>
          <a:p>
            <a:pPr marL="376200" indent="-281520" algn="just">
              <a:lnSpc>
                <a:spcPct val="100000"/>
              </a:lnSpc>
              <a:buClr>
                <a:srgbClr val="262626"/>
              </a:buClr>
              <a:buFont typeface="Wingdings" charset="2"/>
              <a:buChar char=""/>
            </a:pPr>
            <a:r>
              <a:rPr lang="en-US" sz="1600" b="0" strike="noStrike" spc="-1">
                <a:solidFill>
                  <a:srgbClr val="262626"/>
                </a:solidFill>
                <a:latin typeface="Arial"/>
                <a:ea typeface="DejaVu Sans"/>
              </a:rPr>
              <a:t>Insurance frauds cover the range of improper activities which an individual may commit in order to achieve a favorable outcome from the insurance company.</a:t>
            </a:r>
            <a:endParaRPr lang="en-US" sz="1600" b="0" strike="noStrike" spc="-1">
              <a:latin typeface="Noto Sans"/>
            </a:endParaRPr>
          </a:p>
          <a:p>
            <a:pPr algn="just">
              <a:lnSpc>
                <a:spcPct val="100000"/>
              </a:lnSpc>
            </a:pPr>
            <a:endParaRPr lang="en-US" sz="1600" b="0" strike="noStrike" spc="-1">
              <a:latin typeface="Noto Sans"/>
            </a:endParaRPr>
          </a:p>
          <a:p>
            <a:pPr marL="376200" indent="-281520" algn="just">
              <a:lnSpc>
                <a:spcPct val="100000"/>
              </a:lnSpc>
              <a:buClr>
                <a:srgbClr val="262626"/>
              </a:buClr>
              <a:buFont typeface="Wingdings" charset="2"/>
              <a:buChar char=""/>
            </a:pPr>
            <a:r>
              <a:rPr lang="en-US" sz="1600" b="0" strike="noStrike" spc="-1">
                <a:solidFill>
                  <a:srgbClr val="262626"/>
                </a:solidFill>
                <a:latin typeface="Arial"/>
                <a:ea typeface="DejaVu Sans"/>
              </a:rPr>
              <a:t>According to FBI, the insurance industry in the USA consists of over 7000 companies that collectively received over $1 trillion annually in premiums. FBI also estimates the total cost of insurance fraud (non-health insurance) to be more than $40 billion annually.</a:t>
            </a:r>
            <a:endParaRPr lang="en-US" sz="1600" b="0" strike="noStrike" spc="-1">
              <a:latin typeface="Noto Sans"/>
            </a:endParaRPr>
          </a:p>
          <a:p>
            <a:pPr algn="just">
              <a:lnSpc>
                <a:spcPct val="100000"/>
              </a:lnSpc>
            </a:pPr>
            <a:endParaRPr lang="en-US" sz="1600" b="0" strike="noStrike" spc="-1">
              <a:latin typeface="Noto Sans"/>
            </a:endParaRPr>
          </a:p>
          <a:p>
            <a:pPr marL="376200" indent="-281520" algn="just">
              <a:lnSpc>
                <a:spcPct val="100000"/>
              </a:lnSpc>
              <a:buClr>
                <a:srgbClr val="262626"/>
              </a:buClr>
              <a:buFont typeface="Wingdings" charset="2"/>
              <a:buChar char=""/>
            </a:pPr>
            <a:r>
              <a:rPr lang="en-US" sz="1600" b="0" strike="noStrike" spc="-1">
                <a:solidFill>
                  <a:srgbClr val="262626"/>
                </a:solidFill>
                <a:latin typeface="Arial"/>
                <a:ea typeface="DejaVu Sans"/>
              </a:rPr>
              <a:t>It must be noted that insurance fraud is not a victimless crime – the losses due to frauds, impact all the involved parties through increased premium costs, trust deficit during the claims process and impacts to process efficiency and innovation.</a:t>
            </a:r>
            <a:endParaRPr lang="en-US" sz="1600" b="0" strike="noStrike" spc="-1">
              <a:latin typeface="Noto Sans"/>
            </a:endParaRPr>
          </a:p>
          <a:p>
            <a:pPr algn="just">
              <a:lnSpc>
                <a:spcPct val="100000"/>
              </a:lnSpc>
            </a:pPr>
            <a:endParaRPr lang="en-US" sz="1600" b="0" strike="noStrike" spc="-1">
              <a:latin typeface="Noto Sans"/>
            </a:endParaRPr>
          </a:p>
          <a:p>
            <a:pPr marL="376200" indent="-281520" algn="just">
              <a:lnSpc>
                <a:spcPct val="100000"/>
              </a:lnSpc>
              <a:buClr>
                <a:srgbClr val="262626"/>
              </a:buClr>
              <a:buFont typeface="Wingdings" charset="2"/>
              <a:buChar char=""/>
            </a:pPr>
            <a:r>
              <a:rPr lang="en-US" sz="1600" b="0" strike="noStrike" spc="-1">
                <a:solidFill>
                  <a:srgbClr val="262626"/>
                </a:solidFill>
                <a:latin typeface="Arial"/>
                <a:ea typeface="DejaVu Sans"/>
              </a:rPr>
              <a:t>Hence the insurance industry has an urgent need to develop capability  that can help identify potential frauds with a high degree of accuracy, so that other claims can be cleared rapidly while identified cases can be scrutinized in detail.</a:t>
            </a:r>
            <a:endParaRPr lang="en-US" sz="1600" b="0" strike="noStrike" spc="-1">
              <a:latin typeface="Noto Sans"/>
            </a:endParaRPr>
          </a:p>
          <a:p>
            <a:pPr>
              <a:lnSpc>
                <a:spcPct val="100000"/>
              </a:lnSpc>
            </a:pPr>
            <a:endParaRPr lang="en-US" sz="1600" b="0" strike="noStrike" spc="-1">
              <a:latin typeface="Noto Sans"/>
            </a:endParaRPr>
          </a:p>
        </p:txBody>
      </p:sp>
      <p:sp>
        <p:nvSpPr>
          <p:cNvPr id="212" name="CustomShape 3"/>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13" name="Picture 130"/>
          <p:cNvPicPr/>
          <p:nvPr/>
        </p:nvPicPr>
        <p:blipFill>
          <a:blip r:embed="rId2"/>
          <a:stretch/>
        </p:blipFill>
        <p:spPr>
          <a:xfrm>
            <a:off x="11472120" y="0"/>
            <a:ext cx="716040" cy="716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250">
        <p14:vortex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65240" y="115200"/>
            <a:ext cx="667224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3. AGE(Claims based on age)</a:t>
            </a:r>
            <a:endParaRPr lang="en-US" sz="2800" b="0" strike="noStrike" spc="-1">
              <a:latin typeface="Noto Sans"/>
            </a:endParaRPr>
          </a:p>
        </p:txBody>
      </p:sp>
      <p:sp>
        <p:nvSpPr>
          <p:cNvPr id="297"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98" name="Picture 215"/>
          <p:cNvPicPr/>
          <p:nvPr/>
        </p:nvPicPr>
        <p:blipFill>
          <a:blip r:embed="rId2"/>
          <a:stretch/>
        </p:blipFill>
        <p:spPr>
          <a:xfrm>
            <a:off x="11472120" y="0"/>
            <a:ext cx="716040" cy="716040"/>
          </a:xfrm>
          <a:prstGeom prst="rect">
            <a:avLst/>
          </a:prstGeom>
          <a:ln w="0">
            <a:noFill/>
          </a:ln>
        </p:spPr>
      </p:pic>
      <p:pic>
        <p:nvPicPr>
          <p:cNvPr id="299" name="Picture 216"/>
          <p:cNvPicPr/>
          <p:nvPr/>
        </p:nvPicPr>
        <p:blipFill>
          <a:blip r:embed="rId3"/>
          <a:stretch/>
        </p:blipFill>
        <p:spPr>
          <a:xfrm>
            <a:off x="792000" y="792000"/>
            <a:ext cx="10508400" cy="540288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15200" y="-73080"/>
            <a:ext cx="4163760" cy="66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400" b="0" strike="noStrike" spc="-52">
                <a:solidFill>
                  <a:srgbClr val="404040"/>
                </a:solidFill>
                <a:latin typeface="Cascadia Code"/>
                <a:ea typeface="DejaVu Sans"/>
              </a:rPr>
              <a:t>Age and Gender Together</a:t>
            </a:r>
            <a:endParaRPr lang="en-US" sz="2400" b="0" strike="noStrike" spc="-1">
              <a:latin typeface="Noto Sans"/>
            </a:endParaRPr>
          </a:p>
        </p:txBody>
      </p:sp>
      <p:sp>
        <p:nvSpPr>
          <p:cNvPr id="301"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02" name="Picture 219"/>
          <p:cNvPicPr/>
          <p:nvPr/>
        </p:nvPicPr>
        <p:blipFill>
          <a:blip r:embed="rId2"/>
          <a:stretch/>
        </p:blipFill>
        <p:spPr>
          <a:xfrm>
            <a:off x="11472120" y="0"/>
            <a:ext cx="716040" cy="716040"/>
          </a:xfrm>
          <a:prstGeom prst="rect">
            <a:avLst/>
          </a:prstGeom>
          <a:ln w="0">
            <a:noFill/>
          </a:ln>
        </p:spPr>
      </p:pic>
      <p:pic>
        <p:nvPicPr>
          <p:cNvPr id="303" name="Picture 220"/>
          <p:cNvPicPr/>
          <p:nvPr/>
        </p:nvPicPr>
        <p:blipFill>
          <a:blip r:embed="rId3"/>
          <a:stretch/>
        </p:blipFill>
        <p:spPr>
          <a:xfrm>
            <a:off x="115200" y="593640"/>
            <a:ext cx="11293200" cy="542412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0" y="0"/>
            <a:ext cx="6000840" cy="57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400" b="0" strike="noStrike" spc="-52">
                <a:solidFill>
                  <a:srgbClr val="404040"/>
                </a:solidFill>
                <a:latin typeface="Cascadia Code"/>
                <a:ea typeface="DejaVu Sans"/>
              </a:rPr>
              <a:t>Age and Emergency Case Together</a:t>
            </a:r>
            <a:endParaRPr lang="en-US" sz="2400" b="0" strike="noStrike" spc="-1">
              <a:latin typeface="Noto Sans"/>
            </a:endParaRPr>
          </a:p>
        </p:txBody>
      </p:sp>
      <p:sp>
        <p:nvSpPr>
          <p:cNvPr id="305"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06" name="Picture 223"/>
          <p:cNvPicPr/>
          <p:nvPr/>
        </p:nvPicPr>
        <p:blipFill>
          <a:blip r:embed="rId2"/>
          <a:stretch/>
        </p:blipFill>
        <p:spPr>
          <a:xfrm>
            <a:off x="11472120" y="0"/>
            <a:ext cx="716040" cy="716040"/>
          </a:xfrm>
          <a:prstGeom prst="rect">
            <a:avLst/>
          </a:prstGeom>
          <a:ln w="0">
            <a:noFill/>
          </a:ln>
        </p:spPr>
      </p:pic>
      <p:pic>
        <p:nvPicPr>
          <p:cNvPr id="307" name="Picture 224"/>
          <p:cNvPicPr/>
          <p:nvPr/>
        </p:nvPicPr>
        <p:blipFill>
          <a:blip r:embed="rId3"/>
          <a:stretch/>
        </p:blipFill>
        <p:spPr>
          <a:xfrm>
            <a:off x="226080" y="864000"/>
            <a:ext cx="11110320" cy="523116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40000" y="0"/>
            <a:ext cx="485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AGE</a:t>
            </a:r>
            <a:endParaRPr lang="en-US" sz="2800" b="0" strike="noStrike" spc="-1">
              <a:latin typeface="Noto Sans"/>
            </a:endParaRPr>
          </a:p>
        </p:txBody>
      </p:sp>
      <p:sp>
        <p:nvSpPr>
          <p:cNvPr id="309"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10" name="Picture 227"/>
          <p:cNvPicPr/>
          <p:nvPr/>
        </p:nvPicPr>
        <p:blipFill>
          <a:blip r:embed="rId2"/>
          <a:stretch/>
        </p:blipFill>
        <p:spPr>
          <a:xfrm>
            <a:off x="11472120" y="0"/>
            <a:ext cx="716040" cy="716040"/>
          </a:xfrm>
          <a:prstGeom prst="rect">
            <a:avLst/>
          </a:prstGeom>
          <a:ln w="0">
            <a:noFill/>
          </a:ln>
        </p:spPr>
      </p:pic>
      <p:sp>
        <p:nvSpPr>
          <p:cNvPr id="311" name="CustomShape 3"/>
          <p:cNvSpPr/>
          <p:nvPr/>
        </p:nvSpPr>
        <p:spPr>
          <a:xfrm>
            <a:off x="540000" y="576000"/>
            <a:ext cx="9356400" cy="111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As the graph Shows: </a:t>
            </a:r>
            <a:endParaRPr lang="en-US" sz="1800" b="0" strike="noStrike" spc="-1">
              <a:latin typeface="Noto Sans"/>
            </a:endParaRPr>
          </a:p>
          <a:p>
            <a:pPr>
              <a:lnSpc>
                <a:spcPct val="100000"/>
              </a:lnSpc>
            </a:pPr>
            <a:r>
              <a:rPr lang="en-IN" sz="1800" b="0" strike="noStrike" spc="-1">
                <a:solidFill>
                  <a:srgbClr val="000000"/>
                </a:solidFill>
                <a:latin typeface="Arial"/>
                <a:ea typeface="DejaVu Sans"/>
              </a:rPr>
              <a:t>	</a:t>
            </a:r>
            <a:endParaRPr lang="en-US" sz="1800" b="0" strike="noStrike" spc="-1">
              <a:latin typeface="Noto Sans"/>
            </a:endParaRPr>
          </a:p>
          <a:p>
            <a:pPr>
              <a:lnSpc>
                <a:spcPct val="100000"/>
              </a:lnSpc>
            </a:pPr>
            <a:r>
              <a:rPr lang="en-IN" sz="1800" b="0" strike="noStrike" spc="-1">
                <a:solidFill>
                  <a:srgbClr val="000000"/>
                </a:solidFill>
                <a:latin typeface="Arial"/>
                <a:ea typeface="DejaVu Sans"/>
              </a:rPr>
              <a:t>	The highest claims that have came have age of above 70, and then 50 to 69. From this graph we can easily see the less the age the less claims there will be.</a:t>
            </a:r>
            <a:endParaRPr lang="en-US" sz="1800" b="0" strike="noStrike" spc="-1">
              <a:latin typeface="Noto Sans"/>
            </a:endParaRPr>
          </a:p>
        </p:txBody>
      </p:sp>
      <p:sp>
        <p:nvSpPr>
          <p:cNvPr id="312" name="CustomShape 4"/>
          <p:cNvSpPr/>
          <p:nvPr/>
        </p:nvSpPr>
        <p:spPr>
          <a:xfrm>
            <a:off x="540000" y="2196360"/>
            <a:ext cx="9356400" cy="85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Age vs Gender: </a:t>
            </a:r>
            <a:endParaRPr lang="en-US" sz="1800" b="0" strike="noStrike" spc="-1">
              <a:latin typeface="Noto Sans"/>
            </a:endParaRPr>
          </a:p>
          <a:p>
            <a:pPr>
              <a:lnSpc>
                <a:spcPct val="100000"/>
              </a:lnSpc>
            </a:pPr>
            <a:r>
              <a:rPr lang="en-IN" sz="1800" b="0" strike="noStrike" spc="-1">
                <a:solidFill>
                  <a:srgbClr val="000000"/>
                </a:solidFill>
                <a:latin typeface="Arial"/>
                <a:ea typeface="DejaVu Sans"/>
              </a:rPr>
              <a:t>	</a:t>
            </a:r>
            <a:endParaRPr lang="en-US" sz="1800" b="0" strike="noStrike" spc="-1">
              <a:latin typeface="Noto Sans"/>
            </a:endParaRPr>
          </a:p>
          <a:p>
            <a:pPr>
              <a:lnSpc>
                <a:spcPct val="100000"/>
              </a:lnSpc>
            </a:pPr>
            <a:r>
              <a:rPr lang="en-IN" sz="1800" b="0" strike="noStrike" spc="-1">
                <a:solidFill>
                  <a:srgbClr val="000000"/>
                </a:solidFill>
                <a:latin typeface="Arial"/>
                <a:ea typeface="DejaVu Sans"/>
              </a:rPr>
              <a:t>	Females are greater in no than males. </a:t>
            </a:r>
            <a:endParaRPr lang="en-US" sz="1800" b="0" strike="noStrike" spc="-1">
              <a:latin typeface="Noto Sans"/>
            </a:endParaRPr>
          </a:p>
        </p:txBody>
      </p:sp>
      <p:sp>
        <p:nvSpPr>
          <p:cNvPr id="313" name="CustomShape 5"/>
          <p:cNvSpPr/>
          <p:nvPr/>
        </p:nvSpPr>
        <p:spPr>
          <a:xfrm>
            <a:off x="540000" y="3780000"/>
            <a:ext cx="9356400" cy="85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Age vs Emergency: </a:t>
            </a:r>
            <a:endParaRPr lang="en-US" sz="1800" b="0" strike="noStrike" spc="-1">
              <a:latin typeface="Noto Sans"/>
            </a:endParaRPr>
          </a:p>
          <a:p>
            <a:pPr>
              <a:lnSpc>
                <a:spcPct val="100000"/>
              </a:lnSpc>
            </a:pPr>
            <a:r>
              <a:rPr lang="en-IN" sz="1800" b="0" strike="noStrike" spc="-1">
                <a:solidFill>
                  <a:srgbClr val="000000"/>
                </a:solidFill>
                <a:latin typeface="Arial"/>
                <a:ea typeface="DejaVu Sans"/>
              </a:rPr>
              <a:t>	</a:t>
            </a:r>
            <a:endParaRPr lang="en-US" sz="1800" b="0" strike="noStrike" spc="-1">
              <a:latin typeface="Noto Sans"/>
            </a:endParaRPr>
          </a:p>
          <a:p>
            <a:pPr>
              <a:lnSpc>
                <a:spcPct val="100000"/>
              </a:lnSpc>
            </a:pPr>
            <a:r>
              <a:rPr lang="en-IN" sz="1800" b="0" strike="noStrike" spc="-1">
                <a:solidFill>
                  <a:srgbClr val="000000"/>
                </a:solidFill>
                <a:latin typeface="Arial"/>
                <a:ea typeface="DejaVu Sans"/>
              </a:rPr>
              <a:t>	People greater than 70 age are getting into emergency dept. </a:t>
            </a:r>
            <a:endParaRPr lang="en-US" sz="1800" b="0" strike="noStrike" spc="-1">
              <a:latin typeface="Noto Sans"/>
            </a:endParaRPr>
          </a:p>
        </p:txBody>
      </p:sp>
      <p:sp>
        <p:nvSpPr>
          <p:cNvPr id="314" name="CustomShape 6"/>
          <p:cNvSpPr/>
          <p:nvPr/>
        </p:nvSpPr>
        <p:spPr>
          <a:xfrm>
            <a:off x="1152000" y="1798200"/>
            <a:ext cx="10436400" cy="3222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16" name="Picture 234"/>
          <p:cNvPicPr/>
          <p:nvPr/>
        </p:nvPicPr>
        <p:blipFill>
          <a:blip r:embed="rId2"/>
          <a:stretch/>
        </p:blipFill>
        <p:spPr>
          <a:xfrm>
            <a:off x="11472120" y="0"/>
            <a:ext cx="716040" cy="716040"/>
          </a:xfrm>
          <a:prstGeom prst="rect">
            <a:avLst/>
          </a:prstGeom>
          <a:ln w="0">
            <a:noFill/>
          </a:ln>
        </p:spPr>
      </p:pic>
      <p:pic>
        <p:nvPicPr>
          <p:cNvPr id="317" name="Picture 235"/>
          <p:cNvPicPr/>
          <p:nvPr/>
        </p:nvPicPr>
        <p:blipFill>
          <a:blip r:embed="rId3"/>
          <a:stretch/>
        </p:blipFill>
        <p:spPr>
          <a:xfrm>
            <a:off x="721080" y="532440"/>
            <a:ext cx="10749960" cy="5792400"/>
          </a:xfrm>
          <a:prstGeom prst="rect">
            <a:avLst/>
          </a:prstGeom>
          <a:ln w="0">
            <a:noFill/>
          </a:ln>
        </p:spPr>
      </p:pic>
      <p:sp>
        <p:nvSpPr>
          <p:cNvPr id="318" name="CustomShape 1"/>
          <p:cNvSpPr/>
          <p:nvPr/>
        </p:nvSpPr>
        <p:spPr>
          <a:xfrm>
            <a:off x="350280" y="170280"/>
            <a:ext cx="525168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4. Gender(Male/Female/U)</a:t>
            </a:r>
            <a:endParaRPr lang="en-US" sz="2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172080" y="0"/>
            <a:ext cx="3630240" cy="47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1800" b="0" strike="noStrike" spc="-52">
                <a:solidFill>
                  <a:srgbClr val="404040"/>
                </a:solidFill>
                <a:latin typeface="Cascadia Code"/>
                <a:ea typeface="DejaVu Sans"/>
              </a:rPr>
              <a:t>Age and Gender Together</a:t>
            </a:r>
            <a:endParaRPr lang="en-US" sz="1800" b="0" strike="noStrike" spc="-1">
              <a:latin typeface="Noto Sans"/>
            </a:endParaRPr>
          </a:p>
        </p:txBody>
      </p:sp>
      <p:sp>
        <p:nvSpPr>
          <p:cNvPr id="320"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21" name="Picture 238"/>
          <p:cNvPicPr/>
          <p:nvPr/>
        </p:nvPicPr>
        <p:blipFill>
          <a:blip r:embed="rId2"/>
          <a:stretch/>
        </p:blipFill>
        <p:spPr>
          <a:xfrm>
            <a:off x="11472120" y="0"/>
            <a:ext cx="716040" cy="716040"/>
          </a:xfrm>
          <a:prstGeom prst="rect">
            <a:avLst/>
          </a:prstGeom>
          <a:ln w="0">
            <a:noFill/>
          </a:ln>
        </p:spPr>
      </p:pic>
      <p:pic>
        <p:nvPicPr>
          <p:cNvPr id="322" name="Picture 239"/>
          <p:cNvPicPr/>
          <p:nvPr/>
        </p:nvPicPr>
        <p:blipFill>
          <a:blip r:embed="rId3"/>
          <a:stretch/>
        </p:blipFill>
        <p:spPr>
          <a:xfrm>
            <a:off x="444960" y="720000"/>
            <a:ext cx="8011440" cy="5036400"/>
          </a:xfrm>
          <a:prstGeom prst="rect">
            <a:avLst/>
          </a:prstGeom>
          <a:ln w="0">
            <a:noFill/>
          </a:ln>
        </p:spPr>
      </p:pic>
      <p:sp>
        <p:nvSpPr>
          <p:cNvPr id="323" name="CustomShape 3"/>
          <p:cNvSpPr/>
          <p:nvPr/>
        </p:nvSpPr>
        <p:spPr>
          <a:xfrm>
            <a:off x="8460000" y="1800000"/>
            <a:ext cx="2696400" cy="1764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324" name="CustomShape 4"/>
          <p:cNvSpPr/>
          <p:nvPr/>
        </p:nvSpPr>
        <p:spPr>
          <a:xfrm>
            <a:off x="9000000" y="2741760"/>
            <a:ext cx="2876400" cy="85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Most of the cases are from females in both genuine and fraud</a:t>
            </a:r>
            <a:endParaRPr lang="en-US" sz="1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277200" y="85320"/>
            <a:ext cx="64872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5. Days Spend In Hospital</a:t>
            </a:r>
            <a:endParaRPr lang="en-US" sz="2800" b="0" strike="noStrike" spc="-1">
              <a:latin typeface="Noto Sans"/>
            </a:endParaRPr>
          </a:p>
        </p:txBody>
      </p:sp>
      <p:sp>
        <p:nvSpPr>
          <p:cNvPr id="326"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27" name="Picture 244"/>
          <p:cNvPicPr/>
          <p:nvPr/>
        </p:nvPicPr>
        <p:blipFill>
          <a:blip r:embed="rId2"/>
          <a:stretch/>
        </p:blipFill>
        <p:spPr>
          <a:xfrm>
            <a:off x="11472120" y="0"/>
            <a:ext cx="716040" cy="716040"/>
          </a:xfrm>
          <a:prstGeom prst="rect">
            <a:avLst/>
          </a:prstGeom>
          <a:ln w="0">
            <a:noFill/>
          </a:ln>
        </p:spPr>
      </p:pic>
      <p:sp>
        <p:nvSpPr>
          <p:cNvPr id="328" name="CustomShape 3"/>
          <p:cNvSpPr/>
          <p:nvPr/>
        </p:nvSpPr>
        <p:spPr>
          <a:xfrm>
            <a:off x="6765480" y="1620000"/>
            <a:ext cx="4390920" cy="5364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329" name="Picture 246"/>
          <p:cNvPicPr/>
          <p:nvPr/>
        </p:nvPicPr>
        <p:blipFill>
          <a:blip r:embed="rId3"/>
          <a:stretch/>
        </p:blipFill>
        <p:spPr>
          <a:xfrm>
            <a:off x="594360" y="717120"/>
            <a:ext cx="6778440" cy="5651280"/>
          </a:xfrm>
          <a:prstGeom prst="rect">
            <a:avLst/>
          </a:prstGeom>
          <a:ln w="0">
            <a:noFill/>
          </a:ln>
        </p:spPr>
      </p:pic>
      <p:sp>
        <p:nvSpPr>
          <p:cNvPr id="330" name="CustomShape 4"/>
          <p:cNvSpPr/>
          <p:nvPr/>
        </p:nvSpPr>
        <p:spPr>
          <a:xfrm>
            <a:off x="8208000" y="1620000"/>
            <a:ext cx="2876400" cy="85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Most of the Patients have spend only 2 days in the hospital.</a:t>
            </a:r>
            <a:endParaRPr lang="en-US" sz="1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32" name="Picture 250"/>
          <p:cNvPicPr/>
          <p:nvPr/>
        </p:nvPicPr>
        <p:blipFill>
          <a:blip r:embed="rId2"/>
          <a:stretch/>
        </p:blipFill>
        <p:spPr>
          <a:xfrm>
            <a:off x="11472120" y="0"/>
            <a:ext cx="716040" cy="716040"/>
          </a:xfrm>
          <a:prstGeom prst="rect">
            <a:avLst/>
          </a:prstGeom>
          <a:ln w="0">
            <a:noFill/>
          </a:ln>
        </p:spPr>
      </p:pic>
      <p:sp>
        <p:nvSpPr>
          <p:cNvPr id="333" name="CustomShape 3"/>
          <p:cNvSpPr/>
          <p:nvPr/>
        </p:nvSpPr>
        <p:spPr>
          <a:xfrm>
            <a:off x="6765480" y="1620000"/>
            <a:ext cx="4390920" cy="5364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334" name="CustomShape 4"/>
          <p:cNvSpPr/>
          <p:nvPr/>
        </p:nvSpPr>
        <p:spPr>
          <a:xfrm>
            <a:off x="8208000" y="1620000"/>
            <a:ext cx="2876400" cy="85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Most of the Patients have spend only 2 days in the hospital.</a:t>
            </a:r>
            <a:endParaRPr lang="en-US" sz="1800" b="0" strike="noStrike" spc="-1">
              <a:latin typeface="Noto Sans"/>
            </a:endParaRPr>
          </a:p>
        </p:txBody>
      </p:sp>
      <p:pic>
        <p:nvPicPr>
          <p:cNvPr id="335" name="Picture 253"/>
          <p:cNvPicPr/>
          <p:nvPr/>
        </p:nvPicPr>
        <p:blipFill>
          <a:blip r:embed="rId3"/>
          <a:stretch/>
        </p:blipFill>
        <p:spPr>
          <a:xfrm>
            <a:off x="612720" y="865800"/>
            <a:ext cx="7303680" cy="5469840"/>
          </a:xfrm>
          <a:prstGeom prst="rect">
            <a:avLst/>
          </a:prstGeom>
          <a:ln w="0">
            <a:noFill/>
          </a:ln>
        </p:spPr>
      </p:pic>
      <p:sp>
        <p:nvSpPr>
          <p:cNvPr id="336" name="CustomShape 1"/>
          <p:cNvSpPr/>
          <p:nvPr/>
        </p:nvSpPr>
        <p:spPr>
          <a:xfrm>
            <a:off x="410760" y="170280"/>
            <a:ext cx="582984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5. Days Spend In Hospital</a:t>
            </a:r>
            <a:endParaRPr lang="en-US" sz="2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32000" y="170280"/>
            <a:ext cx="485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6. Admission Type</a:t>
            </a:r>
            <a:endParaRPr lang="en-US" sz="2800" b="0" strike="noStrike" spc="-1">
              <a:latin typeface="Noto Sans"/>
            </a:endParaRPr>
          </a:p>
        </p:txBody>
      </p:sp>
      <p:sp>
        <p:nvSpPr>
          <p:cNvPr id="338"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39" name="Picture 256"/>
          <p:cNvPicPr/>
          <p:nvPr/>
        </p:nvPicPr>
        <p:blipFill>
          <a:blip r:embed="rId2"/>
          <a:stretch/>
        </p:blipFill>
        <p:spPr>
          <a:xfrm>
            <a:off x="11472120" y="0"/>
            <a:ext cx="716040" cy="716040"/>
          </a:xfrm>
          <a:prstGeom prst="rect">
            <a:avLst/>
          </a:prstGeom>
          <a:ln w="0">
            <a:noFill/>
          </a:ln>
        </p:spPr>
      </p:pic>
      <p:pic>
        <p:nvPicPr>
          <p:cNvPr id="340" name="Picture 257"/>
          <p:cNvPicPr/>
          <p:nvPr/>
        </p:nvPicPr>
        <p:blipFill>
          <a:blip r:embed="rId3"/>
          <a:stretch/>
        </p:blipFill>
        <p:spPr>
          <a:xfrm>
            <a:off x="432000" y="937440"/>
            <a:ext cx="11087280" cy="533916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415440" y="175320"/>
            <a:ext cx="4924080" cy="36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1800" b="0" strike="noStrike" spc="-52">
                <a:solidFill>
                  <a:srgbClr val="404040"/>
                </a:solidFill>
                <a:latin typeface="Cascadia Code"/>
                <a:ea typeface="DejaVu Sans"/>
              </a:rPr>
              <a:t>Admission Type and Gender Together</a:t>
            </a:r>
            <a:endParaRPr lang="en-US" sz="1800" b="0" strike="noStrike" spc="-1">
              <a:latin typeface="Noto Sans"/>
            </a:endParaRPr>
          </a:p>
        </p:txBody>
      </p:sp>
      <p:sp>
        <p:nvSpPr>
          <p:cNvPr id="342"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43" name="Picture 260"/>
          <p:cNvPicPr/>
          <p:nvPr/>
        </p:nvPicPr>
        <p:blipFill>
          <a:blip r:embed="rId2"/>
          <a:stretch/>
        </p:blipFill>
        <p:spPr>
          <a:xfrm>
            <a:off x="11472120" y="0"/>
            <a:ext cx="716040" cy="716040"/>
          </a:xfrm>
          <a:prstGeom prst="rect">
            <a:avLst/>
          </a:prstGeom>
          <a:ln w="0">
            <a:noFill/>
          </a:ln>
        </p:spPr>
      </p:pic>
      <p:pic>
        <p:nvPicPr>
          <p:cNvPr id="344" name="Picture 261"/>
          <p:cNvPicPr/>
          <p:nvPr/>
        </p:nvPicPr>
        <p:blipFill>
          <a:blip r:embed="rId3"/>
          <a:stretch/>
        </p:blipFill>
        <p:spPr>
          <a:xfrm>
            <a:off x="62640" y="1080000"/>
            <a:ext cx="11672640" cy="436788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179720" y="2112120"/>
            <a:ext cx="1020960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1520">
              <a:lnSpc>
                <a:spcPct val="100000"/>
              </a:lnSpc>
              <a:buClr>
                <a:srgbClr val="404040"/>
              </a:buClr>
              <a:buFont typeface="Wingdings" charset="2"/>
              <a:buChar char=""/>
            </a:pPr>
            <a:r>
              <a:rPr lang="en-US" sz="1800" b="0" strike="noStrike" spc="-1">
                <a:solidFill>
                  <a:srgbClr val="404040"/>
                </a:solidFill>
                <a:latin typeface="Arial"/>
                <a:ea typeface="DejaVu Sans"/>
              </a:rPr>
              <a:t>Covering-up for a situation that wasn’t covered under insurance (e.g. drunk driving, performing risky acts, illegal activities etc.).</a:t>
            </a:r>
            <a:endParaRPr lang="en-US" sz="1800" b="0" strike="noStrike" spc="-1">
              <a:latin typeface="Noto Sans"/>
            </a:endParaRPr>
          </a:p>
          <a:p>
            <a:pPr>
              <a:lnSpc>
                <a:spcPct val="100000"/>
              </a:lnSpc>
            </a:pPr>
            <a:endParaRPr lang="en-US" sz="1800" b="0" strike="noStrike" spc="-1">
              <a:latin typeface="Noto Sans"/>
            </a:endParaRPr>
          </a:p>
          <a:p>
            <a:pPr marL="285840" indent="-281520">
              <a:lnSpc>
                <a:spcPct val="100000"/>
              </a:lnSpc>
              <a:buClr>
                <a:srgbClr val="404040"/>
              </a:buClr>
              <a:buFont typeface="Wingdings" charset="2"/>
              <a:buChar char=""/>
            </a:pPr>
            <a:r>
              <a:rPr lang="en-US" sz="1800" b="0" strike="noStrike" spc="-1">
                <a:solidFill>
                  <a:srgbClr val="404040"/>
                </a:solidFill>
                <a:latin typeface="Arial"/>
                <a:ea typeface="DejaVu Sans"/>
              </a:rPr>
              <a:t>Misrepresenting the context of the incident: This could include transferring the blame to incidents where the insured party is to blame, failure to take agreed upon safety measures.</a:t>
            </a:r>
            <a:endParaRPr lang="en-US" sz="1800" b="0" strike="noStrike" spc="-1">
              <a:latin typeface="Noto Sans"/>
            </a:endParaRPr>
          </a:p>
          <a:p>
            <a:pPr>
              <a:lnSpc>
                <a:spcPct val="100000"/>
              </a:lnSpc>
            </a:pPr>
            <a:endParaRPr lang="en-US" sz="1800" b="0" strike="noStrike" spc="-1">
              <a:latin typeface="Noto Sans"/>
            </a:endParaRPr>
          </a:p>
          <a:p>
            <a:pPr marL="285840" indent="-281520">
              <a:lnSpc>
                <a:spcPct val="100000"/>
              </a:lnSpc>
              <a:buClr>
                <a:srgbClr val="404040"/>
              </a:buClr>
              <a:buFont typeface="Wingdings" charset="2"/>
              <a:buChar char=""/>
            </a:pPr>
            <a:r>
              <a:rPr lang="en-US" sz="1800" b="0" strike="noStrike" spc="-1">
                <a:solidFill>
                  <a:srgbClr val="404040"/>
                </a:solidFill>
                <a:latin typeface="Arial"/>
                <a:ea typeface="DejaVu Sans"/>
              </a:rPr>
              <a:t>Inflating the impact of the incident: Increasing the estimate of loss incurred either through addition of unrelated losses (faking losses) or attributing increased cost to the losses.</a:t>
            </a:r>
            <a:endParaRPr lang="en-US" sz="1800" b="0" strike="noStrike" spc="-1">
              <a:latin typeface="Noto Sans"/>
            </a:endParaRPr>
          </a:p>
        </p:txBody>
      </p:sp>
      <p:sp>
        <p:nvSpPr>
          <p:cNvPr id="215" name="CustomShape 2"/>
          <p:cNvSpPr/>
          <p:nvPr/>
        </p:nvSpPr>
        <p:spPr>
          <a:xfrm>
            <a:off x="1097280" y="831960"/>
            <a:ext cx="10054080" cy="90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Potential Situations could include:-</a:t>
            </a:r>
            <a:endParaRPr lang="en-US" sz="3200" b="0" strike="noStrike" spc="-1">
              <a:latin typeface="Noto Sans"/>
            </a:endParaRPr>
          </a:p>
        </p:txBody>
      </p:sp>
      <p:sp>
        <p:nvSpPr>
          <p:cNvPr id="216" name="CustomShape 3"/>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17" name="Picture 134"/>
          <p:cNvPicPr/>
          <p:nvPr/>
        </p:nvPicPr>
        <p:blipFill>
          <a:blip r:embed="rId2"/>
          <a:stretch/>
        </p:blipFill>
        <p:spPr>
          <a:xfrm>
            <a:off x="11472120" y="0"/>
            <a:ext cx="716040" cy="716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xmlns:p15="http://schemas.microsoft.com/office/powerpoint/2012/main">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603000" y="157320"/>
            <a:ext cx="5748120" cy="40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1800" b="0" strike="noStrike" spc="-52">
                <a:solidFill>
                  <a:srgbClr val="404040"/>
                </a:solidFill>
                <a:latin typeface="Cascadia Code"/>
                <a:ea typeface="DejaVu Sans"/>
              </a:rPr>
              <a:t>Admission type and Emergency Case Together</a:t>
            </a:r>
            <a:endParaRPr lang="en-US" sz="1800" b="0" strike="noStrike" spc="-1">
              <a:latin typeface="Noto Sans"/>
            </a:endParaRPr>
          </a:p>
        </p:txBody>
      </p:sp>
      <p:sp>
        <p:nvSpPr>
          <p:cNvPr id="346"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47" name="Picture 264"/>
          <p:cNvPicPr/>
          <p:nvPr/>
        </p:nvPicPr>
        <p:blipFill>
          <a:blip r:embed="rId2"/>
          <a:stretch/>
        </p:blipFill>
        <p:spPr>
          <a:xfrm>
            <a:off x="11472120" y="0"/>
            <a:ext cx="716040" cy="716040"/>
          </a:xfrm>
          <a:prstGeom prst="rect">
            <a:avLst/>
          </a:prstGeom>
          <a:ln w="0">
            <a:noFill/>
          </a:ln>
        </p:spPr>
      </p:pic>
      <p:pic>
        <p:nvPicPr>
          <p:cNvPr id="348" name="Picture 265"/>
          <p:cNvPicPr/>
          <p:nvPr/>
        </p:nvPicPr>
        <p:blipFill>
          <a:blip r:embed="rId3"/>
          <a:stretch/>
        </p:blipFill>
        <p:spPr>
          <a:xfrm>
            <a:off x="108000" y="1107000"/>
            <a:ext cx="11951280" cy="427788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50" name="Picture 268"/>
          <p:cNvPicPr/>
          <p:nvPr/>
        </p:nvPicPr>
        <p:blipFill>
          <a:blip r:embed="rId2"/>
          <a:stretch/>
        </p:blipFill>
        <p:spPr>
          <a:xfrm>
            <a:off x="11472120" y="0"/>
            <a:ext cx="716040" cy="716040"/>
          </a:xfrm>
          <a:prstGeom prst="rect">
            <a:avLst/>
          </a:prstGeom>
          <a:ln w="0">
            <a:noFill/>
          </a:ln>
        </p:spPr>
      </p:pic>
      <p:sp>
        <p:nvSpPr>
          <p:cNvPr id="351" name="CustomShape 3"/>
          <p:cNvSpPr/>
          <p:nvPr/>
        </p:nvSpPr>
        <p:spPr>
          <a:xfrm>
            <a:off x="6765480" y="1620000"/>
            <a:ext cx="4390920" cy="5364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352" name="CustomShape 4"/>
          <p:cNvSpPr/>
          <p:nvPr/>
        </p:nvSpPr>
        <p:spPr>
          <a:xfrm>
            <a:off x="9108000" y="1620000"/>
            <a:ext cx="2876400" cy="59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Almost 6.9 lac patients are from home care category</a:t>
            </a:r>
            <a:endParaRPr lang="en-US" sz="1800" b="0" strike="noStrike" spc="-1">
              <a:latin typeface="Noto Sans"/>
            </a:endParaRPr>
          </a:p>
        </p:txBody>
      </p:sp>
      <p:pic>
        <p:nvPicPr>
          <p:cNvPr id="353" name="Picture 271"/>
          <p:cNvPicPr/>
          <p:nvPr/>
        </p:nvPicPr>
        <p:blipFill>
          <a:blip r:embed="rId3"/>
          <a:stretch/>
        </p:blipFill>
        <p:spPr>
          <a:xfrm>
            <a:off x="144000" y="468000"/>
            <a:ext cx="8816400" cy="5821920"/>
          </a:xfrm>
          <a:prstGeom prst="rect">
            <a:avLst/>
          </a:prstGeom>
          <a:ln w="0">
            <a:noFill/>
          </a:ln>
        </p:spPr>
      </p:pic>
      <p:sp>
        <p:nvSpPr>
          <p:cNvPr id="354" name="CustomShape 1"/>
          <p:cNvSpPr/>
          <p:nvPr/>
        </p:nvSpPr>
        <p:spPr>
          <a:xfrm>
            <a:off x="408600" y="85320"/>
            <a:ext cx="485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7. Care Type</a:t>
            </a:r>
            <a:endParaRPr lang="en-US" sz="2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476640" y="100440"/>
            <a:ext cx="707076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8. CCS Diagnosis Codes(Top 20)</a:t>
            </a:r>
            <a:endParaRPr lang="en-US" sz="2800" b="0" strike="noStrike" spc="-1">
              <a:latin typeface="Noto Sans"/>
            </a:endParaRPr>
          </a:p>
        </p:txBody>
      </p:sp>
      <p:sp>
        <p:nvSpPr>
          <p:cNvPr id="356"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57" name="Picture 274"/>
          <p:cNvPicPr/>
          <p:nvPr/>
        </p:nvPicPr>
        <p:blipFill>
          <a:blip r:embed="rId2"/>
          <a:stretch/>
        </p:blipFill>
        <p:spPr>
          <a:xfrm>
            <a:off x="11472120" y="0"/>
            <a:ext cx="716040" cy="716040"/>
          </a:xfrm>
          <a:prstGeom prst="rect">
            <a:avLst/>
          </a:prstGeom>
          <a:ln w="0">
            <a:noFill/>
          </a:ln>
        </p:spPr>
      </p:pic>
      <p:sp>
        <p:nvSpPr>
          <p:cNvPr id="358" name="CustomShape 3"/>
          <p:cNvSpPr/>
          <p:nvPr/>
        </p:nvSpPr>
        <p:spPr>
          <a:xfrm>
            <a:off x="6765480" y="1620000"/>
            <a:ext cx="4390920" cy="5364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359" name="CustomShape 4"/>
          <p:cNvSpPr/>
          <p:nvPr/>
        </p:nvSpPr>
        <p:spPr>
          <a:xfrm>
            <a:off x="9216000" y="1620000"/>
            <a:ext cx="2876400" cy="162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most number of patients(almost 90k) have been diagnosed under code 218 which is Liveborn(Children Born Alive).</a:t>
            </a:r>
            <a:endParaRPr lang="en-US" sz="1800" b="0" strike="noStrike" spc="-1">
              <a:latin typeface="Noto Sans"/>
            </a:endParaRPr>
          </a:p>
        </p:txBody>
      </p:sp>
      <p:pic>
        <p:nvPicPr>
          <p:cNvPr id="360" name="Picture 277"/>
          <p:cNvPicPr/>
          <p:nvPr/>
        </p:nvPicPr>
        <p:blipFill>
          <a:blip r:embed="rId3"/>
          <a:stretch/>
        </p:blipFill>
        <p:spPr>
          <a:xfrm>
            <a:off x="233640" y="836640"/>
            <a:ext cx="8870760" cy="553680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252000" y="85680"/>
            <a:ext cx="746964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9. CCS Procedure Codes(Top 20)</a:t>
            </a:r>
            <a:endParaRPr lang="en-US" sz="2800" b="0" strike="noStrike" spc="-1">
              <a:latin typeface="Noto Sans"/>
            </a:endParaRPr>
          </a:p>
        </p:txBody>
      </p:sp>
      <p:sp>
        <p:nvSpPr>
          <p:cNvPr id="362"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63" name="Picture 280"/>
          <p:cNvPicPr/>
          <p:nvPr/>
        </p:nvPicPr>
        <p:blipFill>
          <a:blip r:embed="rId2"/>
          <a:stretch/>
        </p:blipFill>
        <p:spPr>
          <a:xfrm>
            <a:off x="11472120" y="0"/>
            <a:ext cx="716040" cy="716040"/>
          </a:xfrm>
          <a:prstGeom prst="rect">
            <a:avLst/>
          </a:prstGeom>
          <a:ln w="0">
            <a:noFill/>
          </a:ln>
        </p:spPr>
      </p:pic>
      <p:sp>
        <p:nvSpPr>
          <p:cNvPr id="364" name="CustomShape 3"/>
          <p:cNvSpPr/>
          <p:nvPr/>
        </p:nvSpPr>
        <p:spPr>
          <a:xfrm>
            <a:off x="6765480" y="1620000"/>
            <a:ext cx="4390920" cy="5364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365" name="CustomShape 4"/>
          <p:cNvSpPr/>
          <p:nvPr/>
        </p:nvSpPr>
        <p:spPr>
          <a:xfrm>
            <a:off x="9216000" y="1620000"/>
            <a:ext cx="2876400" cy="111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most number of patients(almost 340k) have been Procedured under code 0</a:t>
            </a:r>
            <a:endParaRPr lang="en-US" sz="1800" b="0" strike="noStrike" spc="-1">
              <a:latin typeface="Noto Sans"/>
            </a:endParaRPr>
          </a:p>
        </p:txBody>
      </p:sp>
      <p:pic>
        <p:nvPicPr>
          <p:cNvPr id="366" name="Picture 283"/>
          <p:cNvPicPr/>
          <p:nvPr/>
        </p:nvPicPr>
        <p:blipFill>
          <a:blip r:embed="rId3"/>
          <a:stretch/>
        </p:blipFill>
        <p:spPr>
          <a:xfrm>
            <a:off x="252000" y="658080"/>
            <a:ext cx="8831520" cy="556632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68" name="Picture 286"/>
          <p:cNvPicPr/>
          <p:nvPr/>
        </p:nvPicPr>
        <p:blipFill>
          <a:blip r:embed="rId2"/>
          <a:stretch/>
        </p:blipFill>
        <p:spPr>
          <a:xfrm>
            <a:off x="11472120" y="0"/>
            <a:ext cx="716040" cy="716040"/>
          </a:xfrm>
          <a:prstGeom prst="rect">
            <a:avLst/>
          </a:prstGeom>
          <a:ln w="0">
            <a:noFill/>
          </a:ln>
        </p:spPr>
      </p:pic>
      <p:pic>
        <p:nvPicPr>
          <p:cNvPr id="369" name="Picture 287"/>
          <p:cNvPicPr/>
          <p:nvPr/>
        </p:nvPicPr>
        <p:blipFill>
          <a:blip r:embed="rId3"/>
          <a:stretch/>
        </p:blipFill>
        <p:spPr>
          <a:xfrm>
            <a:off x="555120" y="489240"/>
            <a:ext cx="10781280" cy="5805000"/>
          </a:xfrm>
          <a:prstGeom prst="rect">
            <a:avLst/>
          </a:prstGeom>
          <a:ln w="0">
            <a:noFill/>
          </a:ln>
        </p:spPr>
      </p:pic>
      <p:sp>
        <p:nvSpPr>
          <p:cNvPr id="370" name="CustomShape 1"/>
          <p:cNvSpPr/>
          <p:nvPr/>
        </p:nvSpPr>
        <p:spPr>
          <a:xfrm>
            <a:off x="420480" y="8532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10. Mortality risk</a:t>
            </a:r>
            <a:endParaRPr lang="en-US" sz="2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72" name="Picture 290"/>
          <p:cNvPicPr/>
          <p:nvPr/>
        </p:nvPicPr>
        <p:blipFill>
          <a:blip r:embed="rId2"/>
          <a:stretch/>
        </p:blipFill>
        <p:spPr>
          <a:xfrm>
            <a:off x="11472120" y="0"/>
            <a:ext cx="716040" cy="716040"/>
          </a:xfrm>
          <a:prstGeom prst="rect">
            <a:avLst/>
          </a:prstGeom>
          <a:ln w="0">
            <a:noFill/>
          </a:ln>
        </p:spPr>
      </p:pic>
      <p:pic>
        <p:nvPicPr>
          <p:cNvPr id="373" name="Picture 291"/>
          <p:cNvPicPr/>
          <p:nvPr/>
        </p:nvPicPr>
        <p:blipFill>
          <a:blip r:embed="rId3"/>
          <a:stretch/>
        </p:blipFill>
        <p:spPr>
          <a:xfrm>
            <a:off x="144000" y="1016280"/>
            <a:ext cx="11807280" cy="4424040"/>
          </a:xfrm>
          <a:prstGeom prst="rect">
            <a:avLst/>
          </a:prstGeom>
          <a:ln w="0">
            <a:noFill/>
          </a:ln>
        </p:spPr>
      </p:pic>
      <p:sp>
        <p:nvSpPr>
          <p:cNvPr id="374" name="CustomShape 1"/>
          <p:cNvSpPr/>
          <p:nvPr/>
        </p:nvSpPr>
        <p:spPr>
          <a:xfrm>
            <a:off x="386280" y="175320"/>
            <a:ext cx="4924080" cy="36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1800" b="0" strike="noStrike" spc="-52">
                <a:solidFill>
                  <a:srgbClr val="404040"/>
                </a:solidFill>
                <a:latin typeface="Cascadia Code"/>
                <a:ea typeface="DejaVu Sans"/>
              </a:rPr>
              <a:t>Mortality risk and Gender Together</a:t>
            </a:r>
            <a:endParaRPr lang="en-US" sz="1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326880" y="107280"/>
            <a:ext cx="5756400" cy="40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1800" b="0" strike="noStrike" spc="-52">
                <a:solidFill>
                  <a:srgbClr val="404040"/>
                </a:solidFill>
                <a:latin typeface="Cascadia Code"/>
                <a:ea typeface="DejaVu Sans"/>
              </a:rPr>
              <a:t>Mortality risk and Emergency Case Together</a:t>
            </a:r>
            <a:endParaRPr lang="en-US" sz="1800" b="0" strike="noStrike" spc="-1">
              <a:latin typeface="Noto Sans"/>
            </a:endParaRPr>
          </a:p>
        </p:txBody>
      </p:sp>
      <p:sp>
        <p:nvSpPr>
          <p:cNvPr id="376"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77" name="Picture 294"/>
          <p:cNvPicPr/>
          <p:nvPr/>
        </p:nvPicPr>
        <p:blipFill>
          <a:blip r:embed="rId2"/>
          <a:stretch/>
        </p:blipFill>
        <p:spPr>
          <a:xfrm>
            <a:off x="11472120" y="0"/>
            <a:ext cx="716040" cy="716040"/>
          </a:xfrm>
          <a:prstGeom prst="rect">
            <a:avLst/>
          </a:prstGeom>
          <a:ln w="0">
            <a:noFill/>
          </a:ln>
        </p:spPr>
      </p:pic>
      <p:pic>
        <p:nvPicPr>
          <p:cNvPr id="378" name="Picture 295"/>
          <p:cNvPicPr/>
          <p:nvPr/>
        </p:nvPicPr>
        <p:blipFill>
          <a:blip r:embed="rId3"/>
          <a:stretch/>
        </p:blipFill>
        <p:spPr>
          <a:xfrm>
            <a:off x="144000" y="1162080"/>
            <a:ext cx="11879280" cy="434916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80" name="Picture 298"/>
          <p:cNvPicPr/>
          <p:nvPr/>
        </p:nvPicPr>
        <p:blipFill>
          <a:blip r:embed="rId2"/>
          <a:stretch/>
        </p:blipFill>
        <p:spPr>
          <a:xfrm>
            <a:off x="11472120" y="0"/>
            <a:ext cx="716040" cy="716040"/>
          </a:xfrm>
          <a:prstGeom prst="rect">
            <a:avLst/>
          </a:prstGeom>
          <a:ln w="0">
            <a:noFill/>
          </a:ln>
        </p:spPr>
      </p:pic>
      <p:pic>
        <p:nvPicPr>
          <p:cNvPr id="381" name="Picture 299"/>
          <p:cNvPicPr/>
          <p:nvPr/>
        </p:nvPicPr>
        <p:blipFill>
          <a:blip r:embed="rId3"/>
          <a:stretch/>
        </p:blipFill>
        <p:spPr>
          <a:xfrm>
            <a:off x="936000" y="492840"/>
            <a:ext cx="10547280" cy="5798520"/>
          </a:xfrm>
          <a:prstGeom prst="rect">
            <a:avLst/>
          </a:prstGeom>
          <a:ln w="0">
            <a:noFill/>
          </a:ln>
        </p:spPr>
      </p:pic>
      <p:sp>
        <p:nvSpPr>
          <p:cNvPr id="382" name="CustomShape 1"/>
          <p:cNvSpPr/>
          <p:nvPr/>
        </p:nvSpPr>
        <p:spPr>
          <a:xfrm>
            <a:off x="231120" y="8532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11. Surgery Description</a:t>
            </a:r>
            <a:endParaRPr lang="en-US" sz="2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84" name="Picture 302"/>
          <p:cNvPicPr/>
          <p:nvPr/>
        </p:nvPicPr>
        <p:blipFill>
          <a:blip r:embed="rId2"/>
          <a:stretch/>
        </p:blipFill>
        <p:spPr>
          <a:xfrm>
            <a:off x="11472120" y="0"/>
            <a:ext cx="716040" cy="716040"/>
          </a:xfrm>
          <a:prstGeom prst="rect">
            <a:avLst/>
          </a:prstGeom>
          <a:ln w="0">
            <a:noFill/>
          </a:ln>
        </p:spPr>
      </p:pic>
      <p:pic>
        <p:nvPicPr>
          <p:cNvPr id="385" name="Picture 303"/>
          <p:cNvPicPr/>
          <p:nvPr/>
        </p:nvPicPr>
        <p:blipFill>
          <a:blip r:embed="rId3"/>
          <a:stretch/>
        </p:blipFill>
        <p:spPr>
          <a:xfrm>
            <a:off x="1092240" y="540000"/>
            <a:ext cx="10607040" cy="5739840"/>
          </a:xfrm>
          <a:prstGeom prst="rect">
            <a:avLst/>
          </a:prstGeom>
          <a:ln w="0">
            <a:noFill/>
          </a:ln>
        </p:spPr>
      </p:pic>
      <p:sp>
        <p:nvSpPr>
          <p:cNvPr id="386" name="CustomShape 1"/>
          <p:cNvSpPr/>
          <p:nvPr/>
        </p:nvSpPr>
        <p:spPr>
          <a:xfrm>
            <a:off x="155520" y="17028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12. Emergency (Yes/No)</a:t>
            </a:r>
            <a:endParaRPr lang="en-US" sz="28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174960" y="314280"/>
            <a:ext cx="9308160" cy="40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400" b="0" strike="noStrike" spc="-52">
                <a:solidFill>
                  <a:srgbClr val="404040"/>
                </a:solidFill>
                <a:latin typeface="Cascadia Code"/>
                <a:ea typeface="DejaVu Sans"/>
              </a:rPr>
              <a:t>13. Ratio of total cost to total charges</a:t>
            </a:r>
            <a:endParaRPr lang="en-US" sz="2400" b="0" strike="noStrike" spc="-1">
              <a:latin typeface="Noto Sans"/>
            </a:endParaRPr>
          </a:p>
        </p:txBody>
      </p:sp>
      <p:sp>
        <p:nvSpPr>
          <p:cNvPr id="388"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89" name="Picture 310"/>
          <p:cNvPicPr/>
          <p:nvPr/>
        </p:nvPicPr>
        <p:blipFill>
          <a:blip r:embed="rId2"/>
          <a:stretch/>
        </p:blipFill>
        <p:spPr>
          <a:xfrm>
            <a:off x="11472120" y="0"/>
            <a:ext cx="716040" cy="716040"/>
          </a:xfrm>
          <a:prstGeom prst="rect">
            <a:avLst/>
          </a:prstGeom>
          <a:ln w="0">
            <a:noFill/>
          </a:ln>
        </p:spPr>
      </p:pic>
      <p:pic>
        <p:nvPicPr>
          <p:cNvPr id="390" name="Picture 311"/>
          <p:cNvPicPr/>
          <p:nvPr/>
        </p:nvPicPr>
        <p:blipFill>
          <a:blip r:embed="rId3"/>
          <a:stretch/>
        </p:blipFill>
        <p:spPr>
          <a:xfrm>
            <a:off x="590400" y="1555200"/>
            <a:ext cx="10749600" cy="298692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1179720" y="2112120"/>
            <a:ext cx="1020960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1520">
              <a:lnSpc>
                <a:spcPct val="100000"/>
              </a:lnSpc>
              <a:buClr>
                <a:srgbClr val="404040"/>
              </a:buClr>
              <a:buFont typeface="Wingdings" charset="2"/>
              <a:buChar char=""/>
            </a:pPr>
            <a:r>
              <a:rPr lang="en-US" sz="1800" b="0" strike="noStrike" spc="-1">
                <a:solidFill>
                  <a:srgbClr val="404040"/>
                </a:solidFill>
                <a:latin typeface="Arial"/>
                <a:ea typeface="DejaVu Sans"/>
              </a:rPr>
              <a:t>The traditional approach for fraud detection is based on developing heuristics around fraud indicators.</a:t>
            </a:r>
            <a:endParaRPr lang="en-US" sz="1800" b="0" strike="noStrike" spc="-1">
              <a:latin typeface="Noto Sans"/>
            </a:endParaRPr>
          </a:p>
          <a:p>
            <a:pPr>
              <a:lnSpc>
                <a:spcPct val="100000"/>
              </a:lnSpc>
            </a:pPr>
            <a:endParaRPr lang="en-US" sz="1800" b="0" strike="noStrike" spc="-1">
              <a:latin typeface="Noto Sans"/>
            </a:endParaRPr>
          </a:p>
          <a:p>
            <a:pPr marL="285840" indent="-281520">
              <a:lnSpc>
                <a:spcPct val="100000"/>
              </a:lnSpc>
              <a:buClr>
                <a:srgbClr val="404040"/>
              </a:buClr>
              <a:buFont typeface="Wingdings" charset="2"/>
              <a:buChar char=""/>
            </a:pPr>
            <a:r>
              <a:rPr lang="en-US" sz="1800" b="0" strike="noStrike" spc="-1">
                <a:solidFill>
                  <a:srgbClr val="404040"/>
                </a:solidFill>
                <a:latin typeface="Arial"/>
                <a:ea typeface="DejaVu Sans"/>
              </a:rPr>
              <a:t>Based on these heuristics, a decision on fraud would be made in one of two ways. </a:t>
            </a:r>
            <a:endParaRPr lang="en-US" sz="1800" b="0" strike="noStrike" spc="-1">
              <a:latin typeface="Noto Sans"/>
            </a:endParaRPr>
          </a:p>
          <a:p>
            <a:pPr>
              <a:lnSpc>
                <a:spcPct val="100000"/>
              </a:lnSpc>
            </a:pPr>
            <a:endParaRPr lang="en-US" sz="1800" b="0" strike="noStrike" spc="-1">
              <a:latin typeface="Noto Sans"/>
            </a:endParaRPr>
          </a:p>
          <a:p>
            <a:pPr marL="743040" lvl="1" indent="-281520">
              <a:lnSpc>
                <a:spcPct val="100000"/>
              </a:lnSpc>
              <a:buClr>
                <a:srgbClr val="404040"/>
              </a:buClr>
              <a:buFont typeface="Wingdings" charset="2"/>
              <a:buChar char=""/>
            </a:pPr>
            <a:r>
              <a:rPr lang="en-US" sz="1800" b="0" strike="noStrike" spc="-1">
                <a:solidFill>
                  <a:srgbClr val="404040"/>
                </a:solidFill>
                <a:latin typeface="Arial"/>
                <a:ea typeface="DejaVu Sans"/>
              </a:rPr>
              <a:t>In certain scenarios rules would be framed that would define if the case needs to be sent for investigation. </a:t>
            </a:r>
            <a:endParaRPr lang="en-US" sz="1800" b="0" strike="noStrike" spc="-1">
              <a:latin typeface="Noto Sans"/>
            </a:endParaRPr>
          </a:p>
          <a:p>
            <a:pPr>
              <a:lnSpc>
                <a:spcPct val="100000"/>
              </a:lnSpc>
            </a:pPr>
            <a:endParaRPr lang="en-US" sz="1800" b="0" strike="noStrike" spc="-1">
              <a:latin typeface="Noto Sans"/>
            </a:endParaRPr>
          </a:p>
          <a:p>
            <a:pPr marL="743040" lvl="1" indent="-281520">
              <a:lnSpc>
                <a:spcPct val="100000"/>
              </a:lnSpc>
              <a:buClr>
                <a:srgbClr val="404040"/>
              </a:buClr>
              <a:buFont typeface="Wingdings" charset="2"/>
              <a:buChar char=""/>
            </a:pPr>
            <a:r>
              <a:rPr lang="en-US" sz="1800" b="0" strike="noStrike" spc="-1">
                <a:solidFill>
                  <a:srgbClr val="404040"/>
                </a:solidFill>
                <a:latin typeface="Arial"/>
                <a:ea typeface="DejaVu Sans"/>
              </a:rPr>
              <a:t>In other cases, a checklist would be prepared with scores for the various indicators of fraud. An aggregation of these scores along with the value of the claim would determine if the case needs to be sent for investigation. The criteria for determining indicators and the thresholds will be tested statistically.</a:t>
            </a:r>
            <a:endParaRPr lang="en-US" sz="1800" b="0" strike="noStrike" spc="-1">
              <a:latin typeface="Noto Sans"/>
            </a:endParaRPr>
          </a:p>
        </p:txBody>
      </p:sp>
      <p:sp>
        <p:nvSpPr>
          <p:cNvPr id="219" name="CustomShape 2"/>
          <p:cNvSpPr/>
          <p:nvPr/>
        </p:nvSpPr>
        <p:spPr>
          <a:xfrm>
            <a:off x="1097280" y="831960"/>
            <a:ext cx="10054080" cy="90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Why Machine Learning in Fraud Detection?</a:t>
            </a:r>
            <a:endParaRPr lang="en-US" sz="3200" b="0" strike="noStrike" spc="-1">
              <a:latin typeface="Noto Sans"/>
            </a:endParaRPr>
          </a:p>
        </p:txBody>
      </p:sp>
      <p:sp>
        <p:nvSpPr>
          <p:cNvPr id="220" name="CustomShape 3"/>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21" name="Picture 138"/>
          <p:cNvPicPr/>
          <p:nvPr/>
        </p:nvPicPr>
        <p:blipFill>
          <a:blip r:embed="rId2"/>
          <a:stretch/>
        </p:blipFill>
        <p:spPr>
          <a:xfrm>
            <a:off x="11472120" y="0"/>
            <a:ext cx="716040" cy="716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511560" y="10080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14. Result</a:t>
            </a:r>
            <a:endParaRPr lang="en-US" sz="2800" b="0" strike="noStrike" spc="-1">
              <a:latin typeface="Noto Sans"/>
            </a:endParaRPr>
          </a:p>
        </p:txBody>
      </p:sp>
      <p:sp>
        <p:nvSpPr>
          <p:cNvPr id="392"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93" name="Picture 314"/>
          <p:cNvPicPr/>
          <p:nvPr/>
        </p:nvPicPr>
        <p:blipFill>
          <a:blip r:embed="rId2"/>
          <a:stretch/>
        </p:blipFill>
        <p:spPr>
          <a:xfrm>
            <a:off x="11472120" y="0"/>
            <a:ext cx="716040" cy="716040"/>
          </a:xfrm>
          <a:prstGeom prst="rect">
            <a:avLst/>
          </a:prstGeom>
          <a:ln w="0">
            <a:noFill/>
          </a:ln>
        </p:spPr>
      </p:pic>
      <p:pic>
        <p:nvPicPr>
          <p:cNvPr id="394" name="Picture 315"/>
          <p:cNvPicPr/>
          <p:nvPr/>
        </p:nvPicPr>
        <p:blipFill>
          <a:blip r:embed="rId3"/>
          <a:stretch/>
        </p:blipFill>
        <p:spPr>
          <a:xfrm>
            <a:off x="945720" y="612000"/>
            <a:ext cx="10285560" cy="562644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5" name="Picture 316"/>
          <p:cNvPicPr/>
          <p:nvPr/>
        </p:nvPicPr>
        <p:blipFill>
          <a:blip r:embed="rId2"/>
          <a:stretch/>
        </p:blipFill>
        <p:spPr>
          <a:xfrm>
            <a:off x="0" y="0"/>
            <a:ext cx="12236760" cy="6833160"/>
          </a:xfrm>
          <a:prstGeom prst="rect">
            <a:avLst/>
          </a:prstGeom>
          <a:ln w="0">
            <a:noFill/>
          </a:ln>
        </p:spPr>
      </p:pic>
      <p:sp>
        <p:nvSpPr>
          <p:cNvPr id="396" name="CustomShape 1"/>
          <p:cNvSpPr/>
          <p:nvPr/>
        </p:nvSpPr>
        <p:spPr>
          <a:xfrm>
            <a:off x="415440" y="349560"/>
            <a:ext cx="73764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5400" b="1" strike="noStrike" spc="-1">
                <a:solidFill>
                  <a:srgbClr val="FFFFFF"/>
                </a:solidFill>
                <a:latin typeface="Cascadia Mono PL SemiBold"/>
                <a:ea typeface="DejaVu Sans"/>
              </a:rPr>
              <a:t>MODEL BUILDING</a:t>
            </a:r>
            <a:endParaRPr lang="en-US" sz="5400" b="0" strike="noStrike" spc="-1">
              <a:latin typeface="Noto San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194400" y="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Removing Outliers</a:t>
            </a:r>
            <a:endParaRPr lang="en-US" sz="2800" b="0" strike="noStrike" spc="-1">
              <a:latin typeface="Noto Sans"/>
            </a:endParaRPr>
          </a:p>
        </p:txBody>
      </p:sp>
      <p:sp>
        <p:nvSpPr>
          <p:cNvPr id="398"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399" name="Picture 320"/>
          <p:cNvPicPr/>
          <p:nvPr/>
        </p:nvPicPr>
        <p:blipFill>
          <a:blip r:embed="rId2"/>
          <a:stretch/>
        </p:blipFill>
        <p:spPr>
          <a:xfrm>
            <a:off x="11472120" y="0"/>
            <a:ext cx="716040" cy="716040"/>
          </a:xfrm>
          <a:prstGeom prst="rect">
            <a:avLst/>
          </a:prstGeom>
          <a:ln w="0">
            <a:noFill/>
          </a:ln>
        </p:spPr>
      </p:pic>
      <p:sp>
        <p:nvSpPr>
          <p:cNvPr id="400"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401" name="Picture 322"/>
          <p:cNvPicPr/>
          <p:nvPr/>
        </p:nvPicPr>
        <p:blipFill>
          <a:blip r:embed="rId3"/>
          <a:stretch/>
        </p:blipFill>
        <p:spPr>
          <a:xfrm>
            <a:off x="538560" y="614160"/>
            <a:ext cx="7774200" cy="5466600"/>
          </a:xfrm>
          <a:prstGeom prst="rect">
            <a:avLst/>
          </a:prstGeom>
          <a:ln w="0">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360000" y="8532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Removing Outliers</a:t>
            </a:r>
            <a:endParaRPr lang="en-US" sz="2800" b="0" strike="noStrike" spc="-1">
              <a:latin typeface="Noto Sans"/>
            </a:endParaRPr>
          </a:p>
        </p:txBody>
      </p:sp>
      <p:sp>
        <p:nvSpPr>
          <p:cNvPr id="403"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04" name="Picture 325"/>
          <p:cNvPicPr/>
          <p:nvPr/>
        </p:nvPicPr>
        <p:blipFill>
          <a:blip r:embed="rId2"/>
          <a:stretch/>
        </p:blipFill>
        <p:spPr>
          <a:xfrm>
            <a:off x="11472120" y="0"/>
            <a:ext cx="716040" cy="716040"/>
          </a:xfrm>
          <a:prstGeom prst="rect">
            <a:avLst/>
          </a:prstGeom>
          <a:ln w="0">
            <a:noFill/>
          </a:ln>
        </p:spPr>
      </p:pic>
      <p:sp>
        <p:nvSpPr>
          <p:cNvPr id="405"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406" name="Picture 327"/>
          <p:cNvPicPr/>
          <p:nvPr/>
        </p:nvPicPr>
        <p:blipFill>
          <a:blip r:embed="rId3"/>
          <a:stretch/>
        </p:blipFill>
        <p:spPr>
          <a:xfrm>
            <a:off x="360000" y="1260000"/>
            <a:ext cx="10759680" cy="2977560"/>
          </a:xfrm>
          <a:prstGeom prst="rect">
            <a:avLst/>
          </a:prstGeom>
          <a:ln w="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518400" y="17028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Removing Outliers</a:t>
            </a:r>
            <a:endParaRPr lang="en-US" sz="2800" b="0" strike="noStrike" spc="-1">
              <a:latin typeface="Noto Sans"/>
            </a:endParaRPr>
          </a:p>
        </p:txBody>
      </p:sp>
      <p:sp>
        <p:nvSpPr>
          <p:cNvPr id="408"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09" name="Picture 330"/>
          <p:cNvPicPr/>
          <p:nvPr/>
        </p:nvPicPr>
        <p:blipFill>
          <a:blip r:embed="rId2"/>
          <a:stretch/>
        </p:blipFill>
        <p:spPr>
          <a:xfrm>
            <a:off x="11472120" y="0"/>
            <a:ext cx="716040" cy="716040"/>
          </a:xfrm>
          <a:prstGeom prst="rect">
            <a:avLst/>
          </a:prstGeom>
          <a:ln w="0">
            <a:noFill/>
          </a:ln>
        </p:spPr>
      </p:pic>
      <p:sp>
        <p:nvSpPr>
          <p:cNvPr id="410"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411" name="Picture 332"/>
          <p:cNvPicPr/>
          <p:nvPr/>
        </p:nvPicPr>
        <p:blipFill>
          <a:blip r:embed="rId3"/>
          <a:stretch/>
        </p:blipFill>
        <p:spPr>
          <a:xfrm>
            <a:off x="432000" y="1008000"/>
            <a:ext cx="10454760" cy="4101840"/>
          </a:xfrm>
          <a:prstGeom prst="rect">
            <a:avLst/>
          </a:prstGeom>
          <a:ln w="0">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671040" y="19944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Removing Outliers</a:t>
            </a:r>
            <a:endParaRPr lang="en-US" sz="2800" b="0" strike="noStrike" spc="-1">
              <a:latin typeface="Noto Sans"/>
            </a:endParaRPr>
          </a:p>
        </p:txBody>
      </p:sp>
      <p:sp>
        <p:nvSpPr>
          <p:cNvPr id="413"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14" name="Picture 335"/>
          <p:cNvPicPr/>
          <p:nvPr/>
        </p:nvPicPr>
        <p:blipFill>
          <a:blip r:embed="rId2"/>
          <a:stretch/>
        </p:blipFill>
        <p:spPr>
          <a:xfrm>
            <a:off x="11472120" y="0"/>
            <a:ext cx="716040" cy="716040"/>
          </a:xfrm>
          <a:prstGeom prst="rect">
            <a:avLst/>
          </a:prstGeom>
          <a:ln w="0">
            <a:noFill/>
          </a:ln>
        </p:spPr>
      </p:pic>
      <p:sp>
        <p:nvSpPr>
          <p:cNvPr id="415"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416" name="Picture 337"/>
          <p:cNvPicPr/>
          <p:nvPr/>
        </p:nvPicPr>
        <p:blipFill>
          <a:blip r:embed="rId3"/>
          <a:stretch/>
        </p:blipFill>
        <p:spPr>
          <a:xfrm>
            <a:off x="765000" y="1023480"/>
            <a:ext cx="10102320" cy="435888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518400" y="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Removing Outliers</a:t>
            </a:r>
            <a:endParaRPr lang="en-US" sz="2800" b="0" strike="noStrike" spc="-1">
              <a:latin typeface="Noto Sans"/>
            </a:endParaRPr>
          </a:p>
        </p:txBody>
      </p:sp>
      <p:sp>
        <p:nvSpPr>
          <p:cNvPr id="418"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19" name="Picture 340"/>
          <p:cNvPicPr/>
          <p:nvPr/>
        </p:nvPicPr>
        <p:blipFill>
          <a:blip r:embed="rId2"/>
          <a:stretch/>
        </p:blipFill>
        <p:spPr>
          <a:xfrm>
            <a:off x="11472120" y="0"/>
            <a:ext cx="716040" cy="716040"/>
          </a:xfrm>
          <a:prstGeom prst="rect">
            <a:avLst/>
          </a:prstGeom>
          <a:ln w="0">
            <a:noFill/>
          </a:ln>
        </p:spPr>
      </p:pic>
      <p:sp>
        <p:nvSpPr>
          <p:cNvPr id="420"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421" name="Picture 342"/>
          <p:cNvPicPr/>
          <p:nvPr/>
        </p:nvPicPr>
        <p:blipFill>
          <a:blip r:embed="rId3"/>
          <a:stretch/>
        </p:blipFill>
        <p:spPr>
          <a:xfrm>
            <a:off x="915480" y="576000"/>
            <a:ext cx="8981280" cy="5720760"/>
          </a:xfrm>
          <a:prstGeom prst="rect">
            <a:avLst/>
          </a:prstGeom>
          <a:ln w="0">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518400" y="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Removing Outliers</a:t>
            </a:r>
            <a:endParaRPr lang="en-US" sz="2800" b="0" strike="noStrike" spc="-1">
              <a:latin typeface="Noto Sans"/>
            </a:endParaRPr>
          </a:p>
        </p:txBody>
      </p:sp>
      <p:sp>
        <p:nvSpPr>
          <p:cNvPr id="423"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24" name="Picture 345"/>
          <p:cNvPicPr/>
          <p:nvPr/>
        </p:nvPicPr>
        <p:blipFill>
          <a:blip r:embed="rId2"/>
          <a:stretch/>
        </p:blipFill>
        <p:spPr>
          <a:xfrm>
            <a:off x="11472120" y="0"/>
            <a:ext cx="716040" cy="716040"/>
          </a:xfrm>
          <a:prstGeom prst="rect">
            <a:avLst/>
          </a:prstGeom>
          <a:ln w="0">
            <a:noFill/>
          </a:ln>
        </p:spPr>
      </p:pic>
      <p:sp>
        <p:nvSpPr>
          <p:cNvPr id="425"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426" name="Picture 347"/>
          <p:cNvPicPr/>
          <p:nvPr/>
        </p:nvPicPr>
        <p:blipFill>
          <a:blip r:embed="rId3"/>
          <a:stretch/>
        </p:blipFill>
        <p:spPr>
          <a:xfrm>
            <a:off x="362160" y="540000"/>
            <a:ext cx="10434600" cy="5594400"/>
          </a:xfrm>
          <a:prstGeom prst="rect">
            <a:avLst/>
          </a:prstGeom>
          <a:ln w="0">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518400" y="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Removing Outliers</a:t>
            </a:r>
            <a:endParaRPr lang="en-US" sz="2800" b="0" strike="noStrike" spc="-1">
              <a:latin typeface="Noto Sans"/>
            </a:endParaRPr>
          </a:p>
        </p:txBody>
      </p:sp>
      <p:sp>
        <p:nvSpPr>
          <p:cNvPr id="428"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29" name="Picture 350"/>
          <p:cNvPicPr/>
          <p:nvPr/>
        </p:nvPicPr>
        <p:blipFill>
          <a:blip r:embed="rId2"/>
          <a:stretch/>
        </p:blipFill>
        <p:spPr>
          <a:xfrm>
            <a:off x="11472120" y="0"/>
            <a:ext cx="716040" cy="716040"/>
          </a:xfrm>
          <a:prstGeom prst="rect">
            <a:avLst/>
          </a:prstGeom>
          <a:ln w="0">
            <a:noFill/>
          </a:ln>
        </p:spPr>
      </p:pic>
      <p:sp>
        <p:nvSpPr>
          <p:cNvPr id="430"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431" name="Picture 352"/>
          <p:cNvPicPr/>
          <p:nvPr/>
        </p:nvPicPr>
        <p:blipFill>
          <a:blip r:embed="rId3"/>
          <a:stretch/>
        </p:blipFill>
        <p:spPr>
          <a:xfrm>
            <a:off x="627480" y="576000"/>
            <a:ext cx="9275760" cy="5500440"/>
          </a:xfrm>
          <a:prstGeom prst="rect">
            <a:avLst/>
          </a:prstGeom>
          <a:ln w="0">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360000" y="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Duplicates</a:t>
            </a:r>
            <a:endParaRPr lang="en-US" sz="2800" b="0" strike="noStrike" spc="-1">
              <a:latin typeface="Noto Sans"/>
            </a:endParaRPr>
          </a:p>
        </p:txBody>
      </p:sp>
      <p:sp>
        <p:nvSpPr>
          <p:cNvPr id="433"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34" name="Picture 355"/>
          <p:cNvPicPr/>
          <p:nvPr/>
        </p:nvPicPr>
        <p:blipFill>
          <a:blip r:embed="rId2"/>
          <a:stretch/>
        </p:blipFill>
        <p:spPr>
          <a:xfrm>
            <a:off x="11472120" y="0"/>
            <a:ext cx="716040" cy="716040"/>
          </a:xfrm>
          <a:prstGeom prst="rect">
            <a:avLst/>
          </a:prstGeom>
          <a:ln w="0">
            <a:noFill/>
          </a:ln>
        </p:spPr>
      </p:pic>
      <p:sp>
        <p:nvSpPr>
          <p:cNvPr id="435"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436" name="Picture 357"/>
          <p:cNvPicPr/>
          <p:nvPr/>
        </p:nvPicPr>
        <p:blipFill>
          <a:blip r:embed="rId3"/>
          <a:stretch/>
        </p:blipFill>
        <p:spPr>
          <a:xfrm>
            <a:off x="720000" y="581400"/>
            <a:ext cx="8636760" cy="5404680"/>
          </a:xfrm>
          <a:prstGeom prst="rect">
            <a:avLst/>
          </a:prstGeom>
          <a:ln w="0">
            <a:noFill/>
          </a:ln>
        </p:spPr>
      </p:pic>
      <p:sp>
        <p:nvSpPr>
          <p:cNvPr id="437" name="CustomShape 4"/>
          <p:cNvSpPr/>
          <p:nvPr/>
        </p:nvSpPr>
        <p:spPr>
          <a:xfrm>
            <a:off x="9900000" y="1260000"/>
            <a:ext cx="1256760" cy="102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000000"/>
                </a:solidFill>
                <a:latin typeface="Arial"/>
                <a:ea typeface="DejaVu Sans"/>
              </a:rPr>
              <a:t>47802 Dupliate records</a:t>
            </a:r>
            <a:endParaRPr lang="en-US" sz="2200" b="0" strike="noStrike" spc="-1">
              <a:latin typeface="No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179720" y="2136240"/>
            <a:ext cx="10209600" cy="310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404040"/>
                </a:solidFill>
                <a:latin typeface="Arial"/>
                <a:ea typeface="DejaVu Sans"/>
              </a:rPr>
              <a:t>They rely very heavily on manual intervention which will lead to the following limitations:</a:t>
            </a:r>
            <a:endParaRPr lang="en-US" sz="1800" b="0" strike="noStrike" spc="-1">
              <a:latin typeface="Noto Sans"/>
            </a:endParaRPr>
          </a:p>
          <a:p>
            <a:pPr>
              <a:lnSpc>
                <a:spcPct val="100000"/>
              </a:lnSpc>
            </a:pPr>
            <a:endParaRPr lang="en-US" sz="1800" b="0" strike="noStrike" spc="-1">
              <a:latin typeface="Noto Sans"/>
            </a:endParaRPr>
          </a:p>
          <a:p>
            <a:pPr marL="285840" indent="-281520">
              <a:lnSpc>
                <a:spcPct val="100000"/>
              </a:lnSpc>
              <a:buClr>
                <a:srgbClr val="404040"/>
              </a:buClr>
              <a:buFont typeface="Wingdings" charset="2"/>
              <a:buChar char=""/>
            </a:pPr>
            <a:r>
              <a:rPr lang="en-US" sz="1800" b="0" strike="noStrike" spc="-1">
                <a:solidFill>
                  <a:srgbClr val="404040"/>
                </a:solidFill>
                <a:latin typeface="Arial"/>
                <a:ea typeface="DejaVu Sans"/>
              </a:rPr>
              <a:t>More human resources needed.</a:t>
            </a:r>
            <a:endParaRPr lang="en-US" sz="1800" b="0" strike="noStrike" spc="-1">
              <a:latin typeface="Noto Sans"/>
            </a:endParaRPr>
          </a:p>
          <a:p>
            <a:pPr>
              <a:lnSpc>
                <a:spcPct val="100000"/>
              </a:lnSpc>
            </a:pPr>
            <a:endParaRPr lang="en-US" sz="1800" b="0" strike="noStrike" spc="-1">
              <a:latin typeface="Noto Sans"/>
            </a:endParaRPr>
          </a:p>
          <a:p>
            <a:pPr marL="285840" indent="-281520">
              <a:lnSpc>
                <a:spcPct val="100000"/>
              </a:lnSpc>
              <a:buClr>
                <a:srgbClr val="404040"/>
              </a:buClr>
              <a:buFont typeface="Wingdings" charset="2"/>
              <a:buChar char=""/>
            </a:pPr>
            <a:r>
              <a:rPr lang="en-US" sz="1800" b="0" strike="noStrike" spc="-1">
                <a:solidFill>
                  <a:srgbClr val="404040"/>
                </a:solidFill>
                <a:latin typeface="Arial"/>
                <a:ea typeface="DejaVu Sans"/>
              </a:rPr>
              <a:t>Constrained to operate with a limited set of known parameters based on heuristic knowledge – while being aware that some of the other attributes could also influence decisions.</a:t>
            </a:r>
            <a:endParaRPr lang="en-US" sz="1800" b="0" strike="noStrike" spc="-1">
              <a:latin typeface="Noto Sans"/>
            </a:endParaRPr>
          </a:p>
          <a:p>
            <a:pPr>
              <a:lnSpc>
                <a:spcPct val="100000"/>
              </a:lnSpc>
            </a:pPr>
            <a:endParaRPr lang="en-US" sz="1800" b="0" strike="noStrike" spc="-1">
              <a:latin typeface="Noto Sans"/>
            </a:endParaRPr>
          </a:p>
          <a:p>
            <a:pPr marL="285840" indent="-281520">
              <a:lnSpc>
                <a:spcPct val="100000"/>
              </a:lnSpc>
              <a:buClr>
                <a:srgbClr val="404040"/>
              </a:buClr>
              <a:buFont typeface="Wingdings" charset="2"/>
              <a:buChar char=""/>
            </a:pPr>
            <a:r>
              <a:rPr lang="en-US" sz="1800" b="0" strike="noStrike" spc="-1">
                <a:solidFill>
                  <a:srgbClr val="404040"/>
                </a:solidFill>
                <a:latin typeface="Arial"/>
                <a:ea typeface="DejaVu Sans"/>
              </a:rPr>
              <a:t>Incidence of fraud (as a percentage of the overall claims) is low typically less than 1% of the claims are classified. Additionally new techniques for fraud needs to be uncovered on a proactive basis.</a:t>
            </a:r>
            <a:endParaRPr lang="en-US" sz="1800" b="0" strike="noStrike" spc="-1">
              <a:latin typeface="Noto Sans"/>
            </a:endParaRPr>
          </a:p>
        </p:txBody>
      </p:sp>
      <p:sp>
        <p:nvSpPr>
          <p:cNvPr id="223" name="CustomShape 2"/>
          <p:cNvSpPr/>
          <p:nvPr/>
        </p:nvSpPr>
        <p:spPr>
          <a:xfrm>
            <a:off x="1097280" y="831960"/>
            <a:ext cx="10054080" cy="90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The challenge with the above approaches:-</a:t>
            </a:r>
            <a:endParaRPr lang="en-US" sz="3200" b="0" strike="noStrike" spc="-1">
              <a:latin typeface="Noto Sans"/>
            </a:endParaRPr>
          </a:p>
        </p:txBody>
      </p:sp>
      <p:sp>
        <p:nvSpPr>
          <p:cNvPr id="224" name="CustomShape 3"/>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25" name="Picture 142"/>
          <p:cNvPicPr/>
          <p:nvPr/>
        </p:nvPicPr>
        <p:blipFill>
          <a:blip r:embed="rId2"/>
          <a:stretch/>
        </p:blipFill>
        <p:spPr>
          <a:xfrm>
            <a:off x="11472120" y="0"/>
            <a:ext cx="716040" cy="716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1750">
        <p14:glitter pattern="hexagon"/>
      </p:transition>
    </mc:Choice>
    <mc:Fallback xmlns="" xmlns:p15="http://schemas.microsoft.com/office/powerpoint/2012/main">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262800" y="85320"/>
            <a:ext cx="557640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Removing Duplicates</a:t>
            </a:r>
            <a:endParaRPr lang="en-US" sz="2800" b="0" strike="noStrike" spc="-1">
              <a:latin typeface="Noto Sans"/>
            </a:endParaRPr>
          </a:p>
        </p:txBody>
      </p:sp>
      <p:sp>
        <p:nvSpPr>
          <p:cNvPr id="439"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40" name="Picture 361"/>
          <p:cNvPicPr/>
          <p:nvPr/>
        </p:nvPicPr>
        <p:blipFill>
          <a:blip r:embed="rId2"/>
          <a:stretch/>
        </p:blipFill>
        <p:spPr>
          <a:xfrm>
            <a:off x="11472120" y="0"/>
            <a:ext cx="716040" cy="716040"/>
          </a:xfrm>
          <a:prstGeom prst="rect">
            <a:avLst/>
          </a:prstGeom>
          <a:ln w="0">
            <a:noFill/>
          </a:ln>
        </p:spPr>
      </p:pic>
      <p:sp>
        <p:nvSpPr>
          <p:cNvPr id="441"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442" name="Picture 363"/>
          <p:cNvPicPr/>
          <p:nvPr/>
        </p:nvPicPr>
        <p:blipFill>
          <a:blip r:embed="rId3"/>
          <a:stretch/>
        </p:blipFill>
        <p:spPr>
          <a:xfrm>
            <a:off x="720000" y="1080000"/>
            <a:ext cx="7349760" cy="2415600"/>
          </a:xfrm>
          <a:prstGeom prst="rect">
            <a:avLst/>
          </a:prstGeom>
          <a:ln w="0">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3200" y="200160"/>
            <a:ext cx="784908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800" b="0" strike="noStrike" spc="-52">
                <a:solidFill>
                  <a:srgbClr val="404040"/>
                </a:solidFill>
                <a:latin typeface="Cascadia Code"/>
                <a:ea typeface="DejaVu Sans"/>
              </a:rPr>
              <a:t>Handling the imbalanced data</a:t>
            </a:r>
            <a:endParaRPr lang="en-US" sz="2800" b="0" strike="noStrike" spc="-1">
              <a:latin typeface="Noto Sans"/>
            </a:endParaRPr>
          </a:p>
        </p:txBody>
      </p:sp>
      <p:sp>
        <p:nvSpPr>
          <p:cNvPr id="469"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70" name="Picture 391"/>
          <p:cNvPicPr/>
          <p:nvPr/>
        </p:nvPicPr>
        <p:blipFill>
          <a:blip r:embed="rId2"/>
          <a:stretch/>
        </p:blipFill>
        <p:spPr>
          <a:xfrm>
            <a:off x="11472120" y="0"/>
            <a:ext cx="716040" cy="716040"/>
          </a:xfrm>
          <a:prstGeom prst="rect">
            <a:avLst/>
          </a:prstGeom>
          <a:ln w="0">
            <a:noFill/>
          </a:ln>
        </p:spPr>
      </p:pic>
      <p:sp>
        <p:nvSpPr>
          <p:cNvPr id="471"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472" name="CustomShape 4"/>
          <p:cNvSpPr/>
          <p:nvPr/>
        </p:nvSpPr>
        <p:spPr>
          <a:xfrm>
            <a:off x="144000" y="900000"/>
            <a:ext cx="255312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400" b="0" strike="noStrike" spc="-52">
                <a:solidFill>
                  <a:srgbClr val="404040"/>
                </a:solidFill>
                <a:latin typeface="Cascadia Code"/>
                <a:ea typeface="DejaVu Sans"/>
              </a:rPr>
              <a:t>Re-sampling</a:t>
            </a:r>
            <a:endParaRPr lang="en-US" sz="2400" b="0" strike="noStrike" spc="-1">
              <a:latin typeface="Noto Sans"/>
            </a:endParaRPr>
          </a:p>
        </p:txBody>
      </p:sp>
      <p:sp>
        <p:nvSpPr>
          <p:cNvPr id="473" name="CustomShape 5"/>
          <p:cNvSpPr/>
          <p:nvPr/>
        </p:nvSpPr>
        <p:spPr>
          <a:xfrm>
            <a:off x="1080000" y="1800000"/>
            <a:ext cx="6297120" cy="17712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474" name="CustomShape 6"/>
          <p:cNvSpPr/>
          <p:nvPr/>
        </p:nvSpPr>
        <p:spPr>
          <a:xfrm>
            <a:off x="360000" y="1800000"/>
            <a:ext cx="7917120" cy="717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50000"/>
              </a:lnSpc>
            </a:pPr>
            <a:r>
              <a:rPr lang="en-US" sz="1400" b="0" strike="noStrike" spc="-52">
                <a:solidFill>
                  <a:srgbClr val="404040"/>
                </a:solidFill>
                <a:latin typeface="Cascadia Code"/>
                <a:ea typeface="DejaVu Sans"/>
              </a:rPr>
              <a:t>A widely adopted technique for dealing with highly unbalanced datasets is called resampling. It consists of removing samples from the majority class (under-sampling) and/or adding more examples from the minority class (over-sampling).</a:t>
            </a:r>
            <a:endParaRPr lang="en-US" sz="1400" b="0" strike="noStrike" spc="-1">
              <a:latin typeface="Noto Sans"/>
            </a:endParaRPr>
          </a:p>
        </p:txBody>
      </p:sp>
      <p:pic>
        <p:nvPicPr>
          <p:cNvPr id="475" name="Picture 396"/>
          <p:cNvPicPr/>
          <p:nvPr/>
        </p:nvPicPr>
        <p:blipFill>
          <a:blip r:embed="rId3"/>
          <a:stretch/>
        </p:blipFill>
        <p:spPr>
          <a:xfrm>
            <a:off x="1080000" y="3371400"/>
            <a:ext cx="6902280" cy="2025720"/>
          </a:xfrm>
          <a:prstGeom prst="rect">
            <a:avLst/>
          </a:prstGeom>
          <a:ln w="0">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2700000" y="2700000"/>
            <a:ext cx="6118200" cy="107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IN" sz="6600" b="1" i="1" u="sng" strike="noStrike" spc="-1">
                <a:solidFill>
                  <a:srgbClr val="BF6816"/>
                </a:solidFill>
                <a:uFillTx/>
                <a:latin typeface="Arial"/>
                <a:ea typeface="DejaVu Sans"/>
              </a:rPr>
              <a:t>Model Details</a:t>
            </a:r>
            <a:endParaRPr lang="en-US" sz="6600" b="0" strike="noStrike" spc="-1">
              <a:latin typeface="Noto Sans"/>
            </a:endParaRPr>
          </a:p>
        </p:txBody>
      </p:sp>
      <p:sp>
        <p:nvSpPr>
          <p:cNvPr id="487"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88" name="Picture 429_3"/>
          <p:cNvPicPr/>
          <p:nvPr/>
        </p:nvPicPr>
        <p:blipFill>
          <a:blip r:embed="rId2"/>
          <a:stretch/>
        </p:blipFill>
        <p:spPr>
          <a:xfrm>
            <a:off x="11472120" y="0"/>
            <a:ext cx="716040" cy="716040"/>
          </a:xfrm>
          <a:prstGeom prst="rect">
            <a:avLst/>
          </a:prstGeom>
          <a:ln w="0">
            <a:noFill/>
          </a:ln>
        </p:spPr>
      </p:pic>
      <p:sp>
        <p:nvSpPr>
          <p:cNvPr id="489"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490" name="CustomShape 4"/>
          <p:cNvSpPr/>
          <p:nvPr/>
        </p:nvSpPr>
        <p:spPr>
          <a:xfrm>
            <a:off x="540000" y="1260000"/>
            <a:ext cx="7558200" cy="16182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2700000" y="2520000"/>
            <a:ext cx="6838200" cy="1618200"/>
          </a:xfrm>
          <a:prstGeom prst="rect">
            <a:avLst/>
          </a:prstGeom>
          <a:noFill/>
          <a:ln w="0">
            <a:noFill/>
          </a:ln>
        </p:spPr>
        <p:style>
          <a:lnRef idx="0">
            <a:scrgbClr r="0" g="0" b="0"/>
          </a:lnRef>
          <a:fillRef idx="0">
            <a:scrgbClr r="0" g="0" b="0"/>
          </a:fillRef>
          <a:effectRef idx="0">
            <a:scrgbClr r="0" g="0" b="0"/>
          </a:effectRef>
          <a:fontRef idx="minor"/>
        </p:style>
      </p:sp>
      <p:sp>
        <p:nvSpPr>
          <p:cNvPr id="492"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493" name="Picture 429_4"/>
          <p:cNvPicPr/>
          <p:nvPr/>
        </p:nvPicPr>
        <p:blipFill>
          <a:blip r:embed="rId2"/>
          <a:stretch/>
        </p:blipFill>
        <p:spPr>
          <a:xfrm>
            <a:off x="11472120" y="0"/>
            <a:ext cx="716040" cy="716040"/>
          </a:xfrm>
          <a:prstGeom prst="rect">
            <a:avLst/>
          </a:prstGeom>
          <a:ln w="0">
            <a:noFill/>
          </a:ln>
        </p:spPr>
      </p:pic>
      <p:sp>
        <p:nvSpPr>
          <p:cNvPr id="494"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495" name="CustomShape 4"/>
          <p:cNvSpPr/>
          <p:nvPr/>
        </p:nvSpPr>
        <p:spPr>
          <a:xfrm>
            <a:off x="540000" y="1260000"/>
            <a:ext cx="7558200" cy="16182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496" name="CustomShape 5"/>
          <p:cNvSpPr/>
          <p:nvPr/>
        </p:nvSpPr>
        <p:spPr>
          <a:xfrm>
            <a:off x="1800000" y="1440000"/>
            <a:ext cx="7198200" cy="34452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97" name="Table 6"/>
          <p:cNvGraphicFramePr/>
          <p:nvPr/>
        </p:nvGraphicFramePr>
        <p:xfrm>
          <a:off x="720000" y="936360"/>
          <a:ext cx="11159640" cy="4869000"/>
        </p:xfrm>
        <a:graphic>
          <a:graphicData uri="http://schemas.openxmlformats.org/drawingml/2006/table">
            <a:tbl>
              <a:tblPr/>
              <a:tblGrid>
                <a:gridCol w="794520">
                  <a:extLst>
                    <a:ext uri="{9D8B030D-6E8A-4147-A177-3AD203B41FA5}">
                      <a16:colId xmlns:a16="http://schemas.microsoft.com/office/drawing/2014/main" val="20000"/>
                    </a:ext>
                  </a:extLst>
                </a:gridCol>
                <a:gridCol w="3267000">
                  <a:extLst>
                    <a:ext uri="{9D8B030D-6E8A-4147-A177-3AD203B41FA5}">
                      <a16:colId xmlns:a16="http://schemas.microsoft.com/office/drawing/2014/main" val="20001"/>
                    </a:ext>
                  </a:extLst>
                </a:gridCol>
                <a:gridCol w="4543200">
                  <a:extLst>
                    <a:ext uri="{9D8B030D-6E8A-4147-A177-3AD203B41FA5}">
                      <a16:colId xmlns:a16="http://schemas.microsoft.com/office/drawing/2014/main" val="20002"/>
                    </a:ext>
                  </a:extLst>
                </a:gridCol>
                <a:gridCol w="1305000">
                  <a:extLst>
                    <a:ext uri="{9D8B030D-6E8A-4147-A177-3AD203B41FA5}">
                      <a16:colId xmlns:a16="http://schemas.microsoft.com/office/drawing/2014/main" val="20003"/>
                    </a:ext>
                  </a:extLst>
                </a:gridCol>
                <a:gridCol w="1250280">
                  <a:extLst>
                    <a:ext uri="{9D8B030D-6E8A-4147-A177-3AD203B41FA5}">
                      <a16:colId xmlns:a16="http://schemas.microsoft.com/office/drawing/2014/main" val="20004"/>
                    </a:ext>
                  </a:extLst>
                </a:gridCol>
              </a:tblGrid>
              <a:tr h="549360">
                <a:tc>
                  <a:txBody>
                    <a:bodyPr/>
                    <a:lstStyle/>
                    <a:p>
                      <a:pPr algn="ctr">
                        <a:lnSpc>
                          <a:spcPct val="100000"/>
                        </a:lnSpc>
                      </a:pPr>
                      <a:r>
                        <a:rPr lang="en-IN" sz="1800" b="1" strike="noStrike" spc="-1">
                          <a:solidFill>
                            <a:srgbClr val="333333"/>
                          </a:solidFill>
                          <a:latin typeface="Arial"/>
                          <a:ea typeface="DejaVu Sans"/>
                        </a:rPr>
                        <a:t>S.No</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Algorithm Name</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Parameters</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Train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Test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0"/>
                  </a:ext>
                </a:extLst>
              </a:tr>
              <a:tr h="863640">
                <a:tc>
                  <a:txBody>
                    <a:bodyPr/>
                    <a:lstStyle/>
                    <a:p>
                      <a:pPr algn="ctr">
                        <a:lnSpc>
                          <a:spcPct val="100000"/>
                        </a:lnSpc>
                      </a:pPr>
                      <a:r>
                        <a:rPr lang="en-IN" sz="1800" b="0" strike="noStrike" spc="-1">
                          <a:solidFill>
                            <a:srgbClr val="333333"/>
                          </a:solidFill>
                          <a:latin typeface="Arial"/>
                          <a:ea typeface="DejaVu Sans"/>
                        </a:rPr>
                        <a:t>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Logistic Regression</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(Penalty = ’l2’, solver =  ‘newton-cg’, random_state = 50)</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52.55%</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50.28%</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1"/>
                  </a:ext>
                </a:extLst>
              </a:tr>
              <a:tr h="863640">
                <a:tc>
                  <a:txBody>
                    <a:bodyPr/>
                    <a:lstStyle/>
                    <a:p>
                      <a:pPr algn="ctr">
                        <a:lnSpc>
                          <a:spcPct val="100000"/>
                        </a:lnSpc>
                      </a:pPr>
                      <a:r>
                        <a:rPr lang="en-IN" sz="1800" b="0" strike="noStrike" spc="-1">
                          <a:solidFill>
                            <a:srgbClr val="333333"/>
                          </a:solidFill>
                          <a:latin typeface="Arial"/>
                          <a:ea typeface="DejaVu Sans"/>
                        </a:rPr>
                        <a:t>2</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Random Forest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(n_estimators = 100, criterion = ‘gini’, n_jobs = -1, random_state = 50)</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60.49%</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49.5%</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2"/>
                  </a:ext>
                </a:extLst>
              </a:tr>
              <a:tr h="863640">
                <a:tc>
                  <a:txBody>
                    <a:bodyPr/>
                    <a:lstStyle/>
                    <a:p>
                      <a:pPr algn="ctr">
                        <a:lnSpc>
                          <a:spcPct val="100000"/>
                        </a:lnSpc>
                      </a:pPr>
                      <a:r>
                        <a:rPr lang="en-IN" sz="1800" b="0" strike="noStrike" spc="-1">
                          <a:solidFill>
                            <a:srgbClr val="333333"/>
                          </a:solidFill>
                          <a:latin typeface="Arial"/>
                          <a:ea typeface="DejaVu Sans"/>
                        </a:rPr>
                        <a:t>3</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Random Forest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500" b="0" strike="noStrike" spc="-1">
                          <a:solidFill>
                            <a:srgbClr val="650953"/>
                          </a:solidFill>
                          <a:latin typeface="Arial"/>
                          <a:ea typeface="Noto Sans CJK SC"/>
                        </a:rPr>
                        <a:t>(n_estimators = 350, criterion = ‘gini’,</a:t>
                      </a:r>
                      <a:r>
                        <a:rPr lang="en-IN" sz="1500" b="0" strike="noStrike" spc="-1">
                          <a:solidFill>
                            <a:srgbClr val="111111"/>
                          </a:solidFill>
                          <a:latin typeface="Arial"/>
                          <a:ea typeface="Noto Sans CJK SC"/>
                        </a:rPr>
                        <a:t> n_jobs = -1, max_leaf_nodes = 15, random_state = 50)</a:t>
                      </a:r>
                      <a:endParaRPr lang="en-US" sz="15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70.89%</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50.54%</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3"/>
                  </a:ext>
                </a:extLst>
              </a:tr>
              <a:tr h="863640">
                <a:tc>
                  <a:txBody>
                    <a:bodyPr/>
                    <a:lstStyle/>
                    <a:p>
                      <a:pPr algn="ctr">
                        <a:lnSpc>
                          <a:spcPct val="100000"/>
                        </a:lnSpc>
                      </a:pPr>
                      <a:r>
                        <a:rPr lang="en-IN" sz="1800" b="0" strike="noStrike" spc="-1">
                          <a:solidFill>
                            <a:srgbClr val="333333"/>
                          </a:solidFill>
                          <a:latin typeface="Arial"/>
                          <a:ea typeface="DejaVu Sans"/>
                        </a:rPr>
                        <a:t>4</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Gradient Boost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n_estimators = 2000, learning_rate = .5</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58.3%</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50.22%</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4"/>
                  </a:ext>
                </a:extLst>
              </a:tr>
              <a:tr h="865440">
                <a:tc>
                  <a:txBody>
                    <a:bodyPr/>
                    <a:lstStyle/>
                    <a:p>
                      <a:pPr algn="ctr">
                        <a:lnSpc>
                          <a:spcPct val="100000"/>
                        </a:lnSpc>
                      </a:pPr>
                      <a:r>
                        <a:rPr lang="en-IN" sz="1800" b="0" strike="noStrike" spc="-1">
                          <a:solidFill>
                            <a:srgbClr val="333333"/>
                          </a:solidFill>
                          <a:latin typeface="Arial"/>
                          <a:ea typeface="DejaVu Sans"/>
                        </a:rPr>
                        <a:t>5</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endParaRPr lang="en-US"/>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endParaRPr lang="en-US"/>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endParaRPr lang="en-US"/>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endParaRPr lang="en-US"/>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5"/>
                  </a:ext>
                </a:extLst>
              </a:tr>
            </a:tbl>
          </a:graphicData>
        </a:graphic>
      </p:graphicFrame>
      <p:sp>
        <p:nvSpPr>
          <p:cNvPr id="498" name="CustomShape 7"/>
          <p:cNvSpPr/>
          <p:nvPr/>
        </p:nvSpPr>
        <p:spPr>
          <a:xfrm>
            <a:off x="216000" y="216000"/>
            <a:ext cx="7522200" cy="48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111111"/>
                </a:solidFill>
                <a:latin typeface="Arial"/>
                <a:ea typeface="DejaVu Sans"/>
              </a:rPr>
              <a:t>Under Sampling </a:t>
            </a:r>
            <a:r>
              <a:rPr lang="en-IN" sz="2800" b="0" strike="noStrike" spc="-1">
                <a:solidFill>
                  <a:srgbClr val="111111"/>
                </a:solidFill>
                <a:latin typeface="Arial"/>
                <a:ea typeface="DejaVu Sans"/>
              </a:rPr>
              <a:t>(Feature Engg. 1)</a:t>
            </a:r>
            <a:endParaRPr lang="en-US" sz="2800" b="0" strike="noStrike" spc="-1">
              <a:latin typeface="Noto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2700000" y="2520000"/>
            <a:ext cx="6838200" cy="1618200"/>
          </a:xfrm>
          <a:prstGeom prst="rect">
            <a:avLst/>
          </a:prstGeom>
          <a:noFill/>
          <a:ln w="0">
            <a:noFill/>
          </a:ln>
        </p:spPr>
        <p:style>
          <a:lnRef idx="0">
            <a:scrgbClr r="0" g="0" b="0"/>
          </a:lnRef>
          <a:fillRef idx="0">
            <a:scrgbClr r="0" g="0" b="0"/>
          </a:fillRef>
          <a:effectRef idx="0">
            <a:scrgbClr r="0" g="0" b="0"/>
          </a:effectRef>
          <a:fontRef idx="minor"/>
        </p:style>
      </p:sp>
      <p:sp>
        <p:nvSpPr>
          <p:cNvPr id="500"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501" name="Picture 429_6"/>
          <p:cNvPicPr/>
          <p:nvPr/>
        </p:nvPicPr>
        <p:blipFill>
          <a:blip r:embed="rId2"/>
          <a:stretch/>
        </p:blipFill>
        <p:spPr>
          <a:xfrm>
            <a:off x="11472120" y="0"/>
            <a:ext cx="716040" cy="716040"/>
          </a:xfrm>
          <a:prstGeom prst="rect">
            <a:avLst/>
          </a:prstGeom>
          <a:ln w="0">
            <a:noFill/>
          </a:ln>
        </p:spPr>
      </p:pic>
      <p:sp>
        <p:nvSpPr>
          <p:cNvPr id="502"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03" name="CustomShape 4"/>
          <p:cNvSpPr/>
          <p:nvPr/>
        </p:nvSpPr>
        <p:spPr>
          <a:xfrm>
            <a:off x="540000" y="1260000"/>
            <a:ext cx="7558200" cy="16182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04" name="CustomShape 5"/>
          <p:cNvSpPr/>
          <p:nvPr/>
        </p:nvSpPr>
        <p:spPr>
          <a:xfrm>
            <a:off x="1800000" y="1440000"/>
            <a:ext cx="7198200" cy="34452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505" name="Table 6"/>
          <p:cNvGraphicFramePr/>
          <p:nvPr/>
        </p:nvGraphicFramePr>
        <p:xfrm>
          <a:off x="720000" y="936360"/>
          <a:ext cx="11159640" cy="4869000"/>
        </p:xfrm>
        <a:graphic>
          <a:graphicData uri="http://schemas.openxmlformats.org/drawingml/2006/table">
            <a:tbl>
              <a:tblPr/>
              <a:tblGrid>
                <a:gridCol w="794520">
                  <a:extLst>
                    <a:ext uri="{9D8B030D-6E8A-4147-A177-3AD203B41FA5}">
                      <a16:colId xmlns:a16="http://schemas.microsoft.com/office/drawing/2014/main" val="20000"/>
                    </a:ext>
                  </a:extLst>
                </a:gridCol>
                <a:gridCol w="3267000">
                  <a:extLst>
                    <a:ext uri="{9D8B030D-6E8A-4147-A177-3AD203B41FA5}">
                      <a16:colId xmlns:a16="http://schemas.microsoft.com/office/drawing/2014/main" val="20001"/>
                    </a:ext>
                  </a:extLst>
                </a:gridCol>
                <a:gridCol w="4543200">
                  <a:extLst>
                    <a:ext uri="{9D8B030D-6E8A-4147-A177-3AD203B41FA5}">
                      <a16:colId xmlns:a16="http://schemas.microsoft.com/office/drawing/2014/main" val="20002"/>
                    </a:ext>
                  </a:extLst>
                </a:gridCol>
                <a:gridCol w="1305000">
                  <a:extLst>
                    <a:ext uri="{9D8B030D-6E8A-4147-A177-3AD203B41FA5}">
                      <a16:colId xmlns:a16="http://schemas.microsoft.com/office/drawing/2014/main" val="20003"/>
                    </a:ext>
                  </a:extLst>
                </a:gridCol>
                <a:gridCol w="1250280">
                  <a:extLst>
                    <a:ext uri="{9D8B030D-6E8A-4147-A177-3AD203B41FA5}">
                      <a16:colId xmlns:a16="http://schemas.microsoft.com/office/drawing/2014/main" val="20004"/>
                    </a:ext>
                  </a:extLst>
                </a:gridCol>
              </a:tblGrid>
              <a:tr h="549360">
                <a:tc>
                  <a:txBody>
                    <a:bodyPr/>
                    <a:lstStyle/>
                    <a:p>
                      <a:pPr algn="ctr">
                        <a:lnSpc>
                          <a:spcPct val="100000"/>
                        </a:lnSpc>
                      </a:pPr>
                      <a:r>
                        <a:rPr lang="en-IN" sz="1800" b="1" strike="noStrike" spc="-1">
                          <a:solidFill>
                            <a:srgbClr val="333333"/>
                          </a:solidFill>
                          <a:latin typeface="Arial"/>
                          <a:ea typeface="DejaVu Sans"/>
                        </a:rPr>
                        <a:t>S.No</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Algorithm Name</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Parameters</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Train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Test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0"/>
                  </a:ext>
                </a:extLst>
              </a:tr>
              <a:tr h="863640">
                <a:tc>
                  <a:txBody>
                    <a:bodyPr/>
                    <a:lstStyle/>
                    <a:p>
                      <a:pPr algn="ctr">
                        <a:lnSpc>
                          <a:spcPct val="100000"/>
                        </a:lnSpc>
                      </a:pPr>
                      <a:r>
                        <a:rPr lang="en-IN" sz="1800" b="0" strike="noStrike" spc="-1">
                          <a:solidFill>
                            <a:srgbClr val="333333"/>
                          </a:solidFill>
                          <a:latin typeface="Arial"/>
                          <a:ea typeface="DejaVu Sans"/>
                        </a:rPr>
                        <a:t>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Logistic Regression</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(Penalty = ’l2’, solver =  ‘newton-cg’, random_state = 50)</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52.55%</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50.28%</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1"/>
                  </a:ext>
                </a:extLst>
              </a:tr>
              <a:tr h="863640">
                <a:tc>
                  <a:txBody>
                    <a:bodyPr/>
                    <a:lstStyle/>
                    <a:p>
                      <a:pPr algn="ctr">
                        <a:lnSpc>
                          <a:spcPct val="100000"/>
                        </a:lnSpc>
                      </a:pPr>
                      <a:r>
                        <a:rPr lang="en-IN" sz="1800" b="0" strike="noStrike" spc="-1">
                          <a:solidFill>
                            <a:srgbClr val="333333"/>
                          </a:solidFill>
                          <a:latin typeface="Arial"/>
                          <a:ea typeface="DejaVu Sans"/>
                        </a:rPr>
                        <a:t>2</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Random Forest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(n_estimators = 100, criterion = ‘gini’, n_jobs = -1, random_state = 50)</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60.49%</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68.85%</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2"/>
                  </a:ext>
                </a:extLst>
              </a:tr>
              <a:tr h="863640">
                <a:tc>
                  <a:txBody>
                    <a:bodyPr/>
                    <a:lstStyle/>
                    <a:p>
                      <a:pPr algn="ctr">
                        <a:lnSpc>
                          <a:spcPct val="100000"/>
                        </a:lnSpc>
                      </a:pPr>
                      <a:r>
                        <a:rPr lang="en-IN" sz="1800" b="0" strike="noStrike" spc="-1">
                          <a:solidFill>
                            <a:srgbClr val="333333"/>
                          </a:solidFill>
                          <a:latin typeface="Arial"/>
                          <a:ea typeface="DejaVu Sans"/>
                        </a:rPr>
                        <a:t>3</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Random Forest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500" b="0" strike="noStrike" spc="-1">
                          <a:solidFill>
                            <a:srgbClr val="650953"/>
                          </a:solidFill>
                          <a:latin typeface="Arial"/>
                          <a:ea typeface="Noto Sans CJK SC"/>
                        </a:rPr>
                        <a:t>(n_estimators = 350, criterion = ‘gini’,</a:t>
                      </a:r>
                      <a:r>
                        <a:rPr lang="en-IN" sz="1500" b="0" strike="noStrike" spc="-1">
                          <a:solidFill>
                            <a:srgbClr val="111111"/>
                          </a:solidFill>
                          <a:latin typeface="Arial"/>
                          <a:ea typeface="Noto Sans CJK SC"/>
                        </a:rPr>
                        <a:t> n_jobs = -1, max_leaf_nodes = 15, random_state = 50)</a:t>
                      </a:r>
                      <a:endParaRPr lang="en-US" sz="15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70.89%</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50.54%</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3"/>
                  </a:ext>
                </a:extLst>
              </a:tr>
              <a:tr h="863640">
                <a:tc>
                  <a:txBody>
                    <a:bodyPr/>
                    <a:lstStyle/>
                    <a:p>
                      <a:pPr algn="ctr">
                        <a:lnSpc>
                          <a:spcPct val="100000"/>
                        </a:lnSpc>
                      </a:pPr>
                      <a:r>
                        <a:rPr lang="en-IN" sz="1800" b="0" strike="noStrike" spc="-1">
                          <a:solidFill>
                            <a:srgbClr val="333333"/>
                          </a:solidFill>
                          <a:latin typeface="Arial"/>
                          <a:ea typeface="DejaVu Sans"/>
                        </a:rPr>
                        <a:t>4</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Gradient Boost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n_estimators = 2000, learning_rate = .5</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58.3%</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50.22%</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4"/>
                  </a:ext>
                </a:extLst>
              </a:tr>
              <a:tr h="865440">
                <a:tc>
                  <a:txBody>
                    <a:bodyPr/>
                    <a:lstStyle/>
                    <a:p>
                      <a:pPr algn="ctr">
                        <a:lnSpc>
                          <a:spcPct val="100000"/>
                        </a:lnSpc>
                      </a:pPr>
                      <a:r>
                        <a:rPr lang="en-IN" sz="1800" b="0" strike="noStrike" spc="-1">
                          <a:solidFill>
                            <a:srgbClr val="333333"/>
                          </a:solidFill>
                          <a:latin typeface="Arial"/>
                          <a:ea typeface="DejaVu Sans"/>
                        </a:rPr>
                        <a:t>5</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endParaRPr lang="en-US"/>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endParaRPr lang="en-US"/>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endParaRPr lang="en-US"/>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endParaRPr lang="en-US"/>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5"/>
                  </a:ext>
                </a:extLst>
              </a:tr>
            </a:tbl>
          </a:graphicData>
        </a:graphic>
      </p:graphicFrame>
      <p:sp>
        <p:nvSpPr>
          <p:cNvPr id="506" name="CustomShape 7"/>
          <p:cNvSpPr/>
          <p:nvPr/>
        </p:nvSpPr>
        <p:spPr>
          <a:xfrm>
            <a:off x="216000" y="216000"/>
            <a:ext cx="7342200" cy="50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111111"/>
                </a:solidFill>
                <a:latin typeface="Arial"/>
                <a:ea typeface="DejaVu Sans"/>
              </a:rPr>
              <a:t>Smote Over Sampling </a:t>
            </a:r>
            <a:r>
              <a:rPr lang="en-IN" sz="2800" b="0" strike="noStrike" spc="-1">
                <a:solidFill>
                  <a:srgbClr val="111111"/>
                </a:solidFill>
                <a:latin typeface="Arial"/>
                <a:ea typeface="DejaVu Sans"/>
              </a:rPr>
              <a:t>(Feature Engg. 1)</a:t>
            </a:r>
            <a:endParaRPr lang="en-US" sz="2800" b="0" strike="noStrike" spc="-1">
              <a:latin typeface="Noto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4397040" y="1620000"/>
            <a:ext cx="3402000" cy="54576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508" name="CustomShape 2"/>
          <p:cNvSpPr/>
          <p:nvPr/>
        </p:nvSpPr>
        <p:spPr>
          <a:xfrm>
            <a:off x="72000" y="0"/>
            <a:ext cx="4760280" cy="5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IN" sz="2800" b="0" strike="noStrike" spc="-1">
                <a:solidFill>
                  <a:srgbClr val="000000"/>
                </a:solidFill>
                <a:latin typeface="Arial"/>
                <a:ea typeface="DejaVu Sans"/>
              </a:rPr>
              <a:t>Random Over Sampling</a:t>
            </a:r>
            <a:endParaRPr lang="en-US" sz="2800" b="0" strike="noStrike" spc="-1">
              <a:latin typeface="Noto Sans"/>
            </a:endParaRPr>
          </a:p>
        </p:txBody>
      </p:sp>
      <p:sp>
        <p:nvSpPr>
          <p:cNvPr id="509" name="CustomShape 3"/>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510" name="Picture 429_9"/>
          <p:cNvPicPr/>
          <p:nvPr/>
        </p:nvPicPr>
        <p:blipFill>
          <a:blip r:embed="rId2"/>
          <a:stretch/>
        </p:blipFill>
        <p:spPr>
          <a:xfrm>
            <a:off x="11472120" y="0"/>
            <a:ext cx="716040" cy="716040"/>
          </a:xfrm>
          <a:prstGeom prst="rect">
            <a:avLst/>
          </a:prstGeom>
          <a:ln w="0">
            <a:noFill/>
          </a:ln>
        </p:spPr>
      </p:pic>
      <p:sp>
        <p:nvSpPr>
          <p:cNvPr id="511" name="CustomShape 4"/>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pic>
        <p:nvPicPr>
          <p:cNvPr id="512" name="Picture 2_0"/>
          <p:cNvPicPr/>
          <p:nvPr/>
        </p:nvPicPr>
        <p:blipFill>
          <a:blip r:embed="rId3"/>
          <a:stretch/>
        </p:blipFill>
        <p:spPr>
          <a:xfrm>
            <a:off x="850680" y="621000"/>
            <a:ext cx="8147520" cy="5305320"/>
          </a:xfrm>
          <a:prstGeom prst="rect">
            <a:avLst/>
          </a:prstGeom>
          <a:ln w="0">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2700000" y="2520000"/>
            <a:ext cx="6838200" cy="1618200"/>
          </a:xfrm>
          <a:prstGeom prst="rect">
            <a:avLst/>
          </a:prstGeom>
          <a:noFill/>
          <a:ln w="0">
            <a:noFill/>
          </a:ln>
        </p:spPr>
        <p:style>
          <a:lnRef idx="0">
            <a:scrgbClr r="0" g="0" b="0"/>
          </a:lnRef>
          <a:fillRef idx="0">
            <a:scrgbClr r="0" g="0" b="0"/>
          </a:fillRef>
          <a:effectRef idx="0">
            <a:scrgbClr r="0" g="0" b="0"/>
          </a:effectRef>
          <a:fontRef idx="minor"/>
        </p:style>
      </p:sp>
      <p:sp>
        <p:nvSpPr>
          <p:cNvPr id="514"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515" name="Picture 429_7"/>
          <p:cNvPicPr/>
          <p:nvPr/>
        </p:nvPicPr>
        <p:blipFill>
          <a:blip r:embed="rId2"/>
          <a:stretch/>
        </p:blipFill>
        <p:spPr>
          <a:xfrm>
            <a:off x="11472120" y="0"/>
            <a:ext cx="716040" cy="716040"/>
          </a:xfrm>
          <a:prstGeom prst="rect">
            <a:avLst/>
          </a:prstGeom>
          <a:ln w="0">
            <a:noFill/>
          </a:ln>
        </p:spPr>
      </p:pic>
      <p:sp>
        <p:nvSpPr>
          <p:cNvPr id="516"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17" name="CustomShape 4"/>
          <p:cNvSpPr/>
          <p:nvPr/>
        </p:nvSpPr>
        <p:spPr>
          <a:xfrm>
            <a:off x="540000" y="1260000"/>
            <a:ext cx="7558200" cy="16182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18" name="CustomShape 5"/>
          <p:cNvSpPr/>
          <p:nvPr/>
        </p:nvSpPr>
        <p:spPr>
          <a:xfrm>
            <a:off x="1800000" y="1440000"/>
            <a:ext cx="7198200" cy="34452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519" name="Table 6"/>
          <p:cNvGraphicFramePr/>
          <p:nvPr/>
        </p:nvGraphicFramePr>
        <p:xfrm>
          <a:off x="612000" y="1692360"/>
          <a:ext cx="11160000" cy="2276640"/>
        </p:xfrm>
        <a:graphic>
          <a:graphicData uri="http://schemas.openxmlformats.org/drawingml/2006/table">
            <a:tbl>
              <a:tblPr/>
              <a:tblGrid>
                <a:gridCol w="788040">
                  <a:extLst>
                    <a:ext uri="{9D8B030D-6E8A-4147-A177-3AD203B41FA5}">
                      <a16:colId xmlns:a16="http://schemas.microsoft.com/office/drawing/2014/main" val="20000"/>
                    </a:ext>
                  </a:extLst>
                </a:gridCol>
                <a:gridCol w="3159000">
                  <a:extLst>
                    <a:ext uri="{9D8B030D-6E8A-4147-A177-3AD203B41FA5}">
                      <a16:colId xmlns:a16="http://schemas.microsoft.com/office/drawing/2014/main" val="20001"/>
                    </a:ext>
                  </a:extLst>
                </a:gridCol>
                <a:gridCol w="4657680">
                  <a:extLst>
                    <a:ext uri="{9D8B030D-6E8A-4147-A177-3AD203B41FA5}">
                      <a16:colId xmlns:a16="http://schemas.microsoft.com/office/drawing/2014/main" val="20002"/>
                    </a:ext>
                  </a:extLst>
                </a:gridCol>
                <a:gridCol w="1305000">
                  <a:extLst>
                    <a:ext uri="{9D8B030D-6E8A-4147-A177-3AD203B41FA5}">
                      <a16:colId xmlns:a16="http://schemas.microsoft.com/office/drawing/2014/main" val="20003"/>
                    </a:ext>
                  </a:extLst>
                </a:gridCol>
                <a:gridCol w="1250280">
                  <a:extLst>
                    <a:ext uri="{9D8B030D-6E8A-4147-A177-3AD203B41FA5}">
                      <a16:colId xmlns:a16="http://schemas.microsoft.com/office/drawing/2014/main" val="20004"/>
                    </a:ext>
                  </a:extLst>
                </a:gridCol>
              </a:tblGrid>
              <a:tr h="549360">
                <a:tc>
                  <a:txBody>
                    <a:bodyPr/>
                    <a:lstStyle/>
                    <a:p>
                      <a:pPr algn="ctr">
                        <a:lnSpc>
                          <a:spcPct val="100000"/>
                        </a:lnSpc>
                      </a:pPr>
                      <a:r>
                        <a:rPr lang="en-IN" sz="1800" b="1" strike="noStrike" spc="-1">
                          <a:solidFill>
                            <a:srgbClr val="333333"/>
                          </a:solidFill>
                          <a:latin typeface="Arial"/>
                          <a:ea typeface="DejaVu Sans"/>
                        </a:rPr>
                        <a:t>S.No</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Algorithm Name</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Parameters</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Train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Test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0"/>
                  </a:ext>
                </a:extLst>
              </a:tr>
              <a:tr h="863640">
                <a:tc>
                  <a:txBody>
                    <a:bodyPr/>
                    <a:lstStyle/>
                    <a:p>
                      <a:pPr algn="ctr">
                        <a:lnSpc>
                          <a:spcPct val="100000"/>
                        </a:lnSpc>
                      </a:pPr>
                      <a:r>
                        <a:rPr lang="en-IN" sz="1800" b="0" strike="noStrike" spc="-1">
                          <a:solidFill>
                            <a:srgbClr val="333333"/>
                          </a:solidFill>
                          <a:latin typeface="Arial"/>
                          <a:ea typeface="DejaVu Sans"/>
                        </a:rPr>
                        <a:t>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Random Forest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(n_estimators = 200, criterion = ‘gini’, n_jobs = -1)</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99.78%</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75.36%</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1"/>
                  </a:ext>
                </a:extLst>
              </a:tr>
              <a:tr h="863640">
                <a:tc>
                  <a:txBody>
                    <a:bodyPr/>
                    <a:lstStyle/>
                    <a:p>
                      <a:pPr algn="ctr">
                        <a:lnSpc>
                          <a:spcPct val="100000"/>
                        </a:lnSpc>
                      </a:pPr>
                      <a:r>
                        <a:rPr lang="en-IN" sz="1800" b="0" strike="noStrike" spc="-1">
                          <a:solidFill>
                            <a:srgbClr val="333333"/>
                          </a:solidFill>
                          <a:latin typeface="Arial"/>
                          <a:ea typeface="DejaVu Sans"/>
                        </a:rPr>
                        <a:t>2</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Decision Tree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500" b="0" strike="noStrike" spc="-1">
                          <a:solidFill>
                            <a:srgbClr val="111111"/>
                          </a:solidFill>
                          <a:latin typeface="Arial"/>
                          <a:ea typeface="DejaVu Sans"/>
                        </a:rPr>
                        <a:t>Default</a:t>
                      </a:r>
                      <a:endParaRPr lang="en-US" sz="15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99.78%</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79.77%</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2"/>
                  </a:ext>
                </a:extLst>
              </a:tr>
            </a:tbl>
          </a:graphicData>
        </a:graphic>
      </p:graphicFrame>
      <p:sp>
        <p:nvSpPr>
          <p:cNvPr id="520" name="CustomShape 7"/>
          <p:cNvSpPr/>
          <p:nvPr/>
        </p:nvSpPr>
        <p:spPr>
          <a:xfrm>
            <a:off x="216000" y="216000"/>
            <a:ext cx="7342200" cy="88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111111"/>
                </a:solidFill>
                <a:latin typeface="Arial"/>
                <a:ea typeface="DejaVu Sans"/>
              </a:rPr>
              <a:t>Random Over Sampling </a:t>
            </a:r>
            <a:r>
              <a:rPr lang="en-IN" sz="2800" b="0" strike="noStrike" spc="-1">
                <a:solidFill>
                  <a:srgbClr val="111111"/>
                </a:solidFill>
                <a:latin typeface="Arial"/>
                <a:ea typeface="DejaVu Sans"/>
              </a:rPr>
              <a:t>(Feature Engg. 2) Trying with 10lac records</a:t>
            </a:r>
            <a:endParaRPr lang="en-US" sz="2800" b="0" strike="noStrike" spc="-1">
              <a:latin typeface="No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2700000" y="2520000"/>
            <a:ext cx="6838200" cy="1618200"/>
          </a:xfrm>
          <a:prstGeom prst="rect">
            <a:avLst/>
          </a:prstGeom>
          <a:noFill/>
          <a:ln w="0">
            <a:noFill/>
          </a:ln>
        </p:spPr>
        <p:style>
          <a:lnRef idx="0">
            <a:scrgbClr r="0" g="0" b="0"/>
          </a:lnRef>
          <a:fillRef idx="0">
            <a:scrgbClr r="0" g="0" b="0"/>
          </a:fillRef>
          <a:effectRef idx="0">
            <a:scrgbClr r="0" g="0" b="0"/>
          </a:effectRef>
          <a:fontRef idx="minor"/>
        </p:style>
      </p:sp>
      <p:sp>
        <p:nvSpPr>
          <p:cNvPr id="522"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523" name="Picture 429_8"/>
          <p:cNvPicPr/>
          <p:nvPr/>
        </p:nvPicPr>
        <p:blipFill>
          <a:blip r:embed="rId2"/>
          <a:stretch/>
        </p:blipFill>
        <p:spPr>
          <a:xfrm>
            <a:off x="11472120" y="0"/>
            <a:ext cx="716040" cy="716040"/>
          </a:xfrm>
          <a:prstGeom prst="rect">
            <a:avLst/>
          </a:prstGeom>
          <a:ln w="0">
            <a:noFill/>
          </a:ln>
        </p:spPr>
      </p:pic>
      <p:sp>
        <p:nvSpPr>
          <p:cNvPr id="524"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25" name="CustomShape 4"/>
          <p:cNvSpPr/>
          <p:nvPr/>
        </p:nvSpPr>
        <p:spPr>
          <a:xfrm>
            <a:off x="540000" y="1260000"/>
            <a:ext cx="7558200" cy="16182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26" name="CustomShape 5"/>
          <p:cNvSpPr/>
          <p:nvPr/>
        </p:nvSpPr>
        <p:spPr>
          <a:xfrm>
            <a:off x="1800000" y="1440000"/>
            <a:ext cx="7198200" cy="34452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527" name="Table 6"/>
          <p:cNvGraphicFramePr/>
          <p:nvPr/>
        </p:nvGraphicFramePr>
        <p:xfrm>
          <a:off x="648000" y="1224360"/>
          <a:ext cx="11160000" cy="4867560"/>
        </p:xfrm>
        <a:graphic>
          <a:graphicData uri="http://schemas.openxmlformats.org/drawingml/2006/table">
            <a:tbl>
              <a:tblPr/>
              <a:tblGrid>
                <a:gridCol w="809280">
                  <a:extLst>
                    <a:ext uri="{9D8B030D-6E8A-4147-A177-3AD203B41FA5}">
                      <a16:colId xmlns:a16="http://schemas.microsoft.com/office/drawing/2014/main" val="20000"/>
                    </a:ext>
                  </a:extLst>
                </a:gridCol>
                <a:gridCol w="3252240">
                  <a:extLst>
                    <a:ext uri="{9D8B030D-6E8A-4147-A177-3AD203B41FA5}">
                      <a16:colId xmlns:a16="http://schemas.microsoft.com/office/drawing/2014/main" val="20001"/>
                    </a:ext>
                  </a:extLst>
                </a:gridCol>
                <a:gridCol w="4543200">
                  <a:extLst>
                    <a:ext uri="{9D8B030D-6E8A-4147-A177-3AD203B41FA5}">
                      <a16:colId xmlns:a16="http://schemas.microsoft.com/office/drawing/2014/main" val="20002"/>
                    </a:ext>
                  </a:extLst>
                </a:gridCol>
                <a:gridCol w="1305000">
                  <a:extLst>
                    <a:ext uri="{9D8B030D-6E8A-4147-A177-3AD203B41FA5}">
                      <a16:colId xmlns:a16="http://schemas.microsoft.com/office/drawing/2014/main" val="20003"/>
                    </a:ext>
                  </a:extLst>
                </a:gridCol>
                <a:gridCol w="1250280">
                  <a:extLst>
                    <a:ext uri="{9D8B030D-6E8A-4147-A177-3AD203B41FA5}">
                      <a16:colId xmlns:a16="http://schemas.microsoft.com/office/drawing/2014/main" val="20004"/>
                    </a:ext>
                  </a:extLst>
                </a:gridCol>
              </a:tblGrid>
              <a:tr h="549360">
                <a:tc>
                  <a:txBody>
                    <a:bodyPr/>
                    <a:lstStyle/>
                    <a:p>
                      <a:pPr algn="ctr">
                        <a:lnSpc>
                          <a:spcPct val="100000"/>
                        </a:lnSpc>
                      </a:pPr>
                      <a:r>
                        <a:rPr lang="en-IN" sz="1800" b="1" strike="noStrike" spc="-1">
                          <a:solidFill>
                            <a:srgbClr val="333333"/>
                          </a:solidFill>
                          <a:latin typeface="Arial"/>
                          <a:ea typeface="DejaVu Sans"/>
                        </a:rPr>
                        <a:t>S.No</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Algorithm Name</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Parameters</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Train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Test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0"/>
                  </a:ext>
                </a:extLst>
              </a:tr>
              <a:tr h="863640">
                <a:tc>
                  <a:txBody>
                    <a:bodyPr/>
                    <a:lstStyle/>
                    <a:p>
                      <a:pPr algn="ctr">
                        <a:lnSpc>
                          <a:spcPct val="100000"/>
                        </a:lnSpc>
                      </a:pPr>
                      <a:r>
                        <a:rPr lang="en-IN" sz="1800" b="0" strike="noStrike" spc="-1">
                          <a:solidFill>
                            <a:srgbClr val="333333"/>
                          </a:solidFill>
                          <a:latin typeface="Arial"/>
                          <a:ea typeface="DejaVu Sans"/>
                        </a:rPr>
                        <a:t>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Random Forest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(n_estimators = 200, criterion = ‘gini’, n_jobs = -1, random_state = 50)</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99.78%</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86.81%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1"/>
                  </a:ext>
                </a:extLst>
              </a:tr>
              <a:tr h="863640">
                <a:tc>
                  <a:txBody>
                    <a:bodyPr/>
                    <a:lstStyle/>
                    <a:p>
                      <a:pPr algn="ctr">
                        <a:lnSpc>
                          <a:spcPct val="100000"/>
                        </a:lnSpc>
                      </a:pPr>
                      <a:r>
                        <a:rPr lang="en-IN" sz="1800" b="0" strike="noStrike" spc="-1">
                          <a:solidFill>
                            <a:srgbClr val="333333"/>
                          </a:solidFill>
                          <a:latin typeface="Arial"/>
                          <a:ea typeface="DejaVu Sans"/>
                        </a:rPr>
                        <a:t>2</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Random Forest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500" b="0" strike="noStrike" spc="-1">
                          <a:solidFill>
                            <a:srgbClr val="650953"/>
                          </a:solidFill>
                          <a:latin typeface="Arial"/>
                          <a:ea typeface="Noto Sans CJK SC"/>
                        </a:rPr>
                        <a:t>(n_estimators = 300, criterion = ‘gini’,</a:t>
                      </a:r>
                      <a:r>
                        <a:rPr lang="en-IN" sz="1500" b="0" strike="noStrike" spc="-1">
                          <a:solidFill>
                            <a:srgbClr val="111111"/>
                          </a:solidFill>
                          <a:latin typeface="Arial"/>
                          <a:ea typeface="Noto Sans CJK SC"/>
                        </a:rPr>
                        <a:t> n_jobs = -1, max_leaf_nodes = 15, random_state = 50)</a:t>
                      </a:r>
                      <a:endParaRPr lang="en-US" sz="15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99.7%</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87%</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2"/>
                  </a:ext>
                </a:extLst>
              </a:tr>
              <a:tr h="863640">
                <a:tc>
                  <a:txBody>
                    <a:bodyPr/>
                    <a:lstStyle/>
                    <a:p>
                      <a:pPr algn="ctr">
                        <a:lnSpc>
                          <a:spcPct val="100000"/>
                        </a:lnSpc>
                      </a:pPr>
                      <a:r>
                        <a:rPr lang="en-IN" sz="1800" b="0" strike="noStrike" spc="-1">
                          <a:solidFill>
                            <a:srgbClr val="333333"/>
                          </a:solidFill>
                          <a:latin typeface="Arial"/>
                          <a:ea typeface="DejaVu Sans"/>
                        </a:rPr>
                        <a:t>3</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Decision Tree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Criterion = 'entropy', random_state = 50</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58.3%</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81.67%</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3"/>
                  </a:ext>
                </a:extLst>
              </a:tr>
              <a:tr h="863640">
                <a:tc>
                  <a:txBody>
                    <a:bodyPr/>
                    <a:lstStyle/>
                    <a:p>
                      <a:pPr algn="ctr">
                        <a:lnSpc>
                          <a:spcPct val="100000"/>
                        </a:lnSpc>
                      </a:pPr>
                      <a:r>
                        <a:rPr lang="en-IN" sz="1800" b="0" strike="noStrike" spc="-1">
                          <a:solidFill>
                            <a:srgbClr val="333333"/>
                          </a:solidFill>
                          <a:latin typeface="Arial"/>
                          <a:ea typeface="DejaVu Sans"/>
                        </a:rPr>
                        <a:t>4</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Gradient Boost Alg</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500" b="0" strike="noStrike" spc="-1">
                          <a:solidFill>
                            <a:srgbClr val="111111"/>
                          </a:solidFill>
                          <a:latin typeface="Arial"/>
                          <a:ea typeface="DejaVu Sans"/>
                        </a:rPr>
                        <a:t>loss = 'exponential', criterion = 'mse', n_estimators = 200, learning_rate=0.2,</a:t>
                      </a:r>
                      <a:endParaRPr lang="en-US" sz="15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51.61%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50.91%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4"/>
                  </a:ext>
                </a:extLst>
              </a:tr>
              <a:tr h="863640">
                <a:tc>
                  <a:txBody>
                    <a:bodyPr/>
                    <a:lstStyle/>
                    <a:p>
                      <a:pPr algn="ctr">
                        <a:lnSpc>
                          <a:spcPct val="100000"/>
                        </a:lnSpc>
                      </a:pPr>
                      <a:r>
                        <a:rPr lang="en-IN" sz="1800" b="0" strike="noStrike" spc="-1">
                          <a:solidFill>
                            <a:srgbClr val="333333"/>
                          </a:solidFill>
                          <a:latin typeface="Arial"/>
                          <a:ea typeface="DejaVu Sans"/>
                        </a:rPr>
                        <a:t>5</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Decision Tree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111111"/>
                          </a:solidFill>
                          <a:latin typeface="Arial"/>
                          <a:ea typeface="DejaVu Sans"/>
                        </a:rPr>
                        <a:t>Criterion = 'gini'</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99.77%</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81.79%</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5"/>
                  </a:ext>
                </a:extLst>
              </a:tr>
            </a:tbl>
          </a:graphicData>
        </a:graphic>
      </p:graphicFrame>
      <p:sp>
        <p:nvSpPr>
          <p:cNvPr id="528" name="CustomShape 7"/>
          <p:cNvSpPr/>
          <p:nvPr/>
        </p:nvSpPr>
        <p:spPr>
          <a:xfrm>
            <a:off x="216000" y="216000"/>
            <a:ext cx="7342200" cy="88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111111"/>
                </a:solidFill>
                <a:latin typeface="Arial"/>
                <a:ea typeface="DejaVu Sans"/>
              </a:rPr>
              <a:t>Smote Over Sampling </a:t>
            </a:r>
            <a:r>
              <a:rPr lang="en-IN" sz="2800" b="0" strike="noStrike" spc="-1">
                <a:solidFill>
                  <a:srgbClr val="111111"/>
                </a:solidFill>
                <a:latin typeface="Arial"/>
                <a:ea typeface="DejaVu Sans"/>
              </a:rPr>
              <a:t>(Feature Engg. 2)</a:t>
            </a:r>
            <a:endParaRPr lang="en-US" sz="2800" b="0" strike="noStrike" spc="-1">
              <a:latin typeface="Noto Sans"/>
            </a:endParaRPr>
          </a:p>
          <a:p>
            <a:pPr>
              <a:lnSpc>
                <a:spcPct val="100000"/>
              </a:lnSpc>
            </a:pPr>
            <a:r>
              <a:rPr lang="en-IN" sz="2800" b="0" strike="noStrike" spc="-1">
                <a:solidFill>
                  <a:srgbClr val="111111"/>
                </a:solidFill>
                <a:latin typeface="Arial"/>
                <a:ea typeface="DejaVu Sans"/>
              </a:rPr>
              <a:t>Using All Records</a:t>
            </a:r>
            <a:endParaRPr lang="en-US" sz="2800" b="0" strike="noStrike" spc="-1">
              <a:latin typeface="Noto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2700000" y="2520000"/>
            <a:ext cx="6838200" cy="1618200"/>
          </a:xfrm>
          <a:prstGeom prst="rect">
            <a:avLst/>
          </a:prstGeom>
          <a:noFill/>
          <a:ln w="0">
            <a:noFill/>
          </a:ln>
        </p:spPr>
        <p:style>
          <a:lnRef idx="0">
            <a:scrgbClr r="0" g="0" b="0"/>
          </a:lnRef>
          <a:fillRef idx="0">
            <a:scrgbClr r="0" g="0" b="0"/>
          </a:fillRef>
          <a:effectRef idx="0">
            <a:scrgbClr r="0" g="0" b="0"/>
          </a:effectRef>
          <a:fontRef idx="minor"/>
        </p:style>
      </p:sp>
      <p:sp>
        <p:nvSpPr>
          <p:cNvPr id="530"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531" name="Picture 429_10"/>
          <p:cNvPicPr/>
          <p:nvPr/>
        </p:nvPicPr>
        <p:blipFill>
          <a:blip r:embed="rId2"/>
          <a:stretch/>
        </p:blipFill>
        <p:spPr>
          <a:xfrm>
            <a:off x="11472120" y="0"/>
            <a:ext cx="716040" cy="716040"/>
          </a:xfrm>
          <a:prstGeom prst="rect">
            <a:avLst/>
          </a:prstGeom>
          <a:ln w="0">
            <a:noFill/>
          </a:ln>
        </p:spPr>
      </p:pic>
      <p:sp>
        <p:nvSpPr>
          <p:cNvPr id="532"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33" name="CustomShape 4"/>
          <p:cNvSpPr/>
          <p:nvPr/>
        </p:nvSpPr>
        <p:spPr>
          <a:xfrm>
            <a:off x="540000" y="1260000"/>
            <a:ext cx="7558200" cy="16182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34" name="CustomShape 5"/>
          <p:cNvSpPr/>
          <p:nvPr/>
        </p:nvSpPr>
        <p:spPr>
          <a:xfrm>
            <a:off x="1800000" y="1440000"/>
            <a:ext cx="7198200" cy="34452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535" name="Table 6"/>
          <p:cNvGraphicFramePr/>
          <p:nvPr/>
        </p:nvGraphicFramePr>
        <p:xfrm>
          <a:off x="612000" y="1692360"/>
          <a:ext cx="11160000" cy="4003920"/>
        </p:xfrm>
        <a:graphic>
          <a:graphicData uri="http://schemas.openxmlformats.org/drawingml/2006/table">
            <a:tbl>
              <a:tblPr/>
              <a:tblGrid>
                <a:gridCol w="788040">
                  <a:extLst>
                    <a:ext uri="{9D8B030D-6E8A-4147-A177-3AD203B41FA5}">
                      <a16:colId xmlns:a16="http://schemas.microsoft.com/office/drawing/2014/main" val="20000"/>
                    </a:ext>
                  </a:extLst>
                </a:gridCol>
                <a:gridCol w="3159000">
                  <a:extLst>
                    <a:ext uri="{9D8B030D-6E8A-4147-A177-3AD203B41FA5}">
                      <a16:colId xmlns:a16="http://schemas.microsoft.com/office/drawing/2014/main" val="20001"/>
                    </a:ext>
                  </a:extLst>
                </a:gridCol>
                <a:gridCol w="4657680">
                  <a:extLst>
                    <a:ext uri="{9D8B030D-6E8A-4147-A177-3AD203B41FA5}">
                      <a16:colId xmlns:a16="http://schemas.microsoft.com/office/drawing/2014/main" val="20002"/>
                    </a:ext>
                  </a:extLst>
                </a:gridCol>
                <a:gridCol w="1305000">
                  <a:extLst>
                    <a:ext uri="{9D8B030D-6E8A-4147-A177-3AD203B41FA5}">
                      <a16:colId xmlns:a16="http://schemas.microsoft.com/office/drawing/2014/main" val="20003"/>
                    </a:ext>
                  </a:extLst>
                </a:gridCol>
                <a:gridCol w="1250280">
                  <a:extLst>
                    <a:ext uri="{9D8B030D-6E8A-4147-A177-3AD203B41FA5}">
                      <a16:colId xmlns:a16="http://schemas.microsoft.com/office/drawing/2014/main" val="20004"/>
                    </a:ext>
                  </a:extLst>
                </a:gridCol>
              </a:tblGrid>
              <a:tr h="549360">
                <a:tc>
                  <a:txBody>
                    <a:bodyPr/>
                    <a:lstStyle/>
                    <a:p>
                      <a:pPr algn="ctr">
                        <a:lnSpc>
                          <a:spcPct val="100000"/>
                        </a:lnSpc>
                      </a:pPr>
                      <a:r>
                        <a:rPr lang="en-IN" sz="1800" b="1" strike="noStrike" spc="-1">
                          <a:solidFill>
                            <a:srgbClr val="333333"/>
                          </a:solidFill>
                          <a:latin typeface="Arial"/>
                          <a:ea typeface="DejaVu Sans"/>
                        </a:rPr>
                        <a:t>S.No</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Algorithm Name</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Parameters</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Train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Test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0"/>
                  </a:ext>
                </a:extLst>
              </a:tr>
              <a:tr h="863640">
                <a:tc>
                  <a:txBody>
                    <a:bodyPr/>
                    <a:lstStyle/>
                    <a:p>
                      <a:pPr algn="ctr">
                        <a:lnSpc>
                          <a:spcPct val="100000"/>
                        </a:lnSpc>
                      </a:pPr>
                      <a:r>
                        <a:rPr lang="en-IN" sz="1800" b="0" strike="noStrike" spc="-1">
                          <a:solidFill>
                            <a:srgbClr val="333333"/>
                          </a:solidFill>
                          <a:latin typeface="Arial"/>
                          <a:ea typeface="DejaVu Sans"/>
                        </a:rPr>
                        <a:t>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Random Forest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333333"/>
                          </a:solidFill>
                          <a:latin typeface="Arial"/>
                          <a:ea typeface="DejaVu Sans"/>
                        </a:rPr>
                        <a:t>(n_estimators = 200, criterion = ‘gini’, n_jobs = -1)</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99.77%</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90.3%</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1"/>
                  </a:ext>
                </a:extLst>
              </a:tr>
              <a:tr h="863640">
                <a:tc>
                  <a:txBody>
                    <a:bodyPr/>
                    <a:lstStyle/>
                    <a:p>
                      <a:pPr algn="ctr">
                        <a:lnSpc>
                          <a:spcPct val="100000"/>
                        </a:lnSpc>
                      </a:pPr>
                      <a:r>
                        <a:rPr lang="en-IN" sz="1800" b="0" strike="noStrike" spc="-1">
                          <a:solidFill>
                            <a:srgbClr val="333333"/>
                          </a:solidFill>
                          <a:latin typeface="Arial"/>
                          <a:ea typeface="DejaVu Sans"/>
                        </a:rPr>
                        <a:t>2</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Decision Tree Clf</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500" b="0" strike="noStrike" spc="-1">
                          <a:solidFill>
                            <a:srgbClr val="333333"/>
                          </a:solidFill>
                          <a:latin typeface="Arial"/>
                          <a:ea typeface="DejaVu Sans"/>
                        </a:rPr>
                        <a:t>Criterion = ‘gini’</a:t>
                      </a:r>
                      <a:endParaRPr lang="en-US" sz="15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99.77%</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81.79%</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2"/>
                  </a:ext>
                </a:extLst>
              </a:tr>
              <a:tr h="863640">
                <a:tc>
                  <a:txBody>
                    <a:bodyPr/>
                    <a:lstStyle/>
                    <a:p>
                      <a:pPr algn="ctr">
                        <a:lnSpc>
                          <a:spcPct val="100000"/>
                        </a:lnSpc>
                      </a:pPr>
                      <a:r>
                        <a:rPr lang="en-IN" sz="1800" b="0" strike="noStrike" spc="-1">
                          <a:solidFill>
                            <a:srgbClr val="333333"/>
                          </a:solidFill>
                          <a:latin typeface="Arial"/>
                          <a:ea typeface="DejaVu Sans"/>
                        </a:rPr>
                        <a:t>3</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Random Forest 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333333"/>
                          </a:solidFill>
                          <a:latin typeface="Arial"/>
                          <a:ea typeface="DejaVu Sans"/>
                        </a:rPr>
                        <a:t>(n_estimators = 200, criterion = ‘gini’, n_jobs = -1)</a:t>
                      </a:r>
                      <a:endParaRPr lang="en-US" sz="1600" b="0" strike="noStrike" spc="-1">
                        <a:latin typeface="Noto Sans"/>
                      </a:endParaRPr>
                    </a:p>
                    <a:p>
                      <a:pPr algn="ctr">
                        <a:lnSpc>
                          <a:spcPct val="100000"/>
                        </a:lnSpc>
                      </a:pPr>
                      <a:r>
                        <a:rPr lang="en-IN" sz="1600" b="0" strike="noStrike" spc="-1">
                          <a:solidFill>
                            <a:srgbClr val="333333"/>
                          </a:solidFill>
                          <a:latin typeface="Arial"/>
                          <a:ea typeface="DejaVu Sans"/>
                        </a:rPr>
                        <a:t>train_test_split(90:10) 10% for testing.</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98.6%</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92.9%</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3"/>
                  </a:ext>
                </a:extLst>
              </a:tr>
              <a:tr h="863640">
                <a:tc>
                  <a:txBody>
                    <a:bodyPr/>
                    <a:lstStyle/>
                    <a:p>
                      <a:pPr algn="ctr">
                        <a:lnSpc>
                          <a:spcPct val="100000"/>
                        </a:lnSpc>
                      </a:pPr>
                      <a:r>
                        <a:rPr lang="en-IN" sz="1800" b="0" strike="noStrike" spc="-1">
                          <a:solidFill>
                            <a:srgbClr val="404040"/>
                          </a:solidFill>
                          <a:latin typeface="Arial"/>
                          <a:ea typeface="DejaVu Sans"/>
                        </a:rPr>
                        <a:t>4</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404040"/>
                          </a:solidFill>
                          <a:latin typeface="Arial"/>
                          <a:ea typeface="DejaVu Sans"/>
                        </a:rPr>
                        <a:t>MLPClassifier</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US" sz="1600" b="0" strike="noStrike" spc="-1">
                          <a:solidFill>
                            <a:srgbClr val="404040"/>
                          </a:solidFill>
                          <a:latin typeface="Arial"/>
                          <a:ea typeface="DejaVu Sans"/>
                        </a:rPr>
                        <a:t>hidden_layer_sizes = (40,), activation = 'relu', solver = "lbfgs"</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404040"/>
                          </a:solidFill>
                          <a:latin typeface="Arial"/>
                          <a:ea typeface="DejaVu Sans"/>
                        </a:rPr>
                        <a:t>67%</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404040"/>
                          </a:solidFill>
                          <a:latin typeface="Arial"/>
                          <a:ea typeface="DejaVu Sans"/>
                        </a:rPr>
                        <a:t>89%</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4"/>
                  </a:ext>
                </a:extLst>
              </a:tr>
            </a:tbl>
          </a:graphicData>
        </a:graphic>
      </p:graphicFrame>
      <p:sp>
        <p:nvSpPr>
          <p:cNvPr id="536" name="CustomShape 7"/>
          <p:cNvSpPr/>
          <p:nvPr/>
        </p:nvSpPr>
        <p:spPr>
          <a:xfrm>
            <a:off x="216000" y="216000"/>
            <a:ext cx="7882200" cy="50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111111"/>
                </a:solidFill>
                <a:latin typeface="Arial"/>
                <a:ea typeface="DejaVu Sans"/>
              </a:rPr>
              <a:t>Adding Two More Column: "apr_drg_description", "Hospital County"</a:t>
            </a:r>
            <a:endParaRPr lang="en-US" sz="1800" b="0" strike="noStrike" spc="-1">
              <a:latin typeface="Noto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2700000" y="2520000"/>
            <a:ext cx="6838200" cy="1618200"/>
          </a:xfrm>
          <a:prstGeom prst="rect">
            <a:avLst/>
          </a:prstGeom>
          <a:noFill/>
          <a:ln w="0">
            <a:noFill/>
          </a:ln>
        </p:spPr>
        <p:style>
          <a:lnRef idx="0">
            <a:scrgbClr r="0" g="0" b="0"/>
          </a:lnRef>
          <a:fillRef idx="0">
            <a:scrgbClr r="0" g="0" b="0"/>
          </a:fillRef>
          <a:effectRef idx="0">
            <a:scrgbClr r="0" g="0" b="0"/>
          </a:effectRef>
          <a:fontRef idx="minor"/>
        </p:style>
      </p:sp>
      <p:sp>
        <p:nvSpPr>
          <p:cNvPr id="538"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539" name="Picture 429_5"/>
          <p:cNvPicPr/>
          <p:nvPr/>
        </p:nvPicPr>
        <p:blipFill>
          <a:blip r:embed="rId2"/>
          <a:stretch/>
        </p:blipFill>
        <p:spPr>
          <a:xfrm>
            <a:off x="11472120" y="0"/>
            <a:ext cx="716040" cy="716040"/>
          </a:xfrm>
          <a:prstGeom prst="rect">
            <a:avLst/>
          </a:prstGeom>
          <a:ln w="0">
            <a:noFill/>
          </a:ln>
        </p:spPr>
      </p:pic>
      <p:sp>
        <p:nvSpPr>
          <p:cNvPr id="540"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41" name="CustomShape 4"/>
          <p:cNvSpPr/>
          <p:nvPr/>
        </p:nvSpPr>
        <p:spPr>
          <a:xfrm>
            <a:off x="540000" y="1260000"/>
            <a:ext cx="9799560" cy="31845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params = </a:t>
            </a:r>
            <a:r>
              <a:rPr lang="en-US" sz="1800" b="0" strike="noStrike" spc="-1">
                <a:solidFill>
                  <a:srgbClr val="BF6816"/>
                </a:solidFill>
                <a:latin typeface="Arial"/>
                <a:ea typeface="DejaVu Sans"/>
              </a:rPr>
              <a:t>[{'activation': ['identity', 'logistic', 'tanh', 'relu'],</a:t>
            </a:r>
            <a:endParaRPr lang="en-US" sz="1800" b="0" strike="noStrike" spc="-1">
              <a:latin typeface="Noto Sans"/>
            </a:endParaRPr>
          </a:p>
          <a:p>
            <a:pPr>
              <a:lnSpc>
                <a:spcPct val="100000"/>
              </a:lnSpc>
            </a:pPr>
            <a:r>
              <a:rPr lang="en-US" sz="1800" b="0" strike="noStrike" spc="-1">
                <a:solidFill>
                  <a:srgbClr val="BF6816"/>
                </a:solidFill>
                <a:latin typeface="Arial"/>
                <a:ea typeface="DejaVu Sans"/>
              </a:rPr>
              <a:t>          'solver' : ['lbfgs', 'sgd', 'adam'],</a:t>
            </a:r>
            <a:endParaRPr lang="en-US" sz="1800" b="0" strike="noStrike" spc="-1">
              <a:latin typeface="Noto Sans"/>
            </a:endParaRPr>
          </a:p>
          <a:p>
            <a:pPr>
              <a:lnSpc>
                <a:spcPct val="100000"/>
              </a:lnSpc>
            </a:pPr>
            <a:r>
              <a:rPr lang="en-US" sz="1800" b="0" strike="noStrike" spc="-1">
                <a:solidFill>
                  <a:srgbClr val="BF6816"/>
                </a:solidFill>
                <a:latin typeface="Arial"/>
                <a:ea typeface="DejaVu Sans"/>
              </a:rPr>
              <a:t>          'learning_rate' : ['constant', 'invscaling', 'adaptive']}]</a:t>
            </a:r>
            <a:endParaRPr lang="en-US" sz="1800" b="0" strike="noStrike" spc="-1">
              <a:latin typeface="Noto Sans"/>
            </a:endParaRPr>
          </a:p>
          <a:p>
            <a:pPr>
              <a:lnSpc>
                <a:spcPct val="100000"/>
              </a:lnSpc>
            </a:pPr>
            <a:endParaRPr lang="en-US" sz="1800" b="0" strike="noStrike" spc="-1">
              <a:latin typeface="Noto Sans"/>
            </a:endParaRPr>
          </a:p>
          <a:p>
            <a:pPr>
              <a:lnSpc>
                <a:spcPct val="100000"/>
              </a:lnSpc>
            </a:pPr>
            <a:r>
              <a:rPr lang="en-US" sz="1800" b="0" strike="noStrike" spc="-1">
                <a:solidFill>
                  <a:srgbClr val="000000"/>
                </a:solidFill>
                <a:latin typeface="Arial"/>
                <a:ea typeface="DejaVu Sans"/>
              </a:rPr>
              <a:t>grid_search = </a:t>
            </a:r>
            <a:r>
              <a:rPr lang="en-US" sz="1800" b="0" strike="noStrike" spc="-1">
                <a:solidFill>
                  <a:srgbClr val="175D21"/>
                </a:solidFill>
                <a:latin typeface="Arial"/>
                <a:ea typeface="DejaVu Sans"/>
              </a:rPr>
              <a:t>GridSearchCV</a:t>
            </a:r>
            <a:r>
              <a:rPr lang="en-US" sz="1800" b="0" strike="noStrike" spc="-1">
                <a:solidFill>
                  <a:srgbClr val="000000"/>
                </a:solidFill>
                <a:latin typeface="Arial"/>
                <a:ea typeface="DejaVu Sans"/>
              </a:rPr>
              <a:t>(</a:t>
            </a:r>
            <a:r>
              <a:rPr lang="en-US" sz="1800" b="0" strike="noStrike" spc="-1">
                <a:solidFill>
                  <a:srgbClr val="7F450E"/>
                </a:solidFill>
                <a:latin typeface="Arial"/>
                <a:ea typeface="DejaVu Sans"/>
              </a:rPr>
              <a:t>estimator = clf, param_grid = params, scoring = 'accuracy', cv = 10, n_jobs = -1</a:t>
            </a:r>
            <a:r>
              <a:rPr lang="en-US" sz="1800" b="0" strike="noStrike" spc="-1">
                <a:solidFill>
                  <a:srgbClr val="000000"/>
                </a:solidFill>
                <a:latin typeface="Arial"/>
                <a:ea typeface="DejaVu Sans"/>
              </a:rPr>
              <a:t>)</a:t>
            </a:r>
            <a:endParaRPr lang="en-US" sz="1800" b="0" strike="noStrike" spc="-1">
              <a:latin typeface="Noto Sans"/>
            </a:endParaRPr>
          </a:p>
          <a:p>
            <a:pPr>
              <a:lnSpc>
                <a:spcPct val="100000"/>
              </a:lnSpc>
            </a:pPr>
            <a:endParaRPr lang="en-US" sz="1800" b="0" strike="noStrike" spc="-1">
              <a:latin typeface="Noto Sans"/>
            </a:endParaRPr>
          </a:p>
          <a:p>
            <a:pPr>
              <a:lnSpc>
                <a:spcPct val="100000"/>
              </a:lnSpc>
            </a:pPr>
            <a:r>
              <a:rPr lang="fr-FR" sz="1800" b="0" strike="noStrike" spc="-1">
                <a:solidFill>
                  <a:srgbClr val="000000"/>
                </a:solidFill>
                <a:latin typeface="Arial"/>
                <a:ea typeface="DejaVu Sans"/>
              </a:rPr>
              <a:t>grid_search.fit(</a:t>
            </a:r>
            <a:r>
              <a:rPr lang="fr-FR" sz="1800" b="0" strike="noStrike" spc="-1">
                <a:solidFill>
                  <a:srgbClr val="7F450E"/>
                </a:solidFill>
                <a:latin typeface="Arial"/>
                <a:ea typeface="DejaVu Sans"/>
              </a:rPr>
              <a:t>X_ros_train, y_ros_train</a:t>
            </a:r>
            <a:r>
              <a:rPr lang="fr-FR" sz="1800" b="0" strike="noStrike" spc="-1">
                <a:solidFill>
                  <a:srgbClr val="000000"/>
                </a:solidFill>
                <a:latin typeface="Arial"/>
                <a:ea typeface="DejaVu Sans"/>
              </a:rPr>
              <a:t>)</a:t>
            </a:r>
            <a:endParaRPr lang="en-US" sz="1800" b="0" strike="noStrike" spc="-1">
              <a:latin typeface="No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1179720" y="2112120"/>
            <a:ext cx="102096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404040"/>
                </a:solidFill>
                <a:latin typeface="Arial"/>
                <a:ea typeface="DejaVu Sans"/>
              </a:rPr>
              <a:t>Design a model that will predict weather an insurance claim is fraud or genuine.</a:t>
            </a:r>
            <a:endParaRPr lang="en-US" sz="1800" b="0" strike="noStrike" spc="-1">
              <a:latin typeface="Noto Sans"/>
            </a:endParaRPr>
          </a:p>
          <a:p>
            <a:pPr>
              <a:lnSpc>
                <a:spcPct val="100000"/>
              </a:lnSpc>
            </a:pPr>
            <a:endParaRPr lang="en-US" sz="1800" b="0" strike="noStrike" spc="-1">
              <a:latin typeface="Noto Sans"/>
            </a:endParaRPr>
          </a:p>
        </p:txBody>
      </p:sp>
      <p:sp>
        <p:nvSpPr>
          <p:cNvPr id="227" name="CustomShape 2"/>
          <p:cNvSpPr/>
          <p:nvPr/>
        </p:nvSpPr>
        <p:spPr>
          <a:xfrm>
            <a:off x="1097280" y="831960"/>
            <a:ext cx="10054080" cy="90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AIM?</a:t>
            </a:r>
            <a:endParaRPr lang="en-US" sz="3200" b="0" strike="noStrike" spc="-1">
              <a:latin typeface="Noto Sans"/>
            </a:endParaRPr>
          </a:p>
        </p:txBody>
      </p:sp>
      <p:sp>
        <p:nvSpPr>
          <p:cNvPr id="228" name="CustomShape 3"/>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29" name="Picture 146"/>
          <p:cNvPicPr/>
          <p:nvPr/>
        </p:nvPicPr>
        <p:blipFill>
          <a:blip r:embed="rId2"/>
          <a:stretch/>
        </p:blipFill>
        <p:spPr>
          <a:xfrm>
            <a:off x="11472120" y="0"/>
            <a:ext cx="716040" cy="71604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med">
        <p15:prstTrans prst="peelOff"/>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2700000" y="2520000"/>
            <a:ext cx="6838200" cy="1618200"/>
          </a:xfrm>
          <a:prstGeom prst="rect">
            <a:avLst/>
          </a:prstGeom>
          <a:noFill/>
          <a:ln w="0">
            <a:noFill/>
          </a:ln>
        </p:spPr>
        <p:style>
          <a:lnRef idx="0">
            <a:scrgbClr r="0" g="0" b="0"/>
          </a:lnRef>
          <a:fillRef idx="0">
            <a:scrgbClr r="0" g="0" b="0"/>
          </a:fillRef>
          <a:effectRef idx="0">
            <a:scrgbClr r="0" g="0" b="0"/>
          </a:effectRef>
          <a:fontRef idx="minor"/>
        </p:style>
      </p:sp>
      <p:sp>
        <p:nvSpPr>
          <p:cNvPr id="543"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544" name="Picture 429_10"/>
          <p:cNvPicPr/>
          <p:nvPr/>
        </p:nvPicPr>
        <p:blipFill>
          <a:blip r:embed="rId2"/>
          <a:stretch/>
        </p:blipFill>
        <p:spPr>
          <a:xfrm>
            <a:off x="11472120" y="0"/>
            <a:ext cx="716040" cy="716040"/>
          </a:xfrm>
          <a:prstGeom prst="rect">
            <a:avLst/>
          </a:prstGeom>
          <a:ln w="0">
            <a:noFill/>
          </a:ln>
        </p:spPr>
      </p:pic>
      <p:sp>
        <p:nvSpPr>
          <p:cNvPr id="545"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46" name="CustomShape 4"/>
          <p:cNvSpPr/>
          <p:nvPr/>
        </p:nvSpPr>
        <p:spPr>
          <a:xfrm>
            <a:off x="540000" y="1260000"/>
            <a:ext cx="7558200" cy="16182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47" name="CustomShape 5"/>
          <p:cNvSpPr/>
          <p:nvPr/>
        </p:nvSpPr>
        <p:spPr>
          <a:xfrm>
            <a:off x="1800000" y="1440000"/>
            <a:ext cx="7198200" cy="34452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548" name="Table 6"/>
          <p:cNvGraphicFramePr/>
          <p:nvPr>
            <p:extLst>
              <p:ext uri="{D42A27DB-BD31-4B8C-83A1-F6EECF244321}">
                <p14:modId xmlns:p14="http://schemas.microsoft.com/office/powerpoint/2010/main" val="47628170"/>
              </p:ext>
            </p:extLst>
          </p:nvPr>
        </p:nvGraphicFramePr>
        <p:xfrm>
          <a:off x="492360" y="1092592"/>
          <a:ext cx="11159640" cy="3368303"/>
        </p:xfrm>
        <a:graphic>
          <a:graphicData uri="http://schemas.openxmlformats.org/drawingml/2006/table">
            <a:tbl>
              <a:tblPr/>
              <a:tblGrid>
                <a:gridCol w="788040">
                  <a:extLst>
                    <a:ext uri="{9D8B030D-6E8A-4147-A177-3AD203B41FA5}">
                      <a16:colId xmlns:a16="http://schemas.microsoft.com/office/drawing/2014/main" val="20000"/>
                    </a:ext>
                  </a:extLst>
                </a:gridCol>
                <a:gridCol w="3159000">
                  <a:extLst>
                    <a:ext uri="{9D8B030D-6E8A-4147-A177-3AD203B41FA5}">
                      <a16:colId xmlns:a16="http://schemas.microsoft.com/office/drawing/2014/main" val="20001"/>
                    </a:ext>
                  </a:extLst>
                </a:gridCol>
                <a:gridCol w="4672440">
                  <a:extLst>
                    <a:ext uri="{9D8B030D-6E8A-4147-A177-3AD203B41FA5}">
                      <a16:colId xmlns:a16="http://schemas.microsoft.com/office/drawing/2014/main" val="20002"/>
                    </a:ext>
                  </a:extLst>
                </a:gridCol>
                <a:gridCol w="1289880">
                  <a:extLst>
                    <a:ext uri="{9D8B030D-6E8A-4147-A177-3AD203B41FA5}">
                      <a16:colId xmlns:a16="http://schemas.microsoft.com/office/drawing/2014/main" val="20003"/>
                    </a:ext>
                  </a:extLst>
                </a:gridCol>
                <a:gridCol w="1250280">
                  <a:extLst>
                    <a:ext uri="{9D8B030D-6E8A-4147-A177-3AD203B41FA5}">
                      <a16:colId xmlns:a16="http://schemas.microsoft.com/office/drawing/2014/main" val="20004"/>
                    </a:ext>
                  </a:extLst>
                </a:gridCol>
              </a:tblGrid>
              <a:tr h="549360">
                <a:tc>
                  <a:txBody>
                    <a:bodyPr/>
                    <a:lstStyle/>
                    <a:p>
                      <a:pPr algn="ctr">
                        <a:lnSpc>
                          <a:spcPct val="100000"/>
                        </a:lnSpc>
                      </a:pPr>
                      <a:r>
                        <a:rPr lang="en-IN" sz="1800" b="1" strike="noStrike" spc="-1">
                          <a:solidFill>
                            <a:srgbClr val="333333"/>
                          </a:solidFill>
                          <a:latin typeface="Arial"/>
                          <a:ea typeface="DejaVu Sans"/>
                        </a:rPr>
                        <a:t>S.No</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Algorithm Name</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Parameters</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Train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1" strike="noStrike" spc="-1">
                          <a:solidFill>
                            <a:srgbClr val="333333"/>
                          </a:solidFill>
                          <a:latin typeface="Arial"/>
                          <a:ea typeface="DejaVu Sans"/>
                        </a:rPr>
                        <a:t>Test Acc.</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0"/>
                  </a:ext>
                </a:extLst>
              </a:tr>
              <a:tr h="707958">
                <a:tc>
                  <a:txBody>
                    <a:bodyPr/>
                    <a:lstStyle/>
                    <a:p>
                      <a:pPr algn="ctr">
                        <a:lnSpc>
                          <a:spcPct val="100000"/>
                        </a:lnSpc>
                      </a:pPr>
                      <a:r>
                        <a:rPr lang="en-IN" sz="1800" b="0" strike="noStrike" spc="-1">
                          <a:solidFill>
                            <a:srgbClr val="333333"/>
                          </a:solidFill>
                          <a:latin typeface="Arial"/>
                          <a:ea typeface="DejaVu Sans"/>
                        </a:rPr>
                        <a:t>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Categorical Naive Bayes</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600" b="0" strike="noStrike" spc="-1">
                          <a:solidFill>
                            <a:srgbClr val="333333"/>
                          </a:solidFill>
                          <a:latin typeface="Arial"/>
                          <a:ea typeface="DejaVu Sans"/>
                        </a:rPr>
                        <a:t>(alpha=1.0, fit_prior=False,  class_prior=None,  min_categories=10,)</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66.6%</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58.7%</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1"/>
                  </a:ext>
                </a:extLst>
              </a:tr>
              <a:tr h="422787">
                <a:tc>
                  <a:txBody>
                    <a:bodyPr/>
                    <a:lstStyle/>
                    <a:p>
                      <a:pPr algn="ctr">
                        <a:lnSpc>
                          <a:spcPct val="100000"/>
                        </a:lnSpc>
                      </a:pPr>
                      <a:r>
                        <a:rPr lang="en-IN" sz="1800" b="0" strike="noStrike" spc="-1">
                          <a:solidFill>
                            <a:srgbClr val="333333"/>
                          </a:solidFill>
                          <a:latin typeface="Arial"/>
                          <a:ea typeface="DejaVu Sans"/>
                        </a:rPr>
                        <a:t>2</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Categorical Naïve Bayes</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500" b="0" strike="noStrike" spc="-1">
                          <a:solidFill>
                            <a:srgbClr val="333333"/>
                          </a:solidFill>
                          <a:latin typeface="Arial"/>
                          <a:ea typeface="DejaVu Sans"/>
                        </a:rPr>
                        <a:t>Default</a:t>
                      </a:r>
                      <a:endParaRPr lang="en-US" sz="15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65%</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58%</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10002"/>
                  </a:ext>
                </a:extLst>
              </a:tr>
              <a:tr h="432619">
                <a:tc>
                  <a:txBody>
                    <a:bodyPr/>
                    <a:lstStyle/>
                    <a:p>
                      <a:pPr algn="ctr">
                        <a:lnSpc>
                          <a:spcPct val="100000"/>
                        </a:lnSpc>
                      </a:pPr>
                      <a:r>
                        <a:rPr lang="en-IN" sz="1800" b="0" strike="noStrike" spc="-1">
                          <a:solidFill>
                            <a:srgbClr val="333333"/>
                          </a:solidFill>
                          <a:latin typeface="Arial"/>
                          <a:ea typeface="DejaVu Sans"/>
                        </a:rPr>
                        <a:t>3</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tc>
                  <a:txBody>
                    <a:bodyPr/>
                    <a:lstStyle/>
                    <a:p>
                      <a:pPr algn="ctr">
                        <a:lnSpc>
                          <a:spcPct val="100000"/>
                        </a:lnSpc>
                      </a:pPr>
                      <a:r>
                        <a:rPr lang="en-IN" sz="1800" b="0" strike="noStrike" spc="-1" dirty="0" err="1">
                          <a:solidFill>
                            <a:srgbClr val="333333"/>
                          </a:solidFill>
                          <a:latin typeface="Arial"/>
                          <a:ea typeface="DejaVu Sans"/>
                        </a:rPr>
                        <a:t>NearestCentroid</a:t>
                      </a:r>
                      <a:r>
                        <a:rPr lang="en-IN" sz="1800" b="0" strike="noStrike" spc="-1" dirty="0">
                          <a:solidFill>
                            <a:srgbClr val="333333"/>
                          </a:solidFill>
                          <a:latin typeface="Arial"/>
                          <a:ea typeface="DejaVu Sans"/>
                        </a:rPr>
                        <a:t> Classifier</a:t>
                      </a:r>
                      <a:endParaRPr lang="en-US" sz="1800" b="0" strike="noStrike" spc="-1" dirty="0">
                        <a:latin typeface="Noto Sans"/>
                      </a:endParaRPr>
                    </a:p>
                  </a:txBody>
                  <a:tcPr marL="90000" marR="90000">
                    <a:lnL w="14400">
                      <a:solidFill>
                        <a:srgbClr val="FF4000"/>
                      </a:solidFill>
                    </a:lnL>
                    <a:lnR w="14400">
                      <a:solidFill>
                        <a:srgbClr val="FF4000"/>
                      </a:solidFill>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tc>
                  <a:txBody>
                    <a:bodyPr/>
                    <a:lstStyle/>
                    <a:p>
                      <a:pPr algn="ctr">
                        <a:lnSpc>
                          <a:spcPct val="100000"/>
                        </a:lnSpc>
                      </a:pPr>
                      <a:r>
                        <a:rPr lang="en-IN" sz="1600" b="0" strike="noStrike" spc="-1">
                          <a:solidFill>
                            <a:srgbClr val="333333"/>
                          </a:solidFill>
                          <a:latin typeface="Arial"/>
                          <a:ea typeface="DejaVu Sans"/>
                        </a:rPr>
                        <a:t>(metric='manhattan')</a:t>
                      </a:r>
                      <a:endParaRPr lang="en-US" sz="16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tc>
                  <a:txBody>
                    <a:bodyPr/>
                    <a:lstStyle/>
                    <a:p>
                      <a:pPr algn="ctr">
                        <a:lnSpc>
                          <a:spcPct val="100000"/>
                        </a:lnSpc>
                      </a:pPr>
                      <a:r>
                        <a:rPr lang="en-IN" sz="1800" b="0" strike="noStrike" spc="-1">
                          <a:solidFill>
                            <a:srgbClr val="333333"/>
                          </a:solidFill>
                          <a:latin typeface="Arial"/>
                          <a:ea typeface="DejaVu Sans"/>
                        </a:rPr>
                        <a:t>50.1%</a:t>
                      </a:r>
                      <a:endParaRPr lang="en-US" sz="1800" b="0" strike="noStrike" spc="-1">
                        <a:latin typeface="Noto Sans"/>
                      </a:endParaRPr>
                    </a:p>
                  </a:txBody>
                  <a:tcPr marL="90000" marR="90000">
                    <a:lnL w="14400">
                      <a:solidFill>
                        <a:srgbClr val="FF4000"/>
                      </a:solidFill>
                    </a:lnL>
                    <a:lnR w="14400">
                      <a:solidFill>
                        <a:srgbClr val="FF4000"/>
                      </a:solidFill>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tc>
                  <a:txBody>
                    <a:bodyPr/>
                    <a:lstStyle/>
                    <a:p>
                      <a:pPr algn="ctr">
                        <a:lnSpc>
                          <a:spcPct val="100000"/>
                        </a:lnSpc>
                      </a:pPr>
                      <a:r>
                        <a:rPr lang="en-IN" sz="1800" b="0" strike="noStrike" spc="-1" dirty="0">
                          <a:solidFill>
                            <a:srgbClr val="333333"/>
                          </a:solidFill>
                          <a:latin typeface="Arial"/>
                          <a:ea typeface="DejaVu Sans"/>
                        </a:rPr>
                        <a:t>50.2%</a:t>
                      </a:r>
                      <a:endParaRPr lang="en-US" sz="1800" b="0" strike="noStrike" spc="-1" dirty="0">
                        <a:latin typeface="Noto Sans"/>
                      </a:endParaRPr>
                    </a:p>
                  </a:txBody>
                  <a:tcPr marL="90000" marR="90000">
                    <a:lnL w="14400">
                      <a:solidFill>
                        <a:srgbClr val="FF4000"/>
                      </a:solidFill>
                    </a:lnL>
                    <a:lnR w="14400">
                      <a:solidFill>
                        <a:srgbClr val="FF4000"/>
                      </a:solidFill>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32619">
                <a:tc>
                  <a:txBody>
                    <a:bodyPr/>
                    <a:lstStyle/>
                    <a:p>
                      <a:pPr algn="ctr">
                        <a:lnSpc>
                          <a:spcPct val="100000"/>
                        </a:lnSpc>
                      </a:pPr>
                      <a:endParaRPr lang="en-US" sz="1800" b="0" strike="noStrike" spc="-1">
                        <a:latin typeface="Noto Sans"/>
                      </a:endParaRPr>
                    </a:p>
                  </a:txBody>
                  <a:tcPr marL="90000" marR="90000">
                    <a:lnL w="14400">
                      <a:solidFill>
                        <a:srgbClr val="FF4000"/>
                      </a:solidFill>
                    </a:lnL>
                    <a:lnR w="14400" cap="flat" cmpd="sng" algn="ctr">
                      <a:solidFill>
                        <a:srgbClr val="FF4000"/>
                      </a:solidFill>
                      <a:prstDash val="solid"/>
                      <a:round/>
                      <a:headEnd type="none" w="med" len="med"/>
                      <a:tailEnd type="none" w="med" len="med"/>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tx1"/>
                          </a:solidFill>
                          <a:effectLst/>
                          <a:latin typeface="+mn-lt"/>
                          <a:ea typeface="+mn-ea"/>
                          <a:cs typeface="+mn-cs"/>
                        </a:rPr>
                        <a:t>AdaBoostClassifier</a:t>
                      </a:r>
                      <a:endParaRPr lang="en-US" sz="1800" b="0" strike="noStrike" spc="-1" dirty="0">
                        <a:latin typeface="Noto Sans"/>
                      </a:endParaRPr>
                    </a:p>
                  </a:txBody>
                  <a:tcPr marL="90000" marR="90000">
                    <a:lnL w="14400" cap="flat" cmpd="sng" algn="ctr">
                      <a:solidFill>
                        <a:srgbClr val="FF4000"/>
                      </a:solidFill>
                      <a:prstDash val="solid"/>
                      <a:round/>
                      <a:headEnd type="none" w="med" len="med"/>
                      <a:tailEnd type="none" w="med" len="med"/>
                    </a:lnL>
                    <a:lnR w="14400" cap="flat" cmpd="sng" algn="ctr">
                      <a:solidFill>
                        <a:srgbClr val="FF4000"/>
                      </a:solidFill>
                      <a:prstDash val="solid"/>
                      <a:round/>
                      <a:headEnd type="none" w="med" len="med"/>
                      <a:tailEnd type="none" w="med" len="med"/>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a:t>
                      </a:r>
                      <a:r>
                        <a:rPr lang="en-US" sz="1600" b="0" kern="1200" dirty="0" err="1">
                          <a:solidFill>
                            <a:schemeClr val="tx1"/>
                          </a:solidFill>
                          <a:effectLst/>
                          <a:latin typeface="+mn-lt"/>
                          <a:ea typeface="+mn-ea"/>
                          <a:cs typeface="+mn-cs"/>
                        </a:rPr>
                        <a:t>n_estimators</a:t>
                      </a:r>
                      <a:r>
                        <a:rPr lang="en-US" sz="1600" b="0" kern="1200" dirty="0">
                          <a:solidFill>
                            <a:schemeClr val="tx1"/>
                          </a:solidFill>
                          <a:effectLst/>
                          <a:latin typeface="+mn-lt"/>
                          <a:ea typeface="+mn-ea"/>
                          <a:cs typeface="+mn-cs"/>
                        </a:rPr>
                        <a:t>=20, </a:t>
                      </a:r>
                      <a:r>
                        <a:rPr lang="en-US" sz="1600" b="0" kern="1200" dirty="0" err="1">
                          <a:solidFill>
                            <a:schemeClr val="tx1"/>
                          </a:solidFill>
                          <a:effectLst/>
                          <a:latin typeface="+mn-lt"/>
                          <a:ea typeface="+mn-ea"/>
                          <a:cs typeface="+mn-cs"/>
                        </a:rPr>
                        <a:t>random_state</a:t>
                      </a:r>
                      <a:r>
                        <a:rPr lang="en-US" sz="1600" b="0" kern="1200" dirty="0">
                          <a:solidFill>
                            <a:schemeClr val="tx1"/>
                          </a:solidFill>
                          <a:effectLst/>
                          <a:latin typeface="+mn-lt"/>
                          <a:ea typeface="+mn-ea"/>
                          <a:cs typeface="+mn-cs"/>
                        </a:rPr>
                        <a:t>=20)</a:t>
                      </a:r>
                    </a:p>
                  </a:txBody>
                  <a:tcPr marL="90000" marR="90000">
                    <a:lnL w="14400" cap="flat" cmpd="sng" algn="ctr">
                      <a:solidFill>
                        <a:srgbClr val="FF4000"/>
                      </a:solidFill>
                      <a:prstDash val="solid"/>
                      <a:round/>
                      <a:headEnd type="none" w="med" len="med"/>
                      <a:tailEnd type="none" w="med" len="med"/>
                    </a:lnL>
                    <a:lnR w="14400" cap="flat" cmpd="sng" algn="ctr">
                      <a:solidFill>
                        <a:srgbClr val="FF4000"/>
                      </a:solidFill>
                      <a:prstDash val="solid"/>
                      <a:round/>
                      <a:headEnd type="none" w="med" len="med"/>
                      <a:tailEnd type="none" w="med" len="med"/>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tc>
                  <a:txBody>
                    <a:bodyPr/>
                    <a:lstStyle/>
                    <a:p>
                      <a:pPr algn="ctr">
                        <a:lnSpc>
                          <a:spcPct val="100000"/>
                        </a:lnSpc>
                      </a:pPr>
                      <a:r>
                        <a:rPr lang="en-US" sz="1800" b="0" strike="noStrike" spc="-1" dirty="0">
                          <a:latin typeface="Noto Sans"/>
                        </a:rPr>
                        <a:t>50.1%</a:t>
                      </a:r>
                    </a:p>
                  </a:txBody>
                  <a:tcPr marL="90000" marR="90000">
                    <a:lnL w="14400" cap="flat" cmpd="sng" algn="ctr">
                      <a:solidFill>
                        <a:srgbClr val="FF4000"/>
                      </a:solidFill>
                      <a:prstDash val="solid"/>
                      <a:round/>
                      <a:headEnd type="none" w="med" len="med"/>
                      <a:tailEnd type="none" w="med" len="med"/>
                    </a:lnL>
                    <a:lnR w="14400" cap="flat" cmpd="sng" algn="ctr">
                      <a:solidFill>
                        <a:srgbClr val="FF4000"/>
                      </a:solidFill>
                      <a:prstDash val="solid"/>
                      <a:round/>
                      <a:headEnd type="none" w="med" len="med"/>
                      <a:tailEnd type="none" w="med" len="med"/>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tc>
                  <a:txBody>
                    <a:bodyPr/>
                    <a:lstStyle/>
                    <a:p>
                      <a:pPr algn="ctr">
                        <a:lnSpc>
                          <a:spcPct val="100000"/>
                        </a:lnSpc>
                      </a:pPr>
                      <a:r>
                        <a:rPr lang="en-US" sz="1800" b="0" strike="noStrike" spc="-1" dirty="0">
                          <a:latin typeface="Noto Sans"/>
                        </a:rPr>
                        <a:t>49.6%</a:t>
                      </a:r>
                    </a:p>
                  </a:txBody>
                  <a:tcPr marL="90000" marR="90000">
                    <a:lnL w="14400" cap="flat" cmpd="sng" algn="ctr">
                      <a:solidFill>
                        <a:srgbClr val="FF4000"/>
                      </a:solidFill>
                      <a:prstDash val="solid"/>
                      <a:round/>
                      <a:headEnd type="none" w="med" len="med"/>
                      <a:tailEnd type="none" w="med" len="med"/>
                    </a:lnL>
                    <a:lnR w="14400">
                      <a:solidFill>
                        <a:srgbClr val="FF4000"/>
                      </a:solidFill>
                    </a:lnR>
                    <a:lnT w="14400">
                      <a:solidFill>
                        <a:srgbClr val="FF4000"/>
                      </a:solidFill>
                    </a:lnT>
                    <a:lnB w="14400" cap="flat" cmpd="sng" algn="ctr">
                      <a:solidFill>
                        <a:srgbClr val="FF4000"/>
                      </a:solidFill>
                      <a:prstDash val="solid"/>
                      <a:round/>
                      <a:headEnd type="none" w="med" len="med"/>
                      <a:tailEnd type="none" w="med" len="med"/>
                    </a:lnB>
                    <a:solidFill>
                      <a:srgbClr val="FFFFFF"/>
                    </a:solidFill>
                  </a:tcPr>
                </a:tc>
                <a:extLst>
                  <a:ext uri="{0D108BD9-81ED-4DB2-BD59-A6C34878D82A}">
                    <a16:rowId xmlns:a16="http://schemas.microsoft.com/office/drawing/2014/main" val="2745164203"/>
                  </a:ext>
                </a:extLst>
              </a:tr>
              <a:tr h="541800">
                <a:tc>
                  <a:txBody>
                    <a:bodyPr/>
                    <a:lstStyle/>
                    <a:p>
                      <a:pPr algn="ctr">
                        <a:lnSpc>
                          <a:spcPct val="100000"/>
                        </a:lnSpc>
                      </a:pPr>
                      <a:endParaRPr lang="en-US" sz="1800" b="0" strike="noStrike" spc="-1">
                        <a:latin typeface="Noto Sans"/>
                      </a:endParaRPr>
                    </a:p>
                  </a:txBody>
                  <a:tcPr marL="90000" marR="90000">
                    <a:lnL w="14400">
                      <a:solidFill>
                        <a:srgbClr val="FF4000"/>
                      </a:solidFill>
                    </a:lnL>
                    <a:lnR w="14400" cap="flat" cmpd="sng" algn="ctr">
                      <a:solidFill>
                        <a:srgbClr val="FF4000"/>
                      </a:solidFill>
                      <a:prstDash val="solid"/>
                      <a:round/>
                      <a:headEnd type="none" w="med" len="med"/>
                      <a:tailEnd type="none" w="med" len="med"/>
                    </a:lnR>
                    <a:lnT w="14400">
                      <a:solidFill>
                        <a:srgbClr val="FF4000"/>
                      </a:solidFill>
                    </a:lnT>
                    <a:lnB w="14400">
                      <a:solidFill>
                        <a:srgbClr val="FF4000"/>
                      </a:solidFill>
                    </a:lnB>
                    <a:solidFill>
                      <a:srgbClr val="FFFFFF"/>
                    </a:solidFill>
                  </a:tcPr>
                </a:tc>
                <a:tc>
                  <a:txBody>
                    <a:bodyPr/>
                    <a:lstStyle/>
                    <a:p>
                      <a:pPr algn="ctr">
                        <a:lnSpc>
                          <a:spcPct val="100000"/>
                        </a:lnSpc>
                      </a:pPr>
                      <a:r>
                        <a:rPr lang="en-US" sz="1800" b="0" strike="noStrike" spc="-1" dirty="0">
                          <a:latin typeface="Noto Sans"/>
                        </a:rPr>
                        <a:t>Random Forest Classifier</a:t>
                      </a:r>
                    </a:p>
                  </a:txBody>
                  <a:tcPr marL="90000" marR="90000">
                    <a:lnL w="14400" cap="flat" cmpd="sng" algn="ctr">
                      <a:solidFill>
                        <a:srgbClr val="FF4000"/>
                      </a:solidFill>
                      <a:prstDash val="solid"/>
                      <a:round/>
                      <a:headEnd type="none" w="med" len="med"/>
                      <a:tailEnd type="none" w="med" len="med"/>
                    </a:lnL>
                    <a:lnR w="14400" cap="flat" cmpd="sng" algn="ctr">
                      <a:solidFill>
                        <a:srgbClr val="FF4000"/>
                      </a:solidFill>
                      <a:prstDash val="solid"/>
                      <a:round/>
                      <a:headEnd type="none" w="med" len="med"/>
                      <a:tailEnd type="none" w="med" len="med"/>
                    </a:lnR>
                    <a:lnT w="14400">
                      <a:solidFill>
                        <a:srgbClr val="FF4000"/>
                      </a:solidFill>
                    </a:lnT>
                    <a:lnB w="14400">
                      <a:solidFill>
                        <a:srgbClr val="FF4000"/>
                      </a:solidFill>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a:t>
                      </a:r>
                      <a:r>
                        <a:rPr lang="en-US" sz="1600" b="0" kern="1200" dirty="0" err="1">
                          <a:solidFill>
                            <a:schemeClr val="tx1"/>
                          </a:solidFill>
                          <a:effectLst/>
                          <a:latin typeface="+mn-lt"/>
                          <a:ea typeface="+mn-ea"/>
                          <a:cs typeface="+mn-cs"/>
                        </a:rPr>
                        <a:t>n_estimators</a:t>
                      </a:r>
                      <a:r>
                        <a:rPr lang="en-US" sz="1600" b="0" kern="1200" dirty="0">
                          <a:solidFill>
                            <a:schemeClr val="tx1"/>
                          </a:solidFill>
                          <a:effectLst/>
                          <a:latin typeface="+mn-lt"/>
                          <a:ea typeface="+mn-ea"/>
                          <a:cs typeface="+mn-cs"/>
                        </a:rPr>
                        <a:t> = 120, criterion = '</a:t>
                      </a:r>
                      <a:r>
                        <a:rPr lang="en-US" sz="1600" b="0" kern="1200" dirty="0" err="1">
                          <a:solidFill>
                            <a:schemeClr val="tx1"/>
                          </a:solidFill>
                          <a:effectLst/>
                          <a:latin typeface="+mn-lt"/>
                          <a:ea typeface="+mn-ea"/>
                          <a:cs typeface="+mn-cs"/>
                        </a:rPr>
                        <a:t>gini</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min_samples_leaf</a:t>
                      </a:r>
                      <a:r>
                        <a:rPr lang="en-US" sz="1600" b="0" kern="1200" dirty="0">
                          <a:solidFill>
                            <a:schemeClr val="tx1"/>
                          </a:solidFill>
                          <a:effectLst/>
                          <a:latin typeface="+mn-lt"/>
                          <a:ea typeface="+mn-ea"/>
                          <a:cs typeface="+mn-cs"/>
                        </a:rPr>
                        <a:t>=30, </a:t>
                      </a:r>
                      <a:r>
                        <a:rPr lang="en-US" sz="1600" b="0" kern="1200" dirty="0" err="1">
                          <a:solidFill>
                            <a:schemeClr val="tx1"/>
                          </a:solidFill>
                          <a:effectLst/>
                          <a:latin typeface="+mn-lt"/>
                          <a:ea typeface="+mn-ea"/>
                          <a:cs typeface="+mn-cs"/>
                        </a:rPr>
                        <a:t>min_samples_split</a:t>
                      </a:r>
                      <a:r>
                        <a:rPr lang="en-US" sz="1600" b="0" kern="1200" dirty="0">
                          <a:solidFill>
                            <a:schemeClr val="tx1"/>
                          </a:solidFill>
                          <a:effectLst/>
                          <a:latin typeface="+mn-lt"/>
                          <a:ea typeface="+mn-ea"/>
                          <a:cs typeface="+mn-cs"/>
                        </a:rPr>
                        <a:t>=5, </a:t>
                      </a:r>
                      <a:r>
                        <a:rPr lang="en-US" sz="1600" b="0" kern="1200" dirty="0" err="1">
                          <a:solidFill>
                            <a:schemeClr val="tx1"/>
                          </a:solidFill>
                          <a:effectLst/>
                          <a:latin typeface="+mn-lt"/>
                          <a:ea typeface="+mn-ea"/>
                          <a:cs typeface="+mn-cs"/>
                        </a:rPr>
                        <a:t>n_jobs</a:t>
                      </a:r>
                      <a:r>
                        <a:rPr lang="en-US" sz="1600" b="0" kern="1200" dirty="0">
                          <a:solidFill>
                            <a:schemeClr val="tx1"/>
                          </a:solidFill>
                          <a:effectLst/>
                          <a:latin typeface="+mn-lt"/>
                          <a:ea typeface="+mn-ea"/>
                          <a:cs typeface="+mn-cs"/>
                        </a:rPr>
                        <a:t> = -1)</a:t>
                      </a:r>
                      <a:endParaRPr lang="en-US" sz="1600" b="0" strike="noStrike" spc="-1" dirty="0">
                        <a:latin typeface="Noto Sans"/>
                      </a:endParaRPr>
                    </a:p>
                  </a:txBody>
                  <a:tcPr marL="90000" marR="90000">
                    <a:lnL w="14400" cap="flat" cmpd="sng" algn="ctr">
                      <a:solidFill>
                        <a:srgbClr val="FF4000"/>
                      </a:solidFill>
                      <a:prstDash val="solid"/>
                      <a:round/>
                      <a:headEnd type="none" w="med" len="med"/>
                      <a:tailEnd type="none" w="med" len="med"/>
                    </a:lnL>
                    <a:lnR w="14400" cap="flat" cmpd="sng" algn="ctr">
                      <a:solidFill>
                        <a:srgbClr val="FF4000"/>
                      </a:solidFill>
                      <a:prstDash val="solid"/>
                      <a:round/>
                      <a:headEnd type="none" w="med" len="med"/>
                      <a:tailEnd type="none" w="med" len="med"/>
                    </a:lnR>
                    <a:lnT w="14400">
                      <a:solidFill>
                        <a:srgbClr val="FF4000"/>
                      </a:solidFill>
                    </a:lnT>
                    <a:lnB w="14400">
                      <a:solidFill>
                        <a:srgbClr val="FF4000"/>
                      </a:solidFill>
                    </a:lnB>
                    <a:solidFill>
                      <a:srgbClr val="FFFFFF"/>
                    </a:solidFill>
                  </a:tcPr>
                </a:tc>
                <a:tc>
                  <a:txBody>
                    <a:bodyPr/>
                    <a:lstStyle/>
                    <a:p>
                      <a:pPr algn="ctr">
                        <a:lnSpc>
                          <a:spcPct val="100000"/>
                        </a:lnSpc>
                      </a:pPr>
                      <a:r>
                        <a:rPr lang="en-US" sz="1800" b="0" strike="noStrike" spc="-1" dirty="0">
                          <a:latin typeface="Noto Sans"/>
                        </a:rPr>
                        <a:t>92.45%</a:t>
                      </a:r>
                    </a:p>
                  </a:txBody>
                  <a:tcPr marL="90000" marR="90000">
                    <a:lnL w="14400" cap="flat" cmpd="sng" algn="ctr">
                      <a:solidFill>
                        <a:srgbClr val="FF4000"/>
                      </a:solidFill>
                      <a:prstDash val="solid"/>
                      <a:round/>
                      <a:headEnd type="none" w="med" len="med"/>
                      <a:tailEnd type="none" w="med" len="med"/>
                    </a:lnL>
                    <a:lnR w="14400" cap="flat" cmpd="sng" algn="ctr">
                      <a:solidFill>
                        <a:srgbClr val="FF4000"/>
                      </a:solidFill>
                      <a:prstDash val="solid"/>
                      <a:round/>
                      <a:headEnd type="none" w="med" len="med"/>
                      <a:tailEnd type="none" w="med" len="med"/>
                    </a:lnR>
                    <a:lnT w="14400">
                      <a:solidFill>
                        <a:srgbClr val="FF4000"/>
                      </a:solidFill>
                    </a:lnT>
                    <a:lnB w="14400">
                      <a:solidFill>
                        <a:srgbClr val="FF4000"/>
                      </a:solidFill>
                    </a:lnB>
                    <a:solidFill>
                      <a:srgbClr val="FFFFFF"/>
                    </a:solidFill>
                  </a:tcPr>
                </a:tc>
                <a:tc>
                  <a:txBody>
                    <a:bodyPr/>
                    <a:lstStyle/>
                    <a:p>
                      <a:pPr algn="ctr">
                        <a:lnSpc>
                          <a:spcPct val="100000"/>
                        </a:lnSpc>
                      </a:pPr>
                      <a:r>
                        <a:rPr lang="en-US" sz="1800" b="0" strike="noStrike" spc="-1" dirty="0">
                          <a:latin typeface="Noto Sans"/>
                        </a:rPr>
                        <a:t>89.88%</a:t>
                      </a:r>
                    </a:p>
                  </a:txBody>
                  <a:tcPr marL="90000" marR="90000">
                    <a:lnL w="14400" cap="flat" cmpd="sng" algn="ctr">
                      <a:solidFill>
                        <a:srgbClr val="FF4000"/>
                      </a:solidFill>
                      <a:prstDash val="solid"/>
                      <a:round/>
                      <a:headEnd type="none" w="med" len="med"/>
                      <a:tailEnd type="none" w="med" len="med"/>
                    </a:lnL>
                    <a:lnR w="14400">
                      <a:solidFill>
                        <a:srgbClr val="FF4000"/>
                      </a:solidFill>
                    </a:lnR>
                    <a:lnT w="14400">
                      <a:solidFill>
                        <a:srgbClr val="FF4000"/>
                      </a:solidFill>
                    </a:lnT>
                    <a:lnB w="14400">
                      <a:solidFill>
                        <a:srgbClr val="FF4000"/>
                      </a:solidFill>
                    </a:lnB>
                    <a:solidFill>
                      <a:srgbClr val="FFFFFF"/>
                    </a:solidFill>
                  </a:tcPr>
                </a:tc>
                <a:extLst>
                  <a:ext uri="{0D108BD9-81ED-4DB2-BD59-A6C34878D82A}">
                    <a16:rowId xmlns:a16="http://schemas.microsoft.com/office/drawing/2014/main" val="641225458"/>
                  </a:ext>
                </a:extLst>
              </a:tr>
            </a:tbl>
          </a:graphicData>
        </a:graphic>
      </p:graphicFrame>
      <p:sp>
        <p:nvSpPr>
          <p:cNvPr id="549" name="CustomShape 7"/>
          <p:cNvSpPr/>
          <p:nvPr/>
        </p:nvSpPr>
        <p:spPr>
          <a:xfrm>
            <a:off x="216000" y="216000"/>
            <a:ext cx="7882200" cy="50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111111"/>
                </a:solidFill>
                <a:latin typeface="Arial"/>
                <a:ea typeface="DejaVu Sans"/>
              </a:rPr>
              <a:t>Adding Two More Column: "apr_drg_description", "Hospital County"</a:t>
            </a:r>
            <a:endParaRPr lang="en-US" sz="1800" b="0" strike="noStrike" spc="-1">
              <a:latin typeface="Noto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_0"/>
          <p:cNvSpPr/>
          <p:nvPr/>
        </p:nvSpPr>
        <p:spPr>
          <a:xfrm>
            <a:off x="2700000" y="2520000"/>
            <a:ext cx="6838200" cy="1618200"/>
          </a:xfrm>
          <a:prstGeom prst="rect">
            <a:avLst/>
          </a:prstGeom>
          <a:noFill/>
          <a:ln w="0">
            <a:noFill/>
          </a:ln>
        </p:spPr>
        <p:style>
          <a:lnRef idx="0">
            <a:scrgbClr r="0" g="0" b="0"/>
          </a:lnRef>
          <a:fillRef idx="0">
            <a:scrgbClr r="0" g="0" b="0"/>
          </a:fillRef>
          <a:effectRef idx="0">
            <a:scrgbClr r="0" g="0" b="0"/>
          </a:effectRef>
          <a:fontRef idx="minor"/>
        </p:style>
      </p:sp>
      <p:sp>
        <p:nvSpPr>
          <p:cNvPr id="551" name="CustomShape 2_0"/>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552" name="Picture 429_0"/>
          <p:cNvPicPr/>
          <p:nvPr/>
        </p:nvPicPr>
        <p:blipFill>
          <a:blip r:embed="rId2"/>
          <a:stretch/>
        </p:blipFill>
        <p:spPr>
          <a:xfrm>
            <a:off x="11472120" y="0"/>
            <a:ext cx="716040" cy="716040"/>
          </a:xfrm>
          <a:prstGeom prst="rect">
            <a:avLst/>
          </a:prstGeom>
          <a:ln w="0">
            <a:noFill/>
          </a:ln>
        </p:spPr>
      </p:pic>
      <p:sp>
        <p:nvSpPr>
          <p:cNvPr id="553" name="CustomShape 3_0"/>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54" name="CustomShape 4_0"/>
          <p:cNvSpPr/>
          <p:nvPr/>
        </p:nvSpPr>
        <p:spPr>
          <a:xfrm>
            <a:off x="540000" y="1260000"/>
            <a:ext cx="9799560" cy="439177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dirty="0">
                <a:solidFill>
                  <a:srgbClr val="BF6816"/>
                </a:solidFill>
                <a:latin typeface="Arial"/>
                <a:ea typeface="DejaVu Sans"/>
              </a:rPr>
              <a:t>parameters = {'criterion': ['</a:t>
            </a:r>
            <a:r>
              <a:rPr lang="en-US" sz="1800" b="0" strike="noStrike" spc="-1" dirty="0" err="1">
                <a:solidFill>
                  <a:srgbClr val="BF6816"/>
                </a:solidFill>
                <a:latin typeface="Arial"/>
                <a:ea typeface="DejaVu Sans"/>
              </a:rPr>
              <a:t>gini</a:t>
            </a:r>
            <a:r>
              <a:rPr lang="en-US" sz="1800" b="0" strike="noStrike" spc="-1" dirty="0">
                <a:solidFill>
                  <a:srgbClr val="BF6816"/>
                </a:solidFill>
                <a:latin typeface="Arial"/>
                <a:ea typeface="DejaVu Sans"/>
              </a:rPr>
              <a:t>','entropy'],</a:t>
            </a:r>
            <a:endParaRPr lang="en-US" sz="1800" b="0" strike="noStrike" spc="-1" dirty="0">
              <a:latin typeface="Noto Sans"/>
            </a:endParaRPr>
          </a:p>
          <a:p>
            <a:pPr>
              <a:lnSpc>
                <a:spcPct val="100000"/>
              </a:lnSpc>
            </a:pPr>
            <a:r>
              <a:rPr lang="en-US" sz="1800" b="0" strike="noStrike" spc="-1" dirty="0">
                <a:solidFill>
                  <a:srgbClr val="BF6816"/>
                </a:solidFill>
                <a:latin typeface="Arial"/>
                <a:ea typeface="DejaVu Sans"/>
              </a:rPr>
              <a:t>              '</a:t>
            </a:r>
            <a:r>
              <a:rPr lang="en-US" sz="1800" b="0" strike="noStrike" spc="-1" dirty="0" err="1">
                <a:solidFill>
                  <a:srgbClr val="BF6816"/>
                </a:solidFill>
                <a:latin typeface="Arial"/>
                <a:ea typeface="DejaVu Sans"/>
              </a:rPr>
              <a:t>max_depth</a:t>
            </a:r>
            <a:r>
              <a:rPr lang="en-US" sz="1800" b="0" strike="noStrike" spc="-1" dirty="0">
                <a:solidFill>
                  <a:srgbClr val="BF6816"/>
                </a:solidFill>
                <a:latin typeface="Arial"/>
                <a:ea typeface="DejaVu Sans"/>
              </a:rPr>
              <a:t>': range(1, 15), </a:t>
            </a:r>
            <a:endParaRPr lang="en-US" sz="1800" b="0" strike="noStrike" spc="-1" dirty="0">
              <a:latin typeface="Noto Sans"/>
            </a:endParaRPr>
          </a:p>
          <a:p>
            <a:pPr>
              <a:lnSpc>
                <a:spcPct val="100000"/>
              </a:lnSpc>
            </a:pPr>
            <a:r>
              <a:rPr lang="en-US" sz="1800" b="0" strike="noStrike" spc="-1" dirty="0">
                <a:solidFill>
                  <a:srgbClr val="BF6816"/>
                </a:solidFill>
                <a:latin typeface="Arial"/>
                <a:ea typeface="DejaVu Sans"/>
              </a:rPr>
              <a:t>              '</a:t>
            </a:r>
            <a:r>
              <a:rPr lang="en-US" sz="1800" b="0" strike="noStrike" spc="-1" dirty="0" err="1">
                <a:solidFill>
                  <a:srgbClr val="BF6816"/>
                </a:solidFill>
                <a:latin typeface="Arial"/>
                <a:ea typeface="DejaVu Sans"/>
              </a:rPr>
              <a:t>max_features</a:t>
            </a:r>
            <a:r>
              <a:rPr lang="en-US" sz="1800" b="0" strike="noStrike" spc="-1" dirty="0">
                <a:solidFill>
                  <a:srgbClr val="BF6816"/>
                </a:solidFill>
                <a:latin typeface="Arial"/>
                <a:ea typeface="DejaVu Sans"/>
              </a:rPr>
              <a:t>': ['sqrt' , 'auto', 'log2'],</a:t>
            </a:r>
            <a:endParaRPr lang="en-US" sz="1800" b="0" strike="noStrike" spc="-1" dirty="0">
              <a:latin typeface="Noto Sans"/>
            </a:endParaRPr>
          </a:p>
          <a:p>
            <a:pPr>
              <a:lnSpc>
                <a:spcPct val="100000"/>
              </a:lnSpc>
            </a:pPr>
            <a:r>
              <a:rPr lang="en-US" sz="1800" b="0" strike="noStrike" spc="-1" dirty="0">
                <a:solidFill>
                  <a:srgbClr val="BF6816"/>
                </a:solidFill>
                <a:latin typeface="Arial"/>
                <a:ea typeface="DejaVu Sans"/>
              </a:rPr>
              <a:t>              }</a:t>
            </a:r>
            <a:endParaRPr lang="en-US" sz="1800" b="0" strike="noStrike" spc="-1" dirty="0">
              <a:latin typeface="Noto Sans"/>
            </a:endParaRPr>
          </a:p>
          <a:p>
            <a:pPr>
              <a:lnSpc>
                <a:spcPct val="100000"/>
              </a:lnSpc>
            </a:pPr>
            <a:endParaRPr lang="en-US" sz="1800" b="0" strike="noStrike" spc="-1" dirty="0">
              <a:latin typeface="Noto Sans"/>
            </a:endParaRPr>
          </a:p>
          <a:p>
            <a:pPr>
              <a:lnSpc>
                <a:spcPct val="100000"/>
              </a:lnSpc>
            </a:pPr>
            <a:r>
              <a:rPr lang="en-US" sz="1800" b="0" strike="noStrike" spc="-1" dirty="0" err="1">
                <a:solidFill>
                  <a:srgbClr val="000000"/>
                </a:solidFill>
                <a:latin typeface="Arial"/>
                <a:ea typeface="DejaVu Sans"/>
              </a:rPr>
              <a:t>grid_search</a:t>
            </a:r>
            <a:r>
              <a:rPr lang="en-US" sz="1800" b="0" strike="noStrike" spc="-1" dirty="0">
                <a:solidFill>
                  <a:srgbClr val="000000"/>
                </a:solidFill>
                <a:latin typeface="Arial"/>
                <a:ea typeface="DejaVu Sans"/>
              </a:rPr>
              <a:t> = </a:t>
            </a:r>
            <a:r>
              <a:rPr lang="en-US" sz="1800" b="0" strike="noStrike" spc="-1" dirty="0" err="1">
                <a:solidFill>
                  <a:srgbClr val="175D21"/>
                </a:solidFill>
                <a:latin typeface="Arial"/>
                <a:ea typeface="DejaVu Sans"/>
              </a:rPr>
              <a:t>GridSearchCV</a:t>
            </a:r>
            <a:r>
              <a:rPr lang="en-US" sz="1800" b="0" strike="noStrike" spc="-1" dirty="0">
                <a:solidFill>
                  <a:srgbClr val="000000"/>
                </a:solidFill>
                <a:latin typeface="Arial"/>
                <a:ea typeface="DejaVu Sans"/>
              </a:rPr>
              <a:t>(</a:t>
            </a:r>
            <a:r>
              <a:rPr lang="en-US" sz="1800" b="0" strike="noStrike" spc="-1" dirty="0" err="1">
                <a:solidFill>
                  <a:srgbClr val="7F450E"/>
                </a:solidFill>
                <a:latin typeface="Arial"/>
                <a:ea typeface="DejaVu Sans"/>
              </a:rPr>
              <a:t>decision_tree</a:t>
            </a:r>
            <a:r>
              <a:rPr lang="en-US" sz="1800" b="0" strike="noStrike" spc="-1" dirty="0">
                <a:solidFill>
                  <a:srgbClr val="7F450E"/>
                </a:solidFill>
                <a:latin typeface="Arial"/>
                <a:ea typeface="DejaVu Sans"/>
              </a:rPr>
              <a:t>, </a:t>
            </a:r>
            <a:r>
              <a:rPr lang="en-US" sz="1800" b="0" strike="noStrike" spc="-1" dirty="0" err="1">
                <a:solidFill>
                  <a:srgbClr val="7F450E"/>
                </a:solidFill>
                <a:latin typeface="Arial"/>
                <a:ea typeface="DejaVu Sans"/>
              </a:rPr>
              <a:t>param_grid</a:t>
            </a:r>
            <a:r>
              <a:rPr lang="en-US" sz="1800" b="0" strike="noStrike" spc="-1" dirty="0">
                <a:solidFill>
                  <a:srgbClr val="7F450E"/>
                </a:solidFill>
                <a:latin typeface="Arial"/>
                <a:ea typeface="DejaVu Sans"/>
              </a:rPr>
              <a:t> = parameters, cv = 10, verbose = 1, </a:t>
            </a:r>
            <a:r>
              <a:rPr lang="en-US" sz="1800" b="0" strike="noStrike" spc="-1" dirty="0" err="1">
                <a:solidFill>
                  <a:srgbClr val="7F450E"/>
                </a:solidFill>
                <a:latin typeface="Arial"/>
                <a:ea typeface="DejaVu Sans"/>
              </a:rPr>
              <a:t>n_jobs</a:t>
            </a:r>
            <a:r>
              <a:rPr lang="en-US" sz="1800" b="0" strike="noStrike" spc="-1" dirty="0">
                <a:solidFill>
                  <a:srgbClr val="7F450E"/>
                </a:solidFill>
                <a:latin typeface="Arial"/>
                <a:ea typeface="DejaVu Sans"/>
              </a:rPr>
              <a:t> = -1</a:t>
            </a:r>
            <a:r>
              <a:rPr lang="en-US" sz="1800" b="0" strike="noStrike" spc="-1" dirty="0">
                <a:solidFill>
                  <a:srgbClr val="000000"/>
                </a:solidFill>
                <a:latin typeface="Arial"/>
                <a:ea typeface="DejaVu Sans"/>
              </a:rPr>
              <a:t>)</a:t>
            </a:r>
            <a:endParaRPr lang="en-US" sz="1800" b="0" strike="noStrike" spc="-1" dirty="0">
              <a:latin typeface="Noto Sans"/>
            </a:endParaRPr>
          </a:p>
          <a:p>
            <a:pPr>
              <a:lnSpc>
                <a:spcPct val="100000"/>
              </a:lnSpc>
            </a:pPr>
            <a:endParaRPr lang="en-US" sz="1800" b="0" strike="noStrike" spc="-1" dirty="0">
              <a:latin typeface="Noto Sans"/>
            </a:endParaRPr>
          </a:p>
          <a:p>
            <a:pPr>
              <a:lnSpc>
                <a:spcPct val="100000"/>
              </a:lnSpc>
            </a:pPr>
            <a:r>
              <a:rPr lang="fr-FR" sz="1800" b="0" strike="noStrike" spc="-1" dirty="0" err="1">
                <a:solidFill>
                  <a:srgbClr val="000000"/>
                </a:solidFill>
                <a:latin typeface="Arial"/>
                <a:ea typeface="DejaVu Sans"/>
              </a:rPr>
              <a:t>grid_search.fit</a:t>
            </a:r>
            <a:r>
              <a:rPr lang="fr-FR" sz="1800" b="0" strike="noStrike" spc="-1" dirty="0">
                <a:solidFill>
                  <a:srgbClr val="000000"/>
                </a:solidFill>
                <a:latin typeface="Arial"/>
                <a:ea typeface="DejaVu Sans"/>
              </a:rPr>
              <a:t>(</a:t>
            </a:r>
            <a:r>
              <a:rPr lang="fr-FR" sz="1800" b="0" strike="noStrike" spc="-1" dirty="0" err="1">
                <a:solidFill>
                  <a:srgbClr val="7F450E"/>
                </a:solidFill>
                <a:latin typeface="Arial"/>
                <a:ea typeface="DejaVu Sans"/>
              </a:rPr>
              <a:t>X_ros_train</a:t>
            </a:r>
            <a:r>
              <a:rPr lang="fr-FR" sz="1800" b="0" strike="noStrike" spc="-1" dirty="0">
                <a:solidFill>
                  <a:srgbClr val="7F450E"/>
                </a:solidFill>
                <a:latin typeface="Arial"/>
                <a:ea typeface="DejaVu Sans"/>
              </a:rPr>
              <a:t>, </a:t>
            </a:r>
            <a:r>
              <a:rPr lang="fr-FR" sz="1800" b="0" strike="noStrike" spc="-1" dirty="0" err="1">
                <a:solidFill>
                  <a:srgbClr val="7F450E"/>
                </a:solidFill>
                <a:latin typeface="Arial"/>
                <a:ea typeface="DejaVu Sans"/>
              </a:rPr>
              <a:t>y_ros_train</a:t>
            </a:r>
            <a:r>
              <a:rPr lang="fr-FR" sz="1800" b="0" strike="noStrike" spc="-1" dirty="0">
                <a:solidFill>
                  <a:srgbClr val="000000"/>
                </a:solidFill>
                <a:latin typeface="Arial"/>
                <a:ea typeface="DejaVu Sans"/>
              </a:rPr>
              <a:t>)</a:t>
            </a:r>
            <a:endParaRPr lang="en-US" sz="1800" b="0" strike="noStrike" spc="-1" dirty="0">
              <a:latin typeface="Noto Sans"/>
            </a:endParaRPr>
          </a:p>
          <a:p>
            <a:pPr>
              <a:lnSpc>
                <a:spcPct val="100000"/>
              </a:lnSpc>
            </a:pPr>
            <a:endParaRPr lang="en-US" sz="1800" b="0" strike="noStrike" spc="-1" dirty="0">
              <a:latin typeface="Noto Sans"/>
            </a:endParaRPr>
          </a:p>
          <a:p>
            <a:pPr>
              <a:lnSpc>
                <a:spcPct val="100000"/>
              </a:lnSpc>
            </a:pPr>
            <a:r>
              <a:rPr lang="fr-FR" sz="1800" b="0" strike="noStrike" spc="-1" dirty="0">
                <a:solidFill>
                  <a:srgbClr val="000000"/>
                </a:solidFill>
                <a:latin typeface="Arial"/>
                <a:ea typeface="DejaVu Sans"/>
              </a:rPr>
              <a:t>    </a:t>
            </a:r>
            <a:r>
              <a:rPr lang="fr-FR" spc="-1" dirty="0" err="1">
                <a:solidFill>
                  <a:srgbClr val="000000"/>
                </a:solidFill>
                <a:latin typeface="Arial"/>
                <a:ea typeface="DejaVu Sans"/>
              </a:rPr>
              <a:t>g</a:t>
            </a:r>
            <a:r>
              <a:rPr lang="fr-FR" sz="1800" b="0" strike="noStrike" spc="-1" dirty="0" err="1">
                <a:solidFill>
                  <a:srgbClr val="000000"/>
                </a:solidFill>
                <a:latin typeface="Arial"/>
                <a:ea typeface="DejaVu Sans"/>
              </a:rPr>
              <a:t>rid.best_params</a:t>
            </a:r>
            <a:r>
              <a:rPr lang="fr-FR" sz="1800" b="0" strike="noStrike" spc="-1" dirty="0">
                <a:solidFill>
                  <a:srgbClr val="000000"/>
                </a:solidFill>
                <a:latin typeface="Arial"/>
                <a:ea typeface="DejaVu Sans"/>
              </a:rPr>
              <a:t>_ : {'</a:t>
            </a:r>
            <a:r>
              <a:rPr lang="fr-FR" sz="1800" b="0" strike="noStrike" spc="-1" dirty="0" err="1">
                <a:solidFill>
                  <a:srgbClr val="000000"/>
                </a:solidFill>
                <a:latin typeface="Arial"/>
                <a:ea typeface="DejaVu Sans"/>
              </a:rPr>
              <a:t>criterion</a:t>
            </a:r>
            <a:r>
              <a:rPr lang="fr-FR" sz="1800" b="0" strike="noStrike" spc="-1" dirty="0">
                <a:solidFill>
                  <a:srgbClr val="000000"/>
                </a:solidFill>
                <a:latin typeface="Arial"/>
                <a:ea typeface="DejaVu Sans"/>
              </a:rPr>
              <a:t>': '</a:t>
            </a:r>
            <a:r>
              <a:rPr lang="fr-FR" sz="1800" b="0" strike="noStrike" spc="-1" dirty="0" err="1">
                <a:solidFill>
                  <a:srgbClr val="000000"/>
                </a:solidFill>
                <a:latin typeface="Arial"/>
                <a:ea typeface="DejaVu Sans"/>
              </a:rPr>
              <a:t>gini</a:t>
            </a:r>
            <a:r>
              <a:rPr lang="fr-FR" sz="1800" b="0" strike="noStrike" spc="-1" dirty="0">
                <a:solidFill>
                  <a:srgbClr val="000000"/>
                </a:solidFill>
                <a:latin typeface="Arial"/>
                <a:ea typeface="DejaVu Sans"/>
              </a:rPr>
              <a:t>', '</a:t>
            </a:r>
            <a:r>
              <a:rPr lang="fr-FR" sz="1800" b="0" strike="noStrike" spc="-1" dirty="0" err="1">
                <a:solidFill>
                  <a:srgbClr val="000000"/>
                </a:solidFill>
                <a:latin typeface="Arial"/>
                <a:ea typeface="DejaVu Sans"/>
              </a:rPr>
              <a:t>max_depth</a:t>
            </a:r>
            <a:r>
              <a:rPr lang="fr-FR" sz="1800" b="0" strike="noStrike" spc="-1" dirty="0">
                <a:solidFill>
                  <a:srgbClr val="000000"/>
                </a:solidFill>
                <a:latin typeface="Arial"/>
                <a:ea typeface="DejaVu Sans"/>
              </a:rPr>
              <a:t>': 14, '</a:t>
            </a:r>
            <a:r>
              <a:rPr lang="fr-FR" sz="1800" b="0" strike="noStrike" spc="-1" dirty="0" err="1">
                <a:solidFill>
                  <a:srgbClr val="000000"/>
                </a:solidFill>
                <a:latin typeface="Arial"/>
                <a:ea typeface="DejaVu Sans"/>
              </a:rPr>
              <a:t>max_features</a:t>
            </a:r>
            <a:r>
              <a:rPr lang="fr-FR" sz="1800" b="0" strike="noStrike" spc="-1" dirty="0">
                <a:solidFill>
                  <a:srgbClr val="000000"/>
                </a:solidFill>
                <a:latin typeface="Arial"/>
                <a:ea typeface="DejaVu Sans"/>
              </a:rPr>
              <a:t>': '</a:t>
            </a:r>
            <a:r>
              <a:rPr lang="fr-FR" sz="1800" b="0" strike="noStrike" spc="-1" dirty="0" err="1">
                <a:solidFill>
                  <a:srgbClr val="000000"/>
                </a:solidFill>
                <a:latin typeface="Arial"/>
                <a:ea typeface="DejaVu Sans"/>
              </a:rPr>
              <a:t>sqrt</a:t>
            </a:r>
            <a:r>
              <a:rPr lang="fr-FR" sz="1800" b="0" strike="noStrike" spc="-1" dirty="0">
                <a:solidFill>
                  <a:srgbClr val="000000"/>
                </a:solidFill>
                <a:latin typeface="Arial"/>
                <a:ea typeface="DejaVu Sans"/>
              </a:rPr>
              <a:t>’}</a:t>
            </a:r>
          </a:p>
          <a:p>
            <a:pPr>
              <a:lnSpc>
                <a:spcPct val="100000"/>
              </a:lnSpc>
            </a:pPr>
            <a:endParaRPr lang="fr-FR" sz="1800" b="0" strike="noStrike" spc="-1" dirty="0">
              <a:solidFill>
                <a:srgbClr val="000000"/>
              </a:solidFill>
              <a:latin typeface="Arial"/>
              <a:ea typeface="DejaVu Sans"/>
            </a:endParaRPr>
          </a:p>
          <a:p>
            <a:pPr>
              <a:lnSpc>
                <a:spcPct val="100000"/>
              </a:lnSpc>
            </a:pPr>
            <a:r>
              <a:rPr lang="fr-FR" spc="-1" dirty="0">
                <a:solidFill>
                  <a:srgbClr val="000000"/>
                </a:solidFill>
                <a:latin typeface="Arial"/>
              </a:rPr>
              <a:t>    </a:t>
            </a:r>
            <a:r>
              <a:rPr lang="fr-FR" spc="-1" dirty="0" err="1">
                <a:solidFill>
                  <a:srgbClr val="000000"/>
                </a:solidFill>
                <a:latin typeface="Arial"/>
              </a:rPr>
              <a:t>grid.best_score</a:t>
            </a:r>
            <a:r>
              <a:rPr lang="fr-FR" spc="-1" dirty="0">
                <a:solidFill>
                  <a:srgbClr val="000000"/>
                </a:solidFill>
                <a:latin typeface="Arial"/>
              </a:rPr>
              <a:t>_:  0.5124</a:t>
            </a:r>
          </a:p>
          <a:p>
            <a:pPr>
              <a:lnSpc>
                <a:spcPct val="100000"/>
              </a:lnSpc>
            </a:pPr>
            <a:endParaRPr lang="en-US" sz="1800" b="0" strike="noStrike" spc="-1" dirty="0">
              <a:latin typeface="Noto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1917360" y="2699640"/>
            <a:ext cx="8968680" cy="107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IN" sz="6600" b="1" i="1" u="sng" strike="noStrike" spc="-1">
                <a:solidFill>
                  <a:srgbClr val="BF6816"/>
                </a:solidFill>
                <a:uFillTx/>
                <a:latin typeface="Arial"/>
                <a:ea typeface="DejaVu Sans"/>
              </a:rPr>
              <a:t>Model Deployment</a:t>
            </a:r>
            <a:endParaRPr lang="en-US" sz="6600" b="0" strike="noStrike" spc="-1">
              <a:latin typeface="Noto Sans"/>
            </a:endParaRPr>
          </a:p>
        </p:txBody>
      </p:sp>
      <p:sp>
        <p:nvSpPr>
          <p:cNvPr id="556" name="CustomShape 2"/>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557" name="Picture 429_3"/>
          <p:cNvPicPr/>
          <p:nvPr/>
        </p:nvPicPr>
        <p:blipFill>
          <a:blip r:embed="rId2"/>
          <a:stretch/>
        </p:blipFill>
        <p:spPr>
          <a:xfrm>
            <a:off x="11472120" y="0"/>
            <a:ext cx="716040" cy="716040"/>
          </a:xfrm>
          <a:prstGeom prst="rect">
            <a:avLst/>
          </a:prstGeom>
          <a:ln w="0">
            <a:noFill/>
          </a:ln>
        </p:spPr>
      </p:pic>
      <p:sp>
        <p:nvSpPr>
          <p:cNvPr id="558" name="CustomShape 3"/>
          <p:cNvSpPr/>
          <p:nvPr/>
        </p:nvSpPr>
        <p:spPr>
          <a:xfrm>
            <a:off x="7200000" y="1620000"/>
            <a:ext cx="4316760" cy="53676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
        <p:nvSpPr>
          <p:cNvPr id="559" name="CustomShape 4"/>
          <p:cNvSpPr/>
          <p:nvPr/>
        </p:nvSpPr>
        <p:spPr>
          <a:xfrm>
            <a:off x="540000" y="1260000"/>
            <a:ext cx="7558200" cy="161820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Rectangle 3"/>
          <p:cNvSpPr/>
          <p:nvPr/>
        </p:nvSpPr>
        <p:spPr>
          <a:xfrm>
            <a:off x="600120" y="1295280"/>
            <a:ext cx="11247840" cy="1065600"/>
          </a:xfrm>
          <a:prstGeom prst="rect">
            <a:avLst/>
          </a:prstGeom>
          <a:solidFill>
            <a:srgbClr val="FFFFFF"/>
          </a:solidFill>
          <a:ln w="25560">
            <a:solidFill>
              <a:srgbClr val="F2F2F2"/>
            </a:solidFill>
            <a:miter/>
          </a:ln>
        </p:spPr>
        <p:style>
          <a:lnRef idx="0">
            <a:scrgbClr r="0" g="0" b="0"/>
          </a:lnRef>
          <a:fillRef idx="0">
            <a:scrgbClr r="0" g="0" b="0"/>
          </a:fillRef>
          <a:effectRef idx="0">
            <a:scrgbClr r="0" g="0" b="0"/>
          </a:effectRef>
          <a:fontRef idx="minor"/>
        </p:style>
      </p:sp>
      <p:sp>
        <p:nvSpPr>
          <p:cNvPr id="561" name="TextBox 4"/>
          <p:cNvSpPr/>
          <p:nvPr/>
        </p:nvSpPr>
        <p:spPr>
          <a:xfrm>
            <a:off x="495360" y="552600"/>
            <a:ext cx="11095560" cy="322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Arial"/>
                <a:ea typeface="DejaVu Sans"/>
              </a:rPr>
              <a:t>Deployment:</a:t>
            </a:r>
            <a:endParaRPr lang="en-US" sz="2400" b="0" strike="noStrike" spc="-1">
              <a:latin typeface="Noto Sans"/>
            </a:endParaRPr>
          </a:p>
          <a:p>
            <a:pPr marL="285840" indent="-284760">
              <a:lnSpc>
                <a:spcPct val="100000"/>
              </a:lnSpc>
              <a:buClr>
                <a:srgbClr val="262626"/>
              </a:buClr>
              <a:buFont typeface="Wingdings" charset="2"/>
              <a:buChar char=""/>
            </a:pPr>
            <a:r>
              <a:rPr lang="en-US" sz="1800" b="0" strike="noStrike" spc="-1">
                <a:solidFill>
                  <a:srgbClr val="262626"/>
                </a:solidFill>
                <a:latin typeface="Arial"/>
                <a:ea typeface="DejaVu Sans"/>
              </a:rPr>
              <a:t>The project is finally been deployed using Django (A python web development framework)</a:t>
            </a:r>
            <a:endParaRPr lang="en-US" sz="1800" b="0" strike="noStrike" spc="-1">
              <a:latin typeface="Noto Sans"/>
            </a:endParaRPr>
          </a:p>
          <a:p>
            <a:pPr>
              <a:lnSpc>
                <a:spcPct val="100000"/>
              </a:lnSpc>
            </a:pPr>
            <a:endParaRPr lang="en-US" sz="1800" b="0" strike="noStrike" spc="-1">
              <a:latin typeface="Noto Sans"/>
            </a:endParaRPr>
          </a:p>
          <a:p>
            <a:pPr marL="285840" indent="-284760">
              <a:lnSpc>
                <a:spcPct val="100000"/>
              </a:lnSpc>
              <a:buClr>
                <a:srgbClr val="262626"/>
              </a:buClr>
              <a:buFont typeface="Wingdings" charset="2"/>
              <a:buChar char=""/>
            </a:pPr>
            <a:r>
              <a:rPr lang="en-US" sz="1800" b="0" strike="noStrike" spc="-1">
                <a:solidFill>
                  <a:srgbClr val="262626"/>
                </a:solidFill>
                <a:latin typeface="Arial"/>
                <a:ea typeface="DejaVu Sans"/>
              </a:rPr>
              <a:t>Pickled the model using Joblib, Pickle, Json Format, streaming-pickle, cPickle.</a:t>
            </a:r>
            <a:endParaRPr lang="en-US" sz="1800" b="0" strike="noStrike" spc="-1">
              <a:latin typeface="Noto Sans"/>
            </a:endParaRPr>
          </a:p>
          <a:p>
            <a:pPr>
              <a:lnSpc>
                <a:spcPct val="100000"/>
              </a:lnSpc>
            </a:pPr>
            <a:endParaRPr lang="en-US" sz="1800" b="0" strike="noStrike" spc="-1">
              <a:latin typeface="Noto Sans"/>
            </a:endParaRPr>
          </a:p>
          <a:p>
            <a:pPr>
              <a:lnSpc>
                <a:spcPct val="100000"/>
              </a:lnSpc>
            </a:pPr>
            <a:r>
              <a:rPr lang="en-US" sz="2000" b="0" i="1" strike="noStrike" spc="-1">
                <a:solidFill>
                  <a:srgbClr val="000000"/>
                </a:solidFill>
                <a:latin typeface="Arial"/>
                <a:ea typeface="DejaVu Sans"/>
              </a:rPr>
              <a:t>Web Deployment:</a:t>
            </a:r>
            <a:endParaRPr lang="en-US" sz="2000" b="0" strike="noStrike" spc="-1">
              <a:latin typeface="Noto Sans"/>
            </a:endParaRPr>
          </a:p>
          <a:p>
            <a:pPr marL="743040" lvl="1" indent="-284760">
              <a:lnSpc>
                <a:spcPct val="100000"/>
              </a:lnSpc>
              <a:buClr>
                <a:srgbClr val="0070C0"/>
              </a:buClr>
              <a:buFont typeface="Wingdings" charset="2"/>
              <a:buChar char=""/>
            </a:pPr>
            <a:r>
              <a:rPr lang="en-US" sz="1800" b="0" strike="noStrike" spc="-1">
                <a:solidFill>
                  <a:srgbClr val="0070C0"/>
                </a:solidFill>
                <a:latin typeface="Arial"/>
                <a:ea typeface="DejaVu Sans"/>
              </a:rPr>
              <a:t>HTML5</a:t>
            </a:r>
            <a:endParaRPr lang="en-US" sz="1800" b="0" strike="noStrike" spc="-1">
              <a:latin typeface="Noto Sans"/>
            </a:endParaRPr>
          </a:p>
          <a:p>
            <a:pPr marL="743040" lvl="1" indent="-284760">
              <a:lnSpc>
                <a:spcPct val="100000"/>
              </a:lnSpc>
              <a:buClr>
                <a:srgbClr val="0070C0"/>
              </a:buClr>
              <a:buFont typeface="Wingdings" charset="2"/>
              <a:buChar char=""/>
            </a:pPr>
            <a:r>
              <a:rPr lang="en-US" sz="1800" b="0" strike="noStrike" spc="-1">
                <a:solidFill>
                  <a:srgbClr val="0070C0"/>
                </a:solidFill>
                <a:latin typeface="Arial"/>
                <a:ea typeface="DejaVu Sans"/>
              </a:rPr>
              <a:t>CSS3</a:t>
            </a:r>
            <a:endParaRPr lang="en-US" sz="1800" b="0" strike="noStrike" spc="-1">
              <a:latin typeface="Noto Sans"/>
            </a:endParaRPr>
          </a:p>
          <a:p>
            <a:pPr marL="743040" lvl="1" indent="-284760">
              <a:lnSpc>
                <a:spcPct val="100000"/>
              </a:lnSpc>
              <a:buClr>
                <a:srgbClr val="0070C0"/>
              </a:buClr>
              <a:buFont typeface="Wingdings" charset="2"/>
              <a:buChar char=""/>
            </a:pPr>
            <a:r>
              <a:rPr lang="en-US" sz="1800" b="0" strike="noStrike" spc="-1">
                <a:solidFill>
                  <a:srgbClr val="0070C0"/>
                </a:solidFill>
                <a:latin typeface="Arial"/>
                <a:ea typeface="DejaVu Sans"/>
              </a:rPr>
              <a:t>Bootstrap4</a:t>
            </a:r>
            <a:endParaRPr lang="en-US" sz="1800" b="0" strike="noStrike" spc="-1">
              <a:latin typeface="Noto Sans"/>
            </a:endParaRPr>
          </a:p>
          <a:p>
            <a:pPr marL="743040" lvl="1" indent="-284760">
              <a:lnSpc>
                <a:spcPct val="100000"/>
              </a:lnSpc>
              <a:buClr>
                <a:srgbClr val="0070C0"/>
              </a:buClr>
              <a:buFont typeface="Wingdings" charset="2"/>
              <a:buChar char=""/>
            </a:pPr>
            <a:r>
              <a:rPr lang="en-US" sz="1800" b="0" strike="noStrike" spc="-1">
                <a:solidFill>
                  <a:srgbClr val="0070C0"/>
                </a:solidFill>
                <a:latin typeface="Arial"/>
                <a:ea typeface="DejaVu Sans"/>
              </a:rPr>
              <a:t>JavaScript, AJAX</a:t>
            </a:r>
            <a:endParaRPr lang="en-US" sz="1800" b="0" strike="noStrike" spc="-1">
              <a:latin typeface="Noto Sans"/>
            </a:endParaRPr>
          </a:p>
          <a:p>
            <a:pPr marL="743040" lvl="1" indent="-284760">
              <a:lnSpc>
                <a:spcPct val="100000"/>
              </a:lnSpc>
              <a:buClr>
                <a:srgbClr val="0070C0"/>
              </a:buClr>
              <a:buFont typeface="Wingdings" charset="2"/>
              <a:buChar char=""/>
            </a:pPr>
            <a:r>
              <a:rPr lang="en-US" sz="1800" b="0" strike="noStrike" spc="-1">
                <a:solidFill>
                  <a:srgbClr val="0070C0"/>
                </a:solidFill>
                <a:latin typeface="Arial"/>
                <a:ea typeface="DejaVu Sans"/>
              </a:rPr>
              <a:t>Django</a:t>
            </a:r>
            <a:endParaRPr lang="en-US" sz="1800" b="0" strike="noStrike" spc="-1">
              <a:latin typeface="No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1097280" y="831960"/>
            <a:ext cx="10054080" cy="90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Steps:-</a:t>
            </a:r>
            <a:endParaRPr lang="en-US" sz="3200" b="0" strike="noStrike" spc="-1">
              <a:latin typeface="Noto Sans"/>
            </a:endParaRPr>
          </a:p>
        </p:txBody>
      </p:sp>
      <p:sp>
        <p:nvSpPr>
          <p:cNvPr id="231" name="CustomShape 2"/>
          <p:cNvSpPr/>
          <p:nvPr/>
        </p:nvSpPr>
        <p:spPr>
          <a:xfrm>
            <a:off x="6775560" y="1969200"/>
            <a:ext cx="2281680" cy="1010520"/>
          </a:xfrm>
          <a:prstGeom prst="roundRect">
            <a:avLst>
              <a:gd name="adj" fmla="val 16667"/>
            </a:avLst>
          </a:prstGeom>
          <a:noFill/>
          <a:ln w="28440">
            <a:solidFill>
              <a:srgbClr val="2EBA43"/>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1" strike="noStrike" spc="-1">
                <a:solidFill>
                  <a:srgbClr val="7F450E"/>
                </a:solidFill>
                <a:latin typeface="Agency FB"/>
                <a:ea typeface="DejaVu Sans"/>
              </a:rPr>
              <a:t>Exploratory Data Analysis (EDA)</a:t>
            </a:r>
            <a:endParaRPr lang="en-US" sz="1800" b="0" strike="noStrike" spc="-1">
              <a:latin typeface="Noto Sans"/>
            </a:endParaRPr>
          </a:p>
        </p:txBody>
      </p:sp>
      <p:sp>
        <p:nvSpPr>
          <p:cNvPr id="232" name="CustomShape 3"/>
          <p:cNvSpPr/>
          <p:nvPr/>
        </p:nvSpPr>
        <p:spPr>
          <a:xfrm rot="2010000">
            <a:off x="9127080" y="2820600"/>
            <a:ext cx="1328040" cy="255600"/>
          </a:xfrm>
          <a:prstGeom prst="rightArrow">
            <a:avLst>
              <a:gd name="adj1" fmla="val 50000"/>
              <a:gd name="adj2" fmla="val 50000"/>
            </a:avLst>
          </a:prstGeom>
          <a:gradFill rotWithShape="0">
            <a:gsLst>
              <a:gs pos="0">
                <a:srgbClr val="48BB20"/>
              </a:gs>
              <a:gs pos="100000">
                <a:srgbClr val="53BB30"/>
              </a:gs>
            </a:gsLst>
            <a:path path="circle">
              <a:fillToRect l="50000" t="50000" r="50000" b="50000"/>
            </a:path>
          </a:gradFill>
          <a:ln w="0">
            <a:noFill/>
          </a:ln>
          <a:effectLst>
            <a:outerShdw blurRad="44280" dist="25455" dir="2700000">
              <a:srgbClr val="000000">
                <a:alpha val="60000"/>
              </a:srgbClr>
            </a:outerShdw>
          </a:effectLst>
        </p:spPr>
        <p:style>
          <a:lnRef idx="0">
            <a:scrgbClr r="0" g="0" b="0"/>
          </a:lnRef>
          <a:fillRef idx="0">
            <a:scrgbClr r="0" g="0" b="0"/>
          </a:fillRef>
          <a:effectRef idx="0">
            <a:scrgbClr r="0" g="0" b="0"/>
          </a:effectRef>
          <a:fontRef idx="minor"/>
        </p:style>
      </p:sp>
      <p:sp>
        <p:nvSpPr>
          <p:cNvPr id="233" name="CustomShape 4"/>
          <p:cNvSpPr/>
          <p:nvPr/>
        </p:nvSpPr>
        <p:spPr>
          <a:xfrm>
            <a:off x="9340200" y="3587400"/>
            <a:ext cx="2281680" cy="1010520"/>
          </a:xfrm>
          <a:prstGeom prst="roundRect">
            <a:avLst>
              <a:gd name="adj" fmla="val 16667"/>
            </a:avLst>
          </a:prstGeom>
          <a:noFill/>
          <a:ln w="28440">
            <a:solidFill>
              <a:srgbClr val="2EBA43"/>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000" b="1" strike="noStrike" spc="-1">
                <a:solidFill>
                  <a:srgbClr val="7F450E"/>
                </a:solidFill>
                <a:latin typeface="Agency FB"/>
                <a:ea typeface="DejaVu Sans"/>
              </a:rPr>
              <a:t>Visualization</a:t>
            </a:r>
            <a:endParaRPr lang="en-US" sz="2000" b="0" strike="noStrike" spc="-1">
              <a:latin typeface="Noto Sans"/>
            </a:endParaRPr>
          </a:p>
        </p:txBody>
      </p:sp>
      <p:sp>
        <p:nvSpPr>
          <p:cNvPr id="234" name="CustomShape 5"/>
          <p:cNvSpPr/>
          <p:nvPr/>
        </p:nvSpPr>
        <p:spPr>
          <a:xfrm>
            <a:off x="5814000" y="2339640"/>
            <a:ext cx="839880" cy="270000"/>
          </a:xfrm>
          <a:prstGeom prst="rightArrow">
            <a:avLst>
              <a:gd name="adj1" fmla="val 50000"/>
              <a:gd name="adj2" fmla="val 50000"/>
            </a:avLst>
          </a:prstGeom>
          <a:gradFill rotWithShape="0">
            <a:gsLst>
              <a:gs pos="0">
                <a:srgbClr val="48BB20"/>
              </a:gs>
              <a:gs pos="100000">
                <a:srgbClr val="53BB30"/>
              </a:gs>
            </a:gsLst>
            <a:path path="circle">
              <a:fillToRect l="50000" t="50000" r="50000" b="50000"/>
            </a:path>
          </a:gradFill>
          <a:ln w="0">
            <a:noFill/>
          </a:ln>
          <a:effectLst>
            <a:outerShdw blurRad="44280" dist="25455" dir="2700000">
              <a:srgbClr val="000000">
                <a:alpha val="60000"/>
              </a:srgbClr>
            </a:outerShdw>
          </a:effectLst>
        </p:spPr>
        <p:style>
          <a:lnRef idx="0">
            <a:scrgbClr r="0" g="0" b="0"/>
          </a:lnRef>
          <a:fillRef idx="0">
            <a:scrgbClr r="0" g="0" b="0"/>
          </a:fillRef>
          <a:effectRef idx="0">
            <a:scrgbClr r="0" g="0" b="0"/>
          </a:effectRef>
          <a:fontRef idx="minor"/>
        </p:style>
      </p:sp>
      <p:sp>
        <p:nvSpPr>
          <p:cNvPr id="235" name="CustomShape 6"/>
          <p:cNvSpPr/>
          <p:nvPr/>
        </p:nvSpPr>
        <p:spPr>
          <a:xfrm>
            <a:off x="6775560" y="5190480"/>
            <a:ext cx="2281680" cy="1010520"/>
          </a:xfrm>
          <a:prstGeom prst="roundRect">
            <a:avLst>
              <a:gd name="adj" fmla="val 16667"/>
            </a:avLst>
          </a:prstGeom>
          <a:noFill/>
          <a:ln w="28440">
            <a:solidFill>
              <a:srgbClr val="2EBA43"/>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200" b="1" strike="noStrike" spc="-1">
                <a:solidFill>
                  <a:srgbClr val="7F450E"/>
                </a:solidFill>
                <a:latin typeface="Agency FB"/>
                <a:ea typeface="DejaVu Sans"/>
              </a:rPr>
              <a:t>Model Building</a:t>
            </a:r>
            <a:endParaRPr lang="en-US" sz="2200" b="0" strike="noStrike" spc="-1">
              <a:latin typeface="Noto Sans"/>
            </a:endParaRPr>
          </a:p>
        </p:txBody>
      </p:sp>
      <p:sp>
        <p:nvSpPr>
          <p:cNvPr id="236" name="CustomShape 7"/>
          <p:cNvSpPr/>
          <p:nvPr/>
        </p:nvSpPr>
        <p:spPr>
          <a:xfrm>
            <a:off x="3410640" y="1969200"/>
            <a:ext cx="2281680" cy="1010520"/>
          </a:xfrm>
          <a:prstGeom prst="roundRect">
            <a:avLst>
              <a:gd name="adj" fmla="val 16667"/>
            </a:avLst>
          </a:prstGeom>
          <a:noFill/>
          <a:ln w="28440">
            <a:solidFill>
              <a:srgbClr val="2EBA43"/>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1" strike="noStrike" spc="-1">
                <a:solidFill>
                  <a:srgbClr val="7F450E"/>
                </a:solidFill>
                <a:latin typeface="Agency FB"/>
                <a:ea typeface="DejaVu Sans"/>
              </a:rPr>
              <a:t>Business and Data understanding</a:t>
            </a:r>
            <a:endParaRPr lang="en-US" sz="1800" b="0" strike="noStrike" spc="-1">
              <a:latin typeface="Noto Sans"/>
            </a:endParaRPr>
          </a:p>
        </p:txBody>
      </p:sp>
      <p:sp>
        <p:nvSpPr>
          <p:cNvPr id="237" name="CustomShape 8"/>
          <p:cNvSpPr/>
          <p:nvPr/>
        </p:nvSpPr>
        <p:spPr>
          <a:xfrm>
            <a:off x="735480" y="3589920"/>
            <a:ext cx="2281680" cy="1010520"/>
          </a:xfrm>
          <a:prstGeom prst="roundRect">
            <a:avLst>
              <a:gd name="adj" fmla="val 16667"/>
            </a:avLst>
          </a:prstGeom>
          <a:noFill/>
          <a:ln w="28440">
            <a:solidFill>
              <a:srgbClr val="2EBA43"/>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000" b="1" strike="noStrike" spc="-1">
                <a:solidFill>
                  <a:srgbClr val="7F450E"/>
                </a:solidFill>
                <a:latin typeface="Agency FB"/>
                <a:ea typeface="DejaVu Sans"/>
              </a:rPr>
              <a:t>Deployment</a:t>
            </a:r>
            <a:endParaRPr lang="en-US" sz="2000" b="0" strike="noStrike" spc="-1">
              <a:latin typeface="Noto Sans"/>
            </a:endParaRPr>
          </a:p>
        </p:txBody>
      </p:sp>
      <p:sp>
        <p:nvSpPr>
          <p:cNvPr id="238" name="CustomShape 9"/>
          <p:cNvSpPr/>
          <p:nvPr/>
        </p:nvSpPr>
        <p:spPr>
          <a:xfrm>
            <a:off x="3410640" y="5190480"/>
            <a:ext cx="2281680" cy="1010520"/>
          </a:xfrm>
          <a:prstGeom prst="roundRect">
            <a:avLst>
              <a:gd name="adj" fmla="val 16667"/>
            </a:avLst>
          </a:prstGeom>
          <a:noFill/>
          <a:ln w="28440">
            <a:solidFill>
              <a:srgbClr val="2EBA43"/>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200" b="1" strike="noStrike" spc="-1">
                <a:solidFill>
                  <a:srgbClr val="7F450E"/>
                </a:solidFill>
                <a:latin typeface="Agency FB"/>
                <a:ea typeface="DejaVu Sans"/>
              </a:rPr>
              <a:t>Evaluation</a:t>
            </a:r>
            <a:endParaRPr lang="en-US" sz="2200" b="0" strike="noStrike" spc="-1">
              <a:latin typeface="Noto Sans"/>
            </a:endParaRPr>
          </a:p>
        </p:txBody>
      </p:sp>
      <p:sp>
        <p:nvSpPr>
          <p:cNvPr id="239" name="CustomShape 10"/>
          <p:cNvSpPr/>
          <p:nvPr/>
        </p:nvSpPr>
        <p:spPr>
          <a:xfrm rot="8480400">
            <a:off x="9105840" y="5092560"/>
            <a:ext cx="1328040" cy="255600"/>
          </a:xfrm>
          <a:prstGeom prst="rightArrow">
            <a:avLst>
              <a:gd name="adj1" fmla="val 50000"/>
              <a:gd name="adj2" fmla="val 50000"/>
            </a:avLst>
          </a:prstGeom>
          <a:gradFill rotWithShape="0">
            <a:gsLst>
              <a:gs pos="0">
                <a:srgbClr val="48BB20"/>
              </a:gs>
              <a:gs pos="100000">
                <a:srgbClr val="53BB30"/>
              </a:gs>
            </a:gsLst>
            <a:path path="circle">
              <a:fillToRect l="50000" t="50000" r="50000" b="50000"/>
            </a:path>
          </a:gradFill>
          <a:ln w="0">
            <a:noFill/>
          </a:ln>
          <a:effectLst>
            <a:outerShdw blurRad="44280" dist="25455" dir="2700000">
              <a:srgbClr val="000000">
                <a:alpha val="60000"/>
              </a:srgbClr>
            </a:outerShdw>
          </a:effectLst>
        </p:spPr>
        <p:style>
          <a:lnRef idx="0">
            <a:scrgbClr r="0" g="0" b="0"/>
          </a:lnRef>
          <a:fillRef idx="0">
            <a:scrgbClr r="0" g="0" b="0"/>
          </a:fillRef>
          <a:effectRef idx="0">
            <a:scrgbClr r="0" g="0" b="0"/>
          </a:effectRef>
          <a:fontRef idx="minor"/>
        </p:style>
      </p:sp>
      <p:sp>
        <p:nvSpPr>
          <p:cNvPr id="240" name="CustomShape 11"/>
          <p:cNvSpPr/>
          <p:nvPr/>
        </p:nvSpPr>
        <p:spPr>
          <a:xfrm rot="13312200">
            <a:off x="2064600" y="5095440"/>
            <a:ext cx="1328040" cy="255600"/>
          </a:xfrm>
          <a:prstGeom prst="rightArrow">
            <a:avLst>
              <a:gd name="adj1" fmla="val 50000"/>
              <a:gd name="adj2" fmla="val 50000"/>
            </a:avLst>
          </a:prstGeom>
          <a:gradFill rotWithShape="0">
            <a:gsLst>
              <a:gs pos="0">
                <a:srgbClr val="48BB20"/>
              </a:gs>
              <a:gs pos="100000">
                <a:srgbClr val="53BB30"/>
              </a:gs>
            </a:gsLst>
            <a:path path="circle">
              <a:fillToRect l="50000" t="50000" r="50000" b="50000"/>
            </a:path>
          </a:gradFill>
          <a:ln w="0">
            <a:noFill/>
          </a:ln>
          <a:effectLst>
            <a:outerShdw blurRad="44280" dist="25455" dir="2700000">
              <a:srgbClr val="000000">
                <a:alpha val="60000"/>
              </a:srgbClr>
            </a:outerShdw>
          </a:effectLst>
        </p:spPr>
        <p:style>
          <a:lnRef idx="0">
            <a:scrgbClr r="0" g="0" b="0"/>
          </a:lnRef>
          <a:fillRef idx="0">
            <a:scrgbClr r="0" g="0" b="0"/>
          </a:fillRef>
          <a:effectRef idx="0">
            <a:scrgbClr r="0" g="0" b="0"/>
          </a:effectRef>
          <a:fontRef idx="minor"/>
        </p:style>
      </p:sp>
      <p:sp>
        <p:nvSpPr>
          <p:cNvPr id="241" name="CustomShape 12"/>
          <p:cNvSpPr/>
          <p:nvPr/>
        </p:nvSpPr>
        <p:spPr>
          <a:xfrm rot="10800000">
            <a:off x="5806080" y="5607000"/>
            <a:ext cx="839880" cy="270000"/>
          </a:xfrm>
          <a:prstGeom prst="rightArrow">
            <a:avLst>
              <a:gd name="adj1" fmla="val 50000"/>
              <a:gd name="adj2" fmla="val 50000"/>
            </a:avLst>
          </a:prstGeom>
          <a:gradFill rotWithShape="0">
            <a:gsLst>
              <a:gs pos="0">
                <a:srgbClr val="48BB20"/>
              </a:gs>
              <a:gs pos="100000">
                <a:srgbClr val="53BB30"/>
              </a:gs>
            </a:gsLst>
            <a:path path="circle">
              <a:fillToRect l="50000" t="50000" r="50000" b="50000"/>
            </a:path>
          </a:gradFill>
          <a:ln w="0">
            <a:noFill/>
          </a:ln>
          <a:effectLst>
            <a:outerShdw blurRad="44280" dist="25455" dir="2700000">
              <a:srgbClr val="000000">
                <a:alpha val="60000"/>
              </a:srgbClr>
            </a:outerShdw>
          </a:effectLst>
        </p:spPr>
        <p:style>
          <a:lnRef idx="0">
            <a:scrgbClr r="0" g="0" b="0"/>
          </a:lnRef>
          <a:fillRef idx="0">
            <a:scrgbClr r="0" g="0" b="0"/>
          </a:fillRef>
          <a:effectRef idx="0">
            <a:scrgbClr r="0" g="0" b="0"/>
          </a:effectRef>
          <a:fontRef idx="minor"/>
        </p:style>
      </p:sp>
      <p:sp>
        <p:nvSpPr>
          <p:cNvPr id="242" name="CustomShape 13"/>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43" name="Picture 160"/>
          <p:cNvPicPr/>
          <p:nvPr/>
        </p:nvPicPr>
        <p:blipFill>
          <a:blip r:embed="rId2"/>
          <a:stretch/>
        </p:blipFill>
        <p:spPr>
          <a:xfrm>
            <a:off x="11472120" y="0"/>
            <a:ext cx="716040" cy="716040"/>
          </a:xfrm>
          <a:prstGeom prst="rect">
            <a:avLst/>
          </a:prstGeom>
          <a:ln w="0">
            <a:noFill/>
          </a:ln>
        </p:spPr>
      </p:pic>
    </p:spTree>
  </p:cSld>
  <p:clrMapOvr>
    <a:masterClrMapping/>
  </p:clrMapOvr>
  <p:transition spd="med">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 name="CustomShape 1"/>
          <p:cNvSpPr/>
          <p:nvPr/>
        </p:nvSpPr>
        <p:spPr>
          <a:xfrm>
            <a:off x="0" y="0"/>
            <a:ext cx="12187800" cy="68536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45" name="Line 2"/>
          <p:cNvSpPr/>
          <p:nvPr/>
        </p:nvSpPr>
        <p:spPr>
          <a:xfrm>
            <a:off x="6804720" y="4294440"/>
            <a:ext cx="4389120" cy="360"/>
          </a:xfrm>
          <a:prstGeom prst="line">
            <a:avLst/>
          </a:prstGeom>
          <a:ln w="9360">
            <a:solidFill>
              <a:srgbClr val="404040"/>
            </a:solidFill>
            <a:round/>
          </a:ln>
        </p:spPr>
        <p:style>
          <a:lnRef idx="0">
            <a:scrgbClr r="0" g="0" b="0"/>
          </a:lnRef>
          <a:fillRef idx="0">
            <a:scrgbClr r="0" g="0" b="0"/>
          </a:fillRef>
          <a:effectRef idx="0">
            <a:scrgbClr r="0" g="0" b="0"/>
          </a:effectRef>
          <a:fontRef idx="minor"/>
        </p:style>
      </p:sp>
      <p:pic>
        <p:nvPicPr>
          <p:cNvPr id="246" name="Picture 20"/>
          <p:cNvPicPr/>
          <p:nvPr/>
        </p:nvPicPr>
        <p:blipFill>
          <a:blip r:embed="rId2"/>
          <a:stretch/>
        </p:blipFill>
        <p:spPr>
          <a:xfrm>
            <a:off x="9360" y="-360"/>
            <a:ext cx="12187800" cy="6853680"/>
          </a:xfrm>
          <a:prstGeom prst="rect">
            <a:avLst/>
          </a:prstGeom>
          <a:ln w="0">
            <a:noFill/>
          </a:ln>
        </p:spPr>
      </p:pic>
      <p:sp>
        <p:nvSpPr>
          <p:cNvPr id="247" name="CustomShape 3"/>
          <p:cNvSpPr/>
          <p:nvPr/>
        </p:nvSpPr>
        <p:spPr>
          <a:xfrm>
            <a:off x="0" y="2116080"/>
            <a:ext cx="5721480" cy="155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1" strike="noStrike" spc="-1">
                <a:solidFill>
                  <a:srgbClr val="FFFFFF"/>
                </a:solidFill>
                <a:latin typeface="Cascadia Mono PL SemiBold"/>
                <a:ea typeface="DejaVu Sans"/>
              </a:rPr>
              <a:t>Data Understanding</a:t>
            </a:r>
            <a:endParaRPr lang="en-US" sz="4800" b="0" strike="noStrike" spc="-1">
              <a:latin typeface="Noto Sans"/>
            </a:endParaRPr>
          </a:p>
        </p:txBody>
      </p:sp>
      <p:pic>
        <p:nvPicPr>
          <p:cNvPr id="248" name="Picture 165"/>
          <p:cNvPicPr/>
          <p:nvPr/>
        </p:nvPicPr>
        <p:blipFill>
          <a:blip r:embed="rId3"/>
          <a:stretch/>
        </p:blipFill>
        <p:spPr>
          <a:xfrm>
            <a:off x="11472120" y="0"/>
            <a:ext cx="716040" cy="716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996840" y="1967760"/>
            <a:ext cx="10986840" cy="425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404040"/>
                </a:solidFill>
                <a:latin typeface="Arial"/>
                <a:ea typeface="DejaVu Sans"/>
              </a:rPr>
              <a:t>Features to be selected:</a:t>
            </a:r>
            <a:endParaRPr lang="en-US" sz="1800" b="0" strike="noStrike" spc="-1">
              <a:latin typeface="Noto Sans"/>
            </a:endParaRPr>
          </a:p>
          <a:p>
            <a:pPr marL="343080" indent="-338760">
              <a:lnSpc>
                <a:spcPct val="100000"/>
              </a:lnSpc>
              <a:buClr>
                <a:srgbClr val="404040"/>
              </a:buClr>
              <a:buFont typeface="Wingdings" charset="2"/>
              <a:buChar char=""/>
            </a:pPr>
            <a:r>
              <a:rPr lang="en-US" sz="1600" b="1" strike="noStrike" spc="-1">
                <a:solidFill>
                  <a:srgbClr val="404040"/>
                </a:solidFill>
                <a:latin typeface="Arial"/>
                <a:ea typeface="DejaVu Sans"/>
              </a:rPr>
              <a:t>Areas of service: </a:t>
            </a:r>
            <a:r>
              <a:rPr lang="en-US" sz="1600" b="0" strike="noStrike" spc="-1">
                <a:solidFill>
                  <a:srgbClr val="404040"/>
                </a:solidFill>
                <a:latin typeface="Arial"/>
                <a:ea typeface="DejaVu Sans"/>
              </a:rPr>
              <a:t>Areas of service will be taken into count as the urban people are not that aware as the rural people so in rural areas (cities) chances of fraud are higher then urban(village) areas.</a:t>
            </a:r>
            <a:endParaRPr lang="en-US" sz="1600" b="0" strike="noStrike" spc="-1">
              <a:latin typeface="Noto Sans"/>
            </a:endParaRPr>
          </a:p>
          <a:p>
            <a:pPr>
              <a:lnSpc>
                <a:spcPct val="100000"/>
              </a:lnSpc>
            </a:pPr>
            <a:endParaRPr lang="en-US" sz="1600" b="0" strike="noStrike" spc="-1">
              <a:latin typeface="Noto Sans"/>
            </a:endParaRPr>
          </a:p>
          <a:p>
            <a:pPr marL="343080" indent="-338760">
              <a:lnSpc>
                <a:spcPct val="100000"/>
              </a:lnSpc>
              <a:buClr>
                <a:srgbClr val="404040"/>
              </a:buClr>
              <a:buFont typeface="Wingdings" charset="2"/>
              <a:buChar char=""/>
            </a:pPr>
            <a:r>
              <a:rPr lang="en-US" sz="1600" b="1" strike="noStrike" spc="-1">
                <a:solidFill>
                  <a:srgbClr val="404040"/>
                </a:solidFill>
                <a:latin typeface="Arial"/>
                <a:ea typeface="DejaVu Sans"/>
              </a:rPr>
              <a:t>Hospital Id: </a:t>
            </a:r>
            <a:r>
              <a:rPr lang="en-US" sz="1600" b="0" strike="noStrike" spc="-1">
                <a:solidFill>
                  <a:srgbClr val="404040"/>
                </a:solidFill>
                <a:latin typeface="Arial"/>
                <a:ea typeface="DejaVu Sans"/>
              </a:rPr>
              <a:t>Based on the claim, insurance company will visit the hospital to check weather the person was sick or not.</a:t>
            </a:r>
            <a:endParaRPr lang="en-US" sz="1600" b="0" strike="noStrike" spc="-1">
              <a:latin typeface="Noto Sans"/>
            </a:endParaRPr>
          </a:p>
          <a:p>
            <a:pPr>
              <a:lnSpc>
                <a:spcPct val="100000"/>
              </a:lnSpc>
            </a:pPr>
            <a:endParaRPr lang="en-US" sz="1600" b="0" strike="noStrike" spc="-1">
              <a:latin typeface="Noto Sans"/>
            </a:endParaRPr>
          </a:p>
          <a:p>
            <a:pPr marL="343080" indent="-338760">
              <a:lnSpc>
                <a:spcPct val="100000"/>
              </a:lnSpc>
              <a:buClr>
                <a:srgbClr val="404040"/>
              </a:buClr>
              <a:buFont typeface="Wingdings" charset="2"/>
              <a:buChar char=""/>
            </a:pPr>
            <a:r>
              <a:rPr lang="en-US" sz="1600" b="1" strike="noStrike" spc="-1">
                <a:solidFill>
                  <a:srgbClr val="404040"/>
                </a:solidFill>
                <a:latin typeface="Arial"/>
                <a:ea typeface="DejaVu Sans"/>
              </a:rPr>
              <a:t>Age: </a:t>
            </a:r>
            <a:r>
              <a:rPr lang="en-US" sz="1600" b="0" strike="noStrike" spc="-1">
                <a:solidFill>
                  <a:srgbClr val="404040"/>
                </a:solidFill>
                <a:latin typeface="Arial"/>
                <a:ea typeface="DejaVu Sans"/>
              </a:rPr>
              <a:t>People with less age get cheaper plans as there is low risk of mortality. If a person with less age claims a higher amount we can classify it under fraud claim.</a:t>
            </a:r>
            <a:endParaRPr lang="en-US" sz="1600" b="0" strike="noStrike" spc="-1">
              <a:latin typeface="Noto Sans"/>
            </a:endParaRPr>
          </a:p>
          <a:p>
            <a:pPr>
              <a:lnSpc>
                <a:spcPct val="100000"/>
              </a:lnSpc>
            </a:pPr>
            <a:endParaRPr lang="en-US" sz="1600" b="0" strike="noStrike" spc="-1">
              <a:latin typeface="Noto Sans"/>
            </a:endParaRPr>
          </a:p>
          <a:p>
            <a:pPr marL="343080" indent="-338760">
              <a:lnSpc>
                <a:spcPct val="100000"/>
              </a:lnSpc>
              <a:buClr>
                <a:srgbClr val="404040"/>
              </a:buClr>
              <a:buFont typeface="Wingdings" charset="2"/>
              <a:buChar char=""/>
            </a:pPr>
            <a:r>
              <a:rPr lang="en-US" sz="1600" b="1" strike="noStrike" spc="-1">
                <a:solidFill>
                  <a:srgbClr val="404040"/>
                </a:solidFill>
                <a:latin typeface="Arial"/>
                <a:ea typeface="DejaVu Sans"/>
              </a:rPr>
              <a:t>Gender: </a:t>
            </a:r>
            <a:r>
              <a:rPr lang="en-US" sz="1600" b="0" strike="noStrike" spc="-1">
                <a:solidFill>
                  <a:srgbClr val="404040"/>
                </a:solidFill>
                <a:latin typeface="Arial"/>
                <a:ea typeface="DejaVu Sans"/>
              </a:rPr>
              <a:t>The reason for this is that gender differences in medical conditions are likely to affect how often the policy holder will bill the insurance policy. For this reason health insurance plans tend to hike up premium cost for women of childbearing age as compared to that of men.</a:t>
            </a:r>
            <a:endParaRPr lang="en-US" sz="1600" b="0" strike="noStrike" spc="-1">
              <a:latin typeface="Noto Sans"/>
            </a:endParaRPr>
          </a:p>
          <a:p>
            <a:pPr>
              <a:lnSpc>
                <a:spcPct val="100000"/>
              </a:lnSpc>
            </a:pPr>
            <a:endParaRPr lang="en-US" sz="1600" b="0" strike="noStrike" spc="-1">
              <a:latin typeface="Noto Sans"/>
            </a:endParaRPr>
          </a:p>
          <a:p>
            <a:pPr marL="343080" indent="-338760">
              <a:lnSpc>
                <a:spcPct val="100000"/>
              </a:lnSpc>
              <a:buClr>
                <a:srgbClr val="404040"/>
              </a:buClr>
              <a:buFont typeface="Wingdings" charset="2"/>
              <a:buChar char=""/>
            </a:pPr>
            <a:r>
              <a:rPr lang="en-US" sz="1600" b="1" strike="noStrike" spc="-1">
                <a:solidFill>
                  <a:srgbClr val="404040"/>
                </a:solidFill>
                <a:latin typeface="Arial"/>
                <a:ea typeface="DejaVu Sans"/>
              </a:rPr>
              <a:t>No of days spend in hospital: </a:t>
            </a:r>
            <a:r>
              <a:rPr lang="en-US" sz="1600" b="0" strike="noStrike" spc="-1">
                <a:solidFill>
                  <a:srgbClr val="404040"/>
                </a:solidFill>
                <a:latin typeface="Arial"/>
                <a:ea typeface="DejaVu Sans"/>
              </a:rPr>
              <a:t>The more time spend by a patient in the hospital will cost a high amount so the patient will claim high amount from the insurance company. But if hospital provides wrong information about the patient time spend in hospital will lead to fraud claim.</a:t>
            </a:r>
            <a:endParaRPr lang="en-US" sz="1600" b="0" strike="noStrike" spc="-1">
              <a:latin typeface="Noto Sans"/>
            </a:endParaRPr>
          </a:p>
        </p:txBody>
      </p:sp>
      <p:sp>
        <p:nvSpPr>
          <p:cNvPr id="250" name="CustomShape 2"/>
          <p:cNvSpPr/>
          <p:nvPr/>
        </p:nvSpPr>
        <p:spPr>
          <a:xfrm>
            <a:off x="1097280" y="831960"/>
            <a:ext cx="10054080" cy="90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200" b="0" strike="noStrike" spc="-52">
                <a:solidFill>
                  <a:srgbClr val="404040"/>
                </a:solidFill>
                <a:latin typeface="Cascadia Code"/>
                <a:ea typeface="DejaVu Sans"/>
              </a:rPr>
              <a:t>Feature Engineering:-</a:t>
            </a:r>
            <a:endParaRPr lang="en-US" sz="3200" b="0" strike="noStrike" spc="-1">
              <a:latin typeface="Noto Sans"/>
            </a:endParaRPr>
          </a:p>
        </p:txBody>
      </p:sp>
      <p:sp>
        <p:nvSpPr>
          <p:cNvPr id="251" name="CustomShape 3"/>
          <p:cNvSpPr/>
          <p:nvPr/>
        </p:nvSpPr>
        <p:spPr>
          <a:xfrm>
            <a:off x="10158840" y="6537960"/>
            <a:ext cx="20988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1" strike="noStrike" spc="-1">
                <a:solidFill>
                  <a:srgbClr val="FFFFFF"/>
                </a:solidFill>
                <a:latin typeface="Cascadia Code"/>
                <a:ea typeface="DejaVu Sans"/>
              </a:rPr>
              <a:t>Team: Data Pirates</a:t>
            </a:r>
            <a:endParaRPr lang="en-US" sz="1400" b="0" strike="noStrike" spc="-1">
              <a:latin typeface="Noto Sans"/>
            </a:endParaRPr>
          </a:p>
        </p:txBody>
      </p:sp>
      <p:pic>
        <p:nvPicPr>
          <p:cNvPr id="252" name="Picture 169"/>
          <p:cNvPicPr/>
          <p:nvPr/>
        </p:nvPicPr>
        <p:blipFill>
          <a:blip r:embed="rId2"/>
          <a:stretch/>
        </p:blipFill>
        <p:spPr>
          <a:xfrm>
            <a:off x="11472120" y="0"/>
            <a:ext cx="716040" cy="71604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spd="slow">
        <p15:prstTrans prst="crus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{4A3AE5EC-7F3A-4DA8-92EC-F97FC3852EC8}tf11437505_win32</Template>
  <TotalTime>1735</TotalTime>
  <Words>2790</Words>
  <Application>Microsoft Office PowerPoint</Application>
  <PresentationFormat>Widescreen</PresentationFormat>
  <Paragraphs>404</Paragraphs>
  <Slides>63</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63</vt:i4>
      </vt:variant>
    </vt:vector>
  </HeadingPairs>
  <TitlesOfParts>
    <vt:vector size="76" baseType="lpstr">
      <vt:lpstr>Agency FB</vt:lpstr>
      <vt:lpstr>Arial</vt:lpstr>
      <vt:lpstr>Cascadia Code</vt:lpstr>
      <vt:lpstr>Cascadia Mono PL SemiBold</vt:lpstr>
      <vt:lpstr>Noto Sans</vt:lpstr>
      <vt:lpstr>Speak Pro</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Fraud Analysis</dc:title>
  <dc:subject/>
  <dc:creator>Malik Sajad</dc:creator>
  <dc:description/>
  <cp:lastModifiedBy>Malik Sajad</cp:lastModifiedBy>
  <cp:revision>100</cp:revision>
  <dcterms:created xsi:type="dcterms:W3CDTF">2021-04-20T06:01:08Z</dcterms:created>
  <dcterms:modified xsi:type="dcterms:W3CDTF">2021-06-12T13:46:59Z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r8>69</vt:r8>
  </property>
</Properties>
</file>