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tags/tag10.xml" ContentType="application/vnd.openxmlformats-officedocument.presentationml.tags+xml"/>
  <Override PartName="/ppt/notesSlides/notesSlide33.xml" ContentType="application/vnd.openxmlformats-officedocument.presentationml.notesSlide+xml"/>
  <Override PartName="/ppt/tags/tag11.xml" ContentType="application/vnd.openxmlformats-officedocument.presentationml.tags+xml"/>
  <Override PartName="/ppt/notesSlides/notesSlide34.xml" ContentType="application/vnd.openxmlformats-officedocument.presentationml.notesSlide+xml"/>
  <Override PartName="/ppt/tags/tag12.xml" ContentType="application/vnd.openxmlformats-officedocument.presentationml.tags+xml"/>
  <Override PartName="/ppt/notesSlides/notesSlide35.xml" ContentType="application/vnd.openxmlformats-officedocument.presentationml.notesSlide+xml"/>
  <Override PartName="/ppt/tags/tag1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4.xml" ContentType="application/vnd.openxmlformats-officedocument.presentationml.tags+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7.xml" ContentType="application/vnd.openxmlformats-officedocument.presentationml.tags+xml"/>
  <Override PartName="/ppt/notesSlides/notesSlide52.xml" ContentType="application/vnd.openxmlformats-officedocument.presentationml.notesSlide+xml"/>
  <Override PartName="/ppt/tags/tag18.xml" ContentType="application/vnd.openxmlformats-officedocument.presentationml.tags+xml"/>
  <Override PartName="/ppt/notesSlides/notesSlide53.xml" ContentType="application/vnd.openxmlformats-officedocument.presentationml.notesSlide+xml"/>
  <Override PartName="/ppt/tags/tag19.xml" ContentType="application/vnd.openxmlformats-officedocument.presentationml.tags+xml"/>
  <Override PartName="/ppt/notesSlides/notesSlide54.xml" ContentType="application/vnd.openxmlformats-officedocument.presentationml.notesSlide+xml"/>
  <Override PartName="/ppt/tags/tag20.xml" ContentType="application/vnd.openxmlformats-officedocument.presentationml.tags+xml"/>
  <Override PartName="/ppt/notesSlides/notesSlide55.xml" ContentType="application/vnd.openxmlformats-officedocument.presentationml.notesSlide+xml"/>
  <Override PartName="/ppt/tags/tag21.xml" ContentType="application/vnd.openxmlformats-officedocument.presentationml.tags+xml"/>
  <Override PartName="/ppt/notesSlides/notesSlide56.xml" ContentType="application/vnd.openxmlformats-officedocument.presentationml.notesSlide+xml"/>
  <Override PartName="/ppt/tags/tag22.xml" ContentType="application/vnd.openxmlformats-officedocument.presentationml.tags+xml"/>
  <Override PartName="/ppt/notesSlides/notesSlide57.xml" ContentType="application/vnd.openxmlformats-officedocument.presentationml.notesSlide+xml"/>
  <Override PartName="/ppt/tags/tag23.xml" ContentType="application/vnd.openxmlformats-officedocument.presentationml.tags+xml"/>
  <Override PartName="/ppt/notesSlides/notesSlide58.xml" ContentType="application/vnd.openxmlformats-officedocument.presentationml.notesSlide+xml"/>
  <Override PartName="/ppt/tags/tag24.xml" ContentType="application/vnd.openxmlformats-officedocument.presentationml.tags+xml"/>
  <Override PartName="/ppt/notesSlides/notesSlide59.xml" ContentType="application/vnd.openxmlformats-officedocument.presentationml.notesSlide+xml"/>
  <Override PartName="/ppt/tags/tag25.xml" ContentType="application/vnd.openxmlformats-officedocument.presentationml.tags+xml"/>
  <Override PartName="/ppt/notesSlides/notesSlide60.xml" ContentType="application/vnd.openxmlformats-officedocument.presentationml.notesSlide+xml"/>
  <Override PartName="/ppt/tags/tag26.xml" ContentType="application/vnd.openxmlformats-officedocument.presentationml.tags+xml"/>
  <Override PartName="/ppt/notesSlides/notesSlide61.xml" ContentType="application/vnd.openxmlformats-officedocument.presentationml.notesSlide+xml"/>
  <Override PartName="/ppt/tags/tag27.xml" ContentType="application/vnd.openxmlformats-officedocument.presentationml.tags+xml"/>
  <Override PartName="/ppt/notesSlides/notesSlide62.xml" ContentType="application/vnd.openxmlformats-officedocument.presentationml.notesSlide+xml"/>
  <Override PartName="/ppt/tags/tag28.xml" ContentType="application/vnd.openxmlformats-officedocument.presentationml.tags+xml"/>
  <Override PartName="/ppt/notesSlides/notesSlide63.xml" ContentType="application/vnd.openxmlformats-officedocument.presentationml.notesSlide+xml"/>
  <Override PartName="/ppt/tags/tag29.xml" ContentType="application/vnd.openxmlformats-officedocument.presentationml.tags+xml"/>
  <Override PartName="/ppt/notesSlides/notesSlide64.xml" ContentType="application/vnd.openxmlformats-officedocument.presentationml.notesSlide+xml"/>
  <Override PartName="/ppt/tags/tag30.xml" ContentType="application/vnd.openxmlformats-officedocument.presentationml.tags+xml"/>
  <Override PartName="/ppt/notesSlides/notesSlide65.xml" ContentType="application/vnd.openxmlformats-officedocument.presentationml.notesSlide+xml"/>
  <Override PartName="/ppt/tags/tag31.xml" ContentType="application/vnd.openxmlformats-officedocument.presentationml.tags+xml"/>
  <Override PartName="/ppt/notesSlides/notesSlide66.xml" ContentType="application/vnd.openxmlformats-officedocument.presentationml.notesSlide+xml"/>
  <Override PartName="/ppt/tags/tag32.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33.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34.xml" ContentType="application/vnd.openxmlformats-officedocument.presentationml.tags+xml"/>
  <Override PartName="/ppt/notesSlides/notesSlide88.xml" ContentType="application/vnd.openxmlformats-officedocument.presentationml.notesSlide+xml"/>
  <Override PartName="/ppt/tags/tag35.xml" ContentType="application/vnd.openxmlformats-officedocument.presentationml.tags+xml"/>
  <Override PartName="/ppt/notesSlides/notesSlide89.xml" ContentType="application/vnd.openxmlformats-officedocument.presentationml.notesSlide+xml"/>
  <Override PartName="/ppt/tags/tag36.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37.xml" ContentType="application/vnd.openxmlformats-officedocument.presentationml.tags+xml"/>
  <Override PartName="/ppt/notesSlides/notesSlide92.xml" ContentType="application/vnd.openxmlformats-officedocument.presentationml.notesSlide+xml"/>
  <Override PartName="/ppt/tags/tag38.xml" ContentType="application/vnd.openxmlformats-officedocument.presentationml.tags+xml"/>
  <Override PartName="/ppt/notesSlides/notesSlide93.xml" ContentType="application/vnd.openxmlformats-officedocument.presentationml.notesSlide+xml"/>
  <Override PartName="/ppt/tags/tag39.xml" ContentType="application/vnd.openxmlformats-officedocument.presentationml.tags+xml"/>
  <Override PartName="/ppt/notesSlides/notesSlide94.xml" ContentType="application/vnd.openxmlformats-officedocument.presentationml.notesSlide+xml"/>
  <Override PartName="/ppt/tags/tag40.xml" ContentType="application/vnd.openxmlformats-officedocument.presentationml.tags+xml"/>
  <Override PartName="/ppt/notesSlides/notesSlide95.xml" ContentType="application/vnd.openxmlformats-officedocument.presentationml.notesSlide+xml"/>
  <Override PartName="/ppt/tags/tag41.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42.xml" ContentType="application/vnd.openxmlformats-officedocument.presentationml.tags+xml"/>
  <Override PartName="/ppt/notesSlides/notesSlide98.xml" ContentType="application/vnd.openxmlformats-officedocument.presentationml.notesSlide+xml"/>
  <Override PartName="/ppt/tags/tag43.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44.xml" ContentType="application/vnd.openxmlformats-officedocument.presentationml.tags+xml"/>
  <Override PartName="/ppt/notesSlides/notesSlide101.xml" ContentType="application/vnd.openxmlformats-officedocument.presentationml.notesSlide+xml"/>
  <Override PartName="/ppt/tags/tag45.xml" ContentType="application/vnd.openxmlformats-officedocument.presentationml.tags+xml"/>
  <Override PartName="/ppt/notesSlides/notesSlide102.xml" ContentType="application/vnd.openxmlformats-officedocument.presentationml.notesSlide+xml"/>
  <Override PartName="/ppt/tags/tag46.xml" ContentType="application/vnd.openxmlformats-officedocument.presentationml.tags+xml"/>
  <Override PartName="/ppt/notesSlides/notesSlide103.xml" ContentType="application/vnd.openxmlformats-officedocument.presentationml.notesSlide+xml"/>
  <Override PartName="/ppt/tags/tag47.xml" ContentType="application/vnd.openxmlformats-officedocument.presentationml.tags+xml"/>
  <Override PartName="/ppt/notesSlides/notesSlide104.xml" ContentType="application/vnd.openxmlformats-officedocument.presentationml.notesSlide+xml"/>
  <Override PartName="/ppt/tags/tag48.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tags/tag49.xml" ContentType="application/vnd.openxmlformats-officedocument.presentationml.tags+xml"/>
  <Override PartName="/ppt/notesSlides/notesSlide107.xml" ContentType="application/vnd.openxmlformats-officedocument.presentationml.notesSlide+xml"/>
  <Override PartName="/ppt/tags/tag50.xml" ContentType="application/vnd.openxmlformats-officedocument.presentationml.tags+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tags/tag51.xml" ContentType="application/vnd.openxmlformats-officedocument.presentationml.tags+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tags/tag52.xml" ContentType="application/vnd.openxmlformats-officedocument.presentationml.tags+xml"/>
  <Override PartName="/ppt/notesSlides/notesSlide113.xml" ContentType="application/vnd.openxmlformats-officedocument.presentationml.notesSlide+xml"/>
  <Override PartName="/ppt/tags/tag53.xml" ContentType="application/vnd.openxmlformats-officedocument.presentationml.tags+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tags/tag54.xml" ContentType="application/vnd.openxmlformats-officedocument.presentationml.tags+xml"/>
  <Override PartName="/ppt/notesSlides/notesSlide116.xml" ContentType="application/vnd.openxmlformats-officedocument.presentationml.notesSlide+xml"/>
  <Override PartName="/ppt/tags/tag55.xml" ContentType="application/vnd.openxmlformats-officedocument.presentationml.tags+xml"/>
  <Override PartName="/ppt/notesSlides/notesSlide117.xml" ContentType="application/vnd.openxmlformats-officedocument.presentationml.notesSlide+xml"/>
  <Override PartName="/ppt/tags/tag56.xml" ContentType="application/vnd.openxmlformats-officedocument.presentationml.tags+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tags/tag57.xml" ContentType="application/vnd.openxmlformats-officedocument.presentationml.tags+xml"/>
  <Override PartName="/ppt/notesSlides/notesSlide161.xml" ContentType="application/vnd.openxmlformats-officedocument.presentationml.notesSlide+xml"/>
  <Override PartName="/ppt/tags/tag58.xml" ContentType="application/vnd.openxmlformats-officedocument.presentationml.tags+xml"/>
  <Override PartName="/ppt/notesSlides/notesSlide162.xml" ContentType="application/vnd.openxmlformats-officedocument.presentationml.notesSlide+xml"/>
  <Override PartName="/ppt/tags/tag59.xml" ContentType="application/vnd.openxmlformats-officedocument.presentationml.tags+xml"/>
  <Override PartName="/ppt/notesSlides/notesSlide163.xml" ContentType="application/vnd.openxmlformats-officedocument.presentationml.notesSlide+xml"/>
  <Override PartName="/ppt/tags/tag60.xml" ContentType="application/vnd.openxmlformats-officedocument.presentationml.tags+xml"/>
  <Override PartName="/ppt/notesSlides/notesSlide164.xml" ContentType="application/vnd.openxmlformats-officedocument.presentationml.notesSlide+xml"/>
  <Override PartName="/ppt/tags/tag61.xml" ContentType="application/vnd.openxmlformats-officedocument.presentationml.tags+xml"/>
  <Override PartName="/ppt/notesSlides/notesSlide165.xml" ContentType="application/vnd.openxmlformats-officedocument.presentationml.notesSlide+xml"/>
  <Override PartName="/ppt/tags/tag62.xml" ContentType="application/vnd.openxmlformats-officedocument.presentationml.tags+xml"/>
  <Override PartName="/ppt/notesSlides/notesSlide166.xml" ContentType="application/vnd.openxmlformats-officedocument.presentationml.notesSlide+xml"/>
  <Override PartName="/ppt/tags/tag63.xml" ContentType="application/vnd.openxmlformats-officedocument.presentationml.tags+xml"/>
  <Override PartName="/ppt/notesSlides/notesSlide167.xml" ContentType="application/vnd.openxmlformats-officedocument.presentationml.notesSlide+xml"/>
  <Override PartName="/ppt/tags/tag64.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tags/tag65.xml" ContentType="application/vnd.openxmlformats-officedocument.presentationml.tags+xml"/>
  <Override PartName="/ppt/notesSlides/notesSlide170.xml" ContentType="application/vnd.openxmlformats-officedocument.presentationml.notesSlide+xml"/>
  <Override PartName="/ppt/tags/tag66.xml" ContentType="application/vnd.openxmlformats-officedocument.presentationml.tags+xml"/>
  <Override PartName="/ppt/notesSlides/notesSlide171.xml" ContentType="application/vnd.openxmlformats-officedocument.presentationml.notesSlide+xml"/>
  <Override PartName="/ppt/tags/tag67.xml" ContentType="application/vnd.openxmlformats-officedocument.presentationml.tags+xml"/>
  <Override PartName="/ppt/notesSlides/notesSlide172.xml" ContentType="application/vnd.openxmlformats-officedocument.presentationml.notesSlide+xml"/>
  <Override PartName="/ppt/tags/tag68.xml" ContentType="application/vnd.openxmlformats-officedocument.presentationml.tags+xml"/>
  <Override PartName="/ppt/notesSlides/notesSlide173.xml" ContentType="application/vnd.openxmlformats-officedocument.presentationml.notesSlide+xml"/>
  <Override PartName="/ppt/tags/tag69.xml" ContentType="application/vnd.openxmlformats-officedocument.presentationml.tags+xml"/>
  <Override PartName="/ppt/notesSlides/notesSlide174.xml" ContentType="application/vnd.openxmlformats-officedocument.presentationml.notesSlide+xml"/>
  <Override PartName="/ppt/tags/tag70.xml" ContentType="application/vnd.openxmlformats-officedocument.presentationml.tags+xml"/>
  <Override PartName="/ppt/notesSlides/notesSlide175.xml" ContentType="application/vnd.openxmlformats-officedocument.presentationml.notesSlide+xml"/>
  <Override PartName="/ppt/tags/tag71.xml" ContentType="application/vnd.openxmlformats-officedocument.presentationml.tags+xml"/>
  <Override PartName="/ppt/notesSlides/notesSlide176.xml" ContentType="application/vnd.openxmlformats-officedocument.presentationml.notesSlide+xml"/>
  <Override PartName="/ppt/tags/tag72.xml" ContentType="application/vnd.openxmlformats-officedocument.presentationml.tags+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tags/tag73.xml" ContentType="application/vnd.openxmlformats-officedocument.presentationml.tags+xml"/>
  <Override PartName="/ppt/notesSlides/notesSlide179.xml" ContentType="application/vnd.openxmlformats-officedocument.presentationml.notesSlide+xml"/>
  <Override PartName="/ppt/tags/tag74.xml" ContentType="application/vnd.openxmlformats-officedocument.presentationml.tags+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tags/tag75.xml" ContentType="application/vnd.openxmlformats-officedocument.presentationml.tags+xml"/>
  <Override PartName="/ppt/notesSlides/notesSlide182.xml" ContentType="application/vnd.openxmlformats-officedocument.presentationml.notesSlide+xml"/>
  <Override PartName="/ppt/tags/tag76.xml" ContentType="application/vnd.openxmlformats-officedocument.presentationml.tags+xml"/>
  <Override PartName="/ppt/notesSlides/notesSlide183.xml" ContentType="application/vnd.openxmlformats-officedocument.presentationml.notesSlide+xml"/>
  <Override PartName="/ppt/tags/tag77.xml" ContentType="application/vnd.openxmlformats-officedocument.presentationml.tags+xml"/>
  <Override PartName="/ppt/notesSlides/notesSlide184.xml" ContentType="application/vnd.openxmlformats-officedocument.presentationml.notesSlide+xml"/>
  <Override PartName="/ppt/tags/tag78.xml" ContentType="application/vnd.openxmlformats-officedocument.presentationml.tags+xml"/>
  <Override PartName="/ppt/notesSlides/notesSlide185.xml" ContentType="application/vnd.openxmlformats-officedocument.presentationml.notesSlide+xml"/>
  <Override PartName="/ppt/tags/tag79.xml" ContentType="application/vnd.openxmlformats-officedocument.presentationml.tags+xml"/>
  <Override PartName="/ppt/notesSlides/notesSlide186.xml" ContentType="application/vnd.openxmlformats-officedocument.presentationml.notesSlide+xml"/>
  <Override PartName="/ppt/tags/tag80.xml" ContentType="application/vnd.openxmlformats-officedocument.presentationml.tags+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tags/tag81.xml" ContentType="application/vnd.openxmlformats-officedocument.presentationml.tags+xml"/>
  <Override PartName="/ppt/notesSlides/notesSlide189.xml" ContentType="application/vnd.openxmlformats-officedocument.presentationml.notesSlide+xml"/>
  <Override PartName="/ppt/tags/tag82.xml" ContentType="application/vnd.openxmlformats-officedocument.presentationml.tags+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D9_74DD5B5E.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5"/>
  </p:notesMasterIdLst>
  <p:sldIdLst>
    <p:sldId id="256" r:id="rId2"/>
    <p:sldId id="257" r:id="rId3"/>
    <p:sldId id="258" r:id="rId4"/>
    <p:sldId id="270" r:id="rId5"/>
    <p:sldId id="266" r:id="rId6"/>
    <p:sldId id="260" r:id="rId7"/>
    <p:sldId id="546" r:id="rId8"/>
    <p:sldId id="262" r:id="rId9"/>
    <p:sldId id="477" r:id="rId10"/>
    <p:sldId id="263" r:id="rId11"/>
    <p:sldId id="265" r:id="rId12"/>
    <p:sldId id="264" r:id="rId13"/>
    <p:sldId id="478" r:id="rId14"/>
    <p:sldId id="267" r:id="rId15"/>
    <p:sldId id="268" r:id="rId16"/>
    <p:sldId id="271" r:id="rId17"/>
    <p:sldId id="272" r:id="rId18"/>
    <p:sldId id="304" r:id="rId19"/>
    <p:sldId id="305" r:id="rId20"/>
    <p:sldId id="306" r:id="rId21"/>
    <p:sldId id="308" r:id="rId22"/>
    <p:sldId id="307" r:id="rId23"/>
    <p:sldId id="276" r:id="rId24"/>
    <p:sldId id="277" r:id="rId25"/>
    <p:sldId id="479" r:id="rId26"/>
    <p:sldId id="278" r:id="rId27"/>
    <p:sldId id="279" r:id="rId28"/>
    <p:sldId id="547" r:id="rId29"/>
    <p:sldId id="281" r:id="rId30"/>
    <p:sldId id="282" r:id="rId31"/>
    <p:sldId id="283" r:id="rId32"/>
    <p:sldId id="284" r:id="rId33"/>
    <p:sldId id="291" r:id="rId34"/>
    <p:sldId id="285" r:id="rId35"/>
    <p:sldId id="286" r:id="rId36"/>
    <p:sldId id="287" r:id="rId37"/>
    <p:sldId id="288" r:id="rId38"/>
    <p:sldId id="289" r:id="rId39"/>
    <p:sldId id="486" r:id="rId40"/>
    <p:sldId id="316" r:id="rId41"/>
    <p:sldId id="317" r:id="rId42"/>
    <p:sldId id="480" r:id="rId43"/>
    <p:sldId id="319" r:id="rId44"/>
    <p:sldId id="514" r:id="rId45"/>
    <p:sldId id="481" r:id="rId46"/>
    <p:sldId id="482" r:id="rId47"/>
    <p:sldId id="321" r:id="rId48"/>
    <p:sldId id="483" r:id="rId49"/>
    <p:sldId id="323" r:id="rId50"/>
    <p:sldId id="324" r:id="rId51"/>
    <p:sldId id="325" r:id="rId52"/>
    <p:sldId id="326" r:id="rId53"/>
    <p:sldId id="327" r:id="rId54"/>
    <p:sldId id="328" r:id="rId55"/>
    <p:sldId id="329" r:id="rId56"/>
    <p:sldId id="330" r:id="rId57"/>
    <p:sldId id="331" r:id="rId58"/>
    <p:sldId id="513" r:id="rId59"/>
    <p:sldId id="332" r:id="rId60"/>
    <p:sldId id="333" r:id="rId61"/>
    <p:sldId id="334" r:id="rId62"/>
    <p:sldId id="335" r:id="rId63"/>
    <p:sldId id="336" r:id="rId64"/>
    <p:sldId id="337" r:id="rId65"/>
    <p:sldId id="548" r:id="rId66"/>
    <p:sldId id="338" r:id="rId67"/>
    <p:sldId id="339" r:id="rId68"/>
    <p:sldId id="340" r:id="rId69"/>
    <p:sldId id="341" r:id="rId70"/>
    <p:sldId id="342" r:id="rId71"/>
    <p:sldId id="343" r:id="rId72"/>
    <p:sldId id="344" r:id="rId73"/>
    <p:sldId id="345" r:id="rId74"/>
    <p:sldId id="346" r:id="rId75"/>
    <p:sldId id="348" r:id="rId76"/>
    <p:sldId id="347" r:id="rId77"/>
    <p:sldId id="353" r:id="rId78"/>
    <p:sldId id="354" r:id="rId79"/>
    <p:sldId id="355" r:id="rId80"/>
    <p:sldId id="356" r:id="rId81"/>
    <p:sldId id="357" r:id="rId82"/>
    <p:sldId id="358" r:id="rId83"/>
    <p:sldId id="359" r:id="rId84"/>
    <p:sldId id="370" r:id="rId85"/>
    <p:sldId id="371" r:id="rId86"/>
    <p:sldId id="372" r:id="rId87"/>
    <p:sldId id="360" r:id="rId88"/>
    <p:sldId id="373" r:id="rId89"/>
    <p:sldId id="374" r:id="rId90"/>
    <p:sldId id="362" r:id="rId91"/>
    <p:sldId id="364" r:id="rId92"/>
    <p:sldId id="375" r:id="rId93"/>
    <p:sldId id="367" r:id="rId94"/>
    <p:sldId id="368" r:id="rId95"/>
    <p:sldId id="549" r:id="rId96"/>
    <p:sldId id="550" r:id="rId97"/>
    <p:sldId id="551" r:id="rId98"/>
    <p:sldId id="552" r:id="rId99"/>
    <p:sldId id="553" r:id="rId100"/>
    <p:sldId id="554" r:id="rId101"/>
    <p:sldId id="555" r:id="rId102"/>
    <p:sldId id="556" r:id="rId103"/>
    <p:sldId id="557" r:id="rId104"/>
    <p:sldId id="558" r:id="rId105"/>
    <p:sldId id="559" r:id="rId106"/>
    <p:sldId id="560" r:id="rId107"/>
    <p:sldId id="561" r:id="rId108"/>
    <p:sldId id="562" r:id="rId109"/>
    <p:sldId id="563" r:id="rId110"/>
    <p:sldId id="564" r:id="rId111"/>
    <p:sldId id="565" r:id="rId112"/>
    <p:sldId id="566" r:id="rId113"/>
    <p:sldId id="567" r:id="rId114"/>
    <p:sldId id="568" r:id="rId115"/>
    <p:sldId id="569" r:id="rId116"/>
    <p:sldId id="570" r:id="rId117"/>
    <p:sldId id="269" r:id="rId118"/>
    <p:sldId id="292" r:id="rId119"/>
    <p:sldId id="293" r:id="rId120"/>
    <p:sldId id="296" r:id="rId121"/>
    <p:sldId id="297" r:id="rId122"/>
    <p:sldId id="298" r:id="rId123"/>
    <p:sldId id="294" r:id="rId124"/>
    <p:sldId id="295" r:id="rId125"/>
    <p:sldId id="299" r:id="rId126"/>
    <p:sldId id="300" r:id="rId127"/>
    <p:sldId id="301" r:id="rId128"/>
    <p:sldId id="302" r:id="rId129"/>
    <p:sldId id="303" r:id="rId130"/>
    <p:sldId id="432" r:id="rId131"/>
    <p:sldId id="309" r:id="rId132"/>
    <p:sldId id="311" r:id="rId133"/>
    <p:sldId id="312" r:id="rId134"/>
    <p:sldId id="313" r:id="rId135"/>
    <p:sldId id="314" r:id="rId136"/>
    <p:sldId id="376" r:id="rId137"/>
    <p:sldId id="377" r:id="rId138"/>
    <p:sldId id="378" r:id="rId139"/>
    <p:sldId id="380" r:id="rId140"/>
    <p:sldId id="379" r:id="rId141"/>
    <p:sldId id="381" r:id="rId142"/>
    <p:sldId id="382" r:id="rId143"/>
    <p:sldId id="383" r:id="rId144"/>
    <p:sldId id="384" r:id="rId145"/>
    <p:sldId id="385" r:id="rId146"/>
    <p:sldId id="386" r:id="rId147"/>
    <p:sldId id="516" r:id="rId148"/>
    <p:sldId id="517" r:id="rId149"/>
    <p:sldId id="518" r:id="rId150"/>
    <p:sldId id="519" r:id="rId151"/>
    <p:sldId id="520" r:id="rId152"/>
    <p:sldId id="521" r:id="rId153"/>
    <p:sldId id="405" r:id="rId154"/>
    <p:sldId id="387" r:id="rId155"/>
    <p:sldId id="388" r:id="rId156"/>
    <p:sldId id="522" r:id="rId157"/>
    <p:sldId id="523" r:id="rId158"/>
    <p:sldId id="433" r:id="rId159"/>
    <p:sldId id="434" r:id="rId160"/>
    <p:sldId id="435" r:id="rId161"/>
    <p:sldId id="436" r:id="rId162"/>
    <p:sldId id="437" r:id="rId163"/>
    <p:sldId id="524" r:id="rId164"/>
    <p:sldId id="465" r:id="rId165"/>
    <p:sldId id="471" r:id="rId166"/>
    <p:sldId id="466" r:id="rId167"/>
    <p:sldId id="467" r:id="rId168"/>
    <p:sldId id="468" r:id="rId169"/>
    <p:sldId id="469" r:id="rId170"/>
    <p:sldId id="470" r:id="rId171"/>
    <p:sldId id="472" r:id="rId172"/>
    <p:sldId id="473" r:id="rId173"/>
    <p:sldId id="526" r:id="rId174"/>
    <p:sldId id="474" r:id="rId175"/>
    <p:sldId id="475" r:id="rId176"/>
    <p:sldId id="515" r:id="rId177"/>
    <p:sldId id="439" r:id="rId178"/>
    <p:sldId id="528" r:id="rId179"/>
    <p:sldId id="440" r:id="rId180"/>
    <p:sldId id="460" r:id="rId181"/>
    <p:sldId id="527" r:id="rId182"/>
    <p:sldId id="444" r:id="rId183"/>
    <p:sldId id="441" r:id="rId184"/>
    <p:sldId id="442" r:id="rId185"/>
    <p:sldId id="443" r:id="rId186"/>
    <p:sldId id="529" r:id="rId187"/>
    <p:sldId id="445" r:id="rId188"/>
    <p:sldId id="446" r:id="rId189"/>
    <p:sldId id="461" r:id="rId190"/>
    <p:sldId id="485" r:id="rId191"/>
    <p:sldId id="484" r:id="rId192"/>
    <p:sldId id="462" r:id="rId193"/>
    <p:sldId id="463" r:id="rId194"/>
    <p:sldId id="464" r:id="rId195"/>
    <p:sldId id="476" r:id="rId196"/>
    <p:sldId id="447" r:id="rId197"/>
    <p:sldId id="448" r:id="rId198"/>
    <p:sldId id="449" r:id="rId199"/>
    <p:sldId id="530" r:id="rId200"/>
    <p:sldId id="531" r:id="rId201"/>
    <p:sldId id="532" r:id="rId202"/>
    <p:sldId id="450" r:id="rId203"/>
    <p:sldId id="451" r:id="rId204"/>
    <p:sldId id="452" r:id="rId205"/>
    <p:sldId id="545" r:id="rId206"/>
    <p:sldId id="453" r:id="rId207"/>
    <p:sldId id="454" r:id="rId208"/>
    <p:sldId id="455" r:id="rId209"/>
    <p:sldId id="456" r:id="rId210"/>
    <p:sldId id="543" r:id="rId211"/>
    <p:sldId id="544" r:id="rId212"/>
    <p:sldId id="525" r:id="rId213"/>
    <p:sldId id="533" r:id="rId214"/>
    <p:sldId id="534" r:id="rId215"/>
    <p:sldId id="457" r:id="rId216"/>
    <p:sldId id="458" r:id="rId217"/>
    <p:sldId id="459" r:id="rId218"/>
    <p:sldId id="352" r:id="rId219"/>
    <p:sldId id="488" r:id="rId220"/>
    <p:sldId id="487" r:id="rId221"/>
    <p:sldId id="489" r:id="rId222"/>
    <p:sldId id="490" r:id="rId223"/>
    <p:sldId id="491" r:id="rId224"/>
    <p:sldId id="492" r:id="rId225"/>
    <p:sldId id="493" r:id="rId226"/>
    <p:sldId id="349" r:id="rId227"/>
    <p:sldId id="494" r:id="rId228"/>
    <p:sldId id="495" r:id="rId229"/>
    <p:sldId id="496" r:id="rId230"/>
    <p:sldId id="497" r:id="rId231"/>
    <p:sldId id="498" r:id="rId232"/>
    <p:sldId id="499" r:id="rId233"/>
    <p:sldId id="500" r:id="rId234"/>
    <p:sldId id="501" r:id="rId235"/>
    <p:sldId id="502" r:id="rId236"/>
    <p:sldId id="503" r:id="rId237"/>
    <p:sldId id="504" r:id="rId238"/>
    <p:sldId id="505" r:id="rId239"/>
    <p:sldId id="506" r:id="rId240"/>
    <p:sldId id="507" r:id="rId241"/>
    <p:sldId id="508" r:id="rId242"/>
    <p:sldId id="509" r:id="rId243"/>
    <p:sldId id="510" r:id="rId244"/>
    <p:sldId id="511" r:id="rId245"/>
    <p:sldId id="512" r:id="rId246"/>
    <p:sldId id="350" r:id="rId247"/>
    <p:sldId id="351" r:id="rId248"/>
    <p:sldId id="535" r:id="rId249"/>
    <p:sldId id="536" r:id="rId250"/>
    <p:sldId id="537" r:id="rId251"/>
    <p:sldId id="538" r:id="rId252"/>
    <p:sldId id="539" r:id="rId253"/>
    <p:sldId id="540" r:id="rId254"/>
    <p:sldId id="541" r:id="rId255"/>
    <p:sldId id="542" r:id="rId256"/>
    <p:sldId id="389" r:id="rId257"/>
    <p:sldId id="390" r:id="rId258"/>
    <p:sldId id="391" r:id="rId259"/>
    <p:sldId id="392" r:id="rId260"/>
    <p:sldId id="393" r:id="rId261"/>
    <p:sldId id="394" r:id="rId262"/>
    <p:sldId id="395" r:id="rId263"/>
    <p:sldId id="396" r:id="rId264"/>
    <p:sldId id="398" r:id="rId265"/>
    <p:sldId id="399" r:id="rId266"/>
    <p:sldId id="400" r:id="rId267"/>
    <p:sldId id="401" r:id="rId268"/>
    <p:sldId id="402" r:id="rId269"/>
    <p:sldId id="403" r:id="rId270"/>
    <p:sldId id="404" r:id="rId271"/>
    <p:sldId id="408" r:id="rId272"/>
    <p:sldId id="409" r:id="rId273"/>
    <p:sldId id="410" r:id="rId274"/>
    <p:sldId id="411" r:id="rId275"/>
    <p:sldId id="412" r:id="rId276"/>
    <p:sldId id="413" r:id="rId277"/>
    <p:sldId id="414" r:id="rId278"/>
    <p:sldId id="415" r:id="rId279"/>
    <p:sldId id="416" r:id="rId280"/>
    <p:sldId id="417" r:id="rId281"/>
    <p:sldId id="418" r:id="rId282"/>
    <p:sldId id="419" r:id="rId283"/>
    <p:sldId id="420" r:id="rId284"/>
    <p:sldId id="421" r:id="rId285"/>
    <p:sldId id="422" r:id="rId286"/>
    <p:sldId id="424" r:id="rId287"/>
    <p:sldId id="425" r:id="rId288"/>
    <p:sldId id="426" r:id="rId289"/>
    <p:sldId id="427" r:id="rId290"/>
    <p:sldId id="428" r:id="rId291"/>
    <p:sldId id="429" r:id="rId292"/>
    <p:sldId id="430" r:id="rId293"/>
    <p:sldId id="431" r:id="rId294"/>
  </p:sldIdLst>
  <p:sldSz cx="12192000" cy="6858000"/>
  <p:notesSz cx="6858000" cy="9144000"/>
  <p:custDataLst>
    <p:tags r:id="rId296"/>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546"/>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547"/>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548"/>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Lst>
        </p14:section>
        <p14:section name="Стандартная библиотека" id="{D76DA428-86A2-42CE-99EA-D25B25631D55}">
          <p14:sldIdLst>
            <p14:sldId id="433"/>
            <p14:sldId id="434"/>
            <p14:sldId id="435"/>
            <p14:sldId id="436"/>
            <p14:sldId id="437"/>
            <p14:sldId id="524"/>
            <p14:sldId id="465"/>
            <p14:sldId id="471"/>
            <p14:sldId id="466"/>
            <p14:sldId id="467"/>
            <p14:sldId id="468"/>
            <p14:sldId id="469"/>
            <p14:sldId id="470"/>
            <p14:sldId id="472"/>
            <p14:sldId id="473"/>
            <p14:sldId id="526"/>
            <p14:sldId id="474"/>
            <p14:sldId id="475"/>
            <p14:sldId id="515"/>
            <p14:sldId id="439"/>
            <p14:sldId id="528"/>
            <p14:sldId id="440"/>
            <p14:sldId id="460"/>
            <p14:sldId id="527"/>
            <p14:sldId id="444"/>
            <p14:sldId id="441"/>
            <p14:sldId id="442"/>
            <p14:sldId id="443"/>
            <p14:sldId id="529"/>
            <p14:sldId id="445"/>
            <p14:sldId id="446"/>
            <p14:sldId id="461"/>
            <p14:sldId id="485"/>
            <p14:sldId id="484"/>
            <p14:sldId id="462"/>
            <p14:sldId id="463"/>
            <p14:sldId id="464"/>
            <p14:sldId id="476"/>
            <p14:sldId id="447"/>
            <p14:sldId id="448"/>
            <p14:sldId id="449"/>
            <p14:sldId id="530"/>
            <p14:sldId id="531"/>
            <p14:sldId id="532"/>
            <p14:sldId id="450"/>
            <p14:sldId id="451"/>
            <p14:sldId id="452"/>
            <p14:sldId id="545"/>
            <p14:sldId id="453"/>
            <p14:sldId id="454"/>
            <p14:sldId id="455"/>
            <p14:sldId id="456"/>
            <p14:sldId id="543"/>
            <p14:sldId id="544"/>
            <p14:sldId id="525"/>
            <p14:sldId id="533"/>
            <p14:sldId id="534"/>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535"/>
            <p14:sldId id="536"/>
            <p14:sldId id="537"/>
            <p14:sldId id="538"/>
            <p14:sldId id="539"/>
            <p14:sldId id="540"/>
            <p14:sldId id="541"/>
            <p14:sldId id="542"/>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1" autoAdjust="0"/>
    <p:restoredTop sz="72884" autoAdjust="0"/>
  </p:normalViewPr>
  <p:slideViewPr>
    <p:cSldViewPr>
      <p:cViewPr>
        <p:scale>
          <a:sx n="50" d="100"/>
          <a:sy n="50" d="100"/>
        </p:scale>
        <p:origin x="1911" y="747"/>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theme" Target="theme/theme1.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tags" Target="tags/tag1.xml"/><Relationship Id="rId300" Type="http://schemas.openxmlformats.org/officeDocument/2006/relationships/tableStyles" Target="tableStyle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microsoft.com/office/2018/10/relationships/authors" Target="author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09.02.2024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47.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en.cppreference.com/w/cpp/string/basic_string/getline" TargetMode="External"/><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16</a:t>
            </a:fld>
            <a:endParaRPr lang="ru-RU"/>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177</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179</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184</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17</a:t>
            </a:fld>
            <a:endParaRPr lang="ru-RU"/>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185</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187</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192</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196</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197</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198</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203</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19</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205</a:t>
            </a:fld>
            <a:endParaRPr lang="ru-RU"/>
          </a:p>
        </p:txBody>
      </p:sp>
    </p:spTree>
    <p:extLst>
      <p:ext uri="{BB962C8B-B14F-4D97-AF65-F5344CB8AC3E}">
        <p14:creationId xmlns:p14="http://schemas.microsoft.com/office/powerpoint/2010/main" val="376257726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214</a:t>
            </a:fld>
            <a:endParaRPr lang="ru-RU"/>
          </a:p>
        </p:txBody>
      </p:sp>
    </p:spTree>
    <p:extLst>
      <p:ext uri="{BB962C8B-B14F-4D97-AF65-F5344CB8AC3E}">
        <p14:creationId xmlns:p14="http://schemas.microsoft.com/office/powerpoint/2010/main" val="240322644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215</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216</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219</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354213012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220</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221</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222</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223</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225</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226</a:t>
            </a:fld>
            <a:endParaRPr lang="ru-RU"/>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227</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228</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229</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230</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231</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232</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233</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234</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235</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236</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237</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238</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239</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240</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241</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242</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244</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245</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xfrm>
            <a:off x="381000" y="685800"/>
            <a:ext cx="6096000" cy="3429000"/>
          </a:xfrm>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246</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247</a:t>
            </a:fld>
            <a:endParaRPr lang="ru-RU"/>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248</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249</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250</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253</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Функция </a:t>
            </a:r>
            <a:r>
              <a:rPr lang="ru-RU" dirty="0" err="1">
                <a:solidFill>
                  <a:srgbClr val="EB5757"/>
                </a:solidFill>
                <a:effectLst/>
                <a:latin typeface="SFMono-Regular"/>
              </a:rPr>
              <a:t>Run</a:t>
            </a:r>
            <a:r>
              <a:rPr lang="ru-RU" dirty="0"/>
              <a:t> три раза вызывается с одним и тем же значением </a:t>
            </a:r>
            <a:r>
              <a:rPr lang="ru-RU" dirty="0" err="1">
                <a:solidFill>
                  <a:srgbClr val="EB5757"/>
                </a:solidFill>
                <a:effectLst/>
                <a:latin typeface="SFMono-Regular"/>
              </a:rPr>
              <a:t>time</a:t>
            </a:r>
            <a:r>
              <a:rPr lang="ru-RU" dirty="0"/>
              <a:t>. Однако скорость перемещения после каждого забега уменьшается вдвое. В результате пройденное расстояние будет равно 12\times10 + 6\times10 + 3\times10 = 210. Вот так глобальные переменные неочевидным образом усложняют анализ работы программы.</a:t>
            </a:r>
          </a:p>
        </p:txBody>
      </p:sp>
      <p:sp>
        <p:nvSpPr>
          <p:cNvPr id="4" name="Номер слайда 3"/>
          <p:cNvSpPr>
            <a:spLocks noGrp="1"/>
          </p:cNvSpPr>
          <p:nvPr>
            <p:ph type="sldNum" sz="quarter" idx="5"/>
          </p:nvPr>
        </p:nvSpPr>
        <p:spPr/>
        <p:txBody>
          <a:bodyPr/>
          <a:lstStyle/>
          <a:p>
            <a:fld id="{C72A1285-F988-4153-B7C5-B887A867730D}" type="slidenum">
              <a:rPr lang="ru-RU" smtClean="0"/>
              <a:pPr/>
              <a:t>255</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xfrm>
            <a:off x="381000" y="685800"/>
            <a:ext cx="6096000" cy="3429000"/>
          </a:xfrm>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256</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257</a:t>
            </a:fld>
            <a:endParaRPr lang="ru-RU"/>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xfrm>
            <a:off x="381000" y="685800"/>
            <a:ext cx="6096000" cy="3429000"/>
          </a:xfrm>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258</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xfrm>
            <a:off x="381000" y="685800"/>
            <a:ext cx="6096000" cy="3429000"/>
          </a:xfrm>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259</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xfrm>
            <a:off x="381000" y="685800"/>
            <a:ext cx="6096000" cy="3429000"/>
          </a:xfrm>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260</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xfrm>
            <a:off x="381000" y="685800"/>
            <a:ext cx="6096000" cy="3429000"/>
          </a:xfrm>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261</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262</a:t>
            </a:fld>
            <a:endParaRPr lang="ru-RU"/>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xfrm>
            <a:off x="381000" y="685800"/>
            <a:ext cx="6096000" cy="3429000"/>
          </a:xfrm>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263</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264</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xfrm>
            <a:off x="381000" y="685800"/>
            <a:ext cx="6096000" cy="3429000"/>
          </a:xfrm>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265</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xfrm>
            <a:off x="381000" y="685800"/>
            <a:ext cx="6096000" cy="3429000"/>
          </a:xfrm>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266</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xfrm>
            <a:off x="381000" y="685800"/>
            <a:ext cx="6096000" cy="3429000"/>
          </a:xfrm>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267</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268</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269</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270</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xfrm>
            <a:off x="381000" y="685800"/>
            <a:ext cx="6096000" cy="3429000"/>
          </a:xfrm>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271</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xfrm>
            <a:off x="381000" y="685800"/>
            <a:ext cx="6096000" cy="3429000"/>
          </a:xfrm>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272</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273</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xfrm>
            <a:off x="381000" y="685800"/>
            <a:ext cx="6096000" cy="3429000"/>
          </a:xfrm>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274</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28</a:t>
            </a:fld>
            <a:endParaRPr lang="ru-RU"/>
          </a:p>
        </p:txBody>
      </p:sp>
    </p:spTree>
    <p:extLst>
      <p:ext uri="{BB962C8B-B14F-4D97-AF65-F5344CB8AC3E}">
        <p14:creationId xmlns:p14="http://schemas.microsoft.com/office/powerpoint/2010/main" val="19929499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xfrm>
            <a:off x="381000" y="685800"/>
            <a:ext cx="6096000" cy="3429000"/>
          </a:xfrm>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275</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276</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xfrm>
            <a:off x="381000" y="685800"/>
            <a:ext cx="6096000" cy="3429000"/>
          </a:xfrm>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277</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xfrm>
            <a:off x="381000" y="685800"/>
            <a:ext cx="6096000" cy="3429000"/>
          </a:xfrm>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278</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xfrm>
            <a:off x="381000" y="685800"/>
            <a:ext cx="6096000" cy="3429000"/>
          </a:xfrm>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279</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xfrm>
            <a:off x="381000" y="685800"/>
            <a:ext cx="6096000" cy="3429000"/>
          </a:xfrm>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280</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xfrm>
            <a:off x="381000" y="685800"/>
            <a:ext cx="6096000" cy="3429000"/>
          </a:xfrm>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281</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282</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283</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xfrm>
            <a:off x="381000" y="685800"/>
            <a:ext cx="6096000" cy="3429000"/>
          </a:xfrm>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284</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xfrm>
            <a:off x="381000" y="685800"/>
            <a:ext cx="6096000" cy="3429000"/>
          </a:xfrm>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285</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286</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287</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288</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289</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290</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291</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292</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293</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30</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31</a:t>
            </a:fld>
            <a:endParaRPr lang="ru-RU"/>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xfrm>
            <a:off x="381000" y="685800"/>
            <a:ext cx="6096000" cy="3429000"/>
          </a:xfrm>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32</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xfrm>
            <a:off x="381000" y="685800"/>
            <a:ext cx="6096000" cy="3429000"/>
          </a:xfrm>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34</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xfrm>
            <a:off x="381000" y="685800"/>
            <a:ext cx="6096000" cy="3429000"/>
          </a:xfrm>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35</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xfrm>
            <a:off x="381000" y="685800"/>
            <a:ext cx="6096000" cy="3429000"/>
          </a:xfrm>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47</a:t>
            </a:fld>
            <a:endParaRPr lang="ru-RU"/>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49</a:t>
            </a:fld>
            <a:endParaRPr lang="ru-RU"/>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50</a:t>
            </a:fld>
            <a:endParaRPr lang="ru-RU"/>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51</a:t>
            </a:fld>
            <a:endParaRPr lang="ru-RU"/>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52</a:t>
            </a:fld>
            <a:endParaRPr lang="ru-RU"/>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53</a:t>
            </a:fld>
            <a:endParaRPr lang="ru-RU"/>
          </a:p>
        </p:txBody>
      </p:sp>
      <p:sp>
        <p:nvSpPr>
          <p:cNvPr id="145411" name="Rectangle 2"/>
          <p:cNvSpPr>
            <a:spLocks noGrp="1" noRot="1" noChangeAspect="1" noChangeArrowheads="1" noTextEdit="1"/>
          </p:cNvSpPr>
          <p:nvPr>
            <p:ph type="sldImg"/>
          </p:nvPr>
        </p:nvSpPr>
        <p:spPr>
          <a:xfrm>
            <a:off x="1235075" y="214313"/>
            <a:ext cx="317341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64</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66</a:t>
            </a:fld>
            <a:endParaRPr lang="ru-RU"/>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67</a:t>
            </a:fld>
            <a:endParaRPr lang="ru-RU"/>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9</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69</a:t>
            </a:fld>
            <a:endParaRPr lang="ru-RU"/>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70</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71</a:t>
            </a:fld>
            <a:endParaRPr lang="ru-RU"/>
          </a:p>
        </p:txBody>
      </p:sp>
      <p:sp>
        <p:nvSpPr>
          <p:cNvPr id="155651" name="Rectangle 2"/>
          <p:cNvSpPr>
            <a:spLocks noGrp="1" noRot="1" noChangeAspect="1" noChangeArrowheads="1" noTextEdit="1"/>
          </p:cNvSpPr>
          <p:nvPr>
            <p:ph type="sldImg"/>
          </p:nvPr>
        </p:nvSpPr>
        <p:spPr>
          <a:xfrm>
            <a:off x="363538" y="107950"/>
            <a:ext cx="6096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72</a:t>
            </a:fld>
            <a:endParaRPr lang="ru-RU"/>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73</a:t>
            </a:fld>
            <a:endParaRPr lang="ru-RU"/>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74</a:t>
            </a:fld>
            <a:endParaRPr lang="ru-RU"/>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xfrm>
            <a:off x="381000" y="685800"/>
            <a:ext cx="6096000" cy="3429000"/>
          </a:xfrm>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77</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78</a:t>
            </a:fld>
            <a:endParaRPr lang="ru-RU"/>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xfrm>
            <a:off x="381000" y="685800"/>
            <a:ext cx="6096000" cy="3429000"/>
          </a:xfrm>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79</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xfrm>
            <a:off x="381000" y="685800"/>
            <a:ext cx="6096000" cy="3429000"/>
          </a:xfrm>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80</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10</a:t>
            </a:fld>
            <a:endParaRPr lang="ru-RU"/>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xfrm>
            <a:off x="381000" y="685800"/>
            <a:ext cx="6096000" cy="3429000"/>
          </a:xfrm>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81</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xfrm>
            <a:off x="381000" y="685800"/>
            <a:ext cx="6096000" cy="3429000"/>
          </a:xfrm>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82</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xfrm>
            <a:off x="381000" y="685800"/>
            <a:ext cx="6096000" cy="3429000"/>
          </a:xfrm>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83</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xfrm>
            <a:off x="381000" y="685800"/>
            <a:ext cx="6096000" cy="3429000"/>
          </a:xfrm>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87</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xfrm>
            <a:off x="381000" y="685800"/>
            <a:ext cx="6096000" cy="3429000"/>
          </a:xfrm>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90</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xfrm>
            <a:off x="381000" y="685800"/>
            <a:ext cx="6096000" cy="3429000"/>
          </a:xfrm>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91</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xfrm>
            <a:off x="381000" y="685800"/>
            <a:ext cx="6096000" cy="3429000"/>
          </a:xfrm>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93</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xfrm>
            <a:off x="381000" y="685800"/>
            <a:ext cx="6096000" cy="3429000"/>
          </a:xfrm>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94</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Возможность делать внутри функции что угодно с аргументом, переданным по значению, очень полезна. В следующем примере функция </a:t>
            </a:r>
            <a:r>
              <a:rPr lang="ru-RU" sz="1200" kern="1200" dirty="0" err="1">
                <a:solidFill>
                  <a:schemeClr val="tx1"/>
                </a:solidFill>
                <a:effectLst/>
                <a:latin typeface="+mn-lt"/>
                <a:ea typeface="+mn-ea"/>
                <a:cs typeface="+mn-cs"/>
              </a:rPr>
              <a:t>UnderscoreSpaces</a:t>
            </a:r>
            <a:r>
              <a:rPr lang="ru-RU" dirty="0"/>
              <a:t> заменяет в переданной строке все пробелы на символ подчёркивания. Так как функция принимает строку по значению, манипуляции со строкой внутри функции никак не отражаются на строке </a:t>
            </a:r>
            <a:r>
              <a:rPr lang="ru-RU" sz="1200" kern="1200" dirty="0" err="1">
                <a:solidFill>
                  <a:schemeClr val="tx1"/>
                </a:solidFill>
                <a:effectLst/>
                <a:latin typeface="+mn-lt"/>
                <a:ea typeface="+mn-ea"/>
                <a:cs typeface="+mn-cs"/>
              </a:rPr>
              <a:t>greeting</a:t>
            </a:r>
            <a:r>
              <a:rPr lang="ru-RU" dirty="0"/>
              <a:t> из функции </a:t>
            </a:r>
            <a:r>
              <a:rPr lang="ru-RU" sz="1200" kern="1200" dirty="0" err="1">
                <a:solidFill>
                  <a:schemeClr val="tx1"/>
                </a:solidFill>
                <a:effectLst/>
                <a:latin typeface="+mn-lt"/>
                <a:ea typeface="+mn-ea"/>
                <a:cs typeface="+mn-cs"/>
              </a:rPr>
              <a:t>main</a:t>
            </a:r>
            <a:r>
              <a:rPr lang="ru-RU" dirty="0"/>
              <a:t>.</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102</a:t>
            </a:fld>
            <a:endParaRPr lang="ru-RU"/>
          </a:p>
        </p:txBody>
      </p:sp>
    </p:spTree>
    <p:extLst>
      <p:ext uri="{BB962C8B-B14F-4D97-AF65-F5344CB8AC3E}">
        <p14:creationId xmlns:p14="http://schemas.microsoft.com/office/powerpoint/2010/main" val="75464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Однако иногда может возникнуть необходимость повлиять изнутри вызываемой функции на внешнюю переменную. Например, функция </a:t>
            </a:r>
            <a:r>
              <a:rPr lang="ru-RU" sz="1200" kern="1200" dirty="0" err="1">
                <a:solidFill>
                  <a:schemeClr val="tx1"/>
                </a:solidFill>
                <a:effectLst/>
                <a:latin typeface="+mn-lt"/>
                <a:ea typeface="+mn-ea"/>
                <a:cs typeface="+mn-cs"/>
                <a:hlinkClick r:id="rId3"/>
              </a:rPr>
              <a:t>std</a:t>
            </a:r>
            <a:r>
              <a:rPr lang="ru-RU" sz="1200" kern="1200" dirty="0">
                <a:solidFill>
                  <a:schemeClr val="tx1"/>
                </a:solidFill>
                <a:effectLst/>
                <a:latin typeface="+mn-lt"/>
                <a:ea typeface="+mn-ea"/>
                <a:cs typeface="+mn-cs"/>
                <a:hlinkClick r:id="rId3"/>
              </a:rPr>
              <a:t>::</a:t>
            </a:r>
            <a:r>
              <a:rPr lang="ru-RU" sz="1200" kern="1200" dirty="0" err="1">
                <a:solidFill>
                  <a:schemeClr val="tx1"/>
                </a:solidFill>
                <a:effectLst/>
                <a:latin typeface="+mn-lt"/>
                <a:ea typeface="+mn-ea"/>
                <a:cs typeface="+mn-cs"/>
                <a:hlinkClick r:id="rId3"/>
              </a:rPr>
              <a:t>getline</a:t>
            </a:r>
            <a:r>
              <a:rPr lang="ru-RU" dirty="0"/>
              <a:t> принимает поток, из которого выполняется чтение, и строку, в которую будет записана прочитанная строка.</a:t>
            </a:r>
            <a:endParaRPr lang="en-US" dirty="0"/>
          </a:p>
          <a:p>
            <a:endParaRPr lang="en-US" dirty="0"/>
          </a:p>
          <a:p>
            <a:r>
              <a:rPr lang="ru-RU" dirty="0"/>
              <a:t>Функция </a:t>
            </a:r>
            <a:r>
              <a:rPr lang="ru-RU" sz="1200" kern="1200" dirty="0" err="1">
                <a:solidFill>
                  <a:schemeClr val="tx1"/>
                </a:solidFill>
                <a:effectLst/>
                <a:latin typeface="+mn-lt"/>
                <a:ea typeface="+mn-ea"/>
                <a:cs typeface="+mn-cs"/>
              </a:rPr>
              <a:t>std</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getline</a:t>
            </a:r>
            <a:r>
              <a:rPr lang="ru-RU" dirty="0"/>
              <a:t> использует другой способ передачи аргумента — </a:t>
            </a:r>
            <a:r>
              <a:rPr lang="ru-RU" b="1" dirty="0">
                <a:effectLst/>
              </a:rPr>
              <a:t>передачу по ссылке</a:t>
            </a:r>
            <a:r>
              <a:rPr lang="ru-RU" dirty="0"/>
              <a:t>. Чтобы использовать его, нужно между типом параметра и его именем поставить знак </a:t>
            </a:r>
            <a:r>
              <a:rPr lang="ru-RU" sz="1200" kern="1200" dirty="0">
                <a:solidFill>
                  <a:schemeClr val="tx1"/>
                </a:solidFill>
                <a:effectLst/>
                <a:latin typeface="+mn-lt"/>
                <a:ea typeface="+mn-ea"/>
                <a:cs typeface="+mn-cs"/>
              </a:rPr>
              <a:t>&amp;</a:t>
            </a:r>
            <a:r>
              <a:rPr lang="ru-RU" dirty="0"/>
              <a:t>. В этом случае копия переданной переменной создаваться не будет, и изменение аргумента скажется на значении переменной из вызывающей функции.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103</a:t>
            </a:fld>
            <a:endParaRPr lang="ru-RU"/>
          </a:p>
        </p:txBody>
      </p:sp>
    </p:spTree>
    <p:extLst>
      <p:ext uri="{BB962C8B-B14F-4D97-AF65-F5344CB8AC3E}">
        <p14:creationId xmlns:p14="http://schemas.microsoft.com/office/powerpoint/2010/main" val="243581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11</a:t>
            </a:fld>
            <a:endParaRPr lang="ru-RU"/>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Покажем пользу от передачи по ссылке на примере функции </a:t>
            </a:r>
            <a:r>
              <a:rPr lang="ru-RU" sz="1200" kern="1200" dirty="0" err="1">
                <a:solidFill>
                  <a:schemeClr val="tx1"/>
                </a:solidFill>
                <a:effectLst/>
                <a:latin typeface="+mn-lt"/>
                <a:ea typeface="+mn-ea"/>
                <a:cs typeface="+mn-cs"/>
              </a:rPr>
              <a:t>RemoveSpaces</a:t>
            </a:r>
            <a:r>
              <a:rPr lang="ru-RU" dirty="0"/>
              <a:t>. Она получает ссылку на строку, из которой удаляет все пробельные символы.</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104</a:t>
            </a:fld>
            <a:endParaRPr lang="ru-RU"/>
          </a:p>
        </p:txBody>
      </p:sp>
    </p:spTree>
    <p:extLst>
      <p:ext uri="{BB962C8B-B14F-4D97-AF65-F5344CB8AC3E}">
        <p14:creationId xmlns:p14="http://schemas.microsoft.com/office/powerpoint/2010/main" val="41927367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Аргумент, переданный по ссылке, можно использовать, чтобы вернуть из функции дополнительное значение, помимо основного. Аргумент, который функция принимает по ссылке и использует только для записи, называется </a:t>
            </a:r>
            <a:r>
              <a:rPr lang="ru-RU" b="1" dirty="0">
                <a:effectLst/>
              </a:rPr>
              <a:t>выходным аргументом</a:t>
            </a:r>
            <a:r>
              <a:rPr lang="ru-RU" dirty="0"/>
              <a:t> (</a:t>
            </a:r>
            <a:r>
              <a:rPr lang="ru-RU" dirty="0" err="1"/>
              <a:t>output</a:t>
            </a:r>
            <a:r>
              <a:rPr lang="ru-RU" dirty="0"/>
              <a:t> </a:t>
            </a:r>
            <a:r>
              <a:rPr lang="ru-RU" dirty="0" err="1"/>
              <a:t>argument</a:t>
            </a:r>
            <a:r>
              <a:rPr lang="ru-RU" dirty="0"/>
              <a:t>).</a:t>
            </a:r>
          </a:p>
          <a:p>
            <a:endParaRPr lang="ru-RU" dirty="0"/>
          </a:p>
          <a:p>
            <a:r>
              <a:rPr lang="ru-RU" dirty="0"/>
              <a:t>Если запустить эту программу и ввести число 2, программа выведет обратное ему число — 0.5, так как 0.5 * 2 = 1. Если ввести 0, программа выведет строку </a:t>
            </a:r>
            <a:r>
              <a:rPr lang="ru-RU" dirty="0" err="1"/>
              <a:t>Error</a:t>
            </a:r>
            <a:r>
              <a:rPr lang="ru-RU" dirty="0"/>
              <a:t>, так как не существует числа, которое при умножении на ноль давало бы единицу.</a:t>
            </a:r>
          </a:p>
          <a:p>
            <a:r>
              <a:rPr lang="ru-RU" dirty="0"/>
              <a:t>Важно следить за тем, чтобы в выходной аргумент всегда записывалось значение, если вызывающая сторона его ожидает. Иначе можно получить неактуальное значение или вообще мусор.</a:t>
            </a:r>
          </a:p>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105</a:t>
            </a:fld>
            <a:endParaRPr lang="ru-RU"/>
          </a:p>
        </p:txBody>
      </p:sp>
    </p:spTree>
    <p:extLst>
      <p:ext uri="{BB962C8B-B14F-4D97-AF65-F5344CB8AC3E}">
        <p14:creationId xmlns:p14="http://schemas.microsoft.com/office/powerpoint/2010/main" val="7212382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функции </a:t>
            </a:r>
            <a:r>
              <a:rPr lang="ru-RU" sz="1200" kern="1200" dirty="0" err="1">
                <a:solidFill>
                  <a:schemeClr val="tx1"/>
                </a:solidFill>
                <a:effectLst/>
                <a:latin typeface="+mn-lt"/>
                <a:ea typeface="+mn-ea"/>
                <a:cs typeface="+mn-cs"/>
              </a:rPr>
              <a:t>Invert</a:t>
            </a:r>
            <a:r>
              <a:rPr lang="ru-RU" dirty="0"/>
              <a:t> не изменяется значение параметра </a:t>
            </a:r>
            <a:r>
              <a:rPr lang="ru-RU" sz="1200" kern="1200" dirty="0" err="1">
                <a:solidFill>
                  <a:schemeClr val="tx1"/>
                </a:solidFill>
                <a:effectLst/>
                <a:latin typeface="+mn-lt"/>
                <a:ea typeface="+mn-ea"/>
                <a:cs typeface="+mn-cs"/>
              </a:rPr>
              <a:t>was_error</a:t>
            </a:r>
            <a:r>
              <a:rPr lang="ru-RU" dirty="0"/>
              <a:t>, если в </a:t>
            </a:r>
            <a:r>
              <a:rPr lang="ru-RU" sz="1200" kern="1200" dirty="0" err="1">
                <a:solidFill>
                  <a:schemeClr val="tx1"/>
                </a:solidFill>
                <a:effectLst/>
                <a:latin typeface="+mn-lt"/>
                <a:ea typeface="+mn-ea"/>
                <a:cs typeface="+mn-cs"/>
              </a:rPr>
              <a:t>number</a:t>
            </a:r>
            <a:r>
              <a:rPr lang="ru-RU" dirty="0"/>
              <a:t> было ненулевое значение. Функция </a:t>
            </a:r>
            <a:r>
              <a:rPr lang="ru-RU" sz="1200" kern="1200" dirty="0" err="1">
                <a:solidFill>
                  <a:schemeClr val="tx1"/>
                </a:solidFill>
                <a:effectLst/>
                <a:latin typeface="+mn-lt"/>
                <a:ea typeface="+mn-ea"/>
                <a:cs typeface="+mn-cs"/>
              </a:rPr>
              <a:t>main</a:t>
            </a:r>
            <a:r>
              <a:rPr lang="ru-RU" dirty="0"/>
              <a:t> инициализирует </a:t>
            </a:r>
            <a:r>
              <a:rPr lang="ru-RU" sz="1200" kern="1200" dirty="0" err="1">
                <a:solidFill>
                  <a:schemeClr val="tx1"/>
                </a:solidFill>
                <a:effectLst/>
                <a:latin typeface="+mn-lt"/>
                <a:ea typeface="+mn-ea"/>
                <a:cs typeface="+mn-cs"/>
              </a:rPr>
              <a:t>was_error</a:t>
            </a:r>
            <a:r>
              <a:rPr lang="ru-RU" dirty="0"/>
              <a:t> значением </a:t>
            </a:r>
            <a:r>
              <a:rPr lang="ru-RU" sz="1200" kern="1200" dirty="0" err="1">
                <a:solidFill>
                  <a:schemeClr val="tx1"/>
                </a:solidFill>
                <a:effectLst/>
                <a:latin typeface="+mn-lt"/>
                <a:ea typeface="+mn-ea"/>
                <a:cs typeface="+mn-cs"/>
              </a:rPr>
              <a:t>true</a:t>
            </a:r>
            <a:r>
              <a:rPr lang="ru-RU" dirty="0"/>
              <a:t>. Поэтому после возврата из </a:t>
            </a:r>
            <a:r>
              <a:rPr lang="ru-RU" sz="1200" kern="1200" dirty="0" err="1">
                <a:solidFill>
                  <a:schemeClr val="tx1"/>
                </a:solidFill>
                <a:effectLst/>
                <a:latin typeface="+mn-lt"/>
                <a:ea typeface="+mn-ea"/>
                <a:cs typeface="+mn-cs"/>
              </a:rPr>
              <a:t>Invert</a:t>
            </a:r>
            <a:r>
              <a:rPr lang="ru-RU" dirty="0"/>
              <a:t> в </a:t>
            </a:r>
            <a:r>
              <a:rPr lang="ru-RU" sz="1200" kern="1200" dirty="0" err="1">
                <a:solidFill>
                  <a:schemeClr val="tx1"/>
                </a:solidFill>
                <a:effectLst/>
                <a:latin typeface="+mn-lt"/>
                <a:ea typeface="+mn-ea"/>
                <a:cs typeface="+mn-cs"/>
              </a:rPr>
              <a:t>main</a:t>
            </a:r>
            <a:r>
              <a:rPr lang="ru-RU" dirty="0"/>
              <a:t> в переменной </a:t>
            </a:r>
            <a:r>
              <a:rPr lang="ru-RU" sz="1200" kern="1200" dirty="0" err="1">
                <a:solidFill>
                  <a:schemeClr val="tx1"/>
                </a:solidFill>
                <a:effectLst/>
                <a:latin typeface="+mn-lt"/>
                <a:ea typeface="+mn-ea"/>
                <a:cs typeface="+mn-cs"/>
              </a:rPr>
              <a:t>was_error</a:t>
            </a:r>
            <a:r>
              <a:rPr lang="ru-RU" dirty="0"/>
              <a:t> будет значение </a:t>
            </a:r>
            <a:r>
              <a:rPr lang="ru-RU" sz="1200" kern="1200" dirty="0" err="1">
                <a:solidFill>
                  <a:schemeClr val="tx1"/>
                </a:solidFill>
                <a:effectLst/>
                <a:latin typeface="+mn-lt"/>
                <a:ea typeface="+mn-ea"/>
                <a:cs typeface="+mn-cs"/>
              </a:rPr>
              <a:t>true</a:t>
            </a:r>
            <a:r>
              <a:rPr lang="ru-RU" dirty="0"/>
              <a:t>, и программа напечатает строку </a:t>
            </a:r>
            <a:r>
              <a:rPr lang="ru-RU" sz="1200" kern="1200" dirty="0" err="1">
                <a:solidFill>
                  <a:schemeClr val="tx1"/>
                </a:solidFill>
                <a:effectLst/>
                <a:latin typeface="+mn-lt"/>
                <a:ea typeface="+mn-ea"/>
                <a:cs typeface="+mn-cs"/>
              </a:rPr>
              <a:t>Error</a:t>
            </a:r>
            <a:r>
              <a:rPr lang="ru-RU" dirty="0"/>
              <a:t>. Чтобы исправить ошибку, нужно в </a:t>
            </a:r>
            <a:r>
              <a:rPr lang="ru-RU" sz="1200" kern="1200" dirty="0" err="1">
                <a:solidFill>
                  <a:schemeClr val="tx1"/>
                </a:solidFill>
                <a:effectLst/>
                <a:latin typeface="+mn-lt"/>
                <a:ea typeface="+mn-ea"/>
                <a:cs typeface="+mn-cs"/>
              </a:rPr>
              <a:t>was_error</a:t>
            </a:r>
            <a:r>
              <a:rPr lang="ru-RU" dirty="0"/>
              <a:t> записывать значение </a:t>
            </a:r>
            <a:r>
              <a:rPr lang="ru-RU" sz="1200" kern="1200" dirty="0" err="1">
                <a:solidFill>
                  <a:schemeClr val="tx1"/>
                </a:solidFill>
                <a:effectLst/>
                <a:latin typeface="+mn-lt"/>
                <a:ea typeface="+mn-ea"/>
                <a:cs typeface="+mn-cs"/>
              </a:rPr>
              <a:t>false</a:t>
            </a:r>
            <a:r>
              <a:rPr lang="ru-RU" dirty="0"/>
              <a:t>, если в </a:t>
            </a:r>
            <a:r>
              <a:rPr lang="ru-RU" sz="1200" kern="1200" dirty="0" err="1">
                <a:solidFill>
                  <a:schemeClr val="tx1"/>
                </a:solidFill>
                <a:effectLst/>
                <a:latin typeface="+mn-lt"/>
                <a:ea typeface="+mn-ea"/>
                <a:cs typeface="+mn-cs"/>
              </a:rPr>
              <a:t>number</a:t>
            </a:r>
            <a:r>
              <a:rPr lang="ru-RU" dirty="0"/>
              <a:t> не ноль.</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106</a:t>
            </a:fld>
            <a:endParaRPr lang="ru-RU"/>
          </a:p>
        </p:txBody>
      </p:sp>
    </p:spTree>
    <p:extLst>
      <p:ext uri="{BB962C8B-B14F-4D97-AF65-F5344CB8AC3E}">
        <p14:creationId xmlns:p14="http://schemas.microsoft.com/office/powerpoint/2010/main" val="27281138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 ссылке можно передать только реально существующий объект, такой как переменная или элемент вектора. Временный объект, который образуется в ходе вычислений выражения, передать по ссылке нельзя.</a:t>
            </a:r>
          </a:p>
          <a:p>
            <a:r>
              <a:rPr lang="ru-RU" dirty="0"/>
              <a:t>Нельзя передать константную переменную. Значение константной переменной изменять нельзя, поэтому попытка передать константу в функцию, которая попытается её изменить, завершится ошибкой.</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107</a:t>
            </a:fld>
            <a:endParaRPr lang="ru-RU"/>
          </a:p>
        </p:txBody>
      </p:sp>
    </p:spTree>
    <p:extLst>
      <p:ext uri="{BB962C8B-B14F-4D97-AF65-F5344CB8AC3E}">
        <p14:creationId xmlns:p14="http://schemas.microsoft.com/office/powerpoint/2010/main" val="5766616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передачи параметра по ссылке есть ещё одно полезное качество: так как функция работает с оригинальным объектом, не нужно тратить время процессора и память на создание копии. Это особенно актуально, когда функция принимает строку или вектор. Эти объекты могут содержать много элементов, и их копирование может быть затратным.</a:t>
            </a:r>
          </a:p>
          <a:p>
            <a:endParaRPr lang="ru-RU" dirty="0"/>
          </a:p>
          <a:p>
            <a:r>
              <a:rPr lang="ru-RU" dirty="0"/>
              <a:t>Чтобы не копировать тяжёлый объект в функцию, которая не изменяет его значение, применяется передача по константной ссылке. Внутри функции нельзя изменить значение такого аргумента. Поэтому ограничения, которые были у обычных, </a:t>
            </a:r>
            <a:r>
              <a:rPr lang="ru-RU" dirty="0" err="1"/>
              <a:t>неконстантных</a:t>
            </a:r>
            <a:r>
              <a:rPr lang="ru-RU" dirty="0"/>
              <a:t>, ссылок, здесь отсутствуют.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109</a:t>
            </a:fld>
            <a:endParaRPr lang="ru-RU"/>
          </a:p>
        </p:txBody>
      </p:sp>
    </p:spTree>
    <p:extLst>
      <p:ext uri="{BB962C8B-B14F-4D97-AF65-F5344CB8AC3E}">
        <p14:creationId xmlns:p14="http://schemas.microsoft.com/office/powerpoint/2010/main" val="35163219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Передача аргумента по ссылке, в том числе константной, имеет небольшие накладные расходы. Они становятся заметными, когда передаются простые типы данных: целые и вещественные числа, символы, </a:t>
            </a:r>
            <a:r>
              <a:rPr lang="ru-RU" sz="1200" kern="1200" dirty="0" err="1">
                <a:solidFill>
                  <a:schemeClr val="tx1"/>
                </a:solidFill>
                <a:effectLst/>
                <a:latin typeface="+mn-lt"/>
                <a:ea typeface="+mn-ea"/>
                <a:cs typeface="+mn-cs"/>
              </a:rPr>
              <a:t>bool</a:t>
            </a:r>
            <a:r>
              <a:rPr lang="ru-RU" dirty="0"/>
              <a:t>. Простые типы выгоднее передавать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111</a:t>
            </a:fld>
            <a:endParaRPr lang="ru-RU"/>
          </a:p>
        </p:txBody>
      </p:sp>
    </p:spTree>
    <p:extLst>
      <p:ext uri="{BB962C8B-B14F-4D97-AF65-F5344CB8AC3E}">
        <p14:creationId xmlns:p14="http://schemas.microsoft.com/office/powerpoint/2010/main" val="24240435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effectLst/>
              </a:rPr>
              <a:t>Функция</a:t>
            </a:r>
            <a:r>
              <a:rPr lang="ru-RU" dirty="0"/>
              <a:t> не модифицирует строку, поэтому параметр следует принимать по константной ссылке, чтобы избежать копирования строки.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112</a:t>
            </a:fld>
            <a:endParaRPr lang="ru-RU"/>
          </a:p>
        </p:txBody>
      </p:sp>
    </p:spTree>
    <p:extLst>
      <p:ext uri="{BB962C8B-B14F-4D97-AF65-F5344CB8AC3E}">
        <p14:creationId xmlns:p14="http://schemas.microsoft.com/office/powerpoint/2010/main" val="9798291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должна принять аргумент по значению, так как </a:t>
            </a:r>
            <a:r>
              <a:rPr lang="ru-RU" sz="1200" kern="1200" dirty="0" err="1">
                <a:solidFill>
                  <a:schemeClr val="tx1"/>
                </a:solidFill>
                <a:effectLst/>
                <a:latin typeface="+mn-lt"/>
                <a:ea typeface="+mn-ea"/>
                <a:cs typeface="+mn-cs"/>
              </a:rPr>
              <a:t>int</a:t>
            </a:r>
            <a:r>
              <a:rPr lang="ru-RU" dirty="0"/>
              <a:t> легковесный, а сама функция не меняет аргумент.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113</a:t>
            </a:fld>
            <a:endParaRPr lang="ru-RU"/>
          </a:p>
        </p:txBody>
      </p:sp>
    </p:spTree>
    <p:extLst>
      <p:ext uri="{BB962C8B-B14F-4D97-AF65-F5344CB8AC3E}">
        <p14:creationId xmlns:p14="http://schemas.microsoft.com/office/powerpoint/2010/main" val="21890880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обменять значения переданных переменных, их следует принимать по ссылке.</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114</a:t>
            </a:fld>
            <a:endParaRPr lang="ru-RU"/>
          </a:p>
        </p:txBody>
      </p:sp>
    </p:spTree>
    <p:extLst>
      <p:ext uri="{BB962C8B-B14F-4D97-AF65-F5344CB8AC3E}">
        <p14:creationId xmlns:p14="http://schemas.microsoft.com/office/powerpoint/2010/main" val="23689377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возвращает модуль переданного числа. От неё не ожидается, что аргумент будет изменён. Поэтому его следует принять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115</a:t>
            </a:fld>
            <a:endParaRPr lang="ru-RU"/>
          </a:p>
        </p:txBody>
      </p:sp>
    </p:spTree>
    <p:extLst>
      <p:ext uri="{BB962C8B-B14F-4D97-AF65-F5344CB8AC3E}">
        <p14:creationId xmlns:p14="http://schemas.microsoft.com/office/powerpoint/2010/main" val="19459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13</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 функции ожидается, что она вернёт модифицированную копию строки. Поэтому строку следует принимать по значению, чтобы её модификация не отразилась на переданном значении.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116</a:t>
            </a:fld>
            <a:endParaRPr lang="ru-RU"/>
          </a:p>
        </p:txBody>
      </p:sp>
    </p:spTree>
    <p:extLst>
      <p:ext uri="{BB962C8B-B14F-4D97-AF65-F5344CB8AC3E}">
        <p14:creationId xmlns:p14="http://schemas.microsoft.com/office/powerpoint/2010/main" val="2036806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118</a:t>
            </a:fld>
            <a:endParaRPr lang="ru-RU"/>
          </a:p>
        </p:txBody>
      </p:sp>
      <p:sp>
        <p:nvSpPr>
          <p:cNvPr id="131075" name="Rectangle 2"/>
          <p:cNvSpPr>
            <a:spLocks noGrp="1" noRot="1" noChangeAspect="1" noChangeArrowheads="1" noTextEdit="1"/>
          </p:cNvSpPr>
          <p:nvPr>
            <p:ph type="sldImg"/>
          </p:nvPr>
        </p:nvSpPr>
        <p:spPr>
          <a:xfrm>
            <a:off x="458788" y="500063"/>
            <a:ext cx="43688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124</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126</a:t>
            </a:fld>
            <a:endParaRPr lang="ru-RU"/>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xfrm>
            <a:off x="381000" y="685800"/>
            <a:ext cx="6096000" cy="3429000"/>
          </a:xfrm>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127</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xfrm>
            <a:off x="381000" y="685800"/>
            <a:ext cx="6096000" cy="3429000"/>
          </a:xfrm>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130</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136</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Строковые литералы в C++ хранятся как массивы символов типа </a:t>
            </a:r>
            <a:r>
              <a:rPr lang="ru-RU" dirty="0" err="1"/>
              <a:t>const</a:t>
            </a:r>
            <a:r>
              <a:rPr lang="ru-RU" dirty="0"/>
              <a:t> </a:t>
            </a:r>
            <a:r>
              <a:rPr lang="ru-RU" dirty="0" err="1"/>
              <a:t>char</a:t>
            </a:r>
            <a:r>
              <a:rPr lang="ru-RU" dirty="0"/>
              <a:t>. Каждый символ строки имеет свой собственный индекс в массиве, начиная с 0. </a:t>
            </a:r>
            <a:endParaRPr lang="en-US" dirty="0"/>
          </a:p>
          <a:p>
            <a:r>
              <a:rPr lang="ru-RU" dirty="0"/>
              <a:t>Кроме того, в конце каждой строки добавляется нулевой символ '\0', который указывает на конец строки</a:t>
            </a:r>
            <a:r>
              <a:rPr lang="en-US" dirty="0"/>
              <a:t>.</a:t>
            </a:r>
          </a:p>
          <a:p>
            <a:r>
              <a:rPr lang="ru-RU" dirty="0"/>
              <a:t>Важно отметить, что строковые литералы в C++ являются неизменяемыми, и попытки изменения символов в строковом литерале могут привести к неопределенному поведению. Если вам нужна изменяемая строка, вы можете использовать класс </a:t>
            </a:r>
            <a:r>
              <a:rPr lang="ru-RU" dirty="0" err="1"/>
              <a:t>std</a:t>
            </a:r>
            <a:r>
              <a:rPr lang="ru-RU" dirty="0"/>
              <a:t>::</a:t>
            </a:r>
            <a:r>
              <a:rPr lang="ru-RU" dirty="0" err="1"/>
              <a:t>string</a:t>
            </a:r>
            <a:r>
              <a:rPr lang="ru-RU" dirty="0"/>
              <a:t> из стандартной библиотеки C++.</a:t>
            </a:r>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139</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52573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4585" y="214314"/>
            <a:ext cx="10390716" cy="1462087"/>
          </a:xfrm>
        </p:spPr>
        <p:txBody>
          <a:bodyPr/>
          <a:lstStyle/>
          <a:p>
            <a:r>
              <a:rPr lang="ru-RU"/>
              <a:t>Образец заголовка</a:t>
            </a:r>
          </a:p>
        </p:txBody>
      </p:sp>
      <p:sp>
        <p:nvSpPr>
          <p:cNvPr id="3" name="Таблица 2"/>
          <p:cNvSpPr>
            <a:spLocks noGrp="1"/>
          </p:cNvSpPr>
          <p:nvPr>
            <p:ph type="tbl" idx="1"/>
          </p:nvPr>
        </p:nvSpPr>
        <p:spPr>
          <a:xfrm>
            <a:off x="1576917" y="2017713"/>
            <a:ext cx="10363200" cy="4114800"/>
          </a:xfrm>
        </p:spPr>
        <p:txBody>
          <a:bodyPr>
            <a:normAutofit/>
          </a:bodyPr>
          <a:lstStyle/>
          <a:p>
            <a:pPr lvl="0"/>
            <a:endParaRPr lang="ru-RU" noProof="0"/>
          </a:p>
        </p:txBody>
      </p:sp>
      <p:sp>
        <p:nvSpPr>
          <p:cNvPr id="4" name="Дата 3"/>
          <p:cNvSpPr>
            <a:spLocks noGrp="1"/>
          </p:cNvSpPr>
          <p:nvPr>
            <p:ph type="dt" sz="half" idx="10"/>
          </p:nvPr>
        </p:nvSpPr>
        <p:spPr>
          <a:xfrm>
            <a:off x="1549400" y="6243638"/>
            <a:ext cx="2540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4876800" y="6243638"/>
            <a:ext cx="38608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9389533" y="6243638"/>
            <a:ext cx="2540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234114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09.02.2024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09.02.2024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andbox.org/permlink/1kI9P4seoNjsVbS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3" Type="http://schemas.microsoft.com/office/2018/10/relationships/comments" Target="../comments/modernComment_1D9_74DD5B5E.xml"/><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hyperlink" Target="https://quick-bench.com/q/i29UtpPOU0KqnZz1y9SLl7tWFt4"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www.cplusplus.com/reference/deque/deque/" TargetMode="Externa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hyperlink" Target="https://quick-bench.com/q/W1if_qgPSZ7neHLRNylHrAwpvOs" TargetMode="Externa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andbox.org/permlink/jrEliIk1UDXC39Ef" TargetMode="External"/></Relationships>
</file>

<file path=ppt/slides/_rels/slide200.xml.rels><?xml version="1.0" encoding="UTF-8" standalone="yes"?>
<Relationships xmlns="http://schemas.openxmlformats.org/package/2006/relationships"><Relationship Id="rId3" Type="http://schemas.openxmlformats.org/officeDocument/2006/relationships/hyperlink" Target="https://en.cppreference.com/w/cpp/named_req/OutputIterator" TargetMode="External"/><Relationship Id="rId7" Type="http://schemas.openxmlformats.org/officeDocument/2006/relationships/hyperlink" Target="https://en.cppreference.com/w/cpp/named_req/ContiguousIterator" TargetMode="External"/><Relationship Id="rId2" Type="http://schemas.openxmlformats.org/officeDocument/2006/relationships/hyperlink" Target="https://en.cppreference.com/w/cpp/named_req/InputIterator" TargetMode="External"/><Relationship Id="rId1" Type="http://schemas.openxmlformats.org/officeDocument/2006/relationships/slideLayout" Target="../slideLayouts/slideLayout2.xml"/><Relationship Id="rId6" Type="http://schemas.openxmlformats.org/officeDocument/2006/relationships/hyperlink" Target="https://en.cppreference.com/w/cpp/named_req/RandomAccessIterator" TargetMode="External"/><Relationship Id="rId5" Type="http://schemas.openxmlformats.org/officeDocument/2006/relationships/hyperlink" Target="https://en.cppreference.com/w/cpp/named_req/BidirectionalIterator" TargetMode="External"/><Relationship Id="rId4" Type="http://schemas.openxmlformats.org/officeDocument/2006/relationships/hyperlink" Target="https://en.cppreference.com/w/cpp/named_req/ForwardIterator" TargetMode="External"/></Relationships>
</file>

<file path=ppt/slides/_rels/slide2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hyperlink" Target="https://wandbox.org/permlink/MSu4VTL6jHwk4vfN" TargetMode="External"/><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0.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2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1.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0.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55.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57.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58.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59.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61.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62.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63.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66.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67.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68.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69.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71.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72.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3" Type="http://schemas.openxmlformats.org/officeDocument/2006/relationships/notesSlide" Target="../notesSlides/notesSlide179.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75.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3" Type="http://schemas.openxmlformats.org/officeDocument/2006/relationships/notesSlide" Target="../notesSlides/notesSlide182.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78.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79.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8.xml.rels><?xml version="1.0" encoding="UTF-8" standalone="yes"?>
<Relationships xmlns="http://schemas.openxmlformats.org/package/2006/relationships"><Relationship Id="rId3" Type="http://schemas.openxmlformats.org/officeDocument/2006/relationships/hyperlink" Target="https://en.cppreference.com/w/cpp/types/integ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81.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82.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3" Type="http://schemas.openxmlformats.org/officeDocument/2006/relationships/notesSlide" Target="../notesSlides/notesSlide189.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85.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98.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8.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3.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hyperlink" Target="https://wandbox.org/permlink/OH7svtLrRjT6b2wV" TargetMode="External"/><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2.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a:t>Язык программирования </a:t>
            </a:r>
            <a:r>
              <a:rPr lang="en-US"/>
              <a:t>C++</a:t>
            </a:r>
            <a:endParaRPr lang="ru-RU" dirty="0"/>
          </a:p>
        </p:txBody>
      </p:sp>
      <p:sp>
        <p:nvSpPr>
          <p:cNvPr id="3" name="Подзаголовок 2"/>
          <p:cNvSpPr>
            <a:spLocks noGrp="1"/>
          </p:cNvSpPr>
          <p:nvPr>
            <p:ph type="subTitle" idx="1"/>
          </p:nvPr>
        </p:nvSpPr>
        <p:spPr/>
        <p:txBody>
          <a:bodyPr/>
          <a:lstStyle/>
          <a:p>
            <a:r>
              <a:rPr lang="ru-RU"/>
              <a:t>Лекция 1</a:t>
            </a:r>
            <a:endParaRPr lang="ru-RU" dirty="0"/>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fontScale="92500" lnSpcReduction="10000"/>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 </a:t>
            </a:r>
            <a:r>
              <a:rPr lang="ru-RU" dirty="0"/>
              <a:t>символ </a:t>
            </a:r>
            <a:r>
              <a:rPr lang="en-US" dirty="0"/>
              <a:t>'</a:t>
            </a:r>
            <a:r>
              <a:rPr lang="en-US" dirty="0">
                <a:latin typeface="Courier New" pitchFamily="49" charset="0"/>
              </a:rPr>
              <a:t> </a:t>
            </a:r>
          </a:p>
          <a:p>
            <a:pPr lvl="1" eaLnBrk="1" hangingPunct="1"/>
            <a:r>
              <a:rPr lang="en-US" dirty="0">
                <a:latin typeface="Courier New" pitchFamily="49" charset="0"/>
              </a:rPr>
              <a:t>'\0' </a:t>
            </a:r>
            <a:r>
              <a:rPr lang="en-US" sz="2800" dirty="0"/>
              <a:t>– </a:t>
            </a:r>
            <a:r>
              <a:rPr lang="ru-RU" sz="2800" dirty="0"/>
              <a:t>символ с кодом 0</a:t>
            </a:r>
          </a:p>
          <a:p>
            <a:pPr lvl="1" eaLnBrk="1" hangingPunct="1"/>
            <a:r>
              <a:rPr lang="en-US" dirty="0">
                <a:latin typeface="Courier New" pitchFamily="49" charset="0"/>
              </a:rPr>
              <a:t>‘\n'</a:t>
            </a:r>
            <a:r>
              <a:rPr lang="ru-RU" dirty="0">
                <a:latin typeface="Courier New" pitchFamily="49" charset="0"/>
              </a:rPr>
              <a:t> </a:t>
            </a:r>
            <a:r>
              <a:rPr lang="ru-RU" sz="2800" dirty="0"/>
              <a:t>– символ перевода строки</a:t>
            </a:r>
          </a:p>
          <a:p>
            <a:pPr lvl="1" eaLnBrk="1" hangingPunct="1"/>
            <a:r>
              <a:rPr lang="en-US" dirty="0">
                <a:latin typeface="Courier New" pitchFamily="49" charset="0"/>
              </a:rPr>
              <a:t>'\177'</a:t>
            </a:r>
            <a:r>
              <a:rPr lang="ru-RU" dirty="0">
                <a:latin typeface="Courier New" pitchFamily="49" charset="0"/>
              </a:rPr>
              <a:t> </a:t>
            </a:r>
            <a:r>
              <a:rPr lang="ru-RU" sz="2800" dirty="0"/>
              <a:t>– символ с кодом 127</a:t>
            </a:r>
          </a:p>
          <a:p>
            <a:pPr lvl="1" eaLnBrk="1" hangingPunct="1"/>
            <a:r>
              <a:rPr lang="en-US" dirty="0">
                <a:latin typeface="Courier New" pitchFamily="49" charset="0"/>
              </a:rPr>
              <a:t>'\</a:t>
            </a:r>
            <a:r>
              <a:rPr lang="en-US" dirty="0" err="1">
                <a:latin typeface="Courier New" pitchFamily="49" charset="0"/>
              </a:rPr>
              <a:t>xff</a:t>
            </a:r>
            <a:r>
              <a:rPr lang="en-US" dirty="0">
                <a:latin typeface="Courier New" pitchFamily="49" charset="0"/>
              </a:rPr>
              <a:t>'</a:t>
            </a:r>
            <a:r>
              <a:rPr lang="ru-RU" dirty="0">
                <a:latin typeface="Courier New" pitchFamily="49" charset="0"/>
              </a:rPr>
              <a:t> </a:t>
            </a:r>
            <a:r>
              <a:rPr lang="ru-RU" sz="2800" dirty="0"/>
              <a:t>– символ с кодом 255</a:t>
            </a: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4C2BA-7A86-435E-9B79-70645F8BCF02}"/>
              </a:ext>
            </a:extLst>
          </p:cNvPr>
          <p:cNvSpPr>
            <a:spLocks noGrp="1"/>
          </p:cNvSpPr>
          <p:nvPr>
            <p:ph type="title"/>
          </p:nvPr>
        </p:nvSpPr>
        <p:spPr/>
        <p:txBody>
          <a:bodyPr/>
          <a:lstStyle/>
          <a:p>
            <a:r>
              <a:rPr lang="ru-RU"/>
              <a:t>Передача параметров по значению</a:t>
            </a:r>
            <a:endParaRPr lang="ru-RU" dirty="0"/>
          </a:p>
        </p:txBody>
      </p:sp>
      <p:sp>
        <p:nvSpPr>
          <p:cNvPr id="6" name="Content Placeholder 5">
            <a:extLst>
              <a:ext uri="{FF2B5EF4-FFF2-40B4-BE49-F238E27FC236}">
                <a16:creationId xmlns:a16="http://schemas.microsoft.com/office/drawing/2014/main" id="{40B371F9-C4CC-4ED6-868C-E24FEE82A674}"/>
              </a:ext>
            </a:extLst>
          </p:cNvPr>
          <p:cNvSpPr>
            <a:spLocks noGrp="1"/>
          </p:cNvSpPr>
          <p:nvPr>
            <p:ph idx="1"/>
          </p:nvPr>
        </p:nvSpPr>
        <p:spPr/>
        <p:txBody>
          <a:bodyPr/>
          <a:lstStyle/>
          <a:p>
            <a:r>
              <a:rPr lang="ru-RU" dirty="0"/>
              <a:t>По умолчанию параметры передаются по значению</a:t>
            </a:r>
          </a:p>
          <a:p>
            <a:pPr lvl="1"/>
            <a:r>
              <a:rPr lang="ru-RU" dirty="0"/>
              <a:t>Функция работает со значением выражения</a:t>
            </a:r>
          </a:p>
          <a:p>
            <a:pPr lvl="1"/>
            <a:r>
              <a:rPr lang="ru-RU" dirty="0"/>
              <a:t>Эффект такой же, как если бы функция работал с копией переданного значения</a:t>
            </a:r>
          </a:p>
          <a:p>
            <a:r>
              <a:rPr lang="ru-RU" dirty="0"/>
              <a:t>Изменение параметра внутри функции не сказывается на значении переданного аргумента</a:t>
            </a:r>
          </a:p>
        </p:txBody>
      </p:sp>
    </p:spTree>
    <p:extLst>
      <p:ext uri="{BB962C8B-B14F-4D97-AF65-F5344CB8AC3E}">
        <p14:creationId xmlns:p14="http://schemas.microsoft.com/office/powerpoint/2010/main" val="4434256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DC1695-8747-4FCC-897A-BA26B9D0F819}"/>
              </a:ext>
            </a:extLst>
          </p:cNvPr>
          <p:cNvSpPr/>
          <p:nvPr/>
        </p:nvSpPr>
        <p:spPr>
          <a:xfrm>
            <a:off x="838200" y="2420888"/>
            <a:ext cx="7848872" cy="2862322"/>
          </a:xfrm>
          <a:prstGeom prst="rect">
            <a:avLst/>
          </a:prstGeom>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42</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"param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TryToChangeParam</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"x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5" name="Title 4">
            <a:extLst>
              <a:ext uri="{FF2B5EF4-FFF2-40B4-BE49-F238E27FC236}">
                <a16:creationId xmlns:a16="http://schemas.microsoft.com/office/drawing/2014/main" id="{C64207C9-A60D-4FD1-AC91-DB14D9375586}"/>
              </a:ext>
            </a:extLst>
          </p:cNvPr>
          <p:cNvSpPr>
            <a:spLocks noGrp="1"/>
          </p:cNvSpPr>
          <p:nvPr>
            <p:ph type="title"/>
          </p:nvPr>
        </p:nvSpPr>
        <p:spPr/>
        <p:txBody>
          <a:bodyPr/>
          <a:lstStyle/>
          <a:p>
            <a:r>
              <a:rPr lang="ru-RU" dirty="0"/>
              <a:t>Передача аргумента по значению</a:t>
            </a:r>
          </a:p>
        </p:txBody>
      </p:sp>
      <p:sp>
        <p:nvSpPr>
          <p:cNvPr id="6" name="Rectangle 5">
            <a:extLst>
              <a:ext uri="{FF2B5EF4-FFF2-40B4-BE49-F238E27FC236}">
                <a16:creationId xmlns:a16="http://schemas.microsoft.com/office/drawing/2014/main" id="{9AAFDDB3-27AF-4F15-B8B8-FD791A4D1D93}"/>
              </a:ext>
            </a:extLst>
          </p:cNvPr>
          <p:cNvSpPr/>
          <p:nvPr/>
        </p:nvSpPr>
        <p:spPr>
          <a:xfrm>
            <a:off x="4295800" y="5690244"/>
            <a:ext cx="1242712" cy="646331"/>
          </a:xfrm>
          <a:prstGeom prst="rect">
            <a:avLst/>
          </a:prstGeom>
        </p:spPr>
        <p:txBody>
          <a:bodyPr wrap="none">
            <a:spAutoFit/>
          </a:bodyPr>
          <a:lstStyle/>
          <a:p>
            <a:r>
              <a:rPr lang="de-DE" dirty="0" err="1"/>
              <a:t>param</a:t>
            </a:r>
            <a:r>
              <a:rPr lang="de-DE" dirty="0"/>
              <a:t> = 42</a:t>
            </a:r>
            <a:endParaRPr lang="ru-RU" dirty="0"/>
          </a:p>
          <a:p>
            <a:r>
              <a:rPr lang="de-DE" dirty="0"/>
              <a:t>x = 0</a:t>
            </a:r>
            <a:endParaRPr lang="ru-RU" dirty="0"/>
          </a:p>
        </p:txBody>
      </p:sp>
    </p:spTree>
    <p:extLst>
      <p:ext uri="{BB962C8B-B14F-4D97-AF65-F5344CB8AC3E}">
        <p14:creationId xmlns:p14="http://schemas.microsoft.com/office/powerpoint/2010/main" val="977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4EE748-AFAD-49FB-A26E-38ECC9342620}"/>
              </a:ext>
            </a:extLst>
          </p:cNvPr>
          <p:cNvSpPr/>
          <p:nvPr/>
        </p:nvSpPr>
        <p:spPr>
          <a:xfrm>
            <a:off x="407368" y="548680"/>
            <a:ext cx="11593288" cy="5909310"/>
          </a:xfrm>
          <a:prstGeom prst="rect">
            <a:avLst/>
          </a:prstGeom>
        </p:spPr>
        <p:txBody>
          <a:bodyPr wrap="square">
            <a:spAutoFit/>
          </a:bodyPr>
          <a:lstStyle/>
          <a:p>
            <a:r>
              <a:rPr lang="ru-RU" b="0" dirty="0">
                <a:solidFill>
                  <a:srgbClr val="008000"/>
                </a:solidFill>
                <a:effectLst/>
                <a:latin typeface="Consolas" panose="020B0609020204030204" pitchFamily="49" charset="0"/>
              </a:rPr>
              <a:t>// Заменяет в строке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на символы подчёркивания и возвращает результат.</a:t>
            </a:r>
            <a:endParaRPr lang="ru-RU"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s</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auto</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s)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'_'</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внутри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заменены на подчёркивания.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s;</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Напечатает строку "</a:t>
            </a:r>
            <a:r>
              <a:rPr lang="de-DE" b="0" dirty="0" err="1">
                <a:solidFill>
                  <a:srgbClr val="008000"/>
                </a:solidFill>
                <a:effectLst/>
                <a:latin typeface="Consolas" panose="020B0609020204030204" pitchFamily="49" charset="0"/>
              </a:rPr>
              <a:t>Hello_world</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Переменная </a:t>
            </a:r>
            <a:r>
              <a:rPr lang="de-DE" b="0" dirty="0" err="1">
                <a:solidFill>
                  <a:srgbClr val="008000"/>
                </a:solidFill>
                <a:effectLst/>
                <a:latin typeface="Consolas" panose="020B0609020204030204" pitchFamily="49" charset="0"/>
              </a:rPr>
              <a:t>greeting</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останется без изменения.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assert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769293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B0D95-1148-4B6E-841D-F43321B6DB6E}"/>
              </a:ext>
            </a:extLst>
          </p:cNvPr>
          <p:cNvSpPr/>
          <p:nvPr/>
        </p:nvSpPr>
        <p:spPr>
          <a:xfrm>
            <a:off x="1055440" y="3356992"/>
            <a:ext cx="8016552" cy="230832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getline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 </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содержимое введённой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2BB69626-09F3-40D4-A8CB-7491CA79F275}"/>
              </a:ext>
            </a:extLst>
          </p:cNvPr>
          <p:cNvSpPr>
            <a:spLocks noGrp="1"/>
          </p:cNvSpPr>
          <p:nvPr>
            <p:ph type="title"/>
          </p:nvPr>
        </p:nvSpPr>
        <p:spPr/>
        <p:txBody>
          <a:bodyPr/>
          <a:lstStyle/>
          <a:p>
            <a:r>
              <a:rPr lang="ru-RU" dirty="0"/>
              <a:t>Передача аргумента по ссылке</a:t>
            </a:r>
          </a:p>
        </p:txBody>
      </p:sp>
    </p:spTree>
    <p:extLst>
      <p:ext uri="{BB962C8B-B14F-4D97-AF65-F5344CB8AC3E}">
        <p14:creationId xmlns:p14="http://schemas.microsoft.com/office/powerpoint/2010/main" val="14234535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E811E-7CD4-4102-8D96-B8AE66B66C7F}"/>
              </a:ext>
            </a:extLst>
          </p:cNvPr>
          <p:cNvSpPr/>
          <p:nvPr/>
        </p:nvSpPr>
        <p:spPr>
          <a:xfrm>
            <a:off x="839416" y="139050"/>
            <a:ext cx="10945216" cy="6740307"/>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std</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Удаляет все пробелы из строки.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принимается по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std</a:t>
            </a:r>
            <a:r>
              <a:rPr lang="de-DE" b="1"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string</a:t>
            </a:r>
            <a:r>
              <a:rPr lang="de-DE" b="1" dirty="0">
                <a:solidFill>
                  <a:srgbClr val="0000FF"/>
                </a:solidFill>
                <a:effectLst/>
                <a:latin typeface="Consolas" panose="020B0609020204030204" pitchFamily="49" charset="0"/>
              </a:rPr>
              <a:t>&amp;</a:t>
            </a:r>
            <a:r>
              <a:rPr lang="de-DE" b="1" dirty="0">
                <a:solidFill>
                  <a:srgbClr val="3B3B3B"/>
                </a:solidFill>
                <a:effectLst/>
                <a:latin typeface="Consolas" panose="020B0609020204030204" pitchFamily="49" charset="0"/>
              </a:rPr>
              <a:t> </a:t>
            </a:r>
            <a:r>
              <a:rPr lang="de-DE" b="1"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только </a:t>
            </a:r>
            <a:r>
              <a:rPr lang="ru-RU" b="0" dirty="0" err="1">
                <a:solidFill>
                  <a:srgbClr val="008000"/>
                </a:solidFill>
                <a:effectLst/>
                <a:latin typeface="Consolas" panose="020B0609020204030204" pitchFamily="49" charset="0"/>
              </a:rPr>
              <a:t>непробельные</a:t>
            </a:r>
            <a:r>
              <a:rPr lang="ru-RU" b="0" dirty="0">
                <a:solidFill>
                  <a:srgbClr val="008000"/>
                </a:solidFill>
                <a:effectLst/>
                <a:latin typeface="Consolas" panose="020B0609020204030204" pitchFamily="49" charset="0"/>
              </a:rPr>
              <a:t> символы.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length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символ, только если это не пробел.</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dst_index</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позицию в строке, следующую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за последним скопированным символом.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resize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Отрезаем всё лишнее.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a:p>
            <a:br>
              <a:rPr lang="ru-RU"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How</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are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you</a:t>
            </a:r>
            <a:r>
              <a:rPr lang="de-DE" b="0" dirty="0">
                <a:solidFill>
                  <a:srgbClr val="A31515"/>
                </a:solidFill>
                <a:effectLst/>
                <a:latin typeface="Consolas" panose="020B0609020204030204" pitchFamily="49" charset="0"/>
              </a:rPr>
              <a:t>?"</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text</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строку "</a:t>
            </a:r>
            <a:r>
              <a:rPr lang="de-DE" b="0" dirty="0" err="1">
                <a:solidFill>
                  <a:srgbClr val="008000"/>
                </a:solidFill>
                <a:effectLst/>
                <a:latin typeface="Consolas" panose="020B0609020204030204" pitchFamily="49" charset="0"/>
              </a:rPr>
              <a:t>Hello!Howareyou</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3765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fade">
                                      <p:cBhvr>
                                        <p:cTn id="5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AE19-C817-4038-8E81-6A41B09DF710}"/>
              </a:ext>
            </a:extLst>
          </p:cNvPr>
          <p:cNvSpPr/>
          <p:nvPr/>
        </p:nvSpPr>
        <p:spPr>
          <a:xfrm>
            <a:off x="191344" y="120322"/>
            <a:ext cx="10968880" cy="6740307"/>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число, обратное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то есть 1 /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Произведение числа на обратное ему даёт единицу.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В переменную, переданную в параметре </a:t>
            </a:r>
            <a:r>
              <a:rPr lang="de-DE" b="0" dirty="0" err="1">
                <a:solidFill>
                  <a:srgbClr val="008000"/>
                </a:solidFill>
                <a:effectLst/>
                <a:latin typeface="Consolas" panose="020B0609020204030204" pitchFamily="49" charset="0"/>
              </a:rPr>
              <a:t>was_error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будет записан признак ошибки.</a:t>
            </a:r>
            <a:endParaRPr lang="ru-RU" b="0" dirty="0">
              <a:solidFill>
                <a:srgbClr val="3B3B3B"/>
              </a:solidFill>
              <a:effectLst/>
              <a:latin typeface="Consolas" panose="020B0609020204030204" pitchFamily="49" charset="0"/>
            </a:endParaRPr>
          </a:p>
          <a:p>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1.</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isfinite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проверяет, что аргумент – это</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корректное число </a:t>
            </a:r>
            <a:r>
              <a:rPr lang="de-DE" b="0" dirty="0">
                <a:solidFill>
                  <a:srgbClr val="008000"/>
                </a:solidFill>
                <a:effectLst/>
                <a:latin typeface="Consolas" panose="020B0609020204030204" pitchFamily="49" charset="0"/>
              </a:rPr>
              <a:t>double, </a:t>
            </a:r>
            <a:r>
              <a:rPr lang="ru-RU" b="0" dirty="0">
                <a:solidFill>
                  <a:srgbClr val="008000"/>
                </a:solidFill>
                <a:effectLst/>
                <a:latin typeface="Consolas" panose="020B0609020204030204" pitchFamily="49" charset="0"/>
              </a:rPr>
              <a:t>отличное от </a:t>
            </a:r>
            <a:r>
              <a:rPr lang="de-DE" b="0" dirty="0" err="1">
                <a:solidFill>
                  <a:srgbClr val="008000"/>
                </a:solidFill>
                <a:effectLst/>
                <a:latin typeface="Consolas" panose="020B0609020204030204" pitchFamily="49" charset="0"/>
              </a:rPr>
              <a:t>NaN</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 бесконечности. </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isfinite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0.0</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&gt;&gt;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 </a:t>
            </a:r>
            <a:r>
              <a:rPr lang="de-DE" b="0" dirty="0" err="1">
                <a:solidFill>
                  <a:srgbClr val="AF00DB"/>
                </a:solidFill>
                <a:effectLst/>
                <a:latin typeface="Consolas" panose="020B0609020204030204" pitchFamily="49" charset="0"/>
              </a:rPr>
              <a:t>else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Error"</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636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Effect transition="in" filter="fade">
                                      <p:cBhvr>
                                        <p:cTn id="31" dur="500"/>
                                        <p:tgtEl>
                                          <p:spTgt spid="2">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5" end="15"/>
                                            </p:txEl>
                                          </p:spTgt>
                                        </p:tgtEl>
                                        <p:attrNameLst>
                                          <p:attrName>style.visibility</p:attrName>
                                        </p:attrNameLst>
                                      </p:cBhvr>
                                      <p:to>
                                        <p:strVal val="visible"/>
                                      </p:to>
                                    </p:set>
                                    <p:animEffect transition="in" filter="fade">
                                      <p:cBhvr>
                                        <p:cTn id="36" dur="500"/>
                                        <p:tgtEl>
                                          <p:spTgt spid="2">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500"/>
                                        <p:tgtEl>
                                          <p:spTgt spid="2">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500"/>
                                        <p:tgtEl>
                                          <p:spTgt spid="2">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animEffect transition="in" filter="fade">
                                      <p:cBhvr>
                                        <p:cTn id="47" dur="500"/>
                                        <p:tgtEl>
                                          <p:spTgt spid="2">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animEffect transition="in" filter="fade">
                                      <p:cBhvr>
                                        <p:cTn id="5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5D310-D127-4EEA-BE1F-8539B92623CF}"/>
              </a:ext>
            </a:extLst>
          </p:cNvPr>
          <p:cNvSpPr/>
          <p:nvPr/>
        </p:nvSpPr>
        <p:spPr>
          <a:xfrm>
            <a:off x="695400" y="1772816"/>
            <a:ext cx="11305256" cy="4924425"/>
          </a:xfrm>
          <a:prstGeom prst="rect">
            <a:avLst/>
          </a:prstGeom>
        </p:spPr>
        <p:txBody>
          <a:bodyPr wrap="square">
            <a:spAutoFit/>
          </a:bodyPr>
          <a:lstStyle/>
          <a:p>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0000FF"/>
                </a:solidFill>
                <a:effectLst/>
                <a:latin typeface="Consolas" panose="020B0609020204030204" pitchFamily="49" charset="0"/>
              </a:rPr>
              <a:t>&amp;</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isfinite</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0.0</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&gt;&gt;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 </a:t>
            </a:r>
            <a:r>
              <a:rPr lang="de-DE" sz="1600" b="0" dirty="0" err="1">
                <a:solidFill>
                  <a:srgbClr val="AF00DB"/>
                </a:solidFill>
                <a:effectLst/>
                <a:latin typeface="Consolas" panose="020B0609020204030204" pitchFamily="49" charset="0"/>
              </a:rPr>
              <a:t>else</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Error"</a:t>
            </a:r>
            <a:r>
              <a:rPr lang="de-DE" sz="1600" b="0" dirty="0" err="1">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7C9253E3-C8AA-4562-919C-AC1D10876451}"/>
              </a:ext>
            </a:extLst>
          </p:cNvPr>
          <p:cNvSpPr>
            <a:spLocks noGrp="1"/>
          </p:cNvSpPr>
          <p:nvPr>
            <p:ph type="title"/>
          </p:nvPr>
        </p:nvSpPr>
        <p:spPr/>
        <p:txBody>
          <a:bodyPr/>
          <a:lstStyle/>
          <a:p>
            <a:r>
              <a:rPr lang="ru-RU" dirty="0"/>
              <a:t>Что выведет программа, если ввести 4</a:t>
            </a:r>
            <a:r>
              <a:rPr lang="en-US" dirty="0"/>
              <a:t>?</a:t>
            </a:r>
            <a:endParaRPr lang="ru-RU" dirty="0"/>
          </a:p>
        </p:txBody>
      </p:sp>
    </p:spTree>
    <p:extLst>
      <p:ext uri="{BB962C8B-B14F-4D97-AF65-F5344CB8AC3E}">
        <p14:creationId xmlns:p14="http://schemas.microsoft.com/office/powerpoint/2010/main" val="23922875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12A-1445-4636-AB57-B541D2B10DC3}"/>
              </a:ext>
            </a:extLst>
          </p:cNvPr>
          <p:cNvSpPr>
            <a:spLocks noGrp="1"/>
          </p:cNvSpPr>
          <p:nvPr>
            <p:ph type="title"/>
          </p:nvPr>
        </p:nvSpPr>
        <p:spPr/>
        <p:txBody>
          <a:bodyPr/>
          <a:lstStyle/>
          <a:p>
            <a:r>
              <a:rPr lang="ru-RU" dirty="0"/>
              <a:t>Ограничения параметров по ссылке</a:t>
            </a:r>
          </a:p>
        </p:txBody>
      </p:sp>
      <p:sp>
        <p:nvSpPr>
          <p:cNvPr id="3" name="Content Placeholder 2">
            <a:extLst>
              <a:ext uri="{FF2B5EF4-FFF2-40B4-BE49-F238E27FC236}">
                <a16:creationId xmlns:a16="http://schemas.microsoft.com/office/drawing/2014/main" id="{75185CDC-0113-4892-B514-1E1B58D86217}"/>
              </a:ext>
            </a:extLst>
          </p:cNvPr>
          <p:cNvSpPr>
            <a:spLocks noGrp="1"/>
          </p:cNvSpPr>
          <p:nvPr>
            <p:ph idx="1"/>
          </p:nvPr>
        </p:nvSpPr>
        <p:spPr/>
        <p:txBody>
          <a:bodyPr/>
          <a:lstStyle/>
          <a:p>
            <a:r>
              <a:rPr lang="ru-RU" dirty="0"/>
              <a:t>По ссылке можно передать только реально существующий объект</a:t>
            </a:r>
          </a:p>
          <a:p>
            <a:r>
              <a:rPr lang="ru-RU" dirty="0"/>
              <a:t>Нельзя передать константную переменную. </a:t>
            </a:r>
          </a:p>
        </p:txBody>
      </p:sp>
    </p:spTree>
    <p:extLst>
      <p:ext uri="{BB962C8B-B14F-4D97-AF65-F5344CB8AC3E}">
        <p14:creationId xmlns:p14="http://schemas.microsoft.com/office/powerpoint/2010/main" val="26345898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666E1-2CB4-478A-AF31-143BB5CB5CE4}"/>
              </a:ext>
            </a:extLst>
          </p:cNvPr>
          <p:cNvSpPr/>
          <p:nvPr/>
        </p:nvSpPr>
        <p:spPr>
          <a:xfrm>
            <a:off x="0" y="0"/>
            <a:ext cx="12192000" cy="6986528"/>
          </a:xfrm>
          <a:prstGeom prst="rect">
            <a:avLst/>
          </a:prstGeom>
        </p:spPr>
        <p:txBody>
          <a:bodyPr wrap="square">
            <a:spAutoFit/>
          </a:bodyPr>
          <a:lstStyle/>
          <a:p>
            <a:r>
              <a:rPr lang="de-DE" sz="1600" b="0" dirty="0" err="1">
                <a:solidFill>
                  <a:srgbClr val="0000FF"/>
                </a:solidFill>
                <a:effectLst/>
                <a:latin typeface="Consolas" panose="020B0609020204030204" pitchFamily="49" charset="0"/>
              </a:rPr>
              <a:t>void</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std</a:t>
            </a:r>
            <a:r>
              <a:rPr lang="de-DE" sz="1600" b="1"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string</a:t>
            </a:r>
            <a:r>
              <a:rPr lang="de-DE" sz="1600" b="1" dirty="0">
                <a:solidFill>
                  <a:srgbClr val="0000FF"/>
                </a:solidFill>
                <a:effectLst/>
                <a:latin typeface="Consolas" panose="020B0609020204030204" pitchFamily="49" charset="0"/>
              </a:rPr>
              <a:t>&amp;</a:t>
            </a:r>
            <a:r>
              <a:rPr lang="de-DE" sz="1600" b="1" dirty="0">
                <a:solidFill>
                  <a:srgbClr val="3B3B3B"/>
                </a:solidFill>
                <a:effectLst/>
                <a:latin typeface="Consolas" panose="020B0609020204030204" pitchFamily="49" charset="0"/>
              </a:rPr>
              <a:t> </a:t>
            </a:r>
            <a:r>
              <a:rPr lang="de-DE" sz="1600" b="1" dirty="0" err="1">
                <a:solidFill>
                  <a:srgbClr val="001080"/>
                </a:solidFill>
                <a:effectLst/>
                <a:latin typeface="Consolas" panose="020B0609020204030204" pitchFamily="49" charset="0"/>
              </a:rPr>
              <a:t>str</a:t>
            </a:r>
            <a:r>
              <a:rPr lang="de-DE" sz="1600" b="0" dirty="0">
                <a:solidFill>
                  <a:srgbClr val="3B3B3B"/>
                </a:solidFill>
                <a:effectLst/>
                <a:latin typeface="Consolas" panose="020B0609020204030204" pitchFamily="49" charset="0"/>
              </a:rPr>
              <a:t>)</a:t>
            </a:r>
            <a:r>
              <a:rPr lang="ru-RU" sz="1600" b="0" dirty="0">
                <a:solidFill>
                  <a:srgbClr val="3B3B3B"/>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endParaRPr lang="ru-RU" sz="1600" b="0" dirty="0">
              <a:solidFill>
                <a:srgbClr val="267F99"/>
              </a:solidFill>
              <a:effectLst/>
              <a:latin typeface="Consolas" panose="020B0609020204030204" pitchFamily="49" charset="0"/>
            </a:endParaRPr>
          </a:p>
          <a:p>
            <a:endParaRPr lang="ru-RU" sz="1600" dirty="0">
              <a:solidFill>
                <a:srgbClr val="267F99"/>
              </a:solidFill>
              <a:latin typeface="Consolas" panose="020B0609020204030204" pitchFamily="49" charset="0"/>
            </a:endParaRPr>
          </a:p>
          <a:p>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getline</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How</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are</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you</a:t>
            </a:r>
            <a:r>
              <a:rPr lang="de-DE" sz="1600" b="0" dirty="0">
                <a:solidFill>
                  <a:srgbClr val="A31515"/>
                </a:solidFill>
                <a:effectLst/>
                <a:latin typeface="Consolas" panose="020B0609020204030204" pitchFamily="49" charset="0"/>
              </a:rPr>
              <a:t>?"</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временную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const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err="1">
                <a:solidFill>
                  <a:srgbClr val="A31515"/>
                </a:solidFill>
                <a:effectLst/>
                <a:latin typeface="Consolas" panose="020B0609020204030204" pitchFamily="49" charset="0"/>
              </a:rPr>
              <a:t>world</a:t>
            </a:r>
            <a:r>
              <a:rPr lang="de-DE" sz="1600" b="0" dirty="0">
                <a:solidFill>
                  <a:srgbClr val="A31515"/>
                </a:solidFill>
                <a:effectLst/>
                <a:latin typeface="Consolas" panose="020B0609020204030204" pitchFamily="49" charset="0"/>
              </a:rPr>
              <a: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a:t>
            </a:r>
            <a:r>
              <a:rPr lang="de-DE" sz="1600" b="0" dirty="0" err="1">
                <a:solidFill>
                  <a:srgbClr val="008000"/>
                </a:solidFill>
                <a:effectLst/>
                <a:latin typeface="Consolas" panose="020B0609020204030204" pitchFamily="49" charset="0"/>
              </a:rPr>
              <a:t>const_str</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константная строка. Её нельзя</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передать в функцию, принимающую ссылку на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временный объект.</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Сохраняем строку в переменную </a:t>
            </a:r>
            <a:r>
              <a:rPr lang="de-DE" sz="1600" b="0" dirty="0">
                <a:solidFill>
                  <a:srgbClr val="008000"/>
                </a:solidFill>
                <a:effectLst/>
                <a:latin typeface="Consolas" panose="020B0609020204030204" pitchFamily="49" charset="0"/>
              </a:rPr>
              <a:t>s.</a:t>
            </a:r>
            <a:endParaRPr lang="de-DE" sz="1600" b="0" dirty="0">
              <a:solidFill>
                <a:srgbClr val="3B3B3B"/>
              </a:solidFill>
              <a:effectLst/>
              <a:latin typeface="Consolas" panose="020B0609020204030204" pitchFamily="49" charset="0"/>
            </a:endParaRP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А вот так </a:t>
            </a:r>
            <a:r>
              <a:rPr lang="de-DE" sz="1600" b="0" dirty="0">
                <a:solidFill>
                  <a:srgbClr val="008000"/>
                </a:solidFill>
                <a:effectLst/>
                <a:latin typeface="Consolas" panose="020B0609020204030204" pitchFamily="49" charset="0"/>
              </a:rPr>
              <a:t>OK.</a:t>
            </a:r>
            <a:endParaRPr lang="de-DE" sz="1600" b="0" dirty="0">
              <a:solidFill>
                <a:srgbClr val="3B3B3B"/>
              </a:solidFill>
              <a:effectLst/>
              <a:latin typeface="Consolas" panose="020B0609020204030204" pitchFamily="49" charset="0"/>
            </a:endParaRP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vector</a:t>
            </a:r>
            <a:r>
              <a:rPr lang="de-DE" sz="1600" b="0" dirty="0">
                <a:solidFill>
                  <a:srgbClr val="000000"/>
                </a:solidFill>
                <a:effectLst/>
                <a:latin typeface="Consolas" panose="020B0609020204030204" pitchFamily="49" charset="0"/>
              </a:rPr>
              <a:t>&lt;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000000"/>
                </a:solidFill>
                <a:effectLst/>
                <a:latin typeface="Consolas" panose="020B0609020204030204" pitchFamily="49" charset="0"/>
              </a:rPr>
              <a: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strings</a:t>
            </a:r>
            <a:r>
              <a:rPr lang="de-DE" sz="1600" b="0" dirty="0" err="1">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push_back</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r>
              <a:rPr lang="de-DE" sz="1600" b="0" dirty="0">
                <a:solidFill>
                  <a:srgbClr val="098658"/>
                </a:solidFill>
                <a:effectLst/>
                <a:latin typeface="Consolas" panose="020B0609020204030204" pitchFamily="49" charset="0"/>
              </a:rPr>
              <a:t>0</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Тут тоже всё в порядке. </a:t>
            </a:r>
            <a:r>
              <a:rPr lang="de-DE" sz="1600" b="0" dirty="0" err="1">
                <a:solidFill>
                  <a:srgbClr val="008000"/>
                </a:solidFill>
                <a:effectLst/>
                <a:latin typeface="Consolas" panose="020B0609020204030204" pitchFamily="49" charset="0"/>
              </a:rPr>
              <a:t>strings</a:t>
            </a:r>
            <a:r>
              <a:rPr lang="de-DE" sz="1600" b="0" dirty="0">
                <a:solidFill>
                  <a:srgbClr val="008000"/>
                </a:solidFill>
                <a:effectLst/>
                <a:latin typeface="Consolas" panose="020B0609020204030204" pitchFamily="49" charset="0"/>
              </a:rPr>
              <a:t>[0] — </a:t>
            </a:r>
            <a:r>
              <a:rPr lang="ru-RU" sz="1600" b="0" dirty="0">
                <a:solidFill>
                  <a:srgbClr val="008000"/>
                </a:solidFill>
                <a:effectLst/>
                <a:latin typeface="Consolas" panose="020B0609020204030204" pitchFamily="49" charset="0"/>
              </a:rPr>
              <a:t>строка </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в реально существующем массиве.</a:t>
            </a:r>
            <a:endParaRPr lang="ru-RU" sz="1600" b="0" dirty="0">
              <a:solidFill>
                <a:srgbClr val="3B3B3B"/>
              </a:solidFill>
              <a:effectLst/>
              <a:latin typeface="Consolas" panose="020B0609020204030204" pitchFamily="49" charset="0"/>
            </a:endParaRPr>
          </a:p>
          <a:p>
            <a:r>
              <a:rPr lang="ru-RU"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9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Effect transition="in" filter="fade">
                                      <p:cBhvr>
                                        <p:cTn id="39" dur="500"/>
                                        <p:tgtEl>
                                          <p:spTgt spid="4">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7" end="17"/>
                                            </p:txEl>
                                          </p:spTgt>
                                        </p:tgtEl>
                                        <p:attrNameLst>
                                          <p:attrName>style.visibility</p:attrName>
                                        </p:attrNameLst>
                                      </p:cBhvr>
                                      <p:to>
                                        <p:strVal val="visible"/>
                                      </p:to>
                                    </p:set>
                                    <p:animEffect transition="in" filter="fade">
                                      <p:cBhvr>
                                        <p:cTn id="44" dur="500"/>
                                        <p:tgtEl>
                                          <p:spTgt spid="4">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9" end="19"/>
                                            </p:txEl>
                                          </p:spTgt>
                                        </p:tgtEl>
                                        <p:attrNameLst>
                                          <p:attrName>style.visibility</p:attrName>
                                        </p:attrNameLst>
                                      </p:cBhvr>
                                      <p:to>
                                        <p:strVal val="visible"/>
                                      </p:to>
                                    </p:set>
                                    <p:animEffect transition="in" filter="fade">
                                      <p:cBhvr>
                                        <p:cTn id="50" dur="500"/>
                                        <p:tgtEl>
                                          <p:spTgt spid="4">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animEffect transition="in" filter="fade">
                                      <p:cBhvr>
                                        <p:cTn id="53"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6FFD-0D77-4020-A41D-E71B3A2A5E16}"/>
              </a:ext>
            </a:extLst>
          </p:cNvPr>
          <p:cNvSpPr>
            <a:spLocks noGrp="1"/>
          </p:cNvSpPr>
          <p:nvPr>
            <p:ph type="title"/>
          </p:nvPr>
        </p:nvSpPr>
        <p:spPr/>
        <p:txBody>
          <a:bodyPr/>
          <a:lstStyle/>
          <a:p>
            <a:r>
              <a:rPr lang="ru-RU" dirty="0"/>
              <a:t>Передача по константной ссылке</a:t>
            </a:r>
          </a:p>
        </p:txBody>
      </p:sp>
      <p:sp>
        <p:nvSpPr>
          <p:cNvPr id="3" name="Content Placeholder 2">
            <a:extLst>
              <a:ext uri="{FF2B5EF4-FFF2-40B4-BE49-F238E27FC236}">
                <a16:creationId xmlns:a16="http://schemas.microsoft.com/office/drawing/2014/main" id="{DDDCEB66-F7D3-4916-8C01-C8DB299A882C}"/>
              </a:ext>
            </a:extLst>
          </p:cNvPr>
          <p:cNvSpPr>
            <a:spLocks noGrp="1"/>
          </p:cNvSpPr>
          <p:nvPr>
            <p:ph idx="1"/>
          </p:nvPr>
        </p:nvSpPr>
        <p:spPr/>
        <p:txBody>
          <a:bodyPr/>
          <a:lstStyle/>
          <a:p>
            <a:r>
              <a:rPr lang="ru-RU" dirty="0"/>
              <a:t>Если объект тяжёлый, то передача по ссылке экономит память и/или время процессора</a:t>
            </a:r>
          </a:p>
          <a:p>
            <a:r>
              <a:rPr lang="ru-RU" dirty="0"/>
              <a:t>Если функция не меняет тяжёлый объект, его следует передать по константной ссылке</a:t>
            </a:r>
          </a:p>
        </p:txBody>
      </p:sp>
    </p:spTree>
    <p:extLst>
      <p:ext uri="{BB962C8B-B14F-4D97-AF65-F5344CB8AC3E}">
        <p14:creationId xmlns:p14="http://schemas.microsoft.com/office/powerpoint/2010/main" val="336461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defRPr/>
            </a:pPr>
            <a:r>
              <a:rPr lang="ru-RU"/>
              <a:t>Строковые константы (строковые литералы)</a:t>
            </a:r>
          </a:p>
        </p:txBody>
      </p:sp>
      <p:sp>
        <p:nvSpPr>
          <p:cNvPr id="14339" name="Rectangle 3"/>
          <p:cNvSpPr>
            <a:spLocks noGrp="1" noChangeArrowheads="1"/>
          </p:cNvSpPr>
          <p:nvPr>
            <p:ph idx="1"/>
          </p:nvPr>
        </p:nvSpPr>
        <p:spPr/>
        <p:txBody>
          <a:bodyPr>
            <a:normAutofit/>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1095F-FDB1-49F0-84B2-EF0FC9F2ADE6}"/>
              </a:ext>
            </a:extLst>
          </p:cNvPr>
          <p:cNvSpPr>
            <a:spLocks noGrp="1"/>
          </p:cNvSpPr>
          <p:nvPr>
            <p:ph type="title"/>
          </p:nvPr>
        </p:nvSpPr>
        <p:spPr/>
        <p:txBody>
          <a:bodyPr/>
          <a:lstStyle/>
          <a:p>
            <a:r>
              <a:rPr lang="ru-RU" dirty="0"/>
              <a:t>Передача по константной ссылке</a:t>
            </a:r>
          </a:p>
        </p:txBody>
      </p:sp>
      <p:sp>
        <p:nvSpPr>
          <p:cNvPr id="5" name="Rectangle 4">
            <a:extLst>
              <a:ext uri="{FF2B5EF4-FFF2-40B4-BE49-F238E27FC236}">
                <a16:creationId xmlns:a16="http://schemas.microsoft.com/office/drawing/2014/main" id="{4A5BDCCB-FD7A-406E-9723-795E0A7623E9}"/>
              </a:ext>
            </a:extLst>
          </p:cNvPr>
          <p:cNvSpPr/>
          <p:nvPr/>
        </p:nvSpPr>
        <p:spPr>
          <a:xfrm>
            <a:off x="983432" y="1916831"/>
            <a:ext cx="10729192" cy="4801314"/>
          </a:xfrm>
          <a:prstGeom prst="rect">
            <a:avLst/>
          </a:prstGeom>
        </p:spPr>
        <p:txBody>
          <a:bodyPr wrap="square">
            <a:spAutoFit/>
          </a:bodyPr>
          <a:lstStyle/>
          <a:p>
            <a:r>
              <a:rPr lang="ru-RU" b="0" dirty="0">
                <a:solidFill>
                  <a:srgbClr val="008000"/>
                </a:solidFill>
                <a:effectLst/>
                <a:latin typeface="Consolas" panose="020B0609020204030204" pitchFamily="49" charset="0"/>
              </a:rPr>
              <a:t>// Выводит строку, обрамлённую кавычками.</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передан по константной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PrintQuoted</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может работать и с временным объектом.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функцию можно передать и константную переменную.</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888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A6EC-0122-4D11-B0CF-A76B6B5DA638}"/>
              </a:ext>
            </a:extLst>
          </p:cNvPr>
          <p:cNvSpPr>
            <a:spLocks noGrp="1"/>
          </p:cNvSpPr>
          <p:nvPr>
            <p:ph type="title"/>
          </p:nvPr>
        </p:nvSpPr>
        <p:spPr/>
        <p:txBody>
          <a:bodyPr/>
          <a:lstStyle/>
          <a:p>
            <a:r>
              <a:rPr lang="ru-RU" dirty="0"/>
              <a:t>Простые типы передавайте по значению</a:t>
            </a:r>
          </a:p>
        </p:txBody>
      </p:sp>
      <p:sp>
        <p:nvSpPr>
          <p:cNvPr id="4" name="Rectangle 3">
            <a:extLst>
              <a:ext uri="{FF2B5EF4-FFF2-40B4-BE49-F238E27FC236}">
                <a16:creationId xmlns:a16="http://schemas.microsoft.com/office/drawing/2014/main" id="{87720986-C129-4321-9AA0-0DF602114BBC}"/>
              </a:ext>
            </a:extLst>
          </p:cNvPr>
          <p:cNvSpPr/>
          <p:nvPr/>
        </p:nvSpPr>
        <p:spPr>
          <a:xfrm>
            <a:off x="838200" y="2276872"/>
            <a:ext cx="10515600" cy="1754326"/>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среднее значение между x и y.</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double</a:t>
            </a:r>
            <a:r>
              <a:rPr lang="ru-RU" b="0" dirty="0">
                <a:solidFill>
                  <a:srgbClr val="008000"/>
                </a:solidFill>
                <a:effectLst/>
                <a:latin typeface="Consolas" panose="020B0609020204030204" pitchFamily="49" charset="0"/>
              </a:rPr>
              <a:t> — простой тип данных, поэтому выгоднее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передать его по значению, а не по константной ссылке.</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Middle</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x</a:t>
            </a:r>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0.5</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1554888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379-9D8C-449A-B91C-FF73F43A2942}"/>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14DC534C-E74A-42C9-B1BE-2E04850B4780}"/>
              </a:ext>
            </a:extLst>
          </p:cNvPr>
          <p:cNvSpPr/>
          <p:nvPr/>
        </p:nvSpPr>
        <p:spPr>
          <a:xfrm>
            <a:off x="983432" y="2348879"/>
            <a:ext cx="8160568" cy="2862322"/>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количество пробелов в строке </a:t>
            </a:r>
            <a:r>
              <a:rPr lang="de-DE" b="0" dirty="0" err="1">
                <a:solidFill>
                  <a:srgbClr val="008000"/>
                </a:solidFill>
                <a:effectLst/>
                <a:latin typeface="Consolas" panose="020B0609020204030204" pitchFamily="49" charset="0"/>
              </a:rPr>
              <a:t>str.</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CountSpaces</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24274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1ED-5A5D-4B08-8DA4-B4F68CF607AF}"/>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4" name="Rectangle 3">
            <a:extLst>
              <a:ext uri="{FF2B5EF4-FFF2-40B4-BE49-F238E27FC236}">
                <a16:creationId xmlns:a16="http://schemas.microsoft.com/office/drawing/2014/main" id="{C7814C00-52FC-473A-B002-5644E96A8266}"/>
              </a:ext>
            </a:extLst>
          </p:cNvPr>
          <p:cNvSpPr/>
          <p:nvPr/>
        </p:nvSpPr>
        <p:spPr>
          <a:xfrm>
            <a:off x="838200" y="2132856"/>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int</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418313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C19-9805-42AA-8EDE-F325FF21A9D1}"/>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E1886607-BD94-4B58-A746-4098F84FC1AF}"/>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12862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938-3B4F-450A-95CF-0CD0C7CEA543}"/>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76FA2582-4CA5-44DB-B658-23C0826B3799}"/>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9366121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8C14-B02E-49F4-AE23-F03D12B6692E}"/>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5277C12D-A980-4684-944A-D8C56AECDC43}"/>
              </a:ext>
            </a:extLst>
          </p:cNvPr>
          <p:cNvSpPr/>
          <p:nvPr/>
        </p:nvSpPr>
        <p:spPr>
          <a:xfrm>
            <a:off x="838200" y="1690688"/>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23238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2357"/>
            <a:ext cx="9144000" cy="3052118"/>
          </a:xfrm>
          <a:prstGeom prst="rect">
            <a:avLst/>
          </a:prstGeom>
        </p:spPr>
        <p:txBody>
          <a:bodyPr wrap="square">
            <a:spAutoFit/>
          </a:bodyPr>
          <a:lstStyle/>
          <a:p>
            <a:pPr defTabSz="493713">
              <a:lnSpc>
                <a:spcPct val="115000"/>
              </a:lnSpc>
              <a:tabLst>
                <a:tab pos="506413" algn="l"/>
              </a:tabLst>
            </a:pPr>
            <a:r>
              <a:rPr lang="ru-RU" sz="1600" dirty="0">
                <a:solidFill>
                  <a:srgbClr val="008000"/>
                </a:solidFill>
                <a:latin typeface="Consolas"/>
                <a:ea typeface="Calibri"/>
                <a:cs typeface="Times New Roman"/>
              </a:rPr>
              <a:t>// Структура </a:t>
            </a:r>
            <a:r>
              <a:rPr lang="ru-RU" sz="1600" dirty="0" err="1">
                <a:solidFill>
                  <a:srgbClr val="008000"/>
                </a:solidFill>
                <a:latin typeface="Consolas"/>
                <a:ea typeface="Calibri"/>
                <a:cs typeface="Times New Roman"/>
              </a:rPr>
              <a:t>Point</a:t>
            </a:r>
            <a:r>
              <a:rPr lang="ru-RU" sz="1600" dirty="0">
                <a:solidFill>
                  <a:srgbClr val="008000"/>
                </a:solidFill>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x;</a:t>
            </a:r>
          </a:p>
          <a:p>
            <a:pPr defTabSz="493713">
              <a:lnSpc>
                <a:spcPct val="115000"/>
              </a:lnSpc>
              <a:tabLst>
                <a:tab pos="506413" algn="l"/>
              </a:tabLst>
            </a:pPr>
            <a:r>
              <a:rPr lang="en-US" sz="1600" dirty="0">
                <a:solidFill>
                  <a:srgbClr val="0000FF"/>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 </a:t>
            </a:r>
            <a:endParaRPr lang="ru-RU" sz="1600" dirty="0">
              <a:ea typeface="Calibri"/>
              <a:cs typeface="Times New Roman"/>
            </a:endParaRPr>
          </a:p>
          <a:p>
            <a:pPr defTabSz="493713">
              <a:lnSpc>
                <a:spcPct val="115000"/>
              </a:lnSpc>
              <a:tabLst>
                <a:tab pos="506413" algn="l"/>
              </a:tabLst>
            </a:pPr>
            <a:r>
              <a:rPr lang="ru-RU" sz="1600" dirty="0">
                <a:solidFill>
                  <a:srgbClr val="008000"/>
                </a:solidFill>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err="1">
                <a:solidFill>
                  <a:srgbClr val="000080"/>
                </a:solidFill>
                <a:latin typeface="Consolas"/>
                <a:ea typeface="Calibri"/>
                <a:cs typeface="Times New Roman"/>
              </a:rPr>
              <a:t>globalPoint</a:t>
            </a:r>
            <a:r>
              <a:rPr lang="ru-RU" sz="1600" dirty="0">
                <a:solidFill>
                  <a:srgbClr val="000000"/>
                </a:solidFill>
                <a:latin typeface="Consolas"/>
                <a:ea typeface="Calibri"/>
                <a:cs typeface="Times New Roman"/>
              </a:rPr>
              <a:t>;</a:t>
            </a:r>
            <a:endParaRPr lang="en-US" sz="1600" dirty="0">
              <a:solidFill>
                <a:srgbClr val="000000"/>
              </a:solidFill>
              <a:latin typeface="Consolas"/>
              <a:ea typeface="Calibri"/>
              <a:cs typeface="Times New Roman"/>
            </a:endParaRPr>
          </a:p>
          <a:p>
            <a:pPr>
              <a:lnSpc>
                <a:spcPct val="115000"/>
              </a:lnSpc>
              <a:tabLst>
                <a:tab pos="506413" algn="l"/>
              </a:tabLst>
            </a:pPr>
            <a:r>
              <a:rPr lang="ru-RU" sz="1600" dirty="0">
                <a:solidFill>
                  <a:srgbClr val="000000"/>
                </a:solidFill>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26CDB-5D93-457A-98CB-3F92C38B33D0}"/>
              </a:ext>
            </a:extLst>
          </p:cNvPr>
          <p:cNvPicPr>
            <a:picLocks noChangeAspect="1"/>
          </p:cNvPicPr>
          <p:nvPr/>
        </p:nvPicPr>
        <p:blipFill>
          <a:blip r:embed="rId2"/>
          <a:stretch>
            <a:fillRect/>
          </a:stretch>
        </p:blipFill>
        <p:spPr>
          <a:xfrm>
            <a:off x="9480376" y="849921"/>
            <a:ext cx="2524143" cy="2571769"/>
          </a:xfrm>
          <a:prstGeom prst="rect">
            <a:avLst/>
          </a:prstGeom>
        </p:spPr>
      </p:pic>
      <p:sp>
        <p:nvSpPr>
          <p:cNvPr id="2" name="Прямоугольник 1"/>
          <p:cNvSpPr/>
          <p:nvPr/>
        </p:nvSpPr>
        <p:spPr>
          <a:xfrm>
            <a:off x="152400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1524000" y="0"/>
            <a:ext cx="8856984" cy="6750374"/>
          </a:xfrm>
          <a:prstGeom prst="rect">
            <a:avLst/>
          </a:prstGeom>
        </p:spPr>
        <p:txBody>
          <a:bodyPr wrap="square">
            <a:spAutoFit/>
          </a:bodyPr>
          <a:lstStyle/>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&lt;string&gt;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err="1">
                <a:solidFill>
                  <a:srgbClr val="0000FF"/>
                </a:solidFill>
                <a:latin typeface="Consolas"/>
                <a:ea typeface="Calibri"/>
                <a:cs typeface="Times New Roman"/>
              </a:rPr>
              <a:t>int</a:t>
            </a:r>
            <a:r>
              <a:rPr lang="en-US" sz="1300" dirty="0">
                <a:solidFill>
                  <a:srgbClr val="000000"/>
                </a:solidFill>
                <a:latin typeface="Consolas"/>
                <a:ea typeface="Calibri"/>
                <a:cs typeface="Times New Roman"/>
              </a:rPr>
              <a:t> </a:t>
            </a:r>
            <a:r>
              <a:rPr lang="en-US" sz="1300" i="1" dirty="0">
                <a:solidFill>
                  <a:srgbClr val="880000"/>
                </a:solidFill>
                <a:latin typeface="Consolas"/>
                <a:ea typeface="Calibri"/>
                <a:cs typeface="Times New Roman"/>
              </a:rPr>
              <a:t>main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letterA</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'A'</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eol</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filePath</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Либо использовать</a:t>
            </a:r>
            <a:r>
              <a:rPr lang="en-US" sz="1300" dirty="0">
                <a:solidFill>
                  <a:srgbClr val="008000"/>
                </a:solidFill>
                <a:latin typeface="Consolas"/>
                <a:ea typeface="Calibri"/>
                <a:cs typeface="Times New Roman"/>
              </a:rPr>
              <a:t> raw string literals</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a:solidFill>
                  <a:srgbClr val="000080"/>
                </a:solidFill>
                <a:latin typeface="Consolas"/>
                <a:ea typeface="Calibri"/>
                <a:cs typeface="Times New Roman"/>
              </a:rPr>
              <a:t>filePath1</a:t>
            </a:r>
            <a:r>
              <a:rPr lang="en-US" sz="1300" dirty="0">
                <a:solidFill>
                  <a:srgbClr val="000000"/>
                </a:solidFill>
                <a:latin typeface="Consolas"/>
                <a:ea typeface="Calibri"/>
                <a:cs typeface="Times New Roman"/>
              </a:rPr>
              <a:t> = </a:t>
            </a:r>
            <a:r>
              <a:rPr lang="en-US" sz="1300" i="1" dirty="0">
                <a:solidFill>
                  <a:srgbClr val="000080"/>
                </a:solidFill>
                <a:latin typeface="Consolas"/>
                <a:ea typeface="Calibri"/>
                <a:cs typeface="Times New Roman"/>
              </a:rPr>
              <a:t>R</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multiLineString</a:t>
            </a: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"&lt;html&gt;\n"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"\t&lt;body&gt;\n"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"\t\t&lt;p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;\"&gt;&lt;/p&gt;"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При помощи </a:t>
            </a:r>
            <a:r>
              <a:rPr lang="ru-RU" sz="1300" dirty="0" err="1">
                <a:solidFill>
                  <a:srgbClr val="008000"/>
                </a:solidFill>
                <a:latin typeface="Consolas"/>
                <a:ea typeface="Calibri"/>
                <a:cs typeface="Times New Roman"/>
              </a:rPr>
              <a:t>raw</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string</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literal</a:t>
            </a:r>
            <a:r>
              <a:rPr lang="ru-RU" sz="1300" dirty="0">
                <a:solidFill>
                  <a:srgbClr val="008000"/>
                </a:solidFill>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htmlPage</a:t>
            </a:r>
            <a:r>
              <a:rPr lang="en-US" sz="1300" dirty="0">
                <a:solidFill>
                  <a:srgbClr val="000000"/>
                </a:solidFill>
                <a:latin typeface="Consolas"/>
                <a:ea typeface="Calibri"/>
                <a:cs typeface="Times New Roman"/>
              </a:rPr>
              <a:t> = </a:t>
            </a:r>
            <a:r>
              <a:rPr lang="en-US" sz="1300" i="1" dirty="0" err="1">
                <a:solidFill>
                  <a:srgbClr val="000080"/>
                </a:solidFill>
                <a:latin typeface="Consolas"/>
                <a:ea typeface="Calibri"/>
                <a:cs typeface="Times New Roman"/>
              </a:rPr>
              <a:t>R</a:t>
            </a:r>
            <a:r>
              <a:rPr lang="en-US" sz="1300" dirty="0" err="1">
                <a:solidFill>
                  <a:srgbClr val="A31515"/>
                </a:solidFill>
                <a:latin typeface="Consolas"/>
                <a:ea typeface="Calibri"/>
                <a:cs typeface="Times New Roman"/>
              </a:rPr>
              <a:t>"marker</a:t>
            </a:r>
            <a:r>
              <a:rPr lang="en-US" sz="1300" dirty="0">
                <a:solidFill>
                  <a:srgbClr val="A31515"/>
                </a:solidFill>
                <a:latin typeface="Consolas"/>
                <a:ea typeface="Calibri"/>
                <a:cs typeface="Times New Roman"/>
              </a:rPr>
              <a:t>(&lt;html&gt;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&lt;body&gt;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;"&gt;Hello, world&lt;/p&gt;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err="1">
                <a:solidFill>
                  <a:srgbClr val="A31515"/>
                </a:solidFill>
                <a:latin typeface="Consolas"/>
                <a:ea typeface="Calibri"/>
                <a:cs typeface="Times New Roman"/>
              </a:rPr>
              <a:t>marker</a:t>
            </a:r>
            <a:r>
              <a:rPr lang="ru-RU" sz="1300" dirty="0">
                <a:solidFill>
                  <a:srgbClr val="A31515"/>
                </a:solidFill>
                <a:latin typeface="Consolas"/>
                <a:ea typeface="Calibri"/>
                <a:cs typeface="Times New Roman"/>
              </a:rPr>
              <a: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5951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5447928" y="-37288"/>
            <a:ext cx="5112568" cy="369332"/>
          </a:xfrm>
          <a:prstGeom prst="rect">
            <a:avLst/>
          </a:prstGeom>
          <a:noFill/>
        </p:spPr>
        <p:txBody>
          <a:bodyPr wrap="square">
            <a:spAutoFit/>
          </a:bodyPr>
          <a:lstStyle/>
          <a:p>
            <a:r>
              <a:rPr lang="de-DE" dirty="0">
                <a:hlinkClick r:id="rId3"/>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406400"/>
            <a:r>
              <a:rPr lang="ru-RU" sz="1600" dirty="0">
                <a:solidFill>
                  <a:srgbClr val="000000"/>
                </a:solidFill>
                <a:highlight>
                  <a:srgbClr val="FFFFFF"/>
                </a:highlight>
                <a:latin typeface="Consolas"/>
              </a:rPr>
              <a:t>{</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Объявляем переменную </a:t>
            </a:r>
            <a:r>
              <a:rPr lang="ru-RU" sz="1600" dirty="0" err="1">
                <a:solidFill>
                  <a:srgbClr val="008000"/>
                </a:solidFill>
                <a:latin typeface="Consolas"/>
                <a:ea typeface="Calibri"/>
                <a:cs typeface="Times New Roman"/>
              </a:rPr>
              <a:t>pt</a:t>
            </a:r>
            <a:r>
              <a:rPr lang="ru-RU" sz="1600" dirty="0">
                <a:solidFill>
                  <a:srgbClr val="008000"/>
                </a:solidFill>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10;</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Объявление переменной-структуры можно совместить</a:t>
            </a:r>
          </a:p>
          <a:p>
            <a:pPr defTabSz="406400"/>
            <a:r>
              <a:rPr lang="ru-RU" sz="1600" dirty="0">
                <a:solidFill>
                  <a:srgbClr val="008000"/>
                </a:solidFill>
                <a:latin typeface="Consolas"/>
                <a:ea typeface="Calibri"/>
                <a:cs typeface="Times New Roman"/>
              </a:rPr>
              <a:t>	// с инициализацией ее полей</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 = { 33, 24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33 &amp;&amp;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24);</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 14, -22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14 &amp;&amp;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-22);</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 = { 21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21 &amp;&amp;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 =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Поля глобальных и статических переменных-структур по умолчанию </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инициализируются нулями</a:t>
            </a:r>
            <a:endParaRPr lang="ru-RU" sz="1600" dirty="0">
              <a:ea typeface="Calibri"/>
              <a:cs typeface="Times New Roman"/>
            </a:endParaRPr>
          </a:p>
          <a:p>
            <a:pPr defTabSz="406400"/>
            <a:r>
              <a:rPr lang="en-US" sz="1600" dirty="0">
                <a:solidFill>
                  <a:srgbClr val="0000FF"/>
                </a:solidFill>
                <a:latin typeface="Consolas"/>
                <a:ea typeface="Calibri"/>
                <a:cs typeface="Times New Roman"/>
              </a:rPr>
              <a:t>	static</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p>
          <a:p>
            <a:pPr defTabSz="406400"/>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5448410"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6647974"/>
          </a:xfrm>
          <a:prstGeom prst="rect">
            <a:avLst/>
          </a:prstGeom>
        </p:spPr>
        <p:txBody>
          <a:bodyPr wrap="square">
            <a:spAutoFit/>
          </a:bodyPr>
          <a:lstStyle/>
          <a:p>
            <a:pPr>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a:solidFill>
                  <a:srgbClr val="000080"/>
                </a:solidFill>
                <a:latin typeface="Consolas"/>
                <a:ea typeface="Calibri"/>
                <a:cs typeface="Times New Roman"/>
              </a:rPr>
              <a:t>vertex3</a:t>
            </a:r>
            <a:r>
              <a:rPr lang="ru-RU"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ru-RU" sz="1600" dirty="0">
                <a:solidFill>
                  <a:srgbClr val="000000"/>
                </a:solidFill>
                <a:latin typeface="Consolas"/>
                <a:ea typeface="Calibri"/>
                <a:cs typeface="Times New Roman"/>
              </a:rPr>
              <a:t>};</a:t>
            </a:r>
          </a:p>
          <a:p>
            <a:pPr defTabSz="520700"/>
            <a:endParaRPr lang="ru-RU" sz="1600" dirty="0">
              <a:solidFill>
                <a:srgbClr val="008000"/>
              </a:solidFill>
              <a:latin typeface="Consolas"/>
              <a:ea typeface="Calibri"/>
              <a:cs typeface="Times New Roman"/>
            </a:endParaRPr>
          </a:p>
          <a:p>
            <a:pPr defTabSz="520700"/>
            <a:r>
              <a:rPr lang="ru-RU" sz="1600" dirty="0">
                <a:solidFill>
                  <a:srgbClr val="008000"/>
                </a:solidFill>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520700"/>
            <a:r>
              <a:rPr lang="ru-RU" sz="1600" dirty="0">
                <a:solidFill>
                  <a:srgbClr val="000000"/>
                </a:solidFill>
                <a:latin typeface="Consolas"/>
                <a:ea typeface="Calibri"/>
                <a:cs typeface="Times New Roman"/>
              </a:rPr>
              <a:t>{</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{0, 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{20, 100},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{30, 15}</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100);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15);</a:t>
            </a:r>
            <a:endParaRPr lang="ru-RU" sz="1600" dirty="0">
              <a:ea typeface="Calibri"/>
              <a:cs typeface="Times New Roman"/>
            </a:endParaRPr>
          </a:p>
          <a:p>
            <a:pPr defTabSz="520700"/>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ru-RU" sz="1600" dirty="0">
                <a:solidFill>
                  <a:srgbClr val="000000"/>
                </a:solidFill>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5428230"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992"/>
            <a:ext cx="9144000" cy="6422271"/>
          </a:xfrm>
          <a:prstGeom prst="rect">
            <a:avLst/>
          </a:prstGeom>
        </p:spPr>
        <p:txBody>
          <a:bodyPr wrap="square">
            <a:spAutoFit/>
          </a:bodyPr>
          <a:lstStyle/>
          <a:p>
            <a:pPr defTabSz="520700"/>
            <a:r>
              <a:rPr lang="ru-RU" sz="1300" dirty="0">
                <a:solidFill>
                  <a:srgbClr val="008000"/>
                </a:solidFill>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en-US" sz="1300" dirty="0">
                <a:solidFill>
                  <a:srgbClr val="000000"/>
                </a:solidFill>
                <a:latin typeface="Consolas" panose="020B0609020204030204" pitchFamily="49" charset="0"/>
                <a:ea typeface="Calibri"/>
                <a:cs typeface="Times New Roman"/>
              </a:rPr>
              <a:t> </a:t>
            </a:r>
            <a:r>
              <a:rPr lang="en-US" sz="1300" i="1" dirty="0" err="1">
                <a:solidFill>
                  <a:srgbClr val="880000"/>
                </a:solidFill>
                <a:latin typeface="Consolas" panose="020B0609020204030204" pitchFamily="49" charset="0"/>
                <a:ea typeface="Calibri"/>
                <a:cs typeface="Times New Roman"/>
              </a:rPr>
              <a:t>hypot</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p>
          <a:p>
            <a:r>
              <a:rPr lang="ru-RU" sz="1300" dirty="0">
                <a:solidFill>
                  <a:srgbClr val="000000"/>
                </a:solidFill>
                <a:highlight>
                  <a:srgbClr val="FFFFFF"/>
                </a:highlight>
                <a:latin typeface="Consolas" panose="020B0609020204030204" pitchFamily="49" charset="0"/>
              </a:rPr>
              <a:t>{</a:t>
            </a: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auto</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10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i="1" dirty="0">
                <a:solidFill>
                  <a:srgbClr val="880000"/>
                </a:solidFill>
                <a:latin typeface="Consolas" panose="020B0609020204030204" pitchFamily="49" charset="0"/>
                <a:ea typeface="Calibri"/>
                <a:cs typeface="Times New Roman"/>
              </a:rPr>
              <a:t>abs</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5400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0"/>
            <a:ext cx="8928992" cy="6463308"/>
          </a:xfrm>
          <a:prstGeom prst="rect">
            <a:avLst/>
          </a:prstGeom>
        </p:spPr>
        <p:txBody>
          <a:bodyPr wrap="square">
            <a:spAutoFit/>
          </a:bodyPr>
          <a:lstStyle/>
          <a:p>
            <a:pPr defTabSz="457200"/>
            <a:r>
              <a:rPr lang="en-US" dirty="0" err="1">
                <a:solidFill>
                  <a:srgbClr val="0000FF"/>
                </a:solidFill>
                <a:latin typeface="Consolas"/>
                <a:ea typeface="Calibri"/>
                <a:cs typeface="Times New Roman"/>
              </a:rPr>
              <a:t>enum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class</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January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February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March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April</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June</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July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August</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September</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October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November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December</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endParaRPr lang="ru-RU" dirty="0">
              <a:ea typeface="Calibri"/>
              <a:cs typeface="Times New Roman"/>
            </a:endParaRPr>
          </a:p>
          <a:p>
            <a:pPr defTabSz="457200"/>
            <a:r>
              <a:rPr lang="en-US" dirty="0" err="1">
                <a:solidFill>
                  <a:srgbClr val="0000FF"/>
                </a:solidFill>
                <a:latin typeface="Consolas"/>
                <a:ea typeface="Calibri"/>
                <a:cs typeface="Times New Roman"/>
              </a:rPr>
              <a:t>struct</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Date</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int</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day</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r>
              <a:rPr lang="en-US" dirty="0">
                <a:solidFill>
                  <a:srgbClr val="000000"/>
                </a:solidFill>
                <a:latin typeface="Consolas"/>
                <a:ea typeface="Calibri"/>
                <a:cs typeface="Times New Roman"/>
              </a:rPr>
              <a:t> </a:t>
            </a:r>
            <a:r>
              <a:rPr lang="en-US" dirty="0" err="1">
                <a:solidFill>
                  <a:srgbClr val="000080"/>
                </a:solidFill>
                <a:latin typeface="Consolas"/>
                <a:ea typeface="Calibri"/>
                <a:cs typeface="Times New Roman"/>
              </a:rPr>
              <a:t>month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year</a:t>
            </a:r>
            <a:r>
              <a:rPr lang="ru-RU" dirty="0">
                <a:solidFill>
                  <a:srgbClr val="000000"/>
                </a:solidFill>
                <a:latin typeface="Consolas"/>
                <a:ea typeface="Calibri"/>
                <a:cs typeface="Times New Roman"/>
              </a:rPr>
              <a:t>;</a:t>
            </a:r>
            <a:endParaRPr lang="ru-RU" dirty="0">
              <a:ea typeface="Calibri"/>
              <a:cs typeface="Times New Roman"/>
            </a:endParaRPr>
          </a:p>
          <a:p>
            <a:pPr defTabSz="457200"/>
            <a:r>
              <a:rPr lang="ru-RU" dirty="0">
                <a:solidFill>
                  <a:srgbClr val="000000"/>
                </a:solidFill>
                <a:latin typeface="Consolas"/>
                <a:ea typeface="Calibri"/>
                <a:cs typeface="Times New Roman"/>
              </a:rPr>
              <a:t>};</a:t>
            </a:r>
          </a:p>
          <a:p>
            <a:pPr defTabSz="457200"/>
            <a:endParaRPr lang="en-US" dirty="0">
              <a:solidFill>
                <a:srgbClr val="000000"/>
              </a:solidFill>
              <a:latin typeface="Consolas"/>
              <a:ea typeface="Calibri"/>
              <a:cs typeface="Times New Roman"/>
            </a:endParaRPr>
          </a:p>
          <a:p>
            <a:pPr defTabSz="508000"/>
            <a:r>
              <a:rPr lang="ru-RU" dirty="0">
                <a:solidFill>
                  <a:srgbClr val="008000"/>
                </a:solidFill>
                <a:latin typeface="Consolas"/>
                <a:ea typeface="Calibri"/>
                <a:cs typeface="Times New Roman"/>
              </a:rPr>
              <a:t>// </a:t>
            </a:r>
            <a:r>
              <a:rPr lang="ru-RU" dirty="0" err="1">
                <a:solidFill>
                  <a:srgbClr val="008000"/>
                </a:solidFill>
                <a:latin typeface="Consolas"/>
                <a:ea typeface="Calibri"/>
                <a:cs typeface="Times New Roman"/>
              </a:rPr>
              <a:t>Person</a:t>
            </a:r>
            <a:r>
              <a:rPr lang="ru-RU" dirty="0">
                <a:solidFill>
                  <a:srgbClr val="008000"/>
                </a:solidFill>
                <a:latin typeface="Consolas"/>
                <a:ea typeface="Calibri"/>
                <a:cs typeface="Times New Roman"/>
              </a:rPr>
              <a:t> - пример более сложной </a:t>
            </a:r>
            <a:r>
              <a:rPr lang="ru-RU" dirty="0" err="1">
                <a:solidFill>
                  <a:srgbClr val="008000"/>
                </a:solidFill>
                <a:latin typeface="Consolas"/>
                <a:ea typeface="Calibri"/>
                <a:cs typeface="Times New Roman"/>
              </a:rPr>
              <a:t>стуктуры</a:t>
            </a:r>
            <a:endParaRPr lang="ru-RU" dirty="0">
              <a:ea typeface="Calibri"/>
              <a:cs typeface="Times New Roman"/>
            </a:endParaRPr>
          </a:p>
          <a:p>
            <a:pPr defTabSz="508000"/>
            <a:r>
              <a:rPr lang="ru-RU" dirty="0" err="1">
                <a:solidFill>
                  <a:srgbClr val="0000FF"/>
                </a:solidFill>
                <a:latin typeface="Consolas"/>
                <a:ea typeface="Calibri"/>
                <a:cs typeface="Times New Roman"/>
              </a:rPr>
              <a:t>struct</a:t>
            </a:r>
            <a:r>
              <a:rPr lang="ru-RU"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Person</a:t>
            </a:r>
            <a:endParaRPr lang="ru-RU" dirty="0">
              <a:ea typeface="Calibri"/>
              <a:cs typeface="Times New Roman"/>
            </a:endParaRPr>
          </a:p>
          <a:p>
            <a:pPr defTabSz="508000"/>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name</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address</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Date</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birthday</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height</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31504" y="44625"/>
            <a:ext cx="8424936" cy="6740307"/>
          </a:xfrm>
          <a:prstGeom prst="rect">
            <a:avLst/>
          </a:prstGeom>
        </p:spPr>
        <p:txBody>
          <a:bodyPr wrap="square" lIns="0" tIns="0" rIns="0" bIns="0">
            <a:spAutoFit/>
          </a:bodyPr>
          <a:lstStyle/>
          <a:p>
            <a:pPr defTabSz="350838"/>
            <a:r>
              <a:rPr lang="ru-RU" sz="1500" dirty="0">
                <a:solidFill>
                  <a:srgbClr val="008000"/>
                </a:solidFill>
                <a:latin typeface="Consolas"/>
                <a:ea typeface="Calibri"/>
                <a:cs typeface="Times New Roman"/>
              </a:rPr>
              <a:t>// Проверка двух дат на равенство</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&amp;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8000"/>
                </a:solidFill>
                <a:latin typeface="Consolas"/>
                <a:ea typeface="Calibri"/>
                <a:cs typeface="Times New Roman"/>
              </a:rPr>
              <a:t>// Проверка двух людей на идентичность</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&amp;&amp;</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p1</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 == </a:t>
            </a:r>
            <a:r>
              <a:rPr lang="ru-RU" sz="1500" dirty="0">
                <a:solidFill>
                  <a:srgbClr val="000080"/>
                </a:solidFill>
                <a:latin typeface="Consolas"/>
                <a:ea typeface="Calibri"/>
                <a:cs typeface="Times New Roman"/>
              </a:rPr>
              <a:t>p2</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dirty="0">
                <a:solidFill>
                  <a:srgbClr val="000000"/>
                </a:solidFill>
                <a:highlight>
                  <a:srgbClr val="FFFFFF"/>
                </a:highlight>
                <a:latin typeface="Consolas"/>
              </a:rPr>
              <a:t>()</a:t>
            </a: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 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Sergeev</a:t>
            </a:r>
            <a:r>
              <a:rPr lang="en-US" sz="1500" dirty="0">
                <a:solidFill>
                  <a:srgbClr val="A31515"/>
                </a:solidFill>
                <a:latin typeface="Consolas"/>
                <a:ea typeface="Calibri"/>
                <a:cs typeface="Times New Roman"/>
              </a:rPr>
              <a:t> </a:t>
            </a:r>
            <a:r>
              <a:rPr lang="en-US" sz="1500" dirty="0" err="1">
                <a:solidFill>
                  <a:srgbClr val="A31515"/>
                </a:solidFill>
                <a:latin typeface="Consolas"/>
                <a:ea typeface="Calibri"/>
                <a:cs typeface="Times New Roman"/>
              </a:rPr>
              <a:t>Egor</a:t>
            </a:r>
            <a:r>
              <a:rPr lang="en-US" sz="1500" dirty="0">
                <a:solidFill>
                  <a:srgbClr val="A31515"/>
                </a:solidFill>
                <a:latin typeface="Consolas"/>
                <a:ea typeface="Calibri"/>
                <a:cs typeface="Times New Roman"/>
              </a:rPr>
              <a:t>"</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Sovetskaya</a:t>
            </a:r>
            <a:r>
              <a:rPr lang="en-US" sz="1500" dirty="0">
                <a:solidFill>
                  <a:srgbClr val="A31515"/>
                </a:solidFill>
                <a:latin typeface="Consolas"/>
                <a:ea typeface="Calibri"/>
                <a:cs typeface="Times New Roman"/>
              </a:rPr>
              <a:t> Street, 24"</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11,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February</a:t>
            </a:r>
            <a:r>
              <a:rPr lang="en-US" sz="1500" dirty="0">
                <a:solidFill>
                  <a:srgbClr val="000000"/>
                </a:solidFill>
                <a:latin typeface="Consolas"/>
                <a:ea typeface="Calibri"/>
                <a:cs typeface="Times New Roman"/>
              </a:rPr>
              <a:t>, 1990 }, 116</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ru-RU" sz="1500" i="1" dirty="0" err="1">
                <a:solidFill>
                  <a:srgbClr val="6F008A"/>
                </a:solidFill>
                <a:latin typeface="Consolas"/>
                <a:ea typeface="Calibri"/>
                <a:cs typeface="Times New Roman"/>
              </a:rPr>
              <a:t>assert</a:t>
            </a:r>
            <a:r>
              <a:rPr lang="ru-RU" sz="1500" dirty="0">
                <a:solidFill>
                  <a:srgbClr val="000000"/>
                </a:solidFill>
                <a:latin typeface="Consolas"/>
                <a:ea typeface="Calibri"/>
                <a:cs typeface="Times New Roman"/>
              </a:rPr>
              <a:t>(</a:t>
            </a:r>
            <a:r>
              <a:rPr lang="ru-RU" sz="1500" dirty="0" err="1">
                <a:solidFill>
                  <a:srgbClr val="880000"/>
                </a:solidFill>
                <a:latin typeface="Consolas"/>
                <a:ea typeface="Calibri"/>
                <a:cs typeface="Times New Roman"/>
              </a:rPr>
              <a:t>Equals</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person1</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person3</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5308250"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752185" y="5949281"/>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1524000" y="1"/>
            <a:ext cx="9144000" cy="6924973"/>
          </a:xfrm>
          <a:prstGeom prst="rect">
            <a:avLst/>
          </a:prstGeom>
        </p:spPr>
        <p:txBody>
          <a:bodyPr wrap="square">
            <a:spAutoFit/>
          </a:bodyPr>
          <a:lstStyle/>
          <a:p>
            <a:pPr defTabSz="406400"/>
            <a:r>
              <a:rPr lang="en-US" sz="1200" dirty="0">
                <a:solidFill>
                  <a:srgbClr val="0000FF"/>
                </a:solidFill>
                <a:latin typeface="Consolas"/>
                <a:ea typeface="Calibri"/>
                <a:cs typeface="Times New Roman"/>
              </a:rPr>
              <a:t>#include</a:t>
            </a:r>
            <a:r>
              <a:rPr lang="en-US" sz="1200" dirty="0">
                <a:solidFill>
                  <a:srgbClr val="000000"/>
                </a:solidFill>
                <a:latin typeface="Consolas"/>
                <a:ea typeface="Calibri"/>
                <a:cs typeface="Times New Roman"/>
              </a:rPr>
              <a:t> </a:t>
            </a:r>
            <a:r>
              <a:rPr lang="en-US" sz="1200" dirty="0">
                <a:solidFill>
                  <a:srgbClr val="A31515"/>
                </a:solidFill>
                <a:latin typeface="Consolas"/>
                <a:ea typeface="Calibri"/>
                <a:cs typeface="Times New Roman"/>
              </a:rPr>
              <a:t>&lt;</a:t>
            </a:r>
            <a:r>
              <a:rPr lang="en-US" sz="1200" dirty="0" err="1">
                <a:solidFill>
                  <a:srgbClr val="A31515"/>
                </a:solidFill>
                <a:latin typeface="Consolas"/>
                <a:ea typeface="Calibri"/>
                <a:cs typeface="Times New Roman"/>
              </a:rPr>
              <a:t>iostream</a:t>
            </a:r>
            <a:r>
              <a:rPr lang="en-US" sz="1200" dirty="0">
                <a:solidFill>
                  <a:srgbClr val="A31515"/>
                </a:solidFill>
                <a:latin typeface="Consolas"/>
                <a:ea typeface="Calibri"/>
                <a:cs typeface="Times New Roman"/>
              </a:rPr>
              <a:t>&gt;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err="1">
                <a:solidFill>
                  <a:srgbClr val="0000FF"/>
                </a:solidFill>
                <a:latin typeface="Consolas"/>
                <a:ea typeface="Calibri"/>
                <a:cs typeface="Times New Roman"/>
              </a:rPr>
              <a:t>enum</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err="1">
                <a:solidFill>
                  <a:srgbClr val="0000FF"/>
                </a:solidFill>
                <a:latin typeface="Consolas"/>
                <a:ea typeface="Calibri"/>
                <a:cs typeface="Times New Roman"/>
              </a:rPr>
              <a:t>struct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union</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double</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const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&amp; </a:t>
            </a:r>
            <a:r>
              <a:rPr lang="en-US" sz="1200" dirty="0">
                <a:solidFill>
                  <a:srgbClr val="000080"/>
                </a:solidFill>
                <a:latin typeface="Consolas"/>
                <a:ea typeface="Calibri"/>
                <a:cs typeface="Times New Roman"/>
              </a:rPr>
              <a:t>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else</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i="1" dirty="0">
                <a:solidFill>
                  <a:srgbClr val="880000"/>
                </a:solidFill>
                <a:latin typeface="Consolas"/>
                <a:ea typeface="Calibri"/>
                <a:cs typeface="Times New Roman"/>
              </a:rPr>
              <a:t>main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 5;</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 3.8;</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ru-RU" sz="1200" dirty="0">
                <a:solidFill>
                  <a:srgbClr val="000000"/>
                </a:solidFill>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6528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1990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6600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6600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6528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6816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7104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7392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7752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7824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7824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7752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8040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8328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8616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8976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9048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9048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8976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9264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9552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9840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6456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6528049" y="1700808"/>
            <a:ext cx="1054199"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5560" y="1456474"/>
            <a:ext cx="7272808" cy="3648691"/>
          </a:xfrm>
          <a:prstGeom prst="rect">
            <a:avLst/>
          </a:prstGeom>
        </p:spPr>
        <p:txBody>
          <a:bodyPr wrap="square">
            <a:spAutoFit/>
          </a:bodyPr>
          <a:lstStyle/>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7248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7608" y="0"/>
            <a:ext cx="9170392" cy="7094250"/>
          </a:xfrm>
          <a:prstGeom prst="rect">
            <a:avLst/>
          </a:prstGeom>
        </p:spPr>
        <p:txBody>
          <a:bodyPr wrap="square">
            <a:spAutoFit/>
          </a:bodyPr>
          <a:lstStyle/>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2005703" y="2420888"/>
            <a:ext cx="6400800" cy="2817694"/>
          </a:xfrm>
          <a:prstGeom prst="rect">
            <a:avLst/>
          </a:prstGeom>
        </p:spPr>
        <p:txBody>
          <a:bodyPr wrap="square">
            <a:spAutoFit/>
          </a:bodyPr>
          <a:lstStyle/>
          <a:p>
            <a:pPr>
              <a:lnSpc>
                <a:spcPct val="115000"/>
              </a:lnSpc>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03512" y="1424031"/>
            <a:ext cx="82958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5646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1892660" y="1700809"/>
            <a:ext cx="8406680" cy="3323987"/>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524001" y="1484784"/>
            <a:ext cx="2843808" cy="3416320"/>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4583832" y="1484785"/>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5512794"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dirty="0"/>
              <a:t>Обмен значений переменных</a:t>
            </a:r>
          </a:p>
        </p:txBody>
      </p:sp>
      <p:sp>
        <p:nvSpPr>
          <p:cNvPr id="21507" name="Rectangle 4"/>
          <p:cNvSpPr>
            <a:spLocks noChangeArrowheads="1"/>
          </p:cNvSpPr>
          <p:nvPr/>
        </p:nvSpPr>
        <p:spPr bwMode="auto">
          <a:xfrm>
            <a:off x="2351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7949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Представление строкового литерала в памяти</a:t>
            </a:r>
          </a:p>
        </p:txBody>
      </p:sp>
      <p:grpSp>
        <p:nvGrpSpPr>
          <p:cNvPr id="34" name="Группа 33"/>
          <p:cNvGrpSpPr/>
          <p:nvPr/>
        </p:nvGrpSpPr>
        <p:grpSpPr>
          <a:xfrm>
            <a:off x="1919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ru-RU" dirty="0"/>
              <a:t>Вывод структуры</a:t>
            </a:r>
          </a:p>
        </p:txBody>
      </p:sp>
      <p:sp>
        <p:nvSpPr>
          <p:cNvPr id="22531" name="Rectangle 4"/>
          <p:cNvSpPr>
            <a:spLocks noChangeArrowheads="1"/>
          </p:cNvSpPr>
          <p:nvPr/>
        </p:nvSpPr>
        <p:spPr bwMode="auto">
          <a:xfrm>
            <a:off x="1983393"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5484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ru-RU"/>
              <a:t>Пример</a:t>
            </a:r>
          </a:p>
        </p:txBody>
      </p:sp>
      <p:sp>
        <p:nvSpPr>
          <p:cNvPr id="29700" name="Rectangle 4"/>
          <p:cNvSpPr>
            <a:spLocks noChangeArrowheads="1"/>
          </p:cNvSpPr>
          <p:nvPr/>
        </p:nvSpPr>
        <p:spPr bwMode="auto">
          <a:xfrm>
            <a:off x="1775521" y="1844676"/>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8256240" y="5875167"/>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ru-RU" dirty="0"/>
              <a:t>Ссылки на временные объекты</a:t>
            </a:r>
          </a:p>
        </p:txBody>
      </p:sp>
      <p:sp>
        <p:nvSpPr>
          <p:cNvPr id="25603" name="Rectangle 3"/>
          <p:cNvSpPr>
            <a:spLocks noGrp="1" noChangeArrowheads="1"/>
          </p:cNvSpPr>
          <p:nvPr>
            <p:ph idx="1"/>
          </p:nvPr>
        </p:nvSpPr>
        <p:spPr/>
        <p:txBody>
          <a:bodyPr>
            <a:normAutofit/>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ru-RU" dirty="0"/>
              <a:t>Пример</a:t>
            </a:r>
            <a:r>
              <a:rPr lang="en-US" dirty="0"/>
              <a:t> 1</a:t>
            </a:r>
            <a:endParaRPr lang="ru-RU" dirty="0"/>
          </a:p>
        </p:txBody>
      </p:sp>
      <p:sp>
        <p:nvSpPr>
          <p:cNvPr id="23556" name="Rectangle 4"/>
          <p:cNvSpPr>
            <a:spLocks noChangeArrowheads="1"/>
          </p:cNvSpPr>
          <p:nvPr/>
        </p:nvSpPr>
        <p:spPr bwMode="auto">
          <a:xfrm>
            <a:off x="1829273" y="162414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5015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1619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511643" y="5759416"/>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1608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3119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2735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1619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2135560" y="2204865"/>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8" y="1604929"/>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1847528" y="1916833"/>
            <a:ext cx="2952328"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1869454" y="3417650"/>
            <a:ext cx="3506467"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1869454" y="4918467"/>
            <a:ext cx="3362451"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03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5231904" y="1967566"/>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631504" y="6211670"/>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1775520" y="1628800"/>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1775520" y="3129639"/>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1775520" y="4682593"/>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75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1775520" y="3157876"/>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Встроенные 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53871"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3868" y="6171114"/>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542801" y="1403462"/>
            <a:ext cx="2399783" cy="923330"/>
          </a:xfrm>
          <a:prstGeom prst="rect">
            <a:avLst/>
          </a:prstGeom>
          <a:noFill/>
        </p:spPr>
        <p:txBody>
          <a:bodyPr wrap="square">
            <a:spAutoFit/>
          </a:bodyPr>
          <a:lstStyle/>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542801" y="2382496"/>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1553871" y="3638528"/>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542801" y="4854374"/>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1559386" y="1512098"/>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74903" y="4280982"/>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1636" y="6028311"/>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1561728" y="294524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1518012" y="425791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1574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1584158" y="3268411"/>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1584158" y="4974293"/>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84159" y="3286897"/>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4223792" y="6136644"/>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1584158" y="1556792"/>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92500" lnSpcReduction="1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39516" y="5422"/>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7176120" y="6485107"/>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1847528" y="1628801"/>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namespace</a:t>
            </a:r>
            <a:r>
              <a:rPr lang="ru-RU"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Add1(</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92500" lnSpcReduction="1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1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C67B32-D8F7-7E2A-29F5-70C9C494A6B5}"/>
              </a:ext>
            </a:extLst>
          </p:cNvPr>
          <p:cNvSpPr>
            <a:spLocks noGrp="1"/>
          </p:cNvSpPr>
          <p:nvPr>
            <p:ph type="title"/>
          </p:nvPr>
        </p:nvSpPr>
        <p:spPr/>
        <p:txBody>
          <a:bodyPr/>
          <a:lstStyle/>
          <a:p>
            <a:r>
              <a:rPr lang="ru-RU" dirty="0"/>
              <a:t>Внутреннее устройство </a:t>
            </a:r>
            <a:r>
              <a:rPr lang="en-US" dirty="0"/>
              <a:t>string*</a:t>
            </a:r>
            <a:endParaRPr lang="ru-RU" dirty="0"/>
          </a:p>
        </p:txBody>
      </p:sp>
      <p:sp>
        <p:nvSpPr>
          <p:cNvPr id="5" name="Прямоугольник 4">
            <a:extLst>
              <a:ext uri="{FF2B5EF4-FFF2-40B4-BE49-F238E27FC236}">
                <a16:creationId xmlns:a16="http://schemas.microsoft.com/office/drawing/2014/main" id="{8EDB4E74-030B-CFBC-2A39-1F38A6CBE00D}"/>
              </a:ext>
            </a:extLst>
          </p:cNvPr>
          <p:cNvSpPr/>
          <p:nvPr/>
        </p:nvSpPr>
        <p:spPr>
          <a:xfrm>
            <a:off x="3791744" y="2083792"/>
            <a:ext cx="511256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highlight>
                  <a:srgbClr val="FFFF00"/>
                </a:highlight>
                <a:latin typeface="Consolas" panose="020B0609020204030204" pitchFamily="49" charset="0"/>
              </a:rPr>
              <a:t>Hello, world</a:t>
            </a:r>
            <a:r>
              <a:rPr lang="en-US" sz="1400" dirty="0">
                <a:solidFill>
                  <a:schemeClr val="tx1"/>
                </a:solidFill>
                <a:highlight>
                  <a:srgbClr val="FFFF00"/>
                </a:highlight>
                <a:latin typeface="Consolas" panose="020B0609020204030204" pitchFamily="49" charset="0"/>
              </a:rPr>
              <a:t>\0</a:t>
            </a:r>
            <a:endParaRPr lang="ru-RU" sz="1400" dirty="0">
              <a:solidFill>
                <a:schemeClr val="tx1"/>
              </a:solidFill>
              <a:highlight>
                <a:srgbClr val="FFFF00"/>
              </a:highlight>
              <a:latin typeface="Consolas" panose="020B0609020204030204" pitchFamily="49" charset="0"/>
            </a:endParaRPr>
          </a:p>
        </p:txBody>
      </p:sp>
      <p:sp>
        <p:nvSpPr>
          <p:cNvPr id="6" name="Прямоугольник 5">
            <a:extLst>
              <a:ext uri="{FF2B5EF4-FFF2-40B4-BE49-F238E27FC236}">
                <a16:creationId xmlns:a16="http://schemas.microsoft.com/office/drawing/2014/main" id="{24997A7F-6D45-866B-D32F-F1271D787194}"/>
              </a:ext>
            </a:extLst>
          </p:cNvPr>
          <p:cNvSpPr/>
          <p:nvPr/>
        </p:nvSpPr>
        <p:spPr>
          <a:xfrm>
            <a:off x="1828800" y="4559645"/>
            <a:ext cx="23762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A24D587C-837F-C7D0-E933-934760EA65B0}"/>
              </a:ext>
            </a:extLst>
          </p:cNvPr>
          <p:cNvSpPr/>
          <p:nvPr/>
        </p:nvSpPr>
        <p:spPr>
          <a:xfrm>
            <a:off x="1981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59E10E48-70F2-7ABA-E389-CF6B2B1CA756}"/>
              </a:ext>
            </a:extLst>
          </p:cNvPr>
          <p:cNvSpPr/>
          <p:nvPr/>
        </p:nvSpPr>
        <p:spPr>
          <a:xfrm>
            <a:off x="1975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12</a:t>
            </a:r>
            <a:endParaRPr lang="ru-RU" dirty="0">
              <a:solidFill>
                <a:schemeClr val="tx1"/>
              </a:solidFill>
            </a:endParaRPr>
          </a:p>
        </p:txBody>
      </p:sp>
      <p:sp>
        <p:nvSpPr>
          <p:cNvPr id="9" name="Прямоугольник 8">
            <a:extLst>
              <a:ext uri="{FF2B5EF4-FFF2-40B4-BE49-F238E27FC236}">
                <a16:creationId xmlns:a16="http://schemas.microsoft.com/office/drawing/2014/main" id="{919CE81B-92E0-E531-2C14-1B1B7B5793E8}"/>
              </a:ext>
            </a:extLst>
          </p:cNvPr>
          <p:cNvSpPr/>
          <p:nvPr/>
        </p:nvSpPr>
        <p:spPr>
          <a:xfrm>
            <a:off x="1975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12</a:t>
            </a:r>
            <a:endParaRPr lang="ru-RU" dirty="0">
              <a:solidFill>
                <a:schemeClr val="tx1"/>
              </a:solidFill>
            </a:endParaRPr>
          </a:p>
        </p:txBody>
      </p:sp>
      <p:cxnSp>
        <p:nvCxnSpPr>
          <p:cNvPr id="11" name="Прямая со стрелкой 10">
            <a:extLst>
              <a:ext uri="{FF2B5EF4-FFF2-40B4-BE49-F238E27FC236}">
                <a16:creationId xmlns:a16="http://schemas.microsoft.com/office/drawing/2014/main" id="{BFE61396-C437-3AC3-3CF9-724BE45F0FC7}"/>
              </a:ext>
            </a:extLst>
          </p:cNvPr>
          <p:cNvCxnSpPr>
            <a:cxnSpLocks/>
            <a:stCxn id="7" idx="0"/>
            <a:endCxn id="5" idx="1"/>
          </p:cNvCxnSpPr>
          <p:nvPr/>
        </p:nvCxnSpPr>
        <p:spPr>
          <a:xfrm flipV="1">
            <a:off x="3021124" y="2299817"/>
            <a:ext cx="770620" cy="2412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83B1B691-3B5B-1209-6EF0-A4F06876767C}"/>
              </a:ext>
            </a:extLst>
          </p:cNvPr>
          <p:cNvSpPr/>
          <p:nvPr/>
        </p:nvSpPr>
        <p:spPr>
          <a:xfrm rot="16200000">
            <a:off x="4807698" y="1670828"/>
            <a:ext cx="517154" cy="23126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TextBox 14">
            <a:extLst>
              <a:ext uri="{FF2B5EF4-FFF2-40B4-BE49-F238E27FC236}">
                <a16:creationId xmlns:a16="http://schemas.microsoft.com/office/drawing/2014/main" id="{044574BD-3421-5E93-8CBB-85C93A8A1127}"/>
              </a:ext>
            </a:extLst>
          </p:cNvPr>
          <p:cNvSpPr txBox="1"/>
          <p:nvPr/>
        </p:nvSpPr>
        <p:spPr>
          <a:xfrm>
            <a:off x="3909952" y="3085728"/>
            <a:ext cx="2249024" cy="461665"/>
          </a:xfrm>
          <a:prstGeom prst="rect">
            <a:avLst/>
          </a:prstGeom>
          <a:noFill/>
        </p:spPr>
        <p:txBody>
          <a:bodyPr wrap="square" rtlCol="0">
            <a:spAutoFit/>
          </a:bodyPr>
          <a:lstStyle/>
          <a:p>
            <a:pPr algn="ctr"/>
            <a:r>
              <a:rPr lang="en-US" sz="2400" dirty="0"/>
              <a:t>size</a:t>
            </a:r>
            <a:endParaRPr lang="ru-RU" sz="2400" dirty="0"/>
          </a:p>
        </p:txBody>
      </p:sp>
      <p:sp>
        <p:nvSpPr>
          <p:cNvPr id="16" name="Левая фигурная скобка 15">
            <a:extLst>
              <a:ext uri="{FF2B5EF4-FFF2-40B4-BE49-F238E27FC236}">
                <a16:creationId xmlns:a16="http://schemas.microsoft.com/office/drawing/2014/main" id="{CC8CB6FA-ADDF-EDFE-C25D-7568209A0A3B}"/>
              </a:ext>
            </a:extLst>
          </p:cNvPr>
          <p:cNvSpPr/>
          <p:nvPr/>
        </p:nvSpPr>
        <p:spPr>
          <a:xfrm rot="16200000">
            <a:off x="6040544" y="1357587"/>
            <a:ext cx="517154" cy="47783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TextBox 17">
            <a:extLst>
              <a:ext uri="{FF2B5EF4-FFF2-40B4-BE49-F238E27FC236}">
                <a16:creationId xmlns:a16="http://schemas.microsoft.com/office/drawing/2014/main" id="{4BE00D5D-4E5C-6137-3C49-DBDF754BEB96}"/>
              </a:ext>
            </a:extLst>
          </p:cNvPr>
          <p:cNvSpPr txBox="1"/>
          <p:nvPr/>
        </p:nvSpPr>
        <p:spPr>
          <a:xfrm>
            <a:off x="5174609" y="4017313"/>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9" name="TextBox 18">
            <a:extLst>
              <a:ext uri="{FF2B5EF4-FFF2-40B4-BE49-F238E27FC236}">
                <a16:creationId xmlns:a16="http://schemas.microsoft.com/office/drawing/2014/main" id="{9C4E0AAF-E595-3533-D417-3E8EA282433B}"/>
              </a:ext>
            </a:extLst>
          </p:cNvPr>
          <p:cNvSpPr txBox="1"/>
          <p:nvPr/>
        </p:nvSpPr>
        <p:spPr>
          <a:xfrm>
            <a:off x="5879976" y="6086024"/>
            <a:ext cx="4032448" cy="369332"/>
          </a:xfrm>
          <a:prstGeom prst="rect">
            <a:avLst/>
          </a:prstGeom>
          <a:noFill/>
        </p:spPr>
        <p:txBody>
          <a:bodyPr wrap="square" rtlCol="0">
            <a:spAutoFit/>
          </a:bodyPr>
          <a:lstStyle/>
          <a:p>
            <a:r>
              <a:rPr lang="en-US" dirty="0"/>
              <a:t>* </a:t>
            </a:r>
            <a:r>
              <a:rPr lang="ru-RU" dirty="0"/>
              <a:t>На практике всё устроено чуть хитрее</a:t>
            </a:r>
          </a:p>
        </p:txBody>
      </p:sp>
    </p:spTree>
    <p:extLst>
      <p:ext uri="{BB962C8B-B14F-4D97-AF65-F5344CB8AC3E}">
        <p14:creationId xmlns:p14="http://schemas.microsoft.com/office/powerpoint/2010/main" val="15502558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1524000" y="1772817"/>
            <a:ext cx="9144000" cy="461665"/>
          </a:xfrm>
          <a:prstGeom prst="rect">
            <a:avLst/>
          </a:prstGeom>
        </p:spPr>
        <p:txBody>
          <a:bodyPr wrap="square">
            <a:spAutoFit/>
          </a:bodyPr>
          <a:lstStyle/>
          <a:p>
            <a:endParaRPr lang="ru-RU" sz="2400" dirty="0"/>
          </a:p>
        </p:txBody>
      </p:sp>
      <p:sp>
        <p:nvSpPr>
          <p:cNvPr id="5" name="Rectangle 4"/>
          <p:cNvSpPr/>
          <p:nvPr/>
        </p:nvSpPr>
        <p:spPr>
          <a:xfrm>
            <a:off x="152400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1531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1966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1919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631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1545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1948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2"/>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mod="1">
    <p:ext uri="{6950BFC3-D8DA-4A85-94F7-54DA5524770B}">
      <p188:commentRel xmlns:p188="http://schemas.microsoft.com/office/powerpoint/2018/8/main" xmlns="" r:id="rId3"/>
    </p:ext>
  </p:extLs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8F931F59-35AE-EB55-D812-B01B50A41CBF}"/>
              </a:ext>
            </a:extLst>
          </p:cNvPr>
          <p:cNvSpPr/>
          <p:nvPr/>
        </p:nvSpPr>
        <p:spPr>
          <a:xfrm>
            <a:off x="2207568"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Заголовок 3">
            <a:extLst>
              <a:ext uri="{FF2B5EF4-FFF2-40B4-BE49-F238E27FC236}">
                <a16:creationId xmlns:a16="http://schemas.microsoft.com/office/drawing/2014/main" id="{6449A098-F3E6-279F-F10E-9B62CC87EEF2}"/>
              </a:ext>
            </a:extLst>
          </p:cNvPr>
          <p:cNvSpPr>
            <a:spLocks noGrp="1"/>
          </p:cNvSpPr>
          <p:nvPr>
            <p:ph type="title"/>
          </p:nvPr>
        </p:nvSpPr>
        <p:spPr/>
        <p:txBody>
          <a:bodyPr/>
          <a:lstStyle/>
          <a:p>
            <a:r>
              <a:rPr lang="ru-RU" dirty="0"/>
              <a:t>Устройство </a:t>
            </a:r>
            <a:r>
              <a:rPr lang="en-US" dirty="0" err="1"/>
              <a:t>string_view</a:t>
            </a:r>
            <a:endParaRPr lang="ru-RU" dirty="0"/>
          </a:p>
        </p:txBody>
      </p:sp>
      <p:sp>
        <p:nvSpPr>
          <p:cNvPr id="5" name="Прямоугольник 4">
            <a:extLst>
              <a:ext uri="{FF2B5EF4-FFF2-40B4-BE49-F238E27FC236}">
                <a16:creationId xmlns:a16="http://schemas.microsoft.com/office/drawing/2014/main" id="{999F08C0-2221-AF26-AA8B-2C7F5A001B70}"/>
              </a:ext>
            </a:extLst>
          </p:cNvPr>
          <p:cNvSpPr/>
          <p:nvPr/>
        </p:nvSpPr>
        <p:spPr>
          <a:xfrm>
            <a:off x="256760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ru-RU" dirty="0"/>
          </a:p>
        </p:txBody>
      </p:sp>
      <p:sp>
        <p:nvSpPr>
          <p:cNvPr id="6" name="Прямоугольник 5">
            <a:extLst>
              <a:ext uri="{FF2B5EF4-FFF2-40B4-BE49-F238E27FC236}">
                <a16:creationId xmlns:a16="http://schemas.microsoft.com/office/drawing/2014/main" id="{7D3365BF-23F8-0243-E7D6-1D9FCB65E941}"/>
              </a:ext>
            </a:extLst>
          </p:cNvPr>
          <p:cNvSpPr/>
          <p:nvPr/>
        </p:nvSpPr>
        <p:spPr>
          <a:xfrm>
            <a:off x="299965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ru-RU" dirty="0"/>
          </a:p>
        </p:txBody>
      </p:sp>
      <p:sp>
        <p:nvSpPr>
          <p:cNvPr id="7" name="Прямоугольник 6">
            <a:extLst>
              <a:ext uri="{FF2B5EF4-FFF2-40B4-BE49-F238E27FC236}">
                <a16:creationId xmlns:a16="http://schemas.microsoft.com/office/drawing/2014/main" id="{AEA10FEA-7FDC-FB61-7625-080937C0FBF3}"/>
              </a:ext>
            </a:extLst>
          </p:cNvPr>
          <p:cNvSpPr/>
          <p:nvPr/>
        </p:nvSpPr>
        <p:spPr>
          <a:xfrm>
            <a:off x="343170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8" name="Прямоугольник 7">
            <a:extLst>
              <a:ext uri="{FF2B5EF4-FFF2-40B4-BE49-F238E27FC236}">
                <a16:creationId xmlns:a16="http://schemas.microsoft.com/office/drawing/2014/main" id="{825B55EE-8130-680B-C9EC-6C39CCC03812}"/>
              </a:ext>
            </a:extLst>
          </p:cNvPr>
          <p:cNvSpPr/>
          <p:nvPr/>
        </p:nvSpPr>
        <p:spPr>
          <a:xfrm>
            <a:off x="386375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9" name="Прямоугольник 8">
            <a:extLst>
              <a:ext uri="{FF2B5EF4-FFF2-40B4-BE49-F238E27FC236}">
                <a16:creationId xmlns:a16="http://schemas.microsoft.com/office/drawing/2014/main" id="{2BDE4F55-2BFD-3489-3AE1-DC81FAD9AFFB}"/>
              </a:ext>
            </a:extLst>
          </p:cNvPr>
          <p:cNvSpPr/>
          <p:nvPr/>
        </p:nvSpPr>
        <p:spPr>
          <a:xfrm>
            <a:off x="429580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0" name="Прямоугольник 9">
            <a:extLst>
              <a:ext uri="{FF2B5EF4-FFF2-40B4-BE49-F238E27FC236}">
                <a16:creationId xmlns:a16="http://schemas.microsoft.com/office/drawing/2014/main" id="{87AB4533-6759-49ED-85DC-7ACE69BE6A7B}"/>
              </a:ext>
            </a:extLst>
          </p:cNvPr>
          <p:cNvSpPr/>
          <p:nvPr/>
        </p:nvSpPr>
        <p:spPr>
          <a:xfrm>
            <a:off x="2334608"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11" name="Прямоугольник 10">
            <a:extLst>
              <a:ext uri="{FF2B5EF4-FFF2-40B4-BE49-F238E27FC236}">
                <a16:creationId xmlns:a16="http://schemas.microsoft.com/office/drawing/2014/main" id="{9875CA65-B73C-FAE2-9D23-065A6E48BAB8}"/>
              </a:ext>
            </a:extLst>
          </p:cNvPr>
          <p:cNvSpPr/>
          <p:nvPr/>
        </p:nvSpPr>
        <p:spPr>
          <a:xfrm>
            <a:off x="2334608"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sp>
        <p:nvSpPr>
          <p:cNvPr id="12" name="Прямоугольник 11">
            <a:extLst>
              <a:ext uri="{FF2B5EF4-FFF2-40B4-BE49-F238E27FC236}">
                <a16:creationId xmlns:a16="http://schemas.microsoft.com/office/drawing/2014/main" id="{0AE3A8C6-178A-69D2-7332-44DE27A78B78}"/>
              </a:ext>
            </a:extLst>
          </p:cNvPr>
          <p:cNvSpPr/>
          <p:nvPr/>
        </p:nvSpPr>
        <p:spPr>
          <a:xfrm>
            <a:off x="472784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13" name="Прямоугольник 12">
            <a:extLst>
              <a:ext uri="{FF2B5EF4-FFF2-40B4-BE49-F238E27FC236}">
                <a16:creationId xmlns:a16="http://schemas.microsoft.com/office/drawing/2014/main" id="{45947C34-B4B8-713A-8FCA-723810285273}"/>
              </a:ext>
            </a:extLst>
          </p:cNvPr>
          <p:cNvSpPr/>
          <p:nvPr/>
        </p:nvSpPr>
        <p:spPr>
          <a:xfrm>
            <a:off x="515989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endParaRPr lang="ru-RU" dirty="0"/>
          </a:p>
        </p:txBody>
      </p:sp>
      <p:sp>
        <p:nvSpPr>
          <p:cNvPr id="14" name="Прямоугольник 13">
            <a:extLst>
              <a:ext uri="{FF2B5EF4-FFF2-40B4-BE49-F238E27FC236}">
                <a16:creationId xmlns:a16="http://schemas.microsoft.com/office/drawing/2014/main" id="{B026927F-353A-D2EF-1831-0FFA3AFE4FF2}"/>
              </a:ext>
            </a:extLst>
          </p:cNvPr>
          <p:cNvSpPr/>
          <p:nvPr/>
        </p:nvSpPr>
        <p:spPr>
          <a:xfrm>
            <a:off x="559194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5" name="Прямоугольник 14">
            <a:extLst>
              <a:ext uri="{FF2B5EF4-FFF2-40B4-BE49-F238E27FC236}">
                <a16:creationId xmlns:a16="http://schemas.microsoft.com/office/drawing/2014/main" id="{7AF0D6D5-B92F-43F0-4B06-CAAC4AF20EC6}"/>
              </a:ext>
            </a:extLst>
          </p:cNvPr>
          <p:cNvSpPr/>
          <p:nvPr/>
        </p:nvSpPr>
        <p:spPr>
          <a:xfrm>
            <a:off x="602399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ru-RU" dirty="0"/>
          </a:p>
        </p:txBody>
      </p:sp>
      <p:sp>
        <p:nvSpPr>
          <p:cNvPr id="16" name="Прямоугольник 15">
            <a:extLst>
              <a:ext uri="{FF2B5EF4-FFF2-40B4-BE49-F238E27FC236}">
                <a16:creationId xmlns:a16="http://schemas.microsoft.com/office/drawing/2014/main" id="{0A5C912D-1914-6353-13BD-8A6A48523943}"/>
              </a:ext>
            </a:extLst>
          </p:cNvPr>
          <p:cNvSpPr/>
          <p:nvPr/>
        </p:nvSpPr>
        <p:spPr>
          <a:xfrm>
            <a:off x="645604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17" name="Прямоугольник 16">
            <a:extLst>
              <a:ext uri="{FF2B5EF4-FFF2-40B4-BE49-F238E27FC236}">
                <a16:creationId xmlns:a16="http://schemas.microsoft.com/office/drawing/2014/main" id="{764BC7BE-4FB8-29E1-72BB-C06CFA317FBA}"/>
              </a:ext>
            </a:extLst>
          </p:cNvPr>
          <p:cNvSpPr/>
          <p:nvPr/>
        </p:nvSpPr>
        <p:spPr>
          <a:xfrm>
            <a:off x="688808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ru-RU" dirty="0"/>
          </a:p>
        </p:txBody>
      </p:sp>
      <p:cxnSp>
        <p:nvCxnSpPr>
          <p:cNvPr id="19" name="Прямая со стрелкой 18">
            <a:extLst>
              <a:ext uri="{FF2B5EF4-FFF2-40B4-BE49-F238E27FC236}">
                <a16:creationId xmlns:a16="http://schemas.microsoft.com/office/drawing/2014/main" id="{78514393-AAD8-44CA-0C4D-4D13008F77D7}"/>
              </a:ext>
            </a:extLst>
          </p:cNvPr>
          <p:cNvCxnSpPr>
            <a:cxnSpLocks/>
            <a:stCxn id="10" idx="3"/>
            <a:endCxn id="5" idx="2"/>
          </p:cNvCxnSpPr>
          <p:nvPr/>
        </p:nvCxnSpPr>
        <p:spPr>
          <a:xfrm flipH="1" flipV="1">
            <a:off x="2783632" y="2564905"/>
            <a:ext cx="703104" cy="1550811"/>
          </a:xfrm>
          <a:prstGeom prst="curvedConnector4">
            <a:avLst>
              <a:gd name="adj1" fmla="val -32513"/>
              <a:gd name="adj2" fmla="val 558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Прямоугольник 24">
            <a:extLst>
              <a:ext uri="{FF2B5EF4-FFF2-40B4-BE49-F238E27FC236}">
                <a16:creationId xmlns:a16="http://schemas.microsoft.com/office/drawing/2014/main" id="{9B0AFCF0-0D56-7A5E-84F9-97A59BAF8641}"/>
              </a:ext>
            </a:extLst>
          </p:cNvPr>
          <p:cNvSpPr/>
          <p:nvPr/>
        </p:nvSpPr>
        <p:spPr>
          <a:xfrm>
            <a:off x="6096800"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14890E1C-8B14-9B47-6F81-203074FAA8A4}"/>
              </a:ext>
            </a:extLst>
          </p:cNvPr>
          <p:cNvSpPr/>
          <p:nvPr/>
        </p:nvSpPr>
        <p:spPr>
          <a:xfrm>
            <a:off x="6223840"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27" name="Прямоугольник 26">
            <a:extLst>
              <a:ext uri="{FF2B5EF4-FFF2-40B4-BE49-F238E27FC236}">
                <a16:creationId xmlns:a16="http://schemas.microsoft.com/office/drawing/2014/main" id="{04F20227-4064-0527-25EA-F4B2C7AAE490}"/>
              </a:ext>
            </a:extLst>
          </p:cNvPr>
          <p:cNvSpPr/>
          <p:nvPr/>
        </p:nvSpPr>
        <p:spPr>
          <a:xfrm>
            <a:off x="6223840"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cxnSp>
        <p:nvCxnSpPr>
          <p:cNvPr id="28" name="Прямая со стрелкой 18">
            <a:extLst>
              <a:ext uri="{FF2B5EF4-FFF2-40B4-BE49-F238E27FC236}">
                <a16:creationId xmlns:a16="http://schemas.microsoft.com/office/drawing/2014/main" id="{F51D4F6F-4ED8-D73A-74D3-465397B10550}"/>
              </a:ext>
            </a:extLst>
          </p:cNvPr>
          <p:cNvCxnSpPr>
            <a:cxnSpLocks/>
            <a:stCxn id="26" idx="0"/>
            <a:endCxn id="13" idx="2"/>
          </p:cNvCxnSpPr>
          <p:nvPr/>
        </p:nvCxnSpPr>
        <p:spPr>
          <a:xfrm rot="16200000" flipV="1">
            <a:off x="5402518" y="2538308"/>
            <a:ext cx="1370791" cy="1423984"/>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43402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1496938" y="1988841"/>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1524000" y="1628801"/>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endParaRPr lang="en-US" dirty="0">
              <a:latin typeface="+mn-lt"/>
            </a:endParaRPr>
          </a:p>
          <a:p>
            <a:pPr lvl="1">
              <a:defRPr/>
            </a:pPr>
            <a:r>
              <a:rPr lang="ru-RU" dirty="0"/>
              <a:t>Элементы в памяти хранятся непрерывным блоком</a:t>
            </a:r>
            <a:endParaRPr lang="en-US" dirty="0">
              <a:latin typeface="+mn-lt"/>
            </a:endParaRPr>
          </a:p>
          <a:p>
            <a:pPr lvl="1">
              <a:defRPr/>
            </a:pPr>
            <a:r>
              <a:rPr lang="ru-RU" dirty="0"/>
              <a:t>Наиболее часто используемый контейнер</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D58C1D-46AF-DF06-368A-7D9272CE05C8}"/>
              </a:ext>
            </a:extLst>
          </p:cNvPr>
          <p:cNvSpPr>
            <a:spLocks noGrp="1"/>
          </p:cNvSpPr>
          <p:nvPr>
            <p:ph type="title"/>
          </p:nvPr>
        </p:nvSpPr>
        <p:spPr/>
        <p:txBody>
          <a:bodyPr/>
          <a:lstStyle/>
          <a:p>
            <a:r>
              <a:rPr lang="ru-RU" dirty="0"/>
              <a:t>Внутреннее устройство </a:t>
            </a:r>
            <a:r>
              <a:rPr lang="en-US" dirty="0"/>
              <a:t>vector</a:t>
            </a:r>
            <a:endParaRPr lang="ru-RU" dirty="0"/>
          </a:p>
        </p:txBody>
      </p:sp>
      <p:sp>
        <p:nvSpPr>
          <p:cNvPr id="6" name="Прямоугольник 5">
            <a:extLst>
              <a:ext uri="{FF2B5EF4-FFF2-40B4-BE49-F238E27FC236}">
                <a16:creationId xmlns:a16="http://schemas.microsoft.com/office/drawing/2014/main" id="{405BC081-18CA-ECB0-331B-060E53022847}"/>
              </a:ext>
            </a:extLst>
          </p:cNvPr>
          <p:cNvSpPr/>
          <p:nvPr/>
        </p:nvSpPr>
        <p:spPr>
          <a:xfrm>
            <a:off x="1828800" y="4559645"/>
            <a:ext cx="2376264"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EB237AF9-EA7F-6960-1B64-C15088279C84}"/>
              </a:ext>
            </a:extLst>
          </p:cNvPr>
          <p:cNvSpPr/>
          <p:nvPr/>
        </p:nvSpPr>
        <p:spPr>
          <a:xfrm>
            <a:off x="1981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90D0921C-1A44-F6B6-2F07-8625F0FA96AC}"/>
              </a:ext>
            </a:extLst>
          </p:cNvPr>
          <p:cNvSpPr/>
          <p:nvPr/>
        </p:nvSpPr>
        <p:spPr>
          <a:xfrm>
            <a:off x="1975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4</a:t>
            </a:r>
            <a:endParaRPr lang="ru-RU" dirty="0">
              <a:solidFill>
                <a:schemeClr val="tx1"/>
              </a:solidFill>
            </a:endParaRPr>
          </a:p>
        </p:txBody>
      </p:sp>
      <p:sp>
        <p:nvSpPr>
          <p:cNvPr id="9" name="Прямоугольник 8">
            <a:extLst>
              <a:ext uri="{FF2B5EF4-FFF2-40B4-BE49-F238E27FC236}">
                <a16:creationId xmlns:a16="http://schemas.microsoft.com/office/drawing/2014/main" id="{5CF5FBC7-AE7F-2072-91F1-E9C587DDA79C}"/>
              </a:ext>
            </a:extLst>
          </p:cNvPr>
          <p:cNvSpPr/>
          <p:nvPr/>
        </p:nvSpPr>
        <p:spPr>
          <a:xfrm>
            <a:off x="1975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11</a:t>
            </a:r>
            <a:endParaRPr lang="ru-RU" dirty="0">
              <a:solidFill>
                <a:schemeClr val="tx1"/>
              </a:solidFill>
            </a:endParaRPr>
          </a:p>
        </p:txBody>
      </p:sp>
      <p:cxnSp>
        <p:nvCxnSpPr>
          <p:cNvPr id="10" name="Прямая со стрелкой 9">
            <a:extLst>
              <a:ext uri="{FF2B5EF4-FFF2-40B4-BE49-F238E27FC236}">
                <a16:creationId xmlns:a16="http://schemas.microsoft.com/office/drawing/2014/main" id="{7D3463FF-6C18-BB61-7971-BFF451456840}"/>
              </a:ext>
            </a:extLst>
          </p:cNvPr>
          <p:cNvCxnSpPr>
            <a:cxnSpLocks/>
            <a:stCxn id="7" idx="0"/>
            <a:endCxn id="16" idx="1"/>
          </p:cNvCxnSpPr>
          <p:nvPr/>
        </p:nvCxnSpPr>
        <p:spPr>
          <a:xfrm flipV="1">
            <a:off x="3021125" y="2316807"/>
            <a:ext cx="888827" cy="2395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Левая фигурная скобка 10">
            <a:extLst>
              <a:ext uri="{FF2B5EF4-FFF2-40B4-BE49-F238E27FC236}">
                <a16:creationId xmlns:a16="http://schemas.microsoft.com/office/drawing/2014/main" id="{BA519256-4672-A2BA-D799-57A8BB8E706C}"/>
              </a:ext>
            </a:extLst>
          </p:cNvPr>
          <p:cNvSpPr/>
          <p:nvPr/>
        </p:nvSpPr>
        <p:spPr>
          <a:xfrm rot="16200000">
            <a:off x="4384098" y="2094429"/>
            <a:ext cx="517154" cy="14654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TextBox 11">
            <a:extLst>
              <a:ext uri="{FF2B5EF4-FFF2-40B4-BE49-F238E27FC236}">
                <a16:creationId xmlns:a16="http://schemas.microsoft.com/office/drawing/2014/main" id="{CD2A655F-7930-F76B-77B5-51E25D3FDB05}"/>
              </a:ext>
            </a:extLst>
          </p:cNvPr>
          <p:cNvSpPr txBox="1"/>
          <p:nvPr/>
        </p:nvSpPr>
        <p:spPr>
          <a:xfrm>
            <a:off x="3935760" y="3095748"/>
            <a:ext cx="1439636" cy="461665"/>
          </a:xfrm>
          <a:prstGeom prst="rect">
            <a:avLst/>
          </a:prstGeom>
          <a:noFill/>
        </p:spPr>
        <p:txBody>
          <a:bodyPr wrap="square" rtlCol="0">
            <a:spAutoFit/>
          </a:bodyPr>
          <a:lstStyle/>
          <a:p>
            <a:pPr algn="ctr"/>
            <a:r>
              <a:rPr lang="en-US" sz="2400" dirty="0"/>
              <a:t>size</a:t>
            </a:r>
            <a:endParaRPr lang="ru-RU" sz="2400" dirty="0"/>
          </a:p>
        </p:txBody>
      </p:sp>
      <p:sp>
        <p:nvSpPr>
          <p:cNvPr id="13" name="Левая фигурная скобка 12">
            <a:extLst>
              <a:ext uri="{FF2B5EF4-FFF2-40B4-BE49-F238E27FC236}">
                <a16:creationId xmlns:a16="http://schemas.microsoft.com/office/drawing/2014/main" id="{C9AFD61C-7DB2-3DFF-E26C-D9D93B878405}"/>
              </a:ext>
            </a:extLst>
          </p:cNvPr>
          <p:cNvSpPr/>
          <p:nvPr/>
        </p:nvSpPr>
        <p:spPr>
          <a:xfrm rot="16200000">
            <a:off x="5667130" y="1731001"/>
            <a:ext cx="517154" cy="40315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a:extLst>
              <a:ext uri="{FF2B5EF4-FFF2-40B4-BE49-F238E27FC236}">
                <a16:creationId xmlns:a16="http://schemas.microsoft.com/office/drawing/2014/main" id="{89CFF6E7-6806-3B4E-F24F-11F5720E1EB9}"/>
              </a:ext>
            </a:extLst>
          </p:cNvPr>
          <p:cNvSpPr txBox="1"/>
          <p:nvPr/>
        </p:nvSpPr>
        <p:spPr>
          <a:xfrm>
            <a:off x="5174609" y="4017313"/>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6" name="Прямоугольник 15">
            <a:extLst>
              <a:ext uri="{FF2B5EF4-FFF2-40B4-BE49-F238E27FC236}">
                <a16:creationId xmlns:a16="http://schemas.microsoft.com/office/drawing/2014/main" id="{C96A504E-2E11-DB3B-BCEC-DE024D73BE2B}"/>
              </a:ext>
            </a:extLst>
          </p:cNvPr>
          <p:cNvSpPr/>
          <p:nvPr/>
        </p:nvSpPr>
        <p:spPr>
          <a:xfrm>
            <a:off x="3909952"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7" name="Прямоугольник 16">
            <a:extLst>
              <a:ext uri="{FF2B5EF4-FFF2-40B4-BE49-F238E27FC236}">
                <a16:creationId xmlns:a16="http://schemas.microsoft.com/office/drawing/2014/main" id="{1B8B94C9-C40A-109C-D9C2-7A603FB00CE7}"/>
              </a:ext>
            </a:extLst>
          </p:cNvPr>
          <p:cNvSpPr/>
          <p:nvPr/>
        </p:nvSpPr>
        <p:spPr>
          <a:xfrm>
            <a:off x="4276313"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18" name="Прямоугольник 17">
            <a:extLst>
              <a:ext uri="{FF2B5EF4-FFF2-40B4-BE49-F238E27FC236}">
                <a16:creationId xmlns:a16="http://schemas.microsoft.com/office/drawing/2014/main" id="{F71417C6-4DB4-BB5D-3436-BAD622FA09DE}"/>
              </a:ext>
            </a:extLst>
          </p:cNvPr>
          <p:cNvSpPr/>
          <p:nvPr/>
        </p:nvSpPr>
        <p:spPr>
          <a:xfrm>
            <a:off x="4642674"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sp>
        <p:nvSpPr>
          <p:cNvPr id="19" name="Прямоугольник 18">
            <a:extLst>
              <a:ext uri="{FF2B5EF4-FFF2-40B4-BE49-F238E27FC236}">
                <a16:creationId xmlns:a16="http://schemas.microsoft.com/office/drawing/2014/main" id="{96961E32-A16D-0E86-22EA-E09CF107C128}"/>
              </a:ext>
            </a:extLst>
          </p:cNvPr>
          <p:cNvSpPr/>
          <p:nvPr/>
        </p:nvSpPr>
        <p:spPr>
          <a:xfrm>
            <a:off x="5009035"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20" name="Прямоугольник 19">
            <a:extLst>
              <a:ext uri="{FF2B5EF4-FFF2-40B4-BE49-F238E27FC236}">
                <a16:creationId xmlns:a16="http://schemas.microsoft.com/office/drawing/2014/main" id="{8F791E93-7097-C4C7-13E3-47B9FBA08201}"/>
              </a:ext>
            </a:extLst>
          </p:cNvPr>
          <p:cNvSpPr/>
          <p:nvPr/>
        </p:nvSpPr>
        <p:spPr>
          <a:xfrm>
            <a:off x="5375396"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1" name="Прямоугольник 20">
            <a:extLst>
              <a:ext uri="{FF2B5EF4-FFF2-40B4-BE49-F238E27FC236}">
                <a16:creationId xmlns:a16="http://schemas.microsoft.com/office/drawing/2014/main" id="{9A196B63-26F6-9408-FF08-377C830B35E6}"/>
              </a:ext>
            </a:extLst>
          </p:cNvPr>
          <p:cNvSpPr/>
          <p:nvPr/>
        </p:nvSpPr>
        <p:spPr>
          <a:xfrm>
            <a:off x="5741757"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2" name="Прямоугольник 21">
            <a:extLst>
              <a:ext uri="{FF2B5EF4-FFF2-40B4-BE49-F238E27FC236}">
                <a16:creationId xmlns:a16="http://schemas.microsoft.com/office/drawing/2014/main" id="{0D3029D2-E6BC-EB82-EDA9-C7D7FD90FD46}"/>
              </a:ext>
            </a:extLst>
          </p:cNvPr>
          <p:cNvSpPr/>
          <p:nvPr/>
        </p:nvSpPr>
        <p:spPr>
          <a:xfrm>
            <a:off x="6108118"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3" name="Прямоугольник 22">
            <a:extLst>
              <a:ext uri="{FF2B5EF4-FFF2-40B4-BE49-F238E27FC236}">
                <a16:creationId xmlns:a16="http://schemas.microsoft.com/office/drawing/2014/main" id="{8A82D1E3-D09B-282E-B03F-C47E854A2D86}"/>
              </a:ext>
            </a:extLst>
          </p:cNvPr>
          <p:cNvSpPr/>
          <p:nvPr/>
        </p:nvSpPr>
        <p:spPr>
          <a:xfrm>
            <a:off x="6474479"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4" name="Прямоугольник 23">
            <a:extLst>
              <a:ext uri="{FF2B5EF4-FFF2-40B4-BE49-F238E27FC236}">
                <a16:creationId xmlns:a16="http://schemas.microsoft.com/office/drawing/2014/main" id="{97546664-BF86-21B4-534B-CC5338DB37E5}"/>
              </a:ext>
            </a:extLst>
          </p:cNvPr>
          <p:cNvSpPr/>
          <p:nvPr/>
        </p:nvSpPr>
        <p:spPr>
          <a:xfrm>
            <a:off x="6840840"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5" name="Прямоугольник 24">
            <a:extLst>
              <a:ext uri="{FF2B5EF4-FFF2-40B4-BE49-F238E27FC236}">
                <a16:creationId xmlns:a16="http://schemas.microsoft.com/office/drawing/2014/main" id="{6E5252A3-C7BE-0E32-F3D5-DCA36335DA6F}"/>
              </a:ext>
            </a:extLst>
          </p:cNvPr>
          <p:cNvSpPr/>
          <p:nvPr/>
        </p:nvSpPr>
        <p:spPr>
          <a:xfrm>
            <a:off x="7207201"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6" name="Прямоугольник 25">
            <a:extLst>
              <a:ext uri="{FF2B5EF4-FFF2-40B4-BE49-F238E27FC236}">
                <a16:creationId xmlns:a16="http://schemas.microsoft.com/office/drawing/2014/main" id="{25EA523A-795D-430D-500C-8CC30C1EF23D}"/>
              </a:ext>
            </a:extLst>
          </p:cNvPr>
          <p:cNvSpPr/>
          <p:nvPr/>
        </p:nvSpPr>
        <p:spPr>
          <a:xfrm>
            <a:off x="7573562"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Tree>
    <p:extLst>
      <p:ext uri="{BB962C8B-B14F-4D97-AF65-F5344CB8AC3E}">
        <p14:creationId xmlns:p14="http://schemas.microsoft.com/office/powerpoint/2010/main" val="309470220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8"/>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Объявление локальных переменных и констант</a:t>
            </a:r>
          </a:p>
        </p:txBody>
      </p:sp>
      <p:sp>
        <p:nvSpPr>
          <p:cNvPr id="6" name="Прямоугольник 5"/>
          <p:cNvSpPr/>
          <p:nvPr/>
        </p:nvSpPr>
        <p:spPr>
          <a:xfrm>
            <a:off x="1775520" y="1574470"/>
            <a:ext cx="8892480" cy="4524315"/>
          </a:xfrm>
          <a:prstGeom prst="rect">
            <a:avLst/>
          </a:prstGeom>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8082" y="-22717"/>
            <a:ext cx="7550246" cy="6924973"/>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D9091278-70F6-298A-A761-D0EBA1C70671}"/>
              </a:ext>
            </a:extLst>
          </p:cNvPr>
          <p:cNvSpPr>
            <a:spLocks noGrp="1"/>
          </p:cNvSpPr>
          <p:nvPr>
            <p:ph type="title"/>
          </p:nvPr>
        </p:nvSpPr>
        <p:spPr/>
        <p:txBody>
          <a:bodyPr/>
          <a:lstStyle/>
          <a:p>
            <a:r>
              <a:rPr lang="ru-RU" dirty="0"/>
              <a:t>Резервирование памяти</a:t>
            </a:r>
          </a:p>
        </p:txBody>
      </p:sp>
      <p:sp>
        <p:nvSpPr>
          <p:cNvPr id="6" name="Объект 5">
            <a:extLst>
              <a:ext uri="{FF2B5EF4-FFF2-40B4-BE49-F238E27FC236}">
                <a16:creationId xmlns:a16="http://schemas.microsoft.com/office/drawing/2014/main" id="{711975C3-A349-1C6A-B050-49653901557F}"/>
              </a:ext>
            </a:extLst>
          </p:cNvPr>
          <p:cNvSpPr>
            <a:spLocks noGrp="1"/>
          </p:cNvSpPr>
          <p:nvPr>
            <p:ph idx="1"/>
          </p:nvPr>
        </p:nvSpPr>
        <p:spPr/>
        <p:txBody>
          <a:bodyPr/>
          <a:lstStyle/>
          <a:p>
            <a:r>
              <a:rPr lang="ru-RU" dirty="0"/>
              <a:t>Если при вставке не хватает места, </a:t>
            </a:r>
            <a:r>
              <a:rPr lang="en-US" dirty="0"/>
              <a:t>vector</a:t>
            </a:r>
            <a:r>
              <a:rPr lang="ru-RU" dirty="0"/>
              <a:t> автоматически увеличивает вместимость</a:t>
            </a:r>
          </a:p>
          <a:p>
            <a:pPr lvl="1"/>
            <a:r>
              <a:rPr lang="ru-RU" dirty="0"/>
              <a:t>Вставка в конец: </a:t>
            </a:r>
            <a:r>
              <a:rPr lang="en-US" dirty="0"/>
              <a:t>O(1)</a:t>
            </a:r>
            <a:r>
              <a:rPr lang="ru-RU" dirty="0"/>
              <a:t>+</a:t>
            </a:r>
          </a:p>
          <a:p>
            <a:r>
              <a:rPr lang="ru-RU" dirty="0"/>
              <a:t>Метод</a:t>
            </a:r>
            <a:r>
              <a:rPr lang="en-US" dirty="0"/>
              <a:t> </a:t>
            </a:r>
            <a:r>
              <a:rPr lang="en-US" b="1" dirty="0"/>
              <a:t>reserve</a:t>
            </a:r>
            <a:r>
              <a:rPr lang="ru-RU" dirty="0"/>
              <a:t> резервирует память для хранения заданного размера, не меняя содержимого вектора</a:t>
            </a:r>
          </a:p>
          <a:p>
            <a:pPr lvl="1"/>
            <a:r>
              <a:rPr lang="ru-RU" dirty="0"/>
              <a:t>Полезен, когда известно примерное количество элементов</a:t>
            </a:r>
          </a:p>
        </p:txBody>
      </p:sp>
      <p:sp>
        <p:nvSpPr>
          <p:cNvPr id="8" name="TextBox 7">
            <a:extLst>
              <a:ext uri="{FF2B5EF4-FFF2-40B4-BE49-F238E27FC236}">
                <a16:creationId xmlns:a16="http://schemas.microsoft.com/office/drawing/2014/main" id="{76DCEE53-D0A8-5703-5C2B-8DA2815CF917}"/>
              </a:ext>
            </a:extLst>
          </p:cNvPr>
          <p:cNvSpPr txBox="1"/>
          <p:nvPr/>
        </p:nvSpPr>
        <p:spPr>
          <a:xfrm>
            <a:off x="4583832" y="6333220"/>
            <a:ext cx="5908784" cy="369332"/>
          </a:xfrm>
          <a:prstGeom prst="rect">
            <a:avLst/>
          </a:prstGeom>
          <a:noFill/>
        </p:spPr>
        <p:txBody>
          <a:bodyPr wrap="square">
            <a:spAutoFit/>
          </a:bodyPr>
          <a:lstStyle/>
          <a:p>
            <a:pPr algn="r"/>
            <a:r>
              <a:rPr lang="ru-RU" dirty="0">
                <a:hlinkClick r:id="rId2"/>
              </a:rPr>
              <a:t>https://quick-bench.com/q/i29UtpPOU0KqnZz1y9SLl7tWFt4</a:t>
            </a:r>
            <a:endParaRPr lang="ru-RU" dirty="0"/>
          </a:p>
        </p:txBody>
      </p:sp>
    </p:spTree>
    <p:extLst>
      <p:ext uri="{BB962C8B-B14F-4D97-AF65-F5344CB8AC3E}">
        <p14:creationId xmlns:p14="http://schemas.microsoft.com/office/powerpoint/2010/main" val="185170699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8"/>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2" y="2"/>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E706C-018B-3D1E-BB0C-E7E668216317}"/>
              </a:ext>
            </a:extLst>
          </p:cNvPr>
          <p:cNvSpPr>
            <a:spLocks noGrp="1"/>
          </p:cNvSpPr>
          <p:nvPr>
            <p:ph type="title"/>
          </p:nvPr>
        </p:nvSpPr>
        <p:spPr/>
        <p:txBody>
          <a:bodyPr>
            <a:normAutofit/>
          </a:bodyPr>
          <a:lstStyle/>
          <a:p>
            <a:r>
              <a:rPr lang="ru-RU" dirty="0"/>
              <a:t>Вставка в последовательные контейнеры</a:t>
            </a:r>
          </a:p>
        </p:txBody>
      </p:sp>
      <p:sp>
        <p:nvSpPr>
          <p:cNvPr id="3" name="Объект 2">
            <a:extLst>
              <a:ext uri="{FF2B5EF4-FFF2-40B4-BE49-F238E27FC236}">
                <a16:creationId xmlns:a16="http://schemas.microsoft.com/office/drawing/2014/main" id="{33B5FAD3-D2EA-3180-064E-1AF8234DDA7D}"/>
              </a:ext>
            </a:extLst>
          </p:cNvPr>
          <p:cNvSpPr>
            <a:spLocks noGrp="1"/>
          </p:cNvSpPr>
          <p:nvPr>
            <p:ph idx="1"/>
          </p:nvPr>
        </p:nvSpPr>
        <p:spPr/>
        <p:txBody>
          <a:bodyPr/>
          <a:lstStyle/>
          <a:p>
            <a:r>
              <a:rPr lang="en-US" dirty="0"/>
              <a:t>vector</a:t>
            </a:r>
          </a:p>
          <a:p>
            <a:pPr lvl="1"/>
            <a:r>
              <a:rPr lang="ru-RU" dirty="0"/>
              <a:t>С </a:t>
            </a:r>
            <a:r>
              <a:rPr lang="en-US" dirty="0"/>
              <a:t>reserve </a:t>
            </a:r>
            <a:r>
              <a:rPr lang="ru-RU" dirty="0"/>
              <a:t>и без</a:t>
            </a:r>
          </a:p>
          <a:p>
            <a:r>
              <a:rPr lang="en-US" dirty="0"/>
              <a:t>deque</a:t>
            </a:r>
          </a:p>
          <a:p>
            <a:r>
              <a:rPr lang="en-US" dirty="0"/>
              <a:t>list</a:t>
            </a:r>
            <a:endParaRPr lang="ru-RU" dirty="0"/>
          </a:p>
        </p:txBody>
      </p:sp>
      <p:sp>
        <p:nvSpPr>
          <p:cNvPr id="5" name="TextBox 4">
            <a:extLst>
              <a:ext uri="{FF2B5EF4-FFF2-40B4-BE49-F238E27FC236}">
                <a16:creationId xmlns:a16="http://schemas.microsoft.com/office/drawing/2014/main" id="{1E75F5FD-FF5B-9B98-9569-C715D2E6CB3A}"/>
              </a:ext>
            </a:extLst>
          </p:cNvPr>
          <p:cNvSpPr txBox="1"/>
          <p:nvPr/>
        </p:nvSpPr>
        <p:spPr>
          <a:xfrm>
            <a:off x="3503712" y="6400800"/>
            <a:ext cx="6851104" cy="369332"/>
          </a:xfrm>
          <a:prstGeom prst="rect">
            <a:avLst/>
          </a:prstGeom>
          <a:noFill/>
        </p:spPr>
        <p:txBody>
          <a:bodyPr wrap="square">
            <a:spAutoFit/>
          </a:bodyPr>
          <a:lstStyle/>
          <a:p>
            <a:pPr algn="r"/>
            <a:r>
              <a:rPr lang="ru-RU" dirty="0">
                <a:hlinkClick r:id="rId2"/>
              </a:rPr>
              <a:t>https://quick-bench.com/q/W1if_qgPSZ7neHLRNylHrAwpvOs</a:t>
            </a:r>
            <a:endParaRPr lang="ru-RU" dirty="0"/>
          </a:p>
        </p:txBody>
      </p:sp>
    </p:spTree>
    <p:extLst>
      <p:ext uri="{BB962C8B-B14F-4D97-AF65-F5344CB8AC3E}">
        <p14:creationId xmlns:p14="http://schemas.microsoft.com/office/powerpoint/2010/main" val="2655805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278094"/>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err="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emplace</a:t>
            </a:r>
            <a:r>
              <a:rPr lang="en-US" sz="1600" b="1" dirty="0">
                <a:latin typeface="Courier New" pitchFamily="49" charset="0"/>
              </a:rPr>
              <a:t>("Apple", "</a:t>
            </a:r>
            <a:r>
              <a:rPr lang="ru-RU" sz="1600" b="1" dirty="0">
                <a:latin typeface="Courier New" pitchFamily="49" charset="0"/>
              </a:rPr>
              <a:t>Яблоко</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 подсчет частоты встречаемости символов</a:t>
            </a:r>
          </a:p>
        </p:txBody>
      </p:sp>
      <p:sp>
        <p:nvSpPr>
          <p:cNvPr id="3" name="Прямоугольник 2"/>
          <p:cNvSpPr/>
          <p:nvPr/>
        </p:nvSpPr>
        <p:spPr>
          <a:xfrm>
            <a:off x="1672393" y="1484785"/>
            <a:ext cx="85072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Автоматическое определение типа переменной</a:t>
            </a:r>
          </a:p>
        </p:txBody>
      </p:sp>
      <p:sp>
        <p:nvSpPr>
          <p:cNvPr id="3" name="Прямоугольник 2"/>
          <p:cNvSpPr/>
          <p:nvPr/>
        </p:nvSpPr>
        <p:spPr>
          <a:xfrm>
            <a:off x="1775520" y="1700809"/>
            <a:ext cx="7992888" cy="4271939"/>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631504" y="116632"/>
            <a:ext cx="9036496" cy="6403548"/>
          </a:xfrm>
          <a:prstGeom prst="rect">
            <a:avLst/>
          </a:prstGeom>
        </p:spPr>
        <p:txBody>
          <a:bodyPr wrap="square">
            <a:spAutoFit/>
          </a:bodyPr>
          <a:lstStyle/>
          <a:p>
            <a:pPr>
              <a:lnSpc>
                <a:spcPct val="107000"/>
              </a:lnSpc>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6779568" y="1776725"/>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1524000" y="199930"/>
            <a:ext cx="8856984" cy="6667018"/>
          </a:xfrm>
          <a:prstGeom prst="rect">
            <a:avLst/>
          </a:prstGeom>
        </p:spPr>
        <p:txBody>
          <a:bodyPr wrap="square">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
            <a:ext cx="9144000" cy="6494085"/>
          </a:xfrm>
          <a:prstGeom prst="rect">
            <a:avLst/>
          </a:prstGeom>
        </p:spPr>
        <p:txBody>
          <a:bodyPr wrap="square">
            <a:spAutoFit/>
          </a:bodyPr>
          <a:lstStyle/>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7501"/>
            <a:ext cx="9144000" cy="6894195"/>
          </a:xfrm>
          <a:prstGeom prst="rect">
            <a:avLst/>
          </a:prstGeom>
        </p:spPr>
        <p:txBody>
          <a:bodyPr wrap="square" tIns="0" bIns="0">
            <a:spAutoFit/>
          </a:bodyPr>
          <a:lstStyle/>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7500"/>
            <a:ext cx="9144000" cy="5170646"/>
          </a:xfrm>
          <a:prstGeom prst="rect">
            <a:avLst/>
          </a:prstGeom>
        </p:spPr>
        <p:txBody>
          <a:bodyPr wrap="square" tIns="0" bIns="0">
            <a:spAutoFit/>
          </a:bodyPr>
          <a:lstStyle/>
          <a:p>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a:bodyPr>
          <a:lstStyle/>
          <a:p>
            <a:pPr eaLnBrk="1" hangingPunct="1">
              <a:defRPr/>
            </a:pPr>
            <a:r>
              <a:rPr lang="ru-RU" sz="2800" dirty="0"/>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t>Итераторы используются в </a:t>
            </a:r>
            <a:r>
              <a:rPr lang="en-US" sz="2800" dirty="0"/>
              <a:t>STL </a:t>
            </a:r>
            <a:r>
              <a:rPr lang="ru-RU" sz="2800" dirty="0"/>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7C06FA9-B9BA-B65B-C4C9-7A6E2A021749}"/>
              </a:ext>
            </a:extLst>
          </p:cNvPr>
          <p:cNvSpPr>
            <a:spLocks noGrp="1"/>
          </p:cNvSpPr>
          <p:nvPr>
            <p:ph type="title"/>
          </p:nvPr>
        </p:nvSpPr>
        <p:spPr/>
        <p:txBody>
          <a:bodyPr/>
          <a:lstStyle/>
          <a:p>
            <a:r>
              <a:rPr lang="ru-RU" dirty="0"/>
              <a:t>Контейнеры и итераторы</a:t>
            </a:r>
          </a:p>
        </p:txBody>
      </p:sp>
      <p:sp>
        <p:nvSpPr>
          <p:cNvPr id="5" name="Прямоугольник 4">
            <a:extLst>
              <a:ext uri="{FF2B5EF4-FFF2-40B4-BE49-F238E27FC236}">
                <a16:creationId xmlns:a16="http://schemas.microsoft.com/office/drawing/2014/main" id="{6C632AD4-BF38-D8C2-6F0F-E688030DE43F}"/>
              </a:ext>
            </a:extLst>
          </p:cNvPr>
          <p:cNvSpPr/>
          <p:nvPr/>
        </p:nvSpPr>
        <p:spPr>
          <a:xfrm>
            <a:off x="2279576" y="2060848"/>
            <a:ext cx="5112568" cy="1251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989BD23-EC75-9A2D-CBCF-6E999BDEAF6E}"/>
              </a:ext>
            </a:extLst>
          </p:cNvPr>
          <p:cNvSpPr/>
          <p:nvPr/>
        </p:nvSpPr>
        <p:spPr>
          <a:xfrm>
            <a:off x="2567608" y="2348880"/>
            <a:ext cx="720080" cy="6480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288CF709-8717-9D3B-99D6-EF9B3D3BB269}"/>
              </a:ext>
            </a:extLst>
          </p:cNvPr>
          <p:cNvSpPr/>
          <p:nvPr/>
        </p:nvSpPr>
        <p:spPr>
          <a:xfrm>
            <a:off x="3520958" y="2362343"/>
            <a:ext cx="720080" cy="64807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D61004F3-F08F-3CDE-C4C4-891452C3188A}"/>
              </a:ext>
            </a:extLst>
          </p:cNvPr>
          <p:cNvSpPr/>
          <p:nvPr/>
        </p:nvSpPr>
        <p:spPr>
          <a:xfrm>
            <a:off x="4474308" y="2375806"/>
            <a:ext cx="720080" cy="64807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15C46FF8-4F82-ECF1-FEA7-C95BD23A6570}"/>
              </a:ext>
            </a:extLst>
          </p:cNvPr>
          <p:cNvSpPr/>
          <p:nvPr/>
        </p:nvSpPr>
        <p:spPr>
          <a:xfrm>
            <a:off x="5427658" y="2389269"/>
            <a:ext cx="720080" cy="6480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65E400A4-64ED-ABFE-16C1-30F4191DCBDA}"/>
              </a:ext>
            </a:extLst>
          </p:cNvPr>
          <p:cNvSpPr/>
          <p:nvPr/>
        </p:nvSpPr>
        <p:spPr>
          <a:xfrm>
            <a:off x="6381008" y="2402732"/>
            <a:ext cx="720080" cy="648072"/>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47851DDA-B42C-3E8B-EFB2-089D316CF504}"/>
              </a:ext>
            </a:extLst>
          </p:cNvPr>
          <p:cNvSpPr/>
          <p:nvPr/>
        </p:nvSpPr>
        <p:spPr>
          <a:xfrm>
            <a:off x="249560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5EB3600E-8DAF-B47F-3976-C8C5AED225A7}"/>
              </a:ext>
            </a:extLst>
          </p:cNvPr>
          <p:cNvCxnSpPr>
            <a:stCxn id="12" idx="0"/>
            <a:endCxn id="7" idx="4"/>
          </p:cNvCxnSpPr>
          <p:nvPr/>
        </p:nvCxnSpPr>
        <p:spPr>
          <a:xfrm flipV="1">
            <a:off x="2927648" y="2996952"/>
            <a:ext cx="0" cy="158417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скругленные углы 15">
            <a:extLst>
              <a:ext uri="{FF2B5EF4-FFF2-40B4-BE49-F238E27FC236}">
                <a16:creationId xmlns:a16="http://schemas.microsoft.com/office/drawing/2014/main" id="{C3A21665-80D4-98D4-B149-B9608BF7C15F}"/>
              </a:ext>
            </a:extLst>
          </p:cNvPr>
          <p:cNvSpPr/>
          <p:nvPr/>
        </p:nvSpPr>
        <p:spPr>
          <a:xfrm>
            <a:off x="749002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a:extLst>
              <a:ext uri="{FF2B5EF4-FFF2-40B4-BE49-F238E27FC236}">
                <a16:creationId xmlns:a16="http://schemas.microsoft.com/office/drawing/2014/main" id="{DFED216D-66F1-FBF7-90C1-4D35B21EF9C6}"/>
              </a:ext>
            </a:extLst>
          </p:cNvPr>
          <p:cNvSpPr txBox="1"/>
          <p:nvPr/>
        </p:nvSpPr>
        <p:spPr>
          <a:xfrm>
            <a:off x="2331314" y="1552146"/>
            <a:ext cx="2232248" cy="369332"/>
          </a:xfrm>
          <a:prstGeom prst="rect">
            <a:avLst/>
          </a:prstGeom>
          <a:noFill/>
        </p:spPr>
        <p:txBody>
          <a:bodyPr wrap="square" rtlCol="0">
            <a:spAutoFit/>
          </a:bodyPr>
          <a:lstStyle/>
          <a:p>
            <a:r>
              <a:rPr lang="ru-RU" dirty="0"/>
              <a:t>Контейнер</a:t>
            </a:r>
          </a:p>
        </p:txBody>
      </p:sp>
      <p:sp>
        <p:nvSpPr>
          <p:cNvPr id="19" name="TextBox 18">
            <a:extLst>
              <a:ext uri="{FF2B5EF4-FFF2-40B4-BE49-F238E27FC236}">
                <a16:creationId xmlns:a16="http://schemas.microsoft.com/office/drawing/2014/main" id="{9FEFDB01-798E-A9A5-52E1-97877917A9E0}"/>
              </a:ext>
            </a:extLst>
          </p:cNvPr>
          <p:cNvSpPr txBox="1"/>
          <p:nvPr/>
        </p:nvSpPr>
        <p:spPr>
          <a:xfrm>
            <a:off x="1981200" y="5305854"/>
            <a:ext cx="2232248" cy="369332"/>
          </a:xfrm>
          <a:prstGeom prst="rect">
            <a:avLst/>
          </a:prstGeom>
          <a:noFill/>
        </p:spPr>
        <p:txBody>
          <a:bodyPr wrap="square" rtlCol="0">
            <a:spAutoFit/>
          </a:bodyPr>
          <a:lstStyle/>
          <a:p>
            <a:r>
              <a:rPr lang="en-US" dirty="0" err="1"/>
              <a:t>container.begin</a:t>
            </a:r>
            <a:r>
              <a:rPr lang="en-US" dirty="0"/>
              <a:t>()</a:t>
            </a:r>
            <a:endParaRPr lang="ru-RU" dirty="0"/>
          </a:p>
        </p:txBody>
      </p:sp>
      <p:sp>
        <p:nvSpPr>
          <p:cNvPr id="20" name="Овал 19">
            <a:extLst>
              <a:ext uri="{FF2B5EF4-FFF2-40B4-BE49-F238E27FC236}">
                <a16:creationId xmlns:a16="http://schemas.microsoft.com/office/drawing/2014/main" id="{86F061E3-F749-688A-A97E-48001941C5A1}"/>
              </a:ext>
            </a:extLst>
          </p:cNvPr>
          <p:cNvSpPr/>
          <p:nvPr/>
        </p:nvSpPr>
        <p:spPr>
          <a:xfrm>
            <a:off x="7490020" y="2389269"/>
            <a:ext cx="720080" cy="648072"/>
          </a:xfrm>
          <a:prstGeom prst="ellipse">
            <a:avLst/>
          </a:prstGeom>
          <a:noFill/>
          <a:ln w="34925"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Прямая со стрелкой 20">
            <a:extLst>
              <a:ext uri="{FF2B5EF4-FFF2-40B4-BE49-F238E27FC236}">
                <a16:creationId xmlns:a16="http://schemas.microsoft.com/office/drawing/2014/main" id="{8C41324E-0E42-0D4F-5A94-3519FF9C9FED}"/>
              </a:ext>
            </a:extLst>
          </p:cNvPr>
          <p:cNvCxnSpPr>
            <a:cxnSpLocks/>
            <a:stCxn id="16" idx="0"/>
            <a:endCxn id="20" idx="4"/>
          </p:cNvCxnSpPr>
          <p:nvPr/>
        </p:nvCxnSpPr>
        <p:spPr>
          <a:xfrm flipH="1" flipV="1">
            <a:off x="7850060" y="3037342"/>
            <a:ext cx="72008" cy="15437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054CB5-73F6-B180-8287-4D889B267108}"/>
              </a:ext>
            </a:extLst>
          </p:cNvPr>
          <p:cNvSpPr txBox="1"/>
          <p:nvPr/>
        </p:nvSpPr>
        <p:spPr>
          <a:xfrm>
            <a:off x="6960096" y="5305854"/>
            <a:ext cx="2232248" cy="369332"/>
          </a:xfrm>
          <a:prstGeom prst="rect">
            <a:avLst/>
          </a:prstGeom>
          <a:noFill/>
        </p:spPr>
        <p:txBody>
          <a:bodyPr wrap="square" rtlCol="0">
            <a:spAutoFit/>
          </a:bodyPr>
          <a:lstStyle/>
          <a:p>
            <a:r>
              <a:rPr lang="en-US" dirty="0" err="1"/>
              <a:t>container.end</a:t>
            </a:r>
            <a:r>
              <a:rPr lang="en-US" dirty="0"/>
              <a:t>()</a:t>
            </a:r>
            <a:endParaRPr lang="ru-RU" dirty="0"/>
          </a:p>
        </p:txBody>
      </p:sp>
      <p:sp>
        <p:nvSpPr>
          <p:cNvPr id="25" name="Прямоугольник: скругленные углы 24">
            <a:extLst>
              <a:ext uri="{FF2B5EF4-FFF2-40B4-BE49-F238E27FC236}">
                <a16:creationId xmlns:a16="http://schemas.microsoft.com/office/drawing/2014/main" id="{957C3330-FB4D-DE6C-FA28-0131C045426C}"/>
              </a:ext>
            </a:extLst>
          </p:cNvPr>
          <p:cNvSpPr/>
          <p:nvPr/>
        </p:nvSpPr>
        <p:spPr>
          <a:xfrm>
            <a:off x="4782457"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6" name="Прямая со стрелкой 25">
            <a:extLst>
              <a:ext uri="{FF2B5EF4-FFF2-40B4-BE49-F238E27FC236}">
                <a16:creationId xmlns:a16="http://schemas.microsoft.com/office/drawing/2014/main" id="{BEC516FB-862A-3BA4-D956-D16578D08237}"/>
              </a:ext>
            </a:extLst>
          </p:cNvPr>
          <p:cNvCxnSpPr>
            <a:cxnSpLocks/>
            <a:stCxn id="25" idx="0"/>
            <a:endCxn id="9" idx="4"/>
          </p:cNvCxnSpPr>
          <p:nvPr/>
        </p:nvCxnSpPr>
        <p:spPr>
          <a:xfrm flipH="1" flipV="1">
            <a:off x="4834349" y="3023878"/>
            <a:ext cx="380157" cy="15572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Хорошо </a:t>
            </a:r>
            <a:r>
              <a:rPr lang="ru-RU" dirty="0" err="1"/>
              <a:t>совмеситм</a:t>
            </a:r>
            <a:r>
              <a:rPr lang="ru-RU" dirty="0"/>
              <a:t>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B37C6-3E3F-4BBA-801E-E5C8763CCDED}"/>
              </a:ext>
            </a:extLst>
          </p:cNvPr>
          <p:cNvPicPr>
            <a:picLocks noChangeAspect="1"/>
          </p:cNvPicPr>
          <p:nvPr/>
        </p:nvPicPr>
        <p:blipFill>
          <a:blip r:embed="rId3"/>
          <a:stretch>
            <a:fillRect/>
          </a:stretch>
        </p:blipFill>
        <p:spPr>
          <a:xfrm>
            <a:off x="9367483" y="837431"/>
            <a:ext cx="2547956" cy="2567006"/>
          </a:xfrm>
          <a:prstGeom prst="rect">
            <a:avLst/>
          </a:prstGeom>
        </p:spPr>
      </p:pic>
      <p:sp>
        <p:nvSpPr>
          <p:cNvPr id="2" name="Заголовок 1"/>
          <p:cNvSpPr>
            <a:spLocks noGrp="1"/>
          </p:cNvSpPr>
          <p:nvPr>
            <p:ph type="title"/>
          </p:nvPr>
        </p:nvSpPr>
        <p:spPr/>
        <p:txBody>
          <a:bodyPr>
            <a:normAutofit/>
          </a:bodyPr>
          <a:lstStyle/>
          <a:p>
            <a:r>
              <a:rPr lang="ru-RU" dirty="0"/>
              <a:t>Область видимости переменной</a:t>
            </a:r>
          </a:p>
        </p:txBody>
      </p:sp>
      <p:sp>
        <p:nvSpPr>
          <p:cNvPr id="3" name="Прямоугольник 2"/>
          <p:cNvSpPr/>
          <p:nvPr/>
        </p:nvSpPr>
        <p:spPr>
          <a:xfrm>
            <a:off x="1550539" y="1988841"/>
            <a:ext cx="8865941" cy="4679807"/>
          </a:xfrm>
          <a:prstGeom prst="rect">
            <a:avLst/>
          </a:prstGeom>
        </p:spPr>
        <p:txBody>
          <a:bodyPr wrap="square">
            <a:spAutoFit/>
          </a:bodyPr>
          <a:lstStyle/>
          <a:p>
            <a:pPr>
              <a:lnSpc>
                <a:spcPct val="115000"/>
              </a:lnSpc>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5735961" y="6350872"/>
            <a:ext cx="4680519" cy="369332"/>
          </a:xfrm>
          <a:prstGeom prst="rect">
            <a:avLst/>
          </a:prstGeom>
          <a:noFill/>
        </p:spPr>
        <p:txBody>
          <a:bodyPr wrap="square" rtlCol="0">
            <a:spAutoFit/>
          </a:bodyPr>
          <a:lstStyle/>
          <a:p>
            <a:r>
              <a:rPr lang="de-DE" dirty="0">
                <a:hlinkClick r:id="rId4"/>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768A13-4845-7564-AE5F-0BD439E2BF4C}"/>
              </a:ext>
            </a:extLst>
          </p:cNvPr>
          <p:cNvSpPr>
            <a:spLocks noGrp="1"/>
          </p:cNvSpPr>
          <p:nvPr>
            <p:ph type="title"/>
          </p:nvPr>
        </p:nvSpPr>
        <p:spPr/>
        <p:txBody>
          <a:bodyPr/>
          <a:lstStyle/>
          <a:p>
            <a:r>
              <a:rPr lang="ru-RU" dirty="0"/>
              <a:t>Категории итераторов</a:t>
            </a:r>
          </a:p>
        </p:txBody>
      </p:sp>
      <p:sp>
        <p:nvSpPr>
          <p:cNvPr id="3" name="Объект 2">
            <a:extLst>
              <a:ext uri="{FF2B5EF4-FFF2-40B4-BE49-F238E27FC236}">
                <a16:creationId xmlns:a16="http://schemas.microsoft.com/office/drawing/2014/main" id="{2771A623-0EE9-037B-253B-8FFF571953A1}"/>
              </a:ext>
            </a:extLst>
          </p:cNvPr>
          <p:cNvSpPr>
            <a:spLocks noGrp="1"/>
          </p:cNvSpPr>
          <p:nvPr>
            <p:ph idx="1"/>
          </p:nvPr>
        </p:nvSpPr>
        <p:spPr/>
        <p:txBody>
          <a:bodyPr>
            <a:normAutofit fontScale="77500" lnSpcReduction="20000"/>
          </a:bodyPr>
          <a:lstStyle/>
          <a:p>
            <a:r>
              <a:rPr lang="en-US" dirty="0" err="1">
                <a:hlinkClick r:id="rId2"/>
              </a:rPr>
              <a:t>LegacyInputIterator</a:t>
            </a:r>
            <a:endParaRPr lang="ru-RU" dirty="0"/>
          </a:p>
          <a:p>
            <a:pPr lvl="1"/>
            <a:r>
              <a:rPr lang="ru-RU" dirty="0"/>
              <a:t>Однопроходное чтение</a:t>
            </a:r>
          </a:p>
          <a:p>
            <a:r>
              <a:rPr lang="en-US" dirty="0" err="1">
                <a:hlinkClick r:id="rId3"/>
              </a:rPr>
              <a:t>LegacyOutputIterator</a:t>
            </a:r>
            <a:endParaRPr lang="ru-RU" dirty="0"/>
          </a:p>
          <a:p>
            <a:pPr lvl="1"/>
            <a:r>
              <a:rPr lang="ru-RU" dirty="0"/>
              <a:t>Однопроходная запись</a:t>
            </a:r>
          </a:p>
          <a:p>
            <a:r>
              <a:rPr lang="en-US" dirty="0" err="1">
                <a:hlinkClick r:id="rId4"/>
              </a:rPr>
              <a:t>LegacyForwardIterator</a:t>
            </a:r>
            <a:endParaRPr lang="en-US" dirty="0"/>
          </a:p>
          <a:p>
            <a:pPr lvl="1"/>
            <a:r>
              <a:rPr lang="ru-RU" dirty="0"/>
              <a:t>Может использоваться в многопроходных алгоритмах</a:t>
            </a:r>
          </a:p>
          <a:p>
            <a:pPr lvl="1"/>
            <a:r>
              <a:rPr lang="ru-RU" dirty="0"/>
              <a:t>Допускает чтение и запись</a:t>
            </a:r>
          </a:p>
          <a:p>
            <a:pPr lvl="1"/>
            <a:r>
              <a:rPr lang="ru-RU" dirty="0"/>
              <a:t>Доступен только инкремент</a:t>
            </a:r>
            <a:endParaRPr lang="en-US" dirty="0"/>
          </a:p>
          <a:p>
            <a:r>
              <a:rPr lang="en-US" dirty="0" err="1">
                <a:hlinkClick r:id="rId5"/>
              </a:rPr>
              <a:t>LegacyBidirectionalIterator</a:t>
            </a:r>
            <a:endParaRPr lang="en-US" dirty="0"/>
          </a:p>
          <a:p>
            <a:pPr lvl="1"/>
            <a:r>
              <a:rPr lang="ru-RU" dirty="0"/>
              <a:t>Все возможности </a:t>
            </a:r>
            <a:r>
              <a:rPr lang="en-US" dirty="0" err="1"/>
              <a:t>LegacyForwardIterator</a:t>
            </a:r>
            <a:r>
              <a:rPr lang="ru-RU" dirty="0"/>
              <a:t> + декремент</a:t>
            </a:r>
            <a:endParaRPr lang="en-US" dirty="0"/>
          </a:p>
          <a:p>
            <a:r>
              <a:rPr lang="en-US" dirty="0" err="1">
                <a:hlinkClick r:id="rId6"/>
              </a:rPr>
              <a:t>LegacyRandomAccessIterator</a:t>
            </a:r>
            <a:endParaRPr lang="en-US" dirty="0"/>
          </a:p>
          <a:p>
            <a:pPr lvl="1"/>
            <a:r>
              <a:rPr lang="ru-RU" dirty="0"/>
              <a:t>Доступ к элементам относительно итератора за константное время</a:t>
            </a:r>
            <a:endParaRPr lang="en-US" dirty="0"/>
          </a:p>
          <a:p>
            <a:r>
              <a:rPr lang="en-US" dirty="0" err="1">
                <a:hlinkClick r:id="rId7"/>
              </a:rPr>
              <a:t>LegacyContiguousIterator</a:t>
            </a:r>
            <a:endParaRPr lang="ru-RU" dirty="0"/>
          </a:p>
          <a:p>
            <a:pPr lvl="1"/>
            <a:r>
              <a:rPr lang="ru-RU" dirty="0"/>
              <a:t>Хранение объектов в непрерывной области памяти</a:t>
            </a:r>
          </a:p>
        </p:txBody>
      </p:sp>
    </p:spTree>
    <p:extLst>
      <p:ext uri="{BB962C8B-B14F-4D97-AF65-F5344CB8AC3E}">
        <p14:creationId xmlns:p14="http://schemas.microsoft.com/office/powerpoint/2010/main" val="272388031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D0E433-D869-D6CE-D713-B06BFEA9A3A3}"/>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801BA83F-4CAD-77B2-7C23-4C43160981D9}"/>
              </a:ext>
            </a:extLst>
          </p:cNvPr>
          <p:cNvPicPr>
            <a:picLocks noGrp="1" noChangeAspect="1"/>
          </p:cNvPicPr>
          <p:nvPr>
            <p:ph idx="1"/>
          </p:nvPr>
        </p:nvPicPr>
        <p:blipFill>
          <a:blip r:embed="rId2"/>
          <a:stretch>
            <a:fillRect/>
          </a:stretch>
        </p:blipFill>
        <p:spPr>
          <a:xfrm>
            <a:off x="838200" y="1862589"/>
            <a:ext cx="10515600" cy="4277409"/>
          </a:xfrm>
        </p:spPr>
      </p:pic>
    </p:spTree>
    <p:extLst>
      <p:ext uri="{BB962C8B-B14F-4D97-AF65-F5344CB8AC3E}">
        <p14:creationId xmlns:p14="http://schemas.microsoft.com/office/powerpoint/2010/main" val="342816681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676400" y="2060849"/>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2396" y="332657"/>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AC3D-74EB-4CDB-B29E-C7314F1A0207}"/>
              </a:ext>
            </a:extLst>
          </p:cNvPr>
          <p:cNvSpPr>
            <a:spLocks noGrp="1"/>
          </p:cNvSpPr>
          <p:nvPr>
            <p:ph type="title"/>
          </p:nvPr>
        </p:nvSpPr>
        <p:spPr/>
        <p:txBody>
          <a:bodyPr/>
          <a:lstStyle/>
          <a:p>
            <a:r>
              <a:rPr lang="ru-RU" dirty="0"/>
              <a:t>Двоичный поиск</a:t>
            </a:r>
          </a:p>
        </p:txBody>
      </p:sp>
      <p:sp>
        <p:nvSpPr>
          <p:cNvPr id="3" name="Rectangle 2">
            <a:extLst>
              <a:ext uri="{FF2B5EF4-FFF2-40B4-BE49-F238E27FC236}">
                <a16:creationId xmlns:a16="http://schemas.microsoft.com/office/drawing/2014/main" id="{662117BC-7CFB-4922-8899-646B2B872D0B}"/>
              </a:ext>
            </a:extLst>
          </p:cNvPr>
          <p:cNvSpPr/>
          <p:nvPr/>
        </p:nvSpPr>
        <p:spPr>
          <a:xfrm>
            <a:off x="25676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4" name="Rectangle 3">
            <a:extLst>
              <a:ext uri="{FF2B5EF4-FFF2-40B4-BE49-F238E27FC236}">
                <a16:creationId xmlns:a16="http://schemas.microsoft.com/office/drawing/2014/main" id="{840FB6B5-DF92-460B-9D76-0DD248C9620A}"/>
              </a:ext>
            </a:extLst>
          </p:cNvPr>
          <p:cNvSpPr/>
          <p:nvPr/>
        </p:nvSpPr>
        <p:spPr>
          <a:xfrm>
            <a:off x="305242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5" name="Rectangle 4">
            <a:extLst>
              <a:ext uri="{FF2B5EF4-FFF2-40B4-BE49-F238E27FC236}">
                <a16:creationId xmlns:a16="http://schemas.microsoft.com/office/drawing/2014/main" id="{524A86F8-C7BF-4F7A-9355-E8FF681C7A29}"/>
              </a:ext>
            </a:extLst>
          </p:cNvPr>
          <p:cNvSpPr/>
          <p:nvPr/>
        </p:nvSpPr>
        <p:spPr>
          <a:xfrm>
            <a:off x="353724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6" name="Rectangle 5">
            <a:extLst>
              <a:ext uri="{FF2B5EF4-FFF2-40B4-BE49-F238E27FC236}">
                <a16:creationId xmlns:a16="http://schemas.microsoft.com/office/drawing/2014/main" id="{50043C84-41A6-468F-831A-F022E828E206}"/>
              </a:ext>
            </a:extLst>
          </p:cNvPr>
          <p:cNvSpPr/>
          <p:nvPr/>
        </p:nvSpPr>
        <p:spPr>
          <a:xfrm>
            <a:off x="402206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7" name="Rectangle 6">
            <a:extLst>
              <a:ext uri="{FF2B5EF4-FFF2-40B4-BE49-F238E27FC236}">
                <a16:creationId xmlns:a16="http://schemas.microsoft.com/office/drawing/2014/main" id="{4DE86C9E-B018-4F18-9574-6A5922579F8D}"/>
              </a:ext>
            </a:extLst>
          </p:cNvPr>
          <p:cNvSpPr/>
          <p:nvPr/>
        </p:nvSpPr>
        <p:spPr>
          <a:xfrm>
            <a:off x="450688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8" name="Rectangle 7">
            <a:extLst>
              <a:ext uri="{FF2B5EF4-FFF2-40B4-BE49-F238E27FC236}">
                <a16:creationId xmlns:a16="http://schemas.microsoft.com/office/drawing/2014/main" id="{6036BABA-3641-443B-90BA-0E146CE47EA5}"/>
              </a:ext>
            </a:extLst>
          </p:cNvPr>
          <p:cNvSpPr/>
          <p:nvPr/>
        </p:nvSpPr>
        <p:spPr>
          <a:xfrm>
            <a:off x="49917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9" name="Rectangle 8">
            <a:extLst>
              <a:ext uri="{FF2B5EF4-FFF2-40B4-BE49-F238E27FC236}">
                <a16:creationId xmlns:a16="http://schemas.microsoft.com/office/drawing/2014/main" id="{8625CB65-8969-45A0-85C8-C2208F368FEE}"/>
              </a:ext>
            </a:extLst>
          </p:cNvPr>
          <p:cNvSpPr/>
          <p:nvPr/>
        </p:nvSpPr>
        <p:spPr>
          <a:xfrm>
            <a:off x="5470252"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sp>
        <p:nvSpPr>
          <p:cNvPr id="10" name="Rectangle 9">
            <a:extLst>
              <a:ext uri="{FF2B5EF4-FFF2-40B4-BE49-F238E27FC236}">
                <a16:creationId xmlns:a16="http://schemas.microsoft.com/office/drawing/2014/main" id="{661C5E59-5D8A-4376-9727-C9225BCF996A}"/>
              </a:ext>
            </a:extLst>
          </p:cNvPr>
          <p:cNvSpPr/>
          <p:nvPr/>
        </p:nvSpPr>
        <p:spPr>
          <a:xfrm>
            <a:off x="5948796"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ru-RU" dirty="0"/>
          </a:p>
        </p:txBody>
      </p:sp>
      <p:grpSp>
        <p:nvGrpSpPr>
          <p:cNvPr id="14" name="Group 13">
            <a:extLst>
              <a:ext uri="{FF2B5EF4-FFF2-40B4-BE49-F238E27FC236}">
                <a16:creationId xmlns:a16="http://schemas.microsoft.com/office/drawing/2014/main" id="{24A2CC4D-530E-4B8F-92B3-1CBA57D5FB97}"/>
              </a:ext>
            </a:extLst>
          </p:cNvPr>
          <p:cNvGrpSpPr/>
          <p:nvPr/>
        </p:nvGrpSpPr>
        <p:grpSpPr>
          <a:xfrm>
            <a:off x="3642432" y="2492896"/>
            <a:ext cx="3818532" cy="369332"/>
            <a:chOff x="2118432" y="2852936"/>
            <a:chExt cx="3818532" cy="369332"/>
          </a:xfrm>
        </p:grpSpPr>
        <p:sp>
          <p:nvSpPr>
            <p:cNvPr id="12" name="Arrow: Down 11">
              <a:extLst>
                <a:ext uri="{FF2B5EF4-FFF2-40B4-BE49-F238E27FC236}">
                  <a16:creationId xmlns:a16="http://schemas.microsoft.com/office/drawing/2014/main" id="{0CA657D2-ABE2-415F-AE2C-00D448B4B953}"/>
                </a:ext>
              </a:extLst>
            </p:cNvPr>
            <p:cNvSpPr/>
            <p:nvPr/>
          </p:nvSpPr>
          <p:spPr>
            <a:xfrm rot="5400000" flipV="1">
              <a:off x="2118432"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Box 12">
              <a:extLst>
                <a:ext uri="{FF2B5EF4-FFF2-40B4-BE49-F238E27FC236}">
                  <a16:creationId xmlns:a16="http://schemas.microsoft.com/office/drawing/2014/main" id="{0F27D157-2655-43E1-AFCA-B91EF4F1D71C}"/>
                </a:ext>
              </a:extLst>
            </p:cNvPr>
            <p:cNvSpPr txBox="1"/>
            <p:nvPr/>
          </p:nvSpPr>
          <p:spPr>
            <a:xfrm>
              <a:off x="2555776" y="2852936"/>
              <a:ext cx="3381188" cy="369332"/>
            </a:xfrm>
            <a:prstGeom prst="rect">
              <a:avLst/>
            </a:prstGeom>
            <a:noFill/>
          </p:spPr>
          <p:txBody>
            <a:bodyPr wrap="square" rtlCol="0">
              <a:spAutoFit/>
            </a:bodyPr>
            <a:lstStyle/>
            <a:p>
              <a:r>
                <a:rPr lang="en-US" dirty="0" err="1"/>
                <a:t>lower_bound</a:t>
              </a:r>
              <a:r>
                <a:rPr lang="en-US" dirty="0"/>
                <a:t>(numbers, 5)</a:t>
              </a:r>
              <a:endParaRPr lang="ru-RU" dirty="0"/>
            </a:p>
          </p:txBody>
        </p:sp>
      </p:grpSp>
      <p:grpSp>
        <p:nvGrpSpPr>
          <p:cNvPr id="15" name="Group 14">
            <a:extLst>
              <a:ext uri="{FF2B5EF4-FFF2-40B4-BE49-F238E27FC236}">
                <a16:creationId xmlns:a16="http://schemas.microsoft.com/office/drawing/2014/main" id="{5B2C63FF-D7AC-48BC-93A3-10E0A50E3585}"/>
              </a:ext>
            </a:extLst>
          </p:cNvPr>
          <p:cNvGrpSpPr/>
          <p:nvPr/>
        </p:nvGrpSpPr>
        <p:grpSpPr>
          <a:xfrm>
            <a:off x="5126446" y="2924966"/>
            <a:ext cx="3782702" cy="369332"/>
            <a:chOff x="2154262" y="2852936"/>
            <a:chExt cx="3782702" cy="369332"/>
          </a:xfrm>
        </p:grpSpPr>
        <p:sp>
          <p:nvSpPr>
            <p:cNvPr id="16" name="Arrow: Down 15">
              <a:extLst>
                <a:ext uri="{FF2B5EF4-FFF2-40B4-BE49-F238E27FC236}">
                  <a16:creationId xmlns:a16="http://schemas.microsoft.com/office/drawing/2014/main" id="{73D2A989-6ADD-4D13-B82D-F2228D417BF9}"/>
                </a:ext>
              </a:extLst>
            </p:cNvPr>
            <p:cNvSpPr/>
            <p:nvPr/>
          </p:nvSpPr>
          <p:spPr>
            <a:xfrm rot="5400000" flipV="1">
              <a:off x="2154262"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TextBox 16">
              <a:extLst>
                <a:ext uri="{FF2B5EF4-FFF2-40B4-BE49-F238E27FC236}">
                  <a16:creationId xmlns:a16="http://schemas.microsoft.com/office/drawing/2014/main" id="{6B1AE55B-7DF0-4577-9549-0AB6AA7B5E46}"/>
                </a:ext>
              </a:extLst>
            </p:cNvPr>
            <p:cNvSpPr txBox="1"/>
            <p:nvPr/>
          </p:nvSpPr>
          <p:spPr>
            <a:xfrm>
              <a:off x="2691768" y="2852936"/>
              <a:ext cx="3245196" cy="369332"/>
            </a:xfrm>
            <a:prstGeom prst="rect">
              <a:avLst/>
            </a:prstGeom>
            <a:noFill/>
          </p:spPr>
          <p:txBody>
            <a:bodyPr wrap="square" rtlCol="0">
              <a:spAutoFit/>
            </a:bodyPr>
            <a:lstStyle/>
            <a:p>
              <a:r>
                <a:rPr lang="en-US" dirty="0" err="1"/>
                <a:t>lower_bound</a:t>
              </a:r>
              <a:r>
                <a:rPr lang="en-US" dirty="0"/>
                <a:t>(numbers, 8)</a:t>
              </a:r>
              <a:endParaRPr lang="ru-RU" dirty="0"/>
            </a:p>
          </p:txBody>
        </p:sp>
      </p:grpSp>
      <p:grpSp>
        <p:nvGrpSpPr>
          <p:cNvPr id="18" name="Group 17">
            <a:extLst>
              <a:ext uri="{FF2B5EF4-FFF2-40B4-BE49-F238E27FC236}">
                <a16:creationId xmlns:a16="http://schemas.microsoft.com/office/drawing/2014/main" id="{502BA6A6-51AA-4C66-8B48-12116B89211E}"/>
              </a:ext>
            </a:extLst>
          </p:cNvPr>
          <p:cNvGrpSpPr/>
          <p:nvPr/>
        </p:nvGrpSpPr>
        <p:grpSpPr>
          <a:xfrm>
            <a:off x="4022068" y="3491760"/>
            <a:ext cx="3438896" cy="369332"/>
            <a:chOff x="2498068" y="2852936"/>
            <a:chExt cx="3438896" cy="369332"/>
          </a:xfrm>
        </p:grpSpPr>
        <p:sp>
          <p:nvSpPr>
            <p:cNvPr id="19" name="Arrow: Down 18">
              <a:extLst>
                <a:ext uri="{FF2B5EF4-FFF2-40B4-BE49-F238E27FC236}">
                  <a16:creationId xmlns:a16="http://schemas.microsoft.com/office/drawing/2014/main" id="{F537954E-E904-4D0A-A2C7-16B6C64168FE}"/>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AD21CBC8-0361-43AB-B541-2602398C7FAF}"/>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5)</a:t>
              </a:r>
              <a:endParaRPr lang="ru-RU" dirty="0"/>
            </a:p>
          </p:txBody>
        </p:sp>
      </p:grpSp>
      <p:grpSp>
        <p:nvGrpSpPr>
          <p:cNvPr id="21" name="Group 20">
            <a:extLst>
              <a:ext uri="{FF2B5EF4-FFF2-40B4-BE49-F238E27FC236}">
                <a16:creationId xmlns:a16="http://schemas.microsoft.com/office/drawing/2014/main" id="{24433750-D643-451D-B985-79D203320A71}"/>
              </a:ext>
            </a:extLst>
          </p:cNvPr>
          <p:cNvGrpSpPr/>
          <p:nvPr/>
        </p:nvGrpSpPr>
        <p:grpSpPr>
          <a:xfrm>
            <a:off x="5465489" y="3963118"/>
            <a:ext cx="3438896" cy="369332"/>
            <a:chOff x="2498068" y="2852936"/>
            <a:chExt cx="3438896" cy="369332"/>
          </a:xfrm>
        </p:grpSpPr>
        <p:sp>
          <p:nvSpPr>
            <p:cNvPr id="22" name="Arrow: Down 21">
              <a:extLst>
                <a:ext uri="{FF2B5EF4-FFF2-40B4-BE49-F238E27FC236}">
                  <a16:creationId xmlns:a16="http://schemas.microsoft.com/office/drawing/2014/main" id="{7BE19E02-75F3-4519-8EF1-11BBF17093A3}"/>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E8AFD642-282A-46F7-A44C-2072BFDF2845}"/>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8)</a:t>
              </a:r>
              <a:endParaRPr lang="ru-RU" dirty="0"/>
            </a:p>
          </p:txBody>
        </p:sp>
      </p:grpSp>
      <p:grpSp>
        <p:nvGrpSpPr>
          <p:cNvPr id="24" name="Group 23">
            <a:extLst>
              <a:ext uri="{FF2B5EF4-FFF2-40B4-BE49-F238E27FC236}">
                <a16:creationId xmlns:a16="http://schemas.microsoft.com/office/drawing/2014/main" id="{70E9668D-D3B0-48CF-814C-95A1221B2A8D}"/>
              </a:ext>
            </a:extLst>
          </p:cNvPr>
          <p:cNvGrpSpPr/>
          <p:nvPr/>
        </p:nvGrpSpPr>
        <p:grpSpPr>
          <a:xfrm>
            <a:off x="4132058" y="4653136"/>
            <a:ext cx="4412214" cy="369332"/>
            <a:chOff x="2120361" y="2852936"/>
            <a:chExt cx="4412214" cy="369332"/>
          </a:xfrm>
        </p:grpSpPr>
        <p:sp>
          <p:nvSpPr>
            <p:cNvPr id="25" name="Arrow: Down 24">
              <a:extLst>
                <a:ext uri="{FF2B5EF4-FFF2-40B4-BE49-F238E27FC236}">
                  <a16:creationId xmlns:a16="http://schemas.microsoft.com/office/drawing/2014/main" id="{AC787B5F-4061-45D8-9D2B-3B1751022C37}"/>
                </a:ext>
              </a:extLst>
            </p:cNvPr>
            <p:cNvSpPr/>
            <p:nvPr/>
          </p:nvSpPr>
          <p:spPr>
            <a:xfrm rot="5400000" flipV="1">
              <a:off x="2120361"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TextBox 25">
              <a:extLst>
                <a:ext uri="{FF2B5EF4-FFF2-40B4-BE49-F238E27FC236}">
                  <a16:creationId xmlns:a16="http://schemas.microsoft.com/office/drawing/2014/main" id="{DAC90E20-1968-4DFB-BBE1-2A727B892E57}"/>
                </a:ext>
              </a:extLst>
            </p:cNvPr>
            <p:cNvSpPr txBox="1"/>
            <p:nvPr/>
          </p:nvSpPr>
          <p:spPr>
            <a:xfrm>
              <a:off x="3937100" y="2852936"/>
              <a:ext cx="2595475" cy="369332"/>
            </a:xfrm>
            <a:prstGeom prst="rect">
              <a:avLst/>
            </a:prstGeom>
            <a:noFill/>
          </p:spPr>
          <p:txBody>
            <a:bodyPr wrap="square" rtlCol="0">
              <a:spAutoFit/>
            </a:bodyPr>
            <a:lstStyle/>
            <a:p>
              <a:r>
                <a:rPr lang="en-US" dirty="0" err="1"/>
                <a:t>equal_range</a:t>
              </a:r>
              <a:r>
                <a:rPr lang="en-US" dirty="0"/>
                <a:t>(numbers, 7)</a:t>
              </a:r>
              <a:endParaRPr lang="ru-RU" dirty="0"/>
            </a:p>
          </p:txBody>
        </p:sp>
        <p:sp>
          <p:nvSpPr>
            <p:cNvPr id="27" name="Arrow: Down 26">
              <a:extLst>
                <a:ext uri="{FF2B5EF4-FFF2-40B4-BE49-F238E27FC236}">
                  <a16:creationId xmlns:a16="http://schemas.microsoft.com/office/drawing/2014/main" id="{EAE52642-3A9D-4FEB-AA81-A17750DDA075}"/>
                </a:ext>
              </a:extLst>
            </p:cNvPr>
            <p:cNvSpPr/>
            <p:nvPr/>
          </p:nvSpPr>
          <p:spPr>
            <a:xfrm rot="16200000" flipV="1">
              <a:off x="3476290"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29" name="Straight Connector 28">
            <a:extLst>
              <a:ext uri="{FF2B5EF4-FFF2-40B4-BE49-F238E27FC236}">
                <a16:creationId xmlns:a16="http://schemas.microsoft.com/office/drawing/2014/main" id="{AC67A313-F255-401F-90DD-65749CD1CAE1}"/>
              </a:ext>
            </a:extLst>
          </p:cNvPr>
          <p:cNvCxnSpPr>
            <a:cxnSpLocks/>
            <a:stCxn id="9" idx="1"/>
          </p:cNvCxnSpPr>
          <p:nvPr/>
        </p:nvCxnSpPr>
        <p:spPr>
          <a:xfrm>
            <a:off x="5470253" y="2168860"/>
            <a:ext cx="12743" cy="30569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0B3C2D-475F-4FC5-B2AE-C923EC19D813}"/>
              </a:ext>
            </a:extLst>
          </p:cNvPr>
          <p:cNvCxnSpPr>
            <a:cxnSpLocks/>
            <a:stCxn id="7" idx="1"/>
          </p:cNvCxnSpPr>
          <p:nvPr/>
        </p:nvCxnSpPr>
        <p:spPr>
          <a:xfrm>
            <a:off x="4506888" y="2168860"/>
            <a:ext cx="0" cy="29883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2C63193-1127-4910-A0F3-9F383416813C}"/>
              </a:ext>
            </a:extLst>
          </p:cNvPr>
          <p:cNvCxnSpPr>
            <a:cxnSpLocks/>
          </p:cNvCxnSpPr>
          <p:nvPr/>
        </p:nvCxnSpPr>
        <p:spPr>
          <a:xfrm>
            <a:off x="4994237" y="2132856"/>
            <a:ext cx="12607" cy="30243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E49D400-FCA6-4B2A-9429-7E55F6B4F427}"/>
              </a:ext>
            </a:extLst>
          </p:cNvPr>
          <p:cNvSpPr/>
          <p:nvPr/>
        </p:nvSpPr>
        <p:spPr>
          <a:xfrm>
            <a:off x="5390778" y="1542206"/>
            <a:ext cx="5154860" cy="369332"/>
          </a:xfrm>
          <a:prstGeom prst="rect">
            <a:avLst/>
          </a:prstGeom>
        </p:spPr>
        <p:txBody>
          <a:bodyPr wrap="square">
            <a:spAutoFit/>
          </a:bodyPr>
          <a:lstStyle/>
          <a:p>
            <a:r>
              <a:rPr lang="de-DE" dirty="0">
                <a:hlinkClick r:id="rId3"/>
              </a:rPr>
              <a:t>https://wandbox.org/permlink/MSu4VTL6jHwk4vfN</a:t>
            </a:r>
            <a:r>
              <a:rPr lang="de-DE" dirty="0"/>
              <a:t> </a:t>
            </a:r>
            <a:endParaRPr lang="ru-RU" dirty="0"/>
          </a:p>
        </p:txBody>
      </p:sp>
      <p:grpSp>
        <p:nvGrpSpPr>
          <p:cNvPr id="37" name="Group 36">
            <a:extLst>
              <a:ext uri="{FF2B5EF4-FFF2-40B4-BE49-F238E27FC236}">
                <a16:creationId xmlns:a16="http://schemas.microsoft.com/office/drawing/2014/main" id="{D2EFDD80-5B6E-41F2-8300-E8DD550B1F1A}"/>
              </a:ext>
            </a:extLst>
          </p:cNvPr>
          <p:cNvGrpSpPr/>
          <p:nvPr/>
        </p:nvGrpSpPr>
        <p:grpSpPr>
          <a:xfrm>
            <a:off x="3644258" y="5201641"/>
            <a:ext cx="3396939" cy="384196"/>
            <a:chOff x="2047350" y="2838072"/>
            <a:chExt cx="3396939" cy="384196"/>
          </a:xfrm>
        </p:grpSpPr>
        <p:sp>
          <p:nvSpPr>
            <p:cNvPr id="38" name="Arrow: Down 37">
              <a:extLst>
                <a:ext uri="{FF2B5EF4-FFF2-40B4-BE49-F238E27FC236}">
                  <a16:creationId xmlns:a16="http://schemas.microsoft.com/office/drawing/2014/main" id="{5A2CF22C-180F-4C8D-8A26-06CDCDDFC989}"/>
                </a:ext>
              </a:extLst>
            </p:cNvPr>
            <p:cNvSpPr/>
            <p:nvPr/>
          </p:nvSpPr>
          <p:spPr>
            <a:xfrm rot="5400000" flipV="1">
              <a:off x="2047350"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TextBox 38">
              <a:extLst>
                <a:ext uri="{FF2B5EF4-FFF2-40B4-BE49-F238E27FC236}">
                  <a16:creationId xmlns:a16="http://schemas.microsoft.com/office/drawing/2014/main" id="{DC897AB7-8C51-44F0-A161-C60418B5AF33}"/>
                </a:ext>
              </a:extLst>
            </p:cNvPr>
            <p:cNvSpPr txBox="1"/>
            <p:nvPr/>
          </p:nvSpPr>
          <p:spPr>
            <a:xfrm>
              <a:off x="2848814" y="2838072"/>
              <a:ext cx="2595475" cy="369332"/>
            </a:xfrm>
            <a:prstGeom prst="rect">
              <a:avLst/>
            </a:prstGeom>
            <a:noFill/>
          </p:spPr>
          <p:txBody>
            <a:bodyPr wrap="square" rtlCol="0">
              <a:spAutoFit/>
            </a:bodyPr>
            <a:lstStyle/>
            <a:p>
              <a:r>
                <a:rPr lang="en-US" dirty="0" err="1"/>
                <a:t>equal_range</a:t>
              </a:r>
              <a:r>
                <a:rPr lang="en-US" dirty="0"/>
                <a:t>(numbers, 5)</a:t>
              </a:r>
              <a:endParaRPr lang="ru-RU" dirty="0"/>
            </a:p>
          </p:txBody>
        </p:sp>
        <p:sp>
          <p:nvSpPr>
            <p:cNvPr id="40" name="Arrow: Down 39">
              <a:extLst>
                <a:ext uri="{FF2B5EF4-FFF2-40B4-BE49-F238E27FC236}">
                  <a16:creationId xmlns:a16="http://schemas.microsoft.com/office/drawing/2014/main" id="{C9EE6096-419A-4049-90A4-904748F90D84}"/>
                </a:ext>
              </a:extLst>
            </p:cNvPr>
            <p:cNvSpPr/>
            <p:nvPr/>
          </p:nvSpPr>
          <p:spPr>
            <a:xfrm rot="16200000" flipV="1">
              <a:off x="2461730"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41" name="Straight Connector 40">
            <a:extLst>
              <a:ext uri="{FF2B5EF4-FFF2-40B4-BE49-F238E27FC236}">
                <a16:creationId xmlns:a16="http://schemas.microsoft.com/office/drawing/2014/main" id="{07C10AA1-F130-4818-88F7-B0F45D99D8FC}"/>
              </a:ext>
            </a:extLst>
          </p:cNvPr>
          <p:cNvCxnSpPr>
            <a:cxnSpLocks/>
            <a:stCxn id="6" idx="1"/>
          </p:cNvCxnSpPr>
          <p:nvPr/>
        </p:nvCxnSpPr>
        <p:spPr>
          <a:xfrm>
            <a:off x="4022068" y="2168860"/>
            <a:ext cx="0" cy="39964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6725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3512" y="404665"/>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5704" y="1556793"/>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88641"/>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Объявление глобальных переменных</a:t>
            </a:r>
          </a:p>
        </p:txBody>
      </p:sp>
      <p:sp>
        <p:nvSpPr>
          <p:cNvPr id="3" name="Загнутый угол 2"/>
          <p:cNvSpPr/>
          <p:nvPr/>
        </p:nvSpPr>
        <p:spPr>
          <a:xfrm>
            <a:off x="1772785" y="1480127"/>
            <a:ext cx="5475344" cy="1504712"/>
          </a:xfrm>
          <a:prstGeom prst="foldedCorner">
            <a:avLst>
              <a:gd name="adj" fmla="val 27913"/>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1772785" y="3612526"/>
            <a:ext cx="8715703" cy="2975193"/>
          </a:xfrm>
          <a:prstGeom prst="foldedCorner">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7752184" y="1677392"/>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7896200" y="2854186"/>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FAB2B4-BCA3-24B1-8817-D25FDE648786}"/>
              </a:ext>
            </a:extLst>
          </p:cNvPr>
          <p:cNvSpPr>
            <a:spLocks noGrp="1"/>
          </p:cNvSpPr>
          <p:nvPr>
            <p:ph type="title"/>
          </p:nvPr>
        </p:nvSpPr>
        <p:spPr/>
        <p:txBody>
          <a:bodyPr/>
          <a:lstStyle/>
          <a:p>
            <a:r>
              <a:rPr lang="ru-RU" dirty="0"/>
              <a:t>Идиома </a:t>
            </a:r>
            <a:r>
              <a:rPr lang="en-US" dirty="0"/>
              <a:t>erase-remove</a:t>
            </a:r>
            <a:endParaRPr lang="ru-RU" dirty="0"/>
          </a:p>
        </p:txBody>
      </p:sp>
      <p:sp>
        <p:nvSpPr>
          <p:cNvPr id="3" name="Текст 2">
            <a:extLst>
              <a:ext uri="{FF2B5EF4-FFF2-40B4-BE49-F238E27FC236}">
                <a16:creationId xmlns:a16="http://schemas.microsoft.com/office/drawing/2014/main" id="{965B6C92-F7B6-E30D-2E4B-D4FF61FCAA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4239752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90D053-2BC6-CA6E-277C-1E931C95C10A}"/>
              </a:ext>
            </a:extLst>
          </p:cNvPr>
          <p:cNvSpPr txBox="1"/>
          <p:nvPr/>
        </p:nvSpPr>
        <p:spPr>
          <a:xfrm>
            <a:off x="1524000" y="-1"/>
            <a:ext cx="9144000" cy="6740307"/>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&lt;algorithm&gt;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&lt;iterator&gt;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&gt;&amp; </a:t>
            </a:r>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std::copy(</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2B91AF"/>
                </a:solidFill>
                <a:latin typeface="Consolas" panose="020B0609020204030204" pitchFamily="49" charset="0"/>
                <a:ea typeface="Calibri" panose="020F0502020204030204" pitchFamily="34" charset="0"/>
                <a:cs typeface="Consolas" panose="020B0609020204030204" pitchFamily="49" charset="0"/>
              </a:rPr>
              <a:t>ostream_iterator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 numbers{ 9, 3, 0, 2, 0, 7, 8, 13, 6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it = std::remove(</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(it,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remove_if</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2 == 0; }),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A9BC0BD2-9773-04B2-6269-19B1840C3A0E}"/>
              </a:ext>
            </a:extLst>
          </p:cNvPr>
          <p:cNvSpPr/>
          <p:nvPr/>
        </p:nvSpPr>
        <p:spPr>
          <a:xfrm>
            <a:off x="6456040" y="5372154"/>
            <a:ext cx="3995936" cy="1368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u-RU" dirty="0">
                <a:latin typeface="Consolas" panose="020B0609020204030204" pitchFamily="49" charset="0"/>
              </a:rPr>
              <a:t>9, 3, 0, 2, 0, 7, 8, 13, 6, </a:t>
            </a:r>
          </a:p>
          <a:p>
            <a:r>
              <a:rPr lang="ru-RU" dirty="0">
                <a:latin typeface="Consolas" panose="020B0609020204030204" pitchFamily="49" charset="0"/>
              </a:rPr>
              <a:t>9, 3, 2, 7, 8, 13, 6, 13, 6, </a:t>
            </a:r>
          </a:p>
          <a:p>
            <a:r>
              <a:rPr lang="ru-RU" dirty="0">
                <a:latin typeface="Consolas" panose="020B0609020204030204" pitchFamily="49" charset="0"/>
              </a:rPr>
              <a:t>9, 3, 2, 7, 8, 13, 6, </a:t>
            </a:r>
          </a:p>
          <a:p>
            <a:r>
              <a:rPr lang="ru-RU" dirty="0">
                <a:latin typeface="Consolas" panose="020B0609020204030204" pitchFamily="49" charset="0"/>
              </a:rPr>
              <a:t>9, 3, 7, 13, </a:t>
            </a:r>
          </a:p>
        </p:txBody>
      </p:sp>
    </p:spTree>
    <p:extLst>
      <p:ext uri="{BB962C8B-B14F-4D97-AF65-F5344CB8AC3E}">
        <p14:creationId xmlns:p14="http://schemas.microsoft.com/office/powerpoint/2010/main" val="14998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animEffect transition="in" filter="fade">
                                      <p:cBhvr>
                                        <p:cTn id="7" dur="500"/>
                                        <p:tgtEl>
                                          <p:spTgt spid="6">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fade">
                                      <p:cBhvr>
                                        <p:cTn id="10" dur="500"/>
                                        <p:tgtEl>
                                          <p:spTgt spid="6">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4" end="14"/>
                                            </p:txEl>
                                          </p:spTgt>
                                        </p:tgtEl>
                                        <p:attrNameLst>
                                          <p:attrName>style.visibility</p:attrName>
                                        </p:attrNameLst>
                                      </p:cBhvr>
                                      <p:to>
                                        <p:strVal val="visible"/>
                                      </p:to>
                                    </p:set>
                                    <p:animEffect transition="in" filter="fade">
                                      <p:cBhvr>
                                        <p:cTn id="20" dur="500"/>
                                        <p:tgtEl>
                                          <p:spTgt spid="6">
                                            <p:txEl>
                                              <p:pRg st="14" end="1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animEffect transition="in" filter="fade">
                                      <p:cBhvr>
                                        <p:cTn id="23" dur="500"/>
                                        <p:tgtEl>
                                          <p:spTgt spid="6">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animEffect transition="in" filter="fade">
                                      <p:cBhvr>
                                        <p:cTn id="33" dur="500"/>
                                        <p:tgtEl>
                                          <p:spTgt spid="6">
                                            <p:txEl>
                                              <p:pRg st="17" end="1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8" end="18"/>
                                            </p:txEl>
                                          </p:spTgt>
                                        </p:tgtEl>
                                        <p:attrNameLst>
                                          <p:attrName>style.visibility</p:attrName>
                                        </p:attrNameLst>
                                      </p:cBhvr>
                                      <p:to>
                                        <p:strVal val="visible"/>
                                      </p:to>
                                    </p:set>
                                    <p:animEffect transition="in" filter="fade">
                                      <p:cBhvr>
                                        <p:cTn id="36" dur="500"/>
                                        <p:tgtEl>
                                          <p:spTgt spid="6">
                                            <p:txEl>
                                              <p:pRg st="18" end="1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animEffect transition="in" filter="fade">
                                      <p:cBhvr>
                                        <p:cTn id="49" dur="500"/>
                                        <p:tgtEl>
                                          <p:spTgt spid="6">
                                            <p:txEl>
                                              <p:pRg st="21" end="2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22" end="22"/>
                                            </p:txEl>
                                          </p:spTgt>
                                        </p:tgtEl>
                                        <p:attrNameLst>
                                          <p:attrName>style.visibility</p:attrName>
                                        </p:attrNameLst>
                                      </p:cBhvr>
                                      <p:to>
                                        <p:strVal val="visible"/>
                                      </p:to>
                                    </p:set>
                                    <p:animEffect transition="in" filter="fade">
                                      <p:cBhvr>
                                        <p:cTn id="52" dur="500"/>
                                        <p:tgtEl>
                                          <p:spTgt spid="6">
                                            <p:txEl>
                                              <p:pRg st="22" end="2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23" end="23"/>
                                            </p:txEl>
                                          </p:spTgt>
                                        </p:tgtEl>
                                        <p:attrNameLst>
                                          <p:attrName>style.visibility</p:attrName>
                                        </p:attrNameLst>
                                      </p:cBhvr>
                                      <p:to>
                                        <p:strVal val="visible"/>
                                      </p:to>
                                    </p:set>
                                    <p:animEffect transition="in" filter="fade">
                                      <p:cBhvr>
                                        <p:cTn id="55" dur="500"/>
                                        <p:tgtEl>
                                          <p:spTgt spid="6">
                                            <p:txEl>
                                              <p:pRg st="23" end="2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4" end="24"/>
                                            </p:txEl>
                                          </p:spTgt>
                                        </p:tgtEl>
                                        <p:attrNameLst>
                                          <p:attrName>style.visibility</p:attrName>
                                        </p:attrNameLst>
                                      </p:cBhvr>
                                      <p:to>
                                        <p:strVal val="visible"/>
                                      </p:to>
                                    </p:set>
                                    <p:animEffect transition="in" filter="fade">
                                      <p:cBhvr>
                                        <p:cTn id="58" dur="500"/>
                                        <p:tgtEl>
                                          <p:spTgt spid="6">
                                            <p:txEl>
                                              <p:pRg st="24" end="2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animEffect transition="in" filter="fade">
                                      <p:cBhvr>
                                        <p:cTn id="61" dur="500"/>
                                        <p:tgtEl>
                                          <p:spTgt spid="6">
                                            <p:txEl>
                                              <p:pRg st="25" end="2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fade">
                                      <p:cBhvr>
                                        <p:cTn id="6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A410D-70D9-2679-E80D-98C717DDF3ED}"/>
              </a:ext>
            </a:extLst>
          </p:cNvPr>
          <p:cNvSpPr>
            <a:spLocks noGrp="1"/>
          </p:cNvSpPr>
          <p:nvPr>
            <p:ph type="title"/>
          </p:nvPr>
        </p:nvSpPr>
        <p:spPr/>
        <p:txBody>
          <a:bodyPr/>
          <a:lstStyle/>
          <a:p>
            <a:r>
              <a:rPr lang="en-US" dirty="0"/>
              <a:t>optional</a:t>
            </a:r>
            <a:endParaRPr lang="ru-RU" dirty="0"/>
          </a:p>
        </p:txBody>
      </p:sp>
      <p:sp>
        <p:nvSpPr>
          <p:cNvPr id="4" name="Текст 3">
            <a:extLst>
              <a:ext uri="{FF2B5EF4-FFF2-40B4-BE49-F238E27FC236}">
                <a16:creationId xmlns:a16="http://schemas.microsoft.com/office/drawing/2014/main" id="{3BF8AEF0-A3E5-1CD9-C96A-F265F8906E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14141307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FC27AD-C05A-8F4D-77A0-5EFEEEE2FBC2}"/>
              </a:ext>
            </a:extLst>
          </p:cNvPr>
          <p:cNvSpPr txBox="1"/>
          <p:nvPr/>
        </p:nvSpPr>
        <p:spPr>
          <a:xfrm>
            <a:off x="1524000" y="15273"/>
            <a:ext cx="8136904" cy="6740307"/>
          </a:xfrm>
          <a:prstGeom prst="rect">
            <a:avLst/>
          </a:prstGeom>
          <a:noFill/>
        </p:spPr>
        <p:txBody>
          <a:bodyPr wrap="square">
            <a:spAutoFit/>
          </a:bodyPr>
          <a:lstStyle/>
          <a:p>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 { </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Yellow</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White</a:t>
            </a:r>
            <a:r>
              <a:rPr lang="en-US"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double</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Point</a:t>
            </a:r>
            <a:r>
              <a:rPr lang="en-US" dirty="0">
                <a:solidFill>
                  <a:srgbClr val="000000"/>
                </a:solidFill>
                <a:latin typeface="Consolas" panose="020B0609020204030204" pitchFamily="49" charset="0"/>
              </a:rPr>
              <a:t> vertex1, vertex2, vertex3;</a:t>
            </a:r>
          </a:p>
          <a:p>
            <a:r>
              <a:rPr lang="en-US" dirty="0">
                <a:solidFill>
                  <a:srgbClr val="2B91AF"/>
                </a:solidFill>
                <a:latin typeface="Consolas" panose="020B0609020204030204" pitchFamily="49" charset="0"/>
              </a:rPr>
              <a:t>  optional</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optional</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2B91AF"/>
              </a:solidFill>
              <a:latin typeface="Consolas" panose="020B0609020204030204" pitchFamily="49" charset="0"/>
            </a:endParaRPr>
          </a:p>
          <a:p>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switch</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Yellow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"yellow"</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"green"</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"black"</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White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default</a:t>
            </a:r>
            <a:r>
              <a:rPr lang="en-US" dirty="0">
                <a:solidFill>
                  <a:srgbClr val="000000"/>
                </a:solidFill>
                <a:latin typeface="Consolas" panose="020B0609020204030204" pitchFamily="49" charset="0"/>
              </a:rPr>
              <a:t>:</a:t>
            </a:r>
          </a:p>
          <a:p>
            <a:r>
              <a:rPr lang="en-US" dirty="0">
                <a:solidFill>
                  <a:srgbClr val="6F008A"/>
                </a:solidFill>
                <a:latin typeface="Consolas" panose="020B0609020204030204" pitchFamily="49" charset="0"/>
              </a:rPr>
              <a:t>    assert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"unknown color "</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
        <p:nvSpPr>
          <p:cNvPr id="6" name="Равнобедренный треугольник 5">
            <a:extLst>
              <a:ext uri="{FF2B5EF4-FFF2-40B4-BE49-F238E27FC236}">
                <a16:creationId xmlns:a16="http://schemas.microsoft.com/office/drawing/2014/main" id="{6F87663C-6802-AC77-4763-FC5D0F3D425A}"/>
              </a:ext>
            </a:extLst>
          </p:cNvPr>
          <p:cNvSpPr/>
          <p:nvPr/>
        </p:nvSpPr>
        <p:spPr>
          <a:xfrm>
            <a:off x="7053437" y="1876553"/>
            <a:ext cx="2160240" cy="1080120"/>
          </a:xfrm>
          <a:prstGeom prst="triangle">
            <a:avLst>
              <a:gd name="adj" fmla="val 16701"/>
            </a:avLst>
          </a:prstGeom>
          <a:solidFill>
            <a:srgbClr val="00B0F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BBEE4595-B777-7DAF-B902-9A4AB8619656}"/>
              </a:ext>
            </a:extLst>
          </p:cNvPr>
          <p:cNvSpPr/>
          <p:nvPr/>
        </p:nvSpPr>
        <p:spPr>
          <a:xfrm rot="19109283">
            <a:off x="7008271" y="1518133"/>
            <a:ext cx="2495941" cy="1733503"/>
          </a:xfrm>
          <a:prstGeom prst="triangle">
            <a:avLst>
              <a:gd name="adj" fmla="val 5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Равнобедренный треугольник 7">
            <a:extLst>
              <a:ext uri="{FF2B5EF4-FFF2-40B4-BE49-F238E27FC236}">
                <a16:creationId xmlns:a16="http://schemas.microsoft.com/office/drawing/2014/main" id="{2C862EE2-A0EB-56AE-429C-9D4F7E93DDCA}"/>
              </a:ext>
            </a:extLst>
          </p:cNvPr>
          <p:cNvSpPr/>
          <p:nvPr/>
        </p:nvSpPr>
        <p:spPr>
          <a:xfrm rot="2892151">
            <a:off x="7735492" y="2690081"/>
            <a:ext cx="2160240" cy="1437560"/>
          </a:xfrm>
          <a:prstGeom prst="triangle">
            <a:avLst>
              <a:gd name="adj" fmla="val 100000"/>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580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fade">
                                      <p:cBhvr>
                                        <p:cTn id="48" dur="500"/>
                                        <p:tgtEl>
                                          <p:spTgt spid="5">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fade">
                                      <p:cBhvr>
                                        <p:cTn id="51" dur="500"/>
                                        <p:tgtEl>
                                          <p:spTgt spid="5">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Effect transition="in" filter="fade">
                                      <p:cBhvr>
                                        <p:cTn id="54" dur="500"/>
                                        <p:tgtEl>
                                          <p:spTgt spid="5">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7" end="17"/>
                                            </p:txEl>
                                          </p:spTgt>
                                        </p:tgtEl>
                                        <p:attrNameLst>
                                          <p:attrName>style.visibility</p:attrName>
                                        </p:attrNameLst>
                                      </p:cBhvr>
                                      <p:to>
                                        <p:strVal val="visible"/>
                                      </p:to>
                                    </p:set>
                                    <p:animEffect transition="in" filter="fade">
                                      <p:cBhvr>
                                        <p:cTn id="57" dur="500"/>
                                        <p:tgtEl>
                                          <p:spTgt spid="5">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fade">
                                      <p:cBhvr>
                                        <p:cTn id="60" dur="500"/>
                                        <p:tgtEl>
                                          <p:spTgt spid="5">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animEffect transition="in" filter="fade">
                                      <p:cBhvr>
                                        <p:cTn id="63" dur="500"/>
                                        <p:tgtEl>
                                          <p:spTgt spid="5">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0" end="20"/>
                                            </p:txEl>
                                          </p:spTgt>
                                        </p:tgtEl>
                                        <p:attrNameLst>
                                          <p:attrName>style.visibility</p:attrName>
                                        </p:attrNameLst>
                                      </p:cBhvr>
                                      <p:to>
                                        <p:strVal val="visible"/>
                                      </p:to>
                                    </p:set>
                                    <p:animEffect transition="in" filter="fade">
                                      <p:cBhvr>
                                        <p:cTn id="66" dur="500"/>
                                        <p:tgtEl>
                                          <p:spTgt spid="5">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1" end="21"/>
                                            </p:txEl>
                                          </p:spTgt>
                                        </p:tgtEl>
                                        <p:attrNameLst>
                                          <p:attrName>style.visibility</p:attrName>
                                        </p:attrNameLst>
                                      </p:cBhvr>
                                      <p:to>
                                        <p:strVal val="visible"/>
                                      </p:to>
                                    </p:set>
                                    <p:animEffect transition="in" filter="fade">
                                      <p:cBhvr>
                                        <p:cTn id="69" dur="500"/>
                                        <p:tgtEl>
                                          <p:spTgt spid="5">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22" end="22"/>
                                            </p:txEl>
                                          </p:spTgt>
                                        </p:tgtEl>
                                        <p:attrNameLst>
                                          <p:attrName>style.visibility</p:attrName>
                                        </p:attrNameLst>
                                      </p:cBhvr>
                                      <p:to>
                                        <p:strVal val="visible"/>
                                      </p:to>
                                    </p:set>
                                    <p:animEffect transition="in" filter="fade">
                                      <p:cBhvr>
                                        <p:cTn id="72" dur="500"/>
                                        <p:tgtEl>
                                          <p:spTgt spid="5">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23" end="23"/>
                                            </p:txEl>
                                          </p:spTgt>
                                        </p:tgtEl>
                                        <p:attrNameLst>
                                          <p:attrName>style.visibility</p:attrName>
                                        </p:attrNameLst>
                                      </p:cBhvr>
                                      <p:to>
                                        <p:strVal val="visible"/>
                                      </p:to>
                                    </p:set>
                                    <p:animEffect transition="in" filter="fade">
                                      <p:cBhvr>
                                        <p:cTn id="75" dur="500"/>
                                        <p:tgtEl>
                                          <p:spTgt spid="5">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220DB-123D-FA08-E6E6-1EA9D4E2BF47}"/>
              </a:ext>
            </a:extLst>
          </p:cNvPr>
          <p:cNvSpPr txBox="1"/>
          <p:nvPr/>
        </p:nvSpPr>
        <p:spPr>
          <a:xfrm>
            <a:off x="1541488" y="14168"/>
            <a:ext cx="9126512" cy="5078313"/>
          </a:xfrm>
          <a:prstGeom prst="rect">
            <a:avLst/>
          </a:prstGeom>
          <a:noFill/>
        </p:spPr>
        <p:txBody>
          <a:bodyPr wrap="square">
            <a:spAutoFit/>
          </a:bodyPr>
          <a:lstStyle/>
          <a:p>
            <a:r>
              <a:rPr lang="en-US" dirty="0">
                <a:solidFill>
                  <a:srgbClr val="000000"/>
                </a:solidFill>
                <a:latin typeface="Consolas" panose="020B0609020204030204" pitchFamily="49" charset="0"/>
              </a:rPr>
              <a:t>std::</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a:solidFill>
                  <a:srgbClr val="008080"/>
                </a:solidFill>
                <a:latin typeface="Consolas" panose="020B0609020204030204" pitchFamily="49" charset="0"/>
              </a:rPr>
              <a:t>operator&lt;&lt;</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point</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point</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point</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a:solidFill>
                  <a:srgbClr val="008080"/>
                </a:solidFill>
                <a:latin typeface="Consolas" panose="020B0609020204030204" pitchFamily="49" charset="0"/>
              </a:rPr>
              <a:t>operator&lt;&lt;</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"{p1: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p2: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.vertex2</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p3: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.vertex3;</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outlineColor</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none"s</a:t>
            </a:r>
            <a:r>
              <a:rPr lang="en-US" dirty="0">
                <a:solidFill>
                  <a:srgbClr val="000000"/>
                </a:solidFill>
                <a:latin typeface="Consolas" panose="020B0609020204030204" pitchFamily="49" charset="0"/>
              </a:rPr>
              <a:t>);</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fillColor</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none"s</a:t>
            </a:r>
            <a:r>
              <a:rPr lang="en-US" dirty="0">
                <a:solidFill>
                  <a:srgbClr val="000000"/>
                </a:solidFill>
                <a:latin typeface="Consolas" panose="020B0609020204030204" pitchFamily="49" charset="0"/>
              </a:rPr>
              <a:t>);</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r>
              <a:rPr lang="ru-RU" dirty="0">
                <a:solidFill>
                  <a:srgbClr val="000000"/>
                </a:solidFill>
                <a:latin typeface="Consolas" panose="020B0609020204030204" pitchFamily="49" charset="0"/>
              </a:rPr>
              <a:t> {</a:t>
            </a:r>
          </a:p>
          <a:p>
            <a:r>
              <a:rPr lang="ru-RU" dirty="0">
                <a:solidFill>
                  <a:srgbClr val="2B91AF"/>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 t{ { 0, 0 }, { 0, 1 }, { 1, 0 },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nullopt</a:t>
            </a:r>
            <a:r>
              <a:rPr lang="en-US"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
        <p:nvSpPr>
          <p:cNvPr id="4" name="Равнобедренный треугольник 3">
            <a:extLst>
              <a:ext uri="{FF2B5EF4-FFF2-40B4-BE49-F238E27FC236}">
                <a16:creationId xmlns:a16="http://schemas.microsoft.com/office/drawing/2014/main" id="{C943E33C-060A-FCE3-2226-7D535EDDC567}"/>
              </a:ext>
            </a:extLst>
          </p:cNvPr>
          <p:cNvSpPr/>
          <p:nvPr/>
        </p:nvSpPr>
        <p:spPr>
          <a:xfrm flipH="1">
            <a:off x="8544272" y="4941168"/>
            <a:ext cx="1008112" cy="1008112"/>
          </a:xfrm>
          <a:prstGeom prst="triangle">
            <a:avLst>
              <a:gd name="adj" fmla="val 10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 стрелкой 5">
            <a:extLst>
              <a:ext uri="{FF2B5EF4-FFF2-40B4-BE49-F238E27FC236}">
                <a16:creationId xmlns:a16="http://schemas.microsoft.com/office/drawing/2014/main" id="{BC834473-717C-BC1A-3985-186B1DD0ED9C}"/>
              </a:ext>
            </a:extLst>
          </p:cNvPr>
          <p:cNvCxnSpPr>
            <a:cxnSpLocks/>
          </p:cNvCxnSpPr>
          <p:nvPr/>
        </p:nvCxnSpPr>
        <p:spPr>
          <a:xfrm>
            <a:off x="7896200" y="5949280"/>
            <a:ext cx="2304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a:extLst>
              <a:ext uri="{FF2B5EF4-FFF2-40B4-BE49-F238E27FC236}">
                <a16:creationId xmlns:a16="http://schemas.microsoft.com/office/drawing/2014/main" id="{58C96BB8-B27C-77BF-5936-BDF602DAA71F}"/>
              </a:ext>
            </a:extLst>
          </p:cNvPr>
          <p:cNvCxnSpPr>
            <a:cxnSpLocks/>
          </p:cNvCxnSpPr>
          <p:nvPr/>
        </p:nvCxnSpPr>
        <p:spPr>
          <a:xfrm flipV="1">
            <a:off x="8544272" y="4571592"/>
            <a:ext cx="0" cy="1737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70D4E2-03D1-4164-33A5-CD1FA1EC80C1}"/>
              </a:ext>
            </a:extLst>
          </p:cNvPr>
          <p:cNvSpPr txBox="1"/>
          <p:nvPr/>
        </p:nvSpPr>
        <p:spPr>
          <a:xfrm>
            <a:off x="1442480" y="6371167"/>
            <a:ext cx="9324528" cy="338554"/>
          </a:xfrm>
          <a:prstGeom prst="rect">
            <a:avLst/>
          </a:prstGeom>
          <a:noFill/>
        </p:spPr>
        <p:txBody>
          <a:bodyPr wrap="square">
            <a:spAutoFit/>
          </a:bodyPr>
          <a:lstStyle/>
          <a:p>
            <a:r>
              <a:rPr lang="ru-RU" sz="1600" dirty="0">
                <a:latin typeface="Consolas" panose="020B0609020204030204" pitchFamily="49" charset="0"/>
              </a:rPr>
              <a:t>{p1: {0, 0}, p2: {0, 1}, p3: {1, 0},  </a:t>
            </a:r>
            <a:r>
              <a:rPr lang="ru-RU" sz="1600" dirty="0" err="1">
                <a:latin typeface="Consolas" panose="020B0609020204030204" pitchFamily="49" charset="0"/>
              </a:rPr>
              <a:t>outlineColor</a:t>
            </a:r>
            <a:r>
              <a:rPr lang="ru-RU" sz="1600" dirty="0">
                <a:latin typeface="Consolas" panose="020B0609020204030204" pitchFamily="49" charset="0"/>
              </a:rPr>
              <a:t>: </a:t>
            </a:r>
            <a:r>
              <a:rPr lang="ru-RU" sz="1600" dirty="0" err="1">
                <a:latin typeface="Consolas" panose="020B0609020204030204" pitchFamily="49" charset="0"/>
              </a:rPr>
              <a:t>red</a:t>
            </a:r>
            <a:r>
              <a:rPr lang="ru-RU" sz="1600" dirty="0">
                <a:latin typeface="Consolas" panose="020B0609020204030204" pitchFamily="49" charset="0"/>
              </a:rPr>
              <a:t> </a:t>
            </a:r>
            <a:r>
              <a:rPr lang="ru-RU" sz="1600" dirty="0" err="1">
                <a:latin typeface="Consolas" panose="020B0609020204030204" pitchFamily="49" charset="0"/>
              </a:rPr>
              <a:t>fillColor</a:t>
            </a:r>
            <a:r>
              <a:rPr lang="ru-RU" sz="1600" dirty="0">
                <a:latin typeface="Consolas" panose="020B0609020204030204" pitchFamily="49" charset="0"/>
              </a:rPr>
              <a:t>: </a:t>
            </a:r>
            <a:r>
              <a:rPr lang="ru-RU" sz="1600" dirty="0" err="1">
                <a:latin typeface="Consolas" panose="020B0609020204030204" pitchFamily="49" charset="0"/>
              </a:rPr>
              <a:t>none</a:t>
            </a:r>
            <a:r>
              <a:rPr lang="ru-RU" sz="1600" dirty="0">
                <a:latin typeface="Consolas" panose="020B0609020204030204" pitchFamily="49" charset="0"/>
              </a:rPr>
              <a:t>}</a:t>
            </a:r>
          </a:p>
        </p:txBody>
      </p:sp>
    </p:spTree>
    <p:extLst>
      <p:ext uri="{BB962C8B-B14F-4D97-AF65-F5344CB8AC3E}">
        <p14:creationId xmlns:p14="http://schemas.microsoft.com/office/powerpoint/2010/main" val="37094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925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560" y="1"/>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9840" y="1779689"/>
            <a:ext cx="8414592" cy="4889672"/>
          </a:xfrm>
          <a:prstGeom prst="rect">
            <a:avLst/>
          </a:prstGeom>
          <a:ln>
            <a:solidFill>
              <a:schemeClr val="tx1"/>
            </a:solidFill>
          </a:ln>
        </p:spPr>
        <p:txBody>
          <a:bodyPr wrap="square">
            <a:spAutoFit/>
          </a:bodyPr>
          <a:lstStyle/>
          <a:p>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a:bodyPr>
          <a:lstStyle/>
          <a:p>
            <a:r>
              <a:rPr lang="ru-RU" dirty="0"/>
              <a:t>Использование глобальных переменных</a:t>
            </a:r>
          </a:p>
        </p:txBody>
      </p:sp>
      <p:sp>
        <p:nvSpPr>
          <p:cNvPr id="6" name="Выноска 1 5"/>
          <p:cNvSpPr/>
          <p:nvPr/>
        </p:nvSpPr>
        <p:spPr>
          <a:xfrm>
            <a:off x="8976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82" y="2564905"/>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9353" y="1977246"/>
            <a:ext cx="7913294" cy="4048095"/>
          </a:xfrm>
        </p:spPr>
      </p:pic>
    </p:spTree>
    <p:extLst>
      <p:ext uri="{BB962C8B-B14F-4D97-AF65-F5344CB8AC3E}">
        <p14:creationId xmlns:p14="http://schemas.microsoft.com/office/powerpoint/2010/main" val="39324089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1524000" y="1435490"/>
            <a:ext cx="9144000" cy="4832092"/>
          </a:xfrm>
          <a:prstGeom prst="rect">
            <a:avLst/>
          </a:prstGeom>
          <a:noFill/>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byte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height;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5951984" y="5656572"/>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1981200" y="2367171"/>
            <a:ext cx="4613564" cy="2123658"/>
          </a:xfrm>
          <a:prstGeom prst="rect">
            <a:avLst/>
          </a:prstGeom>
          <a:noFill/>
        </p:spPr>
        <p:txBody>
          <a:bodyPr wrap="square">
            <a:spAutoFit/>
          </a:bodyPr>
          <a:lstStyle/>
          <a:p>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x = 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n = 5;</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&amp; r = 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6456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626924"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"char*: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"int*: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"double*: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"Vector3D*: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6600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6604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1857872" y="1645563"/>
            <a:ext cx="8810128" cy="2862322"/>
          </a:xfrm>
          <a:prstGeom prst="rect">
            <a:avLst/>
          </a:prstGeom>
          <a:noFill/>
        </p:spPr>
        <p:txBody>
          <a:bodyPr wrap="square">
            <a:spAutoFit/>
          </a:bodyPr>
          <a:lstStyle/>
          <a:p>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1552269" y="1988841"/>
            <a:ext cx="9115731" cy="3139321"/>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int_value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1.2345;</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doubleValue</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1983870" y="2060848"/>
            <a:ext cx="7128792" cy="1631216"/>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1981200" y="1844824"/>
            <a:ext cx="8291264" cy="3416320"/>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точки</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5240182"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2207568" y="1699752"/>
            <a:ext cx="7704856" cy="2862322"/>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067"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5447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1981200" y="1700809"/>
            <a:ext cx="7859216" cy="3139321"/>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2423592" y="5157193"/>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6384032" y="5157193"/>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1524000" y="1421156"/>
            <a:ext cx="4572000"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6096000" y="1426945"/>
            <a:ext cx="4572001" cy="5355312"/>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536357" y="1403462"/>
            <a:ext cx="9144000" cy="3785652"/>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*value_ptr2 = 3;</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1524000" y="1628801"/>
            <a:ext cx="9144000" cy="5078313"/>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1981200" y="1553984"/>
            <a:ext cx="8327776" cy="5304016"/>
          </a:xfrm>
          <a:prstGeom prst="rect">
            <a:avLst/>
          </a:prstGeom>
          <a:noFill/>
        </p:spPr>
        <p:txBody>
          <a:bodyPr wrap="square">
            <a:spAutoFit/>
          </a:bodyPr>
          <a:lstStyle/>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415480" y="1556793"/>
            <a:ext cx="9252520" cy="5262979"/>
          </a:xfrm>
          <a:prstGeom prst="rect">
            <a:avLst/>
          </a:prstGeom>
          <a:noFill/>
        </p:spPr>
        <p:txBody>
          <a:bodyPr wrap="square">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43;</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094"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1524000" y="1484784"/>
            <a:ext cx="8964488" cy="5062924"/>
          </a:xfrm>
          <a:prstGeom prst="rect">
            <a:avLst/>
          </a:prstGeom>
          <a:noFill/>
        </p:spPr>
        <p:txBody>
          <a:bodyPr wrap="square">
            <a:spAutoFit/>
          </a:bodyPr>
          <a:lstStyle/>
          <a:p>
            <a:r>
              <a:rPr lang="en-US" sz="17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5557805"/>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2495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631504" y="1484785"/>
            <a:ext cx="9036496" cy="4770537"/>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6528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1524000" y="1556792"/>
            <a:ext cx="9144000" cy="3539430"/>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4365217"/>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6523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1524000" y="1844824"/>
            <a:ext cx="9144000" cy="1754326"/>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7" y="4509121"/>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1524000" y="1422815"/>
            <a:ext cx="8964488" cy="2585323"/>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631504" y="1916833"/>
            <a:ext cx="9036496" cy="3693319"/>
          </a:xfrm>
          <a:prstGeom prst="rect">
            <a:avLst/>
          </a:prstGeom>
          <a:noFill/>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p1;</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data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p4 = &amp;data;</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03388" y="188914"/>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8040217"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2063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2063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2063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2063750" y="5253039"/>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2063750" y="5445126"/>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2063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2063750" y="5949951"/>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2010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1524000" y="1700808"/>
            <a:ext cx="9036496" cy="5016758"/>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5159896" y="1700808"/>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7392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2135560" y="2204864"/>
            <a:ext cx="4806280" cy="2711896"/>
          </a:xfrm>
          <a:prstGeom prst="rect">
            <a:avLst/>
          </a:prstGeom>
        </p:spPr>
        <p:txBody>
          <a:bodyPr wrap="square">
            <a:spAutoFit/>
          </a:bodyPr>
          <a:lstStyle/>
          <a:p>
            <a:pPr>
              <a:lnSpc>
                <a:spcPct val="107000"/>
              </a:lnSpc>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Как правило, локальные переменные хранятся в области памяти, где находится стек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p>
        </p:txBody>
      </p:sp>
    </p:spTree>
    <p:extLst>
      <p:ext uri="{BB962C8B-B14F-4D97-AF65-F5344CB8AC3E}">
        <p14:creationId xmlns:p14="http://schemas.microsoft.com/office/powerpoint/2010/main" val="225787917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5120014"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5120014" y="3873384"/>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5120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7476613"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7476613"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7476613"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5048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4687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4687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4687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4687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8226224" y="2365938"/>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8360374" y="3354561"/>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5120014"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2279576" y="4461807"/>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a:bodyPr>
          <a:lstStyle/>
          <a:p>
            <a:r>
              <a:rPr lang="ru-RU" dirty="0"/>
              <a:t>Пример – 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1524000"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Функция для рекурсивного вычисления факториала:</a:t>
            </a:r>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0! = 1</a:t>
            </a:r>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 = n*(n-1)!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Factorial("s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&amp;n="s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&amp;</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&gt; 0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4; ++i)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Calculating factorial of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 = Factorial(</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is: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4849865" y="1628800"/>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spTree>
    <p:extLst>
      <p:ext uri="{BB962C8B-B14F-4D97-AF65-F5344CB8AC3E}">
        <p14:creationId xmlns:p14="http://schemas.microsoft.com/office/powerpoint/2010/main" val="230459350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2063552" y="260650"/>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721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Задача</a:t>
            </a:r>
          </a:p>
        </p:txBody>
      </p:sp>
      <p:sp>
        <p:nvSpPr>
          <p:cNvPr id="4" name="TextBox 3">
            <a:extLst>
              <a:ext uri="{FF2B5EF4-FFF2-40B4-BE49-F238E27FC236}">
                <a16:creationId xmlns:a16="http://schemas.microsoft.com/office/drawing/2014/main" id="{5182D3EF-58EB-AE4C-0B69-18C89392C4D2}"/>
              </a:ext>
            </a:extLst>
          </p:cNvPr>
          <p:cNvSpPr txBox="1"/>
          <p:nvPr/>
        </p:nvSpPr>
        <p:spPr>
          <a:xfrm>
            <a:off x="1982035" y="1988841"/>
            <a:ext cx="6624736" cy="3693319"/>
          </a:xfrm>
          <a:prstGeom prst="rect">
            <a:avLst/>
          </a:prstGeom>
          <a:noFill/>
        </p:spPr>
        <p:txBody>
          <a:bodyPr wrap="square">
            <a:spAutoFit/>
          </a:bodyPr>
          <a:lstStyle/>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speed = 12;</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Run(</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808080"/>
                </a:solidFill>
                <a:latin typeface="Consolas" panose="020B0609020204030204" pitchFamily="49" charset="0"/>
                <a:ea typeface="Calibri" panose="020F0502020204030204" pitchFamily="34" charset="0"/>
                <a:cs typeface="Consolas" panose="020B0609020204030204" pitchFamily="49" charset="0"/>
              </a:rPr>
              <a:t>time</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 = speed * </a:t>
            </a:r>
            <a:r>
              <a:rPr lang="en-US" kern="0" dirty="0">
                <a:solidFill>
                  <a:srgbClr val="808080"/>
                </a:solidFill>
                <a:latin typeface="Consolas" panose="020B0609020204030204" pitchFamily="49" charset="0"/>
                <a:ea typeface="Calibri" panose="020F0502020204030204" pitchFamily="34" charset="0"/>
                <a:cs typeface="Consolas" panose="020B0609020204030204" pitchFamily="49" charset="0"/>
              </a:rPr>
              <a:t>time</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speed /= 2;</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 = Run(10) + Run(10) + Run(10);</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ru-RU"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AD1E69-BA64-93B7-7C8F-97505EF5D6B6}"/>
              </a:ext>
            </a:extLst>
          </p:cNvPr>
          <p:cNvSpPr txBox="1"/>
          <p:nvPr/>
        </p:nvSpPr>
        <p:spPr>
          <a:xfrm>
            <a:off x="1981200" y="6059269"/>
            <a:ext cx="8795320" cy="369332"/>
          </a:xfrm>
          <a:prstGeom prst="rect">
            <a:avLst/>
          </a:prstGeom>
          <a:noFill/>
        </p:spPr>
        <p:txBody>
          <a:bodyPr wrap="square">
            <a:spAutoFit/>
          </a:bodyPr>
          <a:lstStyle/>
          <a:p>
            <a:r>
              <a:rPr lang="ru-RU" dirty="0"/>
              <a:t>Чему будет равно значение переменной </a:t>
            </a:r>
            <a:r>
              <a:rPr lang="ru-RU" dirty="0" err="1">
                <a:solidFill>
                  <a:srgbClr val="EB5757"/>
                </a:solidFill>
                <a:latin typeface="SFMono-Regular"/>
              </a:rPr>
              <a:t>distance</a:t>
            </a:r>
            <a:r>
              <a:rPr lang="ru-RU" dirty="0"/>
              <a:t> перед выходом из функции </a:t>
            </a:r>
            <a:r>
              <a:rPr lang="ru-RU" dirty="0" err="1">
                <a:solidFill>
                  <a:srgbClr val="EB5757"/>
                </a:solidFill>
                <a:latin typeface="SFMono-Regular"/>
              </a:rPr>
              <a:t>main</a:t>
            </a:r>
            <a:r>
              <a:rPr lang="en-US" dirty="0"/>
              <a:t>?</a:t>
            </a:r>
            <a:endParaRPr lang="ru-RU" dirty="0"/>
          </a:p>
        </p:txBody>
      </p:sp>
      <p:sp>
        <p:nvSpPr>
          <p:cNvPr id="7" name="Прямоугольник 6">
            <a:extLst>
              <a:ext uri="{FF2B5EF4-FFF2-40B4-BE49-F238E27FC236}">
                <a16:creationId xmlns:a16="http://schemas.microsoft.com/office/drawing/2014/main" id="{BC9CCD83-DC81-776B-67A9-229BC54D5346}"/>
              </a:ext>
            </a:extLst>
          </p:cNvPr>
          <p:cNvSpPr/>
          <p:nvPr/>
        </p:nvSpPr>
        <p:spPr>
          <a:xfrm>
            <a:off x="9120336" y="3588391"/>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Ответ: 210</a:t>
            </a:r>
          </a:p>
        </p:txBody>
      </p:sp>
      <p:sp>
        <p:nvSpPr>
          <p:cNvPr id="9" name="TextBox 8">
            <a:extLst>
              <a:ext uri="{FF2B5EF4-FFF2-40B4-BE49-F238E27FC236}">
                <a16:creationId xmlns:a16="http://schemas.microsoft.com/office/drawing/2014/main" id="{63874059-351B-7FB5-8C0D-FCB6FBC64F02}"/>
              </a:ext>
            </a:extLst>
          </p:cNvPr>
          <p:cNvSpPr txBox="1"/>
          <p:nvPr/>
        </p:nvSpPr>
        <p:spPr>
          <a:xfrm>
            <a:off x="5040651" y="1955102"/>
            <a:ext cx="5472608" cy="369332"/>
          </a:xfrm>
          <a:prstGeom prst="rect">
            <a:avLst/>
          </a:prstGeom>
          <a:noFill/>
        </p:spPr>
        <p:txBody>
          <a:bodyPr wrap="square">
            <a:spAutoFit/>
          </a:bodyPr>
          <a:lstStyle/>
          <a:p>
            <a:pPr algn="r"/>
            <a:r>
              <a:rPr lang="ru-RU" dirty="0">
                <a:hlinkClick r:id="rId3"/>
              </a:rPr>
              <a:t>https://wandbox.org/permlink/Jj4a3ezbjh1JgpPv</a:t>
            </a:r>
            <a:endParaRPr lang="ru-RU" dirty="0"/>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type="tbl" idx="1"/>
          </p:nvPr>
        </p:nvGraphicFramePr>
        <p:xfrm>
          <a:off x="2667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4456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3922714" y="3621088"/>
            <a:ext cx="1291829" cy="36933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6894514" y="3544888"/>
            <a:ext cx="1276311" cy="36933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7466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2667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dirty="0"/>
              <a:t>Подробнее о целых числах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2590801"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4419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4495800" y="3810000"/>
            <a:ext cx="308098" cy="369332"/>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7353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7315200" y="3733800"/>
            <a:ext cx="280846" cy="369332"/>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2286000" y="4191001"/>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4429126"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7315201" y="2819401"/>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7315200" y="2819400"/>
            <a:ext cx="425116" cy="369332"/>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152400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666845"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5881687"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lnSpcReduction="10000"/>
          </a:bodyPr>
          <a:lstStyle/>
          <a:p>
            <a:pPr eaLnBrk="1" hangingPunct="1"/>
            <a:r>
              <a:rPr lang="ru-RU" dirty="0"/>
              <a:t>В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96008" y="44624"/>
            <a:ext cx="9036496" cy="7201972"/>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p>
          <a:p>
            <a:pPr defTabSz="363538"/>
            <a:r>
              <a:rPr lang="en-US" sz="1400" dirty="0">
                <a:solidFill>
                  <a:schemeClr val="bg2">
                    <a:lumMod val="50000"/>
                  </a:schemeClr>
                </a:solidFill>
                <a:highlight>
                  <a:srgbClr val="FFFFFF"/>
                </a:highlight>
                <a:latin typeface="Consolas" panose="020B0609020204030204" pitchFamily="49" charset="0"/>
              </a:rPr>
              <a:t>// </a:t>
            </a:r>
            <a:r>
              <a:rPr lang="en-US" sz="1400" dirty="0" err="1">
                <a:solidFill>
                  <a:schemeClr val="bg2">
                    <a:lumMod val="50000"/>
                  </a:schemeClr>
                </a:solidFill>
                <a:highlight>
                  <a:srgbClr val="FFFFFF"/>
                </a:highlight>
                <a:latin typeface="Consolas" panose="020B0609020204030204" pitchFamily="49" charset="0"/>
              </a:rPr>
              <a:t>OrderedFunction</a:t>
            </a:r>
            <a:r>
              <a:rPr lang="en-US" sz="1400" dirty="0">
                <a:solidFill>
                  <a:schemeClr val="bg2">
                    <a:lumMod val="50000"/>
                  </a:schemeClr>
                </a:solidFill>
                <a:highlight>
                  <a:srgbClr val="FFFFFF"/>
                </a:highlight>
                <a:latin typeface="Consolas" panose="020B0609020204030204" pitchFamily="49" charset="0"/>
              </a:rPr>
              <a:t> – </a:t>
            </a:r>
            <a:r>
              <a:rPr lang="ru-RU" sz="1400" dirty="0">
                <a:solidFill>
                  <a:schemeClr val="bg2">
                    <a:lumMod val="50000"/>
                  </a:schemeClr>
                </a:solidFill>
                <a:highlight>
                  <a:srgbClr val="FFFFFF"/>
                </a:highlight>
                <a:latin typeface="Consolas" panose="020B0609020204030204" pitchFamily="49" charset="0"/>
              </a:rPr>
              <a:t>указатель на функцию, принимающую </a:t>
            </a:r>
            <a:r>
              <a:rPr lang="en-US" sz="1400" dirty="0">
                <a:solidFill>
                  <a:schemeClr val="bg2">
                    <a:lumMod val="50000"/>
                  </a:schemeClr>
                </a:solidFill>
                <a:highlight>
                  <a:srgbClr val="FFFFFF"/>
                </a:highlight>
                <a:latin typeface="Consolas" panose="020B0609020204030204" pitchFamily="49" charset="0"/>
              </a:rPr>
              <a:t>int, int</a:t>
            </a:r>
            <a:r>
              <a:rPr lang="ru-RU" sz="1400" dirty="0">
                <a:solidFill>
                  <a:schemeClr val="bg2">
                    <a:lumMod val="50000"/>
                  </a:schemeClr>
                </a:solidFill>
                <a:highlight>
                  <a:srgbClr val="FFFFFF"/>
                </a:highlight>
                <a:latin typeface="Consolas" panose="020B0609020204030204" pitchFamily="49" charset="0"/>
              </a:rPr>
              <a:t> и возвращающую </a:t>
            </a:r>
            <a:r>
              <a:rPr lang="en-US" sz="1400" dirty="0">
                <a:solidFill>
                  <a:schemeClr val="bg2">
                    <a:lumMod val="50000"/>
                  </a:schemeClr>
                </a:solidFill>
                <a:highlight>
                  <a:srgbClr val="FFFFFF"/>
                </a:highlight>
                <a:latin typeface="Consolas" panose="020B0609020204030204" pitchFamily="49" charset="0"/>
              </a:rPr>
              <a:t>bool</a:t>
            </a: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58611"/>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a:p>
            <a:pPr lvl="1"/>
            <a:r>
              <a:rPr lang="ru-RU" dirty="0"/>
              <a:t>Можно явно указать знак </a:t>
            </a:r>
            <a:r>
              <a:rPr lang="en-US" dirty="0"/>
              <a:t>char:</a:t>
            </a:r>
            <a:endParaRPr lang="ru-RU" dirty="0"/>
          </a:p>
          <a:p>
            <a:pPr lvl="1"/>
            <a:r>
              <a:rPr lang="en-US" dirty="0"/>
              <a:t>signed char </a:t>
            </a:r>
            <a:r>
              <a:rPr lang="ru-RU" dirty="0"/>
              <a:t>или </a:t>
            </a:r>
            <a:r>
              <a:rPr lang="en-US" dirty="0"/>
              <a:t>unsigned char</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Адресная арифметика в действии</a:t>
            </a:r>
          </a:p>
        </p:txBody>
      </p:sp>
      <p:sp>
        <p:nvSpPr>
          <p:cNvPr id="4" name="Прямоугольник 3"/>
          <p:cNvSpPr/>
          <p:nvPr/>
        </p:nvSpPr>
        <p:spPr>
          <a:xfrm>
            <a:off x="3071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3071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3071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3071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3071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3071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3071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3071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6096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4583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6096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4583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4583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6096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6096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4583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80177" y="3284984"/>
            <a:ext cx="1103187"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7680177" y="2852936"/>
            <a:ext cx="1058303"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7680177" y="3717032"/>
            <a:ext cx="1103187"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7680176" y="4149080"/>
            <a:ext cx="1380506"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7680176" y="4581128"/>
            <a:ext cx="1396536"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7680177" y="5085184"/>
            <a:ext cx="1269899"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7680176" y="5589240"/>
            <a:ext cx="1340432"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7680176" y="1988840"/>
            <a:ext cx="1053494"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7680176" y="2420888"/>
            <a:ext cx="1053494"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7680177" y="6021288"/>
            <a:ext cx="1866217"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a:defRPr/>
            </a:pPr>
            <a:r>
              <a:rPr lang="ru-RU"/>
              <a:t>Примеры</a:t>
            </a:r>
          </a:p>
        </p:txBody>
      </p:sp>
      <p:sp>
        <p:nvSpPr>
          <p:cNvPr id="92163" name="Text Box 5"/>
          <p:cNvSpPr txBox="1">
            <a:spLocks noChangeArrowheads="1"/>
          </p:cNvSpPr>
          <p:nvPr/>
        </p:nvSpPr>
        <p:spPr bwMode="auto">
          <a:xfrm>
            <a:off x="2574926" y="2262188"/>
            <a:ext cx="7353295" cy="3970318"/>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165D-E38D-435E-807F-67D2F1F8D255}"/>
              </a:ext>
            </a:extLst>
          </p:cNvPr>
          <p:cNvSpPr>
            <a:spLocks noGrp="1"/>
          </p:cNvSpPr>
          <p:nvPr>
            <p:ph type="title"/>
          </p:nvPr>
        </p:nvSpPr>
        <p:spPr/>
        <p:txBody>
          <a:bodyPr/>
          <a:lstStyle/>
          <a:p>
            <a:r>
              <a:rPr lang="ru-RU" dirty="0"/>
              <a:t>Прочие целые числа</a:t>
            </a:r>
          </a:p>
        </p:txBody>
      </p:sp>
      <p:sp>
        <p:nvSpPr>
          <p:cNvPr id="3" name="Content Placeholder 2">
            <a:extLst>
              <a:ext uri="{FF2B5EF4-FFF2-40B4-BE49-F238E27FC236}">
                <a16:creationId xmlns:a16="http://schemas.microsoft.com/office/drawing/2014/main" id="{49482662-97F6-406A-A39F-F06DE78E3376}"/>
              </a:ext>
            </a:extLst>
          </p:cNvPr>
          <p:cNvSpPr>
            <a:spLocks noGrp="1"/>
          </p:cNvSpPr>
          <p:nvPr>
            <p:ph idx="1"/>
          </p:nvPr>
        </p:nvSpPr>
        <p:spPr/>
        <p:txBody>
          <a:bodyPr>
            <a:normAutofit fontScale="55000" lnSpcReduction="20000"/>
          </a:bodyPr>
          <a:lstStyle/>
          <a:p>
            <a:r>
              <a:rPr lang="en-US" dirty="0" err="1"/>
              <a:t>size_t</a:t>
            </a:r>
            <a:endParaRPr lang="ru-RU" dirty="0"/>
          </a:p>
          <a:p>
            <a:pPr lvl="1"/>
            <a:r>
              <a:rPr lang="ru-RU" dirty="0"/>
              <a:t>Беззнаковый тип, способный хранить размер объекта в памяти или количество типов</a:t>
            </a:r>
          </a:p>
          <a:p>
            <a:r>
              <a:rPr lang="en-US" dirty="0"/>
              <a:t>int8_t, int16_t, int32_t, int64_t</a:t>
            </a:r>
            <a:endParaRPr lang="ru-RU" dirty="0"/>
          </a:p>
          <a:p>
            <a:pPr lvl="1"/>
            <a:r>
              <a:rPr lang="ru-RU" dirty="0"/>
              <a:t>Числа со знаком фиксированной разрядности</a:t>
            </a:r>
          </a:p>
          <a:p>
            <a:r>
              <a:rPr lang="en-US" dirty="0"/>
              <a:t>uint8_t, uint16_t, uint32_t, uint64_t</a:t>
            </a:r>
          </a:p>
          <a:p>
            <a:pPr lvl="1"/>
            <a:r>
              <a:rPr lang="ru-RU" dirty="0"/>
              <a:t>Числа без знака указанной разрядности</a:t>
            </a:r>
            <a:endParaRPr lang="en-US" dirty="0"/>
          </a:p>
          <a:p>
            <a:r>
              <a:rPr lang="en-US" dirty="0"/>
              <a:t>int_fast8_t, int_fast16_t, int_fast32_t, int_fast64_t</a:t>
            </a:r>
          </a:p>
          <a:p>
            <a:pPr lvl="1"/>
            <a:r>
              <a:rPr lang="ru-RU" dirty="0"/>
              <a:t>Самый быстрый знаковый целочисленный тип не меньшей разрядности</a:t>
            </a:r>
          </a:p>
          <a:p>
            <a:r>
              <a:rPr lang="en-US" dirty="0"/>
              <a:t>uint_fast8_t, uint_fast16_t, uint_fast32_t, uint_fast64_t</a:t>
            </a:r>
          </a:p>
          <a:p>
            <a:pPr lvl="1"/>
            <a:r>
              <a:rPr lang="ru-RU" dirty="0"/>
              <a:t>Самый быстрый беззнаковый целочисленный тип не меньшей разрядности</a:t>
            </a:r>
          </a:p>
          <a:p>
            <a:r>
              <a:rPr lang="en-US" dirty="0" err="1"/>
              <a:t>intmax_t</a:t>
            </a:r>
            <a:r>
              <a:rPr lang="en-US" dirty="0"/>
              <a:t>, </a:t>
            </a:r>
            <a:r>
              <a:rPr lang="en-US" dirty="0" err="1"/>
              <a:t>uintmax_t</a:t>
            </a:r>
            <a:endParaRPr lang="en-US" dirty="0"/>
          </a:p>
          <a:p>
            <a:r>
              <a:rPr lang="en-US" dirty="0" err="1"/>
              <a:t>intptr_t</a:t>
            </a:r>
            <a:r>
              <a:rPr lang="en-US" dirty="0"/>
              <a:t>, </a:t>
            </a:r>
            <a:r>
              <a:rPr lang="en-US" dirty="0" err="1"/>
              <a:t>uintptr_t</a:t>
            </a:r>
            <a:endParaRPr lang="en-US" dirty="0"/>
          </a:p>
          <a:p>
            <a:r>
              <a:rPr lang="en-US" dirty="0"/>
              <a:t>int_least8_t, int_least16_t, int_least32_t, int_least64_t, uint_least8_t, uint_least16_t, uint_least32_t, uint_least64_t</a:t>
            </a:r>
            <a:endParaRPr lang="ru-RU" dirty="0"/>
          </a:p>
          <a:p>
            <a:r>
              <a:rPr lang="ru-RU" dirty="0"/>
              <a:t>Объявлены в </a:t>
            </a:r>
            <a:r>
              <a:rPr lang="en-US" dirty="0"/>
              <a:t>&lt;</a:t>
            </a:r>
            <a:r>
              <a:rPr lang="en-US" dirty="0" err="1"/>
              <a:t>cstdint</a:t>
            </a:r>
            <a:r>
              <a:rPr lang="en-US" dirty="0"/>
              <a:t>&gt;</a:t>
            </a:r>
          </a:p>
          <a:p>
            <a:r>
              <a:rPr lang="en-US" dirty="0">
                <a:hlinkClick r:id="rId3"/>
              </a:rPr>
              <a:t>https://en.cppreference.com/w/cpp/types/integer</a:t>
            </a:r>
            <a:endParaRPr lang="en-US" dirty="0"/>
          </a:p>
        </p:txBody>
      </p:sp>
    </p:spTree>
    <p:extLst>
      <p:ext uri="{BB962C8B-B14F-4D97-AF65-F5344CB8AC3E}">
        <p14:creationId xmlns:p14="http://schemas.microsoft.com/office/powerpoint/2010/main" val="425445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1524000" y="1"/>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7924801" y="5867401"/>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lnSpcReduction="10000"/>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idx="1"/>
          </p:nvPr>
        </p:nvSpPr>
        <p:spPr>
          <a:xfrm>
            <a:off x="2514600" y="2017714"/>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ru-RU"/>
              <a:t>Пример</a:t>
            </a:r>
          </a:p>
        </p:txBody>
      </p:sp>
      <p:sp>
        <p:nvSpPr>
          <p:cNvPr id="105475" name="Text Box 4"/>
          <p:cNvSpPr txBox="1">
            <a:spLocks noChangeArrowheads="1"/>
          </p:cNvSpPr>
          <p:nvPr/>
        </p:nvSpPr>
        <p:spPr bwMode="auto">
          <a:xfrm>
            <a:off x="2743201" y="2225676"/>
            <a:ext cx="6112571" cy="3139321"/>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85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Проблемы ручного управления памятью</a:t>
            </a:r>
          </a:p>
        </p:txBody>
      </p:sp>
      <p:sp>
        <p:nvSpPr>
          <p:cNvPr id="3" name="Объект 2"/>
          <p:cNvSpPr>
            <a:spLocks noGrp="1"/>
          </p:cNvSpPr>
          <p:nvPr>
            <p:ph idx="1"/>
          </p:nvPr>
        </p:nvSpPr>
        <p:spPr/>
        <p:txBody>
          <a:bodyPr>
            <a:normAutofit/>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17694"/>
            <a:ext cx="9186192"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844825"/>
            <a:ext cx="8856984"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lnSpcReduction="1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1055440" y="1412776"/>
            <a:ext cx="8630107" cy="2057423"/>
          </a:xfrm>
          <a:prstGeom prst="rect">
            <a:avLst/>
          </a:prstGeom>
        </p:spPr>
        <p:txBody>
          <a:bodyPr wrap="square">
            <a:spAutoFit/>
          </a:bodyPr>
          <a:lstStyle/>
          <a:p>
            <a:pPr defTabSz="444500">
              <a:lnSpc>
                <a:spcPct val="115000"/>
              </a:lnSpc>
            </a:pPr>
            <a:r>
              <a:rPr lang="ru-RU" sz="1600" dirty="0">
                <a:solidFill>
                  <a:srgbClr val="0000FF"/>
                </a:solidFill>
                <a:latin typeface="Consolas"/>
                <a:ea typeface="Calibri"/>
                <a:cs typeface="Times New Roman"/>
              </a:rPr>
              <a:t>#</a:t>
            </a:r>
            <a:r>
              <a:rPr lang="ru-RU" sz="1600" dirty="0" err="1">
                <a:solidFill>
                  <a:srgbClr val="0000FF"/>
                </a:solidFill>
                <a:latin typeface="Consolas"/>
                <a:ea typeface="Calibri"/>
                <a:cs typeface="Times New Roman"/>
              </a:rPr>
              <a:t>include</a:t>
            </a:r>
            <a:r>
              <a:rPr lang="ru-RU" sz="1600" dirty="0">
                <a:solidFill>
                  <a:srgbClr val="000000"/>
                </a:solidFill>
                <a:latin typeface="Consolas"/>
                <a:ea typeface="Calibri"/>
                <a:cs typeface="Times New Roman"/>
              </a:rPr>
              <a:t> </a:t>
            </a:r>
            <a:r>
              <a:rPr lang="ru-RU" sz="1600" dirty="0">
                <a:solidFill>
                  <a:srgbClr val="A31515"/>
                </a:solidFill>
                <a:latin typeface="Consolas"/>
                <a:ea typeface="Calibri"/>
                <a:cs typeface="Times New Roman"/>
              </a:rPr>
              <a:t>&lt;</a:t>
            </a:r>
            <a:r>
              <a:rPr lang="ru-RU" sz="1600" dirty="0" err="1">
                <a:solidFill>
                  <a:srgbClr val="A31515"/>
                </a:solidFill>
                <a:latin typeface="Consolas"/>
                <a:ea typeface="Calibri"/>
                <a:cs typeface="Times New Roman"/>
              </a:rPr>
              <a:t>iostream</a:t>
            </a:r>
            <a:r>
              <a:rPr lang="ru-RU" sz="1600" dirty="0">
                <a:solidFill>
                  <a:srgbClr val="A31515"/>
                </a:solidFill>
                <a:latin typeface="Consolas"/>
                <a:ea typeface="Calibri"/>
                <a:cs typeface="Times New Roman"/>
              </a:rPr>
              <a:t>&gt;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endParaRPr lang="ru-RU" sz="1600" dirty="0">
              <a:ea typeface="Calibri"/>
              <a:cs typeface="Times New Roman"/>
            </a:endParaRPr>
          </a:p>
          <a:p>
            <a:pPr defTabSz="444500">
              <a:lnSpc>
                <a:spcPct val="115000"/>
              </a:lnSpc>
            </a:pPr>
            <a:r>
              <a:rPr lang="en-US" sz="1600" dirty="0">
                <a:solidFill>
                  <a:srgbClr val="0000FF"/>
                </a:solidFill>
                <a:latin typeface="Consolas"/>
                <a:ea typeface="Calibri"/>
                <a:cs typeface="Times New Roman"/>
              </a:rPr>
              <a:t>int</a:t>
            </a:r>
            <a:r>
              <a:rPr lang="ru-RU" sz="1600" dirty="0">
                <a:solidFill>
                  <a:srgbClr val="000000"/>
                </a:solidFill>
                <a:latin typeface="Consolas"/>
                <a:ea typeface="Calibri"/>
                <a:cs typeface="Times New Roman"/>
              </a:rPr>
              <a:t> </a:t>
            </a:r>
            <a:r>
              <a:rPr lang="ru-RU" sz="1600" i="1" dirty="0" err="1">
                <a:solidFill>
                  <a:srgbClr val="880000"/>
                </a:solidFill>
                <a:latin typeface="Consolas"/>
                <a:ea typeface="Calibri"/>
                <a:cs typeface="Times New Roman"/>
              </a:rPr>
              <a:t>main</a:t>
            </a: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000080"/>
                </a:solidFill>
                <a:latin typeface="Consolas"/>
                <a:ea typeface="Calibri"/>
                <a:cs typeface="Times New Roman"/>
              </a:rPr>
              <a:t>cout</a:t>
            </a:r>
            <a:r>
              <a:rPr lang="en-US" sz="1600" dirty="0">
                <a:solidFill>
                  <a:srgbClr val="000000"/>
                </a:solidFill>
                <a:latin typeface="Consolas"/>
                <a:ea typeface="Calibri"/>
                <a:cs typeface="Times New Roman"/>
              </a:rPr>
              <a:t> &lt;&lt; </a:t>
            </a:r>
            <a:r>
              <a:rPr lang="en-US" sz="1600" dirty="0">
                <a:solidFill>
                  <a:srgbClr val="A31515"/>
                </a:solidFill>
                <a:latin typeface="Consolas"/>
                <a:ea typeface="Calibri"/>
                <a:cs typeface="Times New Roman"/>
              </a:rPr>
              <a:t>"Hello, world!"</a:t>
            </a:r>
            <a:r>
              <a:rPr lang="en-US" sz="1600" dirty="0">
                <a:solidFill>
                  <a:srgbClr val="000000"/>
                </a:solidFill>
                <a:latin typeface="Consolas"/>
                <a:ea typeface="Calibri"/>
                <a:cs typeface="Times New Roman"/>
              </a:rPr>
              <a:t> &lt;&lt;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880000"/>
                </a:solidFill>
                <a:latin typeface="Consolas"/>
                <a:ea typeface="Calibri"/>
                <a:cs typeface="Times New Roman"/>
              </a:rPr>
              <a:t>endl</a:t>
            </a:r>
            <a:r>
              <a:rPr lang="en-US"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latin typeface="Consolas"/>
                <a:ea typeface="Calibri"/>
                <a:cs typeface="Times New Roman"/>
              </a:rPr>
              <a:t>}</a:t>
            </a:r>
            <a:endParaRPr lang="ru-RU" sz="1600" dirty="0">
              <a:ea typeface="Calibri"/>
              <a:cs typeface="Times New Roman"/>
            </a:endParaRPr>
          </a:p>
        </p:txBody>
      </p:sp>
      <p:sp>
        <p:nvSpPr>
          <p:cNvPr id="3" name="Rectangle 2">
            <a:extLst>
              <a:ext uri="{FF2B5EF4-FFF2-40B4-BE49-F238E27FC236}">
                <a16:creationId xmlns:a16="http://schemas.microsoft.com/office/drawing/2014/main" id="{52DDD277-11BD-4801-9E7B-B53D52F70B83}"/>
              </a:ext>
            </a:extLst>
          </p:cNvPr>
          <p:cNvSpPr/>
          <p:nvPr/>
        </p:nvSpPr>
        <p:spPr>
          <a:xfrm>
            <a:off x="869385" y="4293096"/>
            <a:ext cx="9002216" cy="2031325"/>
          </a:xfrm>
          <a:prstGeom prst="rect">
            <a:avLst/>
          </a:prstGeom>
        </p:spPr>
        <p:txBody>
          <a:bodyPr wrap="square">
            <a:spAutoFit/>
          </a:bodyPr>
          <a:lstStyle/>
          <a:p>
            <a:r>
              <a:rPr lang="ru-RU" dirty="0">
                <a:solidFill>
                  <a:srgbClr val="008000"/>
                </a:solidFill>
                <a:latin typeface="Consolas"/>
                <a:ea typeface="Calibri"/>
                <a:cs typeface="Times New Roman"/>
              </a:rPr>
              <a:t>// В </a:t>
            </a:r>
            <a:r>
              <a:rPr lang="en-US" dirty="0">
                <a:solidFill>
                  <a:srgbClr val="008000"/>
                </a:solidFill>
                <a:latin typeface="Consolas"/>
                <a:ea typeface="Calibri"/>
                <a:cs typeface="Times New Roman"/>
              </a:rPr>
              <a:t>C++23 </a:t>
            </a:r>
            <a:r>
              <a:rPr lang="ru-RU" dirty="0">
                <a:solidFill>
                  <a:srgbClr val="008000"/>
                </a:solidFill>
                <a:latin typeface="Consolas"/>
                <a:ea typeface="Calibri"/>
                <a:cs typeface="Times New Roman"/>
              </a:rPr>
              <a:t>можно использовать </a:t>
            </a:r>
            <a:r>
              <a:rPr lang="en-US" dirty="0">
                <a:solidFill>
                  <a:srgbClr val="008000"/>
                </a:solidFill>
                <a:latin typeface="Consolas"/>
                <a:ea typeface="Calibri"/>
                <a:cs typeface="Times New Roman"/>
              </a:rPr>
              <a:t>std::print</a:t>
            </a:r>
            <a:endParaRPr lang="en-US" b="0" dirty="0">
              <a:solidFill>
                <a:srgbClr val="AF00D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&lt;print&gt;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69F707-1D7B-49FA-9517-BF745865C746}"/>
              </a:ext>
            </a:extLst>
          </p:cNvPr>
          <p:cNvPicPr>
            <a:picLocks noChangeAspect="1"/>
          </p:cNvPicPr>
          <p:nvPr/>
        </p:nvPicPr>
        <p:blipFill rotWithShape="1">
          <a:blip r:embed="rId3"/>
          <a:srcRect t="8662" b="5119"/>
          <a:stretch/>
        </p:blipFill>
        <p:spPr>
          <a:xfrm>
            <a:off x="5735960" y="1088740"/>
            <a:ext cx="6096851" cy="2628292"/>
          </a:xfrm>
          <a:prstGeom prst="rect">
            <a:avLst/>
          </a:prstGeom>
        </p:spPr>
      </p:pic>
      <p:sp>
        <p:nvSpPr>
          <p:cNvPr id="2" name="Заголовок 1"/>
          <p:cNvSpPr>
            <a:spLocks noGrp="1"/>
          </p:cNvSpPr>
          <p:nvPr>
            <p:ph type="title"/>
          </p:nvPr>
        </p:nvSpPr>
        <p:spPr/>
        <p:txBody>
          <a:bodyPr>
            <a:normAutofit/>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1847528" y="1988841"/>
            <a:ext cx="3304110"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1919536" y="3429000"/>
            <a:ext cx="2592376"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3341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3971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4601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5231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6077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6708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7338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7968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3503713" y="4005064"/>
            <a:ext cx="1369221"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6528049" y="4005064"/>
            <a:ext cx="1186543"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2351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2351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3305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3935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6096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6726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ru-RU" dirty="0"/>
              <a:t>Числа с плавающей запятой</a:t>
            </a:r>
          </a:p>
        </p:txBody>
      </p:sp>
      <p:sp>
        <p:nvSpPr>
          <p:cNvPr id="24579" name="Rectangle 3"/>
          <p:cNvSpPr>
            <a:spLocks noGrp="1" noChangeArrowheads="1"/>
          </p:cNvSpPr>
          <p:nvPr>
            <p:ph idx="1"/>
          </p:nvPr>
        </p:nvSpPr>
        <p:spPr/>
        <p:txBody>
          <a:bodyPr>
            <a:normAutofit fontScale="85000" lnSpcReduction="20000"/>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p>
          <a:p>
            <a:r>
              <a:rPr lang="ru-RU" dirty="0"/>
              <a:t>Могут поддерживать специальные значения:</a:t>
            </a:r>
          </a:p>
          <a:p>
            <a:pPr lvl="1"/>
            <a:r>
              <a:rPr lang="ru-RU" dirty="0"/>
              <a:t>Положительная и отрицательная бесконечности</a:t>
            </a:r>
            <a:r>
              <a:rPr lang="en-US" dirty="0"/>
              <a:t> (INFINITY)</a:t>
            </a:r>
            <a:endParaRPr lang="ru-RU" dirty="0"/>
          </a:p>
          <a:p>
            <a:pPr lvl="1"/>
            <a:r>
              <a:rPr lang="ru-RU" dirty="0"/>
              <a:t>Отрицательный ноль. Равен положительному нулю</a:t>
            </a:r>
            <a:endParaRPr lang="en-US" dirty="0"/>
          </a:p>
          <a:p>
            <a:pPr lvl="2"/>
            <a:r>
              <a:rPr lang="en-US" dirty="0"/>
              <a:t>1.0/0.0 == INFINITY</a:t>
            </a:r>
          </a:p>
          <a:p>
            <a:pPr lvl="2"/>
            <a:r>
              <a:rPr lang="en-US" dirty="0"/>
              <a:t>1.0/-0.0 == -INFINITY</a:t>
            </a:r>
          </a:p>
          <a:p>
            <a:pPr lvl="1"/>
            <a:r>
              <a:rPr lang="ru-RU" dirty="0"/>
              <a:t>Не-числа (</a:t>
            </a:r>
            <a:r>
              <a:rPr lang="en-US" dirty="0"/>
              <a:t>not-a-number, </a:t>
            </a:r>
            <a:r>
              <a:rPr lang="en-US" dirty="0" err="1"/>
              <a:t>NaN</a:t>
            </a:r>
            <a:r>
              <a:rPr lang="en-US" dirty="0"/>
              <a:t>)</a:t>
            </a:r>
            <a:endParaRPr lang="ru-RU" dirty="0"/>
          </a:p>
          <a:p>
            <a:pPr lvl="2"/>
            <a:r>
              <a:rPr lang="ru-RU" dirty="0"/>
              <a:t>Несравнимы на равенство ни с чем (включая самих себя)</a:t>
            </a:r>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5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500"/>
                                        <p:tgtEl>
                                          <p:spTgt spid="2457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9">
                                            <p:txEl>
                                              <p:pRg st="9" end="9"/>
                                            </p:txEl>
                                          </p:spTgt>
                                        </p:tgtEl>
                                        <p:attrNameLst>
                                          <p:attrName>style.visibility</p:attrName>
                                        </p:attrNameLst>
                                      </p:cBhvr>
                                      <p:to>
                                        <p:strVal val="visible"/>
                                      </p:to>
                                    </p:set>
                                    <p:animEffect transition="in" filter="fade">
                                      <p:cBhvr>
                                        <p:cTn id="38" dur="500"/>
                                        <p:tgtEl>
                                          <p:spTgt spid="2457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9">
                                            <p:txEl>
                                              <p:pRg st="10" end="10"/>
                                            </p:txEl>
                                          </p:spTgt>
                                        </p:tgtEl>
                                        <p:attrNameLst>
                                          <p:attrName>style.visibility</p:attrName>
                                        </p:attrNameLst>
                                      </p:cBhvr>
                                      <p:to>
                                        <p:strVal val="visible"/>
                                      </p:to>
                                    </p:set>
                                    <p:animEffect transition="in" filter="fade">
                                      <p:cBhvr>
                                        <p:cTn id="41" dur="500"/>
                                        <p:tgtEl>
                                          <p:spTgt spid="2457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579">
                                            <p:txEl>
                                              <p:pRg st="11" end="11"/>
                                            </p:txEl>
                                          </p:spTgt>
                                        </p:tgtEl>
                                        <p:attrNameLst>
                                          <p:attrName>style.visibility</p:attrName>
                                        </p:attrNameLst>
                                      </p:cBhvr>
                                      <p:to>
                                        <p:strVal val="visible"/>
                                      </p:to>
                                    </p:set>
                                    <p:animEffect transition="in" filter="fade">
                                      <p:cBhvr>
                                        <p:cTn id="44" dur="500"/>
                                        <p:tgtEl>
                                          <p:spTgt spid="2457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79">
                                            <p:txEl>
                                              <p:pRg st="12" end="12"/>
                                            </p:txEl>
                                          </p:spTgt>
                                        </p:tgtEl>
                                        <p:attrNameLst>
                                          <p:attrName>style.visibility</p:attrName>
                                        </p:attrNameLst>
                                      </p:cBhvr>
                                      <p:to>
                                        <p:strVal val="visible"/>
                                      </p:to>
                                    </p:set>
                                    <p:animEffect transition="in" filter="fade">
                                      <p:cBhvr>
                                        <p:cTn id="47" dur="500"/>
                                        <p:tgtEl>
                                          <p:spTgt spid="2457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579">
                                            <p:txEl>
                                              <p:pRg st="13" end="13"/>
                                            </p:txEl>
                                          </p:spTgt>
                                        </p:tgtEl>
                                        <p:attrNameLst>
                                          <p:attrName>style.visibility</p:attrName>
                                        </p:attrNameLst>
                                      </p:cBhvr>
                                      <p:to>
                                        <p:strVal val="visible"/>
                                      </p:to>
                                    </p:set>
                                    <p:animEffect transition="in" filter="fade">
                                      <p:cBhvr>
                                        <p:cTn id="50" dur="500"/>
                                        <p:tgtEl>
                                          <p:spTgt spid="245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208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a:p>
            <a:pPr lvl="1"/>
            <a:r>
              <a:rPr lang="ru-RU" dirty="0"/>
              <a:t>Могут неявно конвертироваться к целым числам</a:t>
            </a:r>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424114"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6960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a:p>
            <a:r>
              <a:rPr lang="ru-RU" dirty="0"/>
              <a:t>Не имеют неявного преобразования к целым числам</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1981200" y="2492897"/>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normAutofit lnSpcReduction="10000"/>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28801"/>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7563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Нахождение максимума 3-х чисел</a:t>
            </a:r>
          </a:p>
        </p:txBody>
      </p:sp>
      <p:sp>
        <p:nvSpPr>
          <p:cNvPr id="5" name="Rectangle 4"/>
          <p:cNvSpPr/>
          <p:nvPr/>
        </p:nvSpPr>
        <p:spPr>
          <a:xfrm>
            <a:off x="1981200" y="1526688"/>
            <a:ext cx="8003232" cy="5355312"/>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5375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1775520" y="2060849"/>
            <a:ext cx="8712968" cy="4247317"/>
          </a:xfrm>
          <a:prstGeom prst="rect">
            <a:avLst/>
          </a:prstGeom>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5318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Операторы инкремента и декремента</a:t>
            </a:r>
          </a:p>
        </p:txBody>
      </p:sp>
      <p:sp>
        <p:nvSpPr>
          <p:cNvPr id="34819" name="Rectangle 3"/>
          <p:cNvSpPr>
            <a:spLocks noGrp="1" noChangeArrowheads="1"/>
          </p:cNvSpPr>
          <p:nvPr>
            <p:ph idx="1"/>
          </p:nvPr>
        </p:nvSpPr>
        <p:spPr/>
        <p:txBody>
          <a:bodyPr>
            <a:normAutofit lnSpcReduction="10000"/>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17694"/>
            <a:ext cx="9036496" cy="6186309"/>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5576733"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ru-RU"/>
              <a:t>Пример: функция </a:t>
            </a:r>
            <a:r>
              <a:rPr lang="en-US"/>
              <a:t>getbits</a:t>
            </a:r>
            <a:endParaRPr lang="ru-RU"/>
          </a:p>
        </p:txBody>
      </p:sp>
      <p:sp>
        <p:nvSpPr>
          <p:cNvPr id="47107" name="Rectangle 4"/>
          <p:cNvSpPr>
            <a:spLocks noChangeArrowheads="1"/>
          </p:cNvSpPr>
          <p:nvPr/>
        </p:nvSpPr>
        <p:spPr bwMode="auto">
          <a:xfrm>
            <a:off x="2711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4800601"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4806951"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4806951" y="4564063"/>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4806951" y="4995863"/>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4230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6499226"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6502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6208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4224339"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2847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3214689" y="4130676"/>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3214689"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3214689"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1984375" y="5715001"/>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4800601" y="3627438"/>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4800601" y="5427663"/>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1775520" y="2343364"/>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Опасность неявного приведения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Решение проблемы – явное приведение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152400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1497652"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литералы</a:t>
            </a:r>
          </a:p>
        </p:txBody>
      </p:sp>
      <p:sp>
        <p:nvSpPr>
          <p:cNvPr id="10243"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r>
              <a:rPr lang="ru-RU" dirty="0"/>
              <a:t> (</a:t>
            </a:r>
            <a:r>
              <a:rPr lang="en-US" dirty="0"/>
              <a:t>long </a:t>
            </a:r>
            <a:r>
              <a:rPr lang="ru-RU" dirty="0"/>
              <a:t>и </a:t>
            </a:r>
            <a:r>
              <a:rPr lang="en-US" dirty="0"/>
              <a:t>unsigned long)</a:t>
            </a:r>
          </a:p>
          <a:p>
            <a:pPr lvl="1">
              <a:lnSpc>
                <a:spcPct val="80000"/>
              </a:lnSpc>
            </a:pPr>
            <a:r>
              <a:rPr lang="ru-RU" dirty="0">
                <a:latin typeface="Courier New" pitchFamily="49" charset="0"/>
              </a:rPr>
              <a:t>999</a:t>
            </a:r>
            <a:r>
              <a:rPr lang="en-US" dirty="0">
                <a:latin typeface="Courier New" pitchFamily="49" charset="0"/>
              </a:rPr>
              <a:t>'456 </a:t>
            </a:r>
            <a:r>
              <a:rPr lang="ru-RU" dirty="0"/>
              <a:t>(можно группировать разряды)</a:t>
            </a:r>
            <a:r>
              <a:rPr lang="en-US" dirty="0"/>
              <a:t> </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solidFill>
                  <a:srgbClr val="FF0000"/>
                </a:solidFill>
                <a:latin typeface="Courier New" pitchFamily="49" charset="0"/>
              </a:rPr>
              <a:t>0</a:t>
            </a:r>
            <a:r>
              <a:rPr lang="en-US" b="1" dirty="0">
                <a:solidFill>
                  <a:srgbClr val="FF0000"/>
                </a:solidFill>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dirty="0"/>
              <a:t>Двоичные</a:t>
            </a:r>
          </a:p>
          <a:p>
            <a:pPr lvl="1">
              <a:lnSpc>
                <a:spcPct val="80000"/>
              </a:lnSpc>
            </a:pPr>
            <a:r>
              <a:rPr lang="ru-RU" dirty="0"/>
              <a:t>0</a:t>
            </a:r>
            <a:r>
              <a:rPr lang="en-US" dirty="0"/>
              <a:t>b1110010</a:t>
            </a: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fade">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43">
                                            <p:txEl>
                                              <p:pRg st="10" end="10"/>
                                            </p:txEl>
                                          </p:spTgt>
                                        </p:tgtEl>
                                        <p:attrNameLst>
                                          <p:attrName>style.visibility</p:attrName>
                                        </p:attrNameLst>
                                      </p:cBhvr>
                                      <p:to>
                                        <p:strVal val="visible"/>
                                      </p:to>
                                    </p:set>
                                    <p:animEffect transition="in" filter="fade">
                                      <p:cBhvr>
                                        <p:cTn id="45" dur="500"/>
                                        <p:tgtEl>
                                          <p:spTgt spid="1024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11" end="11"/>
                                            </p:txEl>
                                          </p:spTgt>
                                        </p:tgtEl>
                                        <p:attrNameLst>
                                          <p:attrName>style.visibility</p:attrName>
                                        </p:attrNameLst>
                                      </p:cBhvr>
                                      <p:to>
                                        <p:strVal val="visible"/>
                                      </p:to>
                                    </p:set>
                                    <p:animEffect transition="in" filter="fade">
                                      <p:cBhvr>
                                        <p:cTn id="48" dur="500"/>
                                        <p:tgtEl>
                                          <p:spTgt spid="1024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2" end="12"/>
                                            </p:txEl>
                                          </p:spTgt>
                                        </p:tgtEl>
                                        <p:attrNameLst>
                                          <p:attrName>style.visibility</p:attrName>
                                        </p:attrNameLst>
                                      </p:cBhvr>
                                      <p:to>
                                        <p:strVal val="visible"/>
                                      </p:to>
                                    </p:set>
                                    <p:animEffect transition="in" filter="fade">
                                      <p:cBhvr>
                                        <p:cTn id="51"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19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p>
        </p:txBody>
      </p:sp>
      <p:sp>
        <p:nvSpPr>
          <p:cNvPr id="4" name="Прямоугольник 3"/>
          <p:cNvSpPr/>
          <p:nvPr/>
        </p:nvSpPr>
        <p:spPr>
          <a:xfrm>
            <a:off x="2207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Tree>
    <p:extLst>
      <p:ext uri="{BB962C8B-B14F-4D97-AF65-F5344CB8AC3E}">
        <p14:creationId xmlns:p14="http://schemas.microsoft.com/office/powerpoint/2010/main" val="79650522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7F536-1F4E-4D59-BC85-EAA0F18AD84D}"/>
              </a:ext>
            </a:extLst>
          </p:cNvPr>
          <p:cNvSpPr/>
          <p:nvPr/>
        </p:nvSpPr>
        <p:spPr>
          <a:xfrm>
            <a:off x="911424" y="836712"/>
            <a:ext cx="10515600" cy="5632311"/>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cstdint</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uintptr_t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"Goodbye"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нельзя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a:t>
            </a:r>
            <a:r>
              <a:rPr lang="de-DE" b="0" dirty="0" err="1">
                <a:solidFill>
                  <a:srgbClr val="008000"/>
                </a:solidFill>
                <a:effectLst/>
                <a:latin typeface="Consolas" panose="020B0609020204030204" pitchFamily="49" charset="0"/>
              </a:rPr>
              <a:t>ChangeString</a:t>
            </a:r>
            <a:r>
              <a:rPr lang="de-DE" b="0" dirty="0">
                <a:solidFill>
                  <a:srgbClr val="008000"/>
                </a:solidFill>
                <a:effectLst/>
                <a:latin typeface="Consolas" panose="020B0609020204030204" pitchFamily="49" charset="0"/>
              </a:rPr>
              <a:t>(&amp;</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можно</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a:solidFill>
                  <a:srgbClr val="267F99"/>
                </a:solidFill>
                <a:effectLst/>
                <a:latin typeface="Consolas" panose="020B0609020204030204" pitchFamily="49" charset="0"/>
              </a:rPr>
              <a:t>uint64_t</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0000"/>
                </a:solidFill>
                <a:effectLst/>
                <a:latin typeface="Consolas" panose="020B0609020204030204" pitchFamily="49" charset="0"/>
              </a:rPr>
              <a:t>&amp;</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a:t>
            </a:r>
            <a:r>
              <a:rPr lang="de-DE" b="0" dirty="0">
                <a:solidFill>
                  <a:srgbClr val="008000"/>
                </a:solidFill>
                <a:effectLst/>
                <a:latin typeface="Consolas" panose="020B0609020204030204" pitchFamily="49" charset="0"/>
              </a:rPr>
              <a:t>Goodbye</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7416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500"/>
                                        <p:tgtEl>
                                          <p:spTgt spid="5">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4" end="14"/>
                                            </p:txEl>
                                          </p:spTgt>
                                        </p:tgtEl>
                                        <p:attrNameLst>
                                          <p:attrName>style.visibility</p:attrName>
                                        </p:attrNameLst>
                                      </p:cBhvr>
                                      <p:to>
                                        <p:strVal val="visible"/>
                                      </p:to>
                                    </p:set>
                                    <p:animEffect transition="in" filter="fade">
                                      <p:cBhvr>
                                        <p:cTn id="34" dur="500"/>
                                        <p:tgtEl>
                                          <p:spTgt spid="5">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2566989"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a:bodyPr>
          <a:lstStyle/>
          <a:p>
            <a:pPr>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6A47-9C3D-4BF2-8107-0B6D0B861FD7}"/>
              </a:ext>
            </a:extLst>
          </p:cNvPr>
          <p:cNvSpPr>
            <a:spLocks noGrp="1"/>
          </p:cNvSpPr>
          <p:nvPr>
            <p:ph type="title"/>
          </p:nvPr>
        </p:nvSpPr>
        <p:spPr/>
        <p:txBody>
          <a:bodyPr/>
          <a:lstStyle/>
          <a:p>
            <a:r>
              <a:rPr lang="ru-RU" dirty="0"/>
              <a:t>Быстрый тест</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6D5D83-E811-4ACA-B696-778F2B0B4779}"/>
                  </a:ext>
                </a:extLst>
              </p:cNvPr>
              <p:cNvSpPr>
                <a:spLocks noGrp="1"/>
              </p:cNvSpPr>
              <p:nvPr>
                <p:ph idx="1"/>
              </p:nvPr>
            </p:nvSpPr>
            <p:spPr/>
            <p:txBody>
              <a:bodyPr>
                <a:normAutofit lnSpcReduction="10000"/>
              </a:bodyPr>
              <a:lstStyle/>
              <a:p>
                <a:r>
                  <a:rPr lang="ru-RU" dirty="0"/>
                  <a:t>Переведите в десятичную систему число </a:t>
                </a:r>
                <a:r>
                  <a:rPr lang="en-US" dirty="0"/>
                  <a:t>0x17</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17</m:t>
                        </m:r>
                      </m:e>
                      <m:sub>
                        <m:r>
                          <a:rPr lang="ru-RU" b="0" i="1" smtClean="0">
                            <a:latin typeface="Cambria Math" panose="02040503050406030204" pitchFamily="18" charset="0"/>
                          </a:rPr>
                          <m:t>16</m:t>
                        </m:r>
                      </m:sub>
                    </m:sSub>
                    <m:r>
                      <a:rPr lang="ru-RU" b="0" i="1" smtClean="0">
                        <a:latin typeface="Cambria Math" panose="02040503050406030204" pitchFamily="18" charset="0"/>
                      </a:rPr>
                      <m:t>=1∗</m:t>
                    </m:r>
                    <m:sSup>
                      <m:sSupPr>
                        <m:ctrlPr>
                          <a:rPr lang="en-US" b="0" i="1" smtClean="0">
                            <a:latin typeface="Cambria Math" panose="02040503050406030204" pitchFamily="18" charset="0"/>
                          </a:rPr>
                        </m:ctrlPr>
                      </m:sSupPr>
                      <m:e>
                        <m:r>
                          <a:rPr lang="ru-RU" b="0" i="1" smtClean="0">
                            <a:latin typeface="Cambria Math" panose="02040503050406030204" pitchFamily="18" charset="0"/>
                          </a:rPr>
                          <m:t>1</m:t>
                        </m:r>
                        <m:r>
                          <a:rPr lang="en-US" b="0" i="1" smtClean="0">
                            <a:latin typeface="Cambria Math" panose="02040503050406030204" pitchFamily="18" charset="0"/>
                          </a:rPr>
                          <m:t>6</m:t>
                        </m:r>
                      </m:e>
                      <m:sup>
                        <m:r>
                          <a:rPr lang="en-US" b="0" i="1" smtClean="0">
                            <a:latin typeface="Cambria Math" panose="02040503050406030204" pitchFamily="18" charset="0"/>
                          </a:rPr>
                          <m:t>1</m:t>
                        </m:r>
                      </m:sup>
                    </m:sSup>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=16+7=23</m:t>
                    </m:r>
                  </m:oMath>
                </a14:m>
                <a:endParaRPr lang="en-US" b="0" dirty="0"/>
              </a:p>
              <a:p>
                <a:r>
                  <a:rPr lang="ru-RU" dirty="0"/>
                  <a:t>Переведите в десятичную систему число </a:t>
                </a:r>
                <a:r>
                  <a:rPr lang="en-US" dirty="0"/>
                  <a:t>0b1011</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1011</m:t>
                        </m:r>
                      </m:e>
                      <m:sub>
                        <m:r>
                          <a:rPr lang="ru-RU" b="0" i="1" smtClean="0">
                            <a:latin typeface="Cambria Math" panose="02040503050406030204" pitchFamily="18" charset="0"/>
                          </a:rPr>
                          <m:t>2</m:t>
                        </m:r>
                      </m:sub>
                    </m:sSub>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=8+2+1=11</m:t>
                    </m:r>
                  </m:oMath>
                </a14:m>
                <a:endParaRPr lang="en-US" b="0" dirty="0"/>
              </a:p>
              <a:p>
                <a:r>
                  <a:rPr lang="ru-RU" dirty="0"/>
                  <a:t>Переведите в десятичную систему число 0215</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215</m:t>
                        </m:r>
                      </m:e>
                      <m:sub>
                        <m:r>
                          <a:rPr lang="ru-RU" b="0" i="1" smtClean="0">
                            <a:latin typeface="Cambria Math" panose="02040503050406030204" pitchFamily="18" charset="0"/>
                          </a:rPr>
                          <m:t>8</m:t>
                        </m:r>
                      </m:sub>
                    </m:sSub>
                    <m:r>
                      <a:rPr lang="ru-RU" b="0" i="1" smtClean="0">
                        <a:latin typeface="Cambria Math" panose="02040503050406030204" pitchFamily="18" charset="0"/>
                      </a:rPr>
                      <m:t>=2∗</m:t>
                    </m:r>
                    <m:sSup>
                      <m:sSupPr>
                        <m:ctrlPr>
                          <a:rPr lang="en-US" b="0" i="1" smtClean="0">
                            <a:latin typeface="Cambria Math" panose="02040503050406030204" pitchFamily="18" charset="0"/>
                          </a:rPr>
                        </m:ctrlPr>
                      </m:sSupPr>
                      <m:e>
                        <m:r>
                          <a:rPr lang="ru-RU" b="0" i="1" smtClean="0">
                            <a:latin typeface="Cambria Math" panose="02040503050406030204" pitchFamily="18" charset="0"/>
                          </a:rPr>
                          <m:t>8</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1</m:t>
                        </m:r>
                      </m:sup>
                    </m:s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0</m:t>
                        </m:r>
                      </m:sup>
                    </m:sSup>
                    <m:r>
                      <a:rPr lang="en-US" b="0" i="1" smtClean="0">
                        <a:latin typeface="Cambria Math" panose="02040503050406030204" pitchFamily="18" charset="0"/>
                      </a:rPr>
                      <m:t>=2∗64+8+5=128+13=141</m:t>
                    </m:r>
                  </m:oMath>
                </a14:m>
                <a:endParaRPr lang="en-US" b="0" dirty="0"/>
              </a:p>
              <a:p>
                <a:r>
                  <a:rPr lang="ru-RU" dirty="0"/>
                  <a:t>Переведите в шестнадцатеричную систему число 59</a:t>
                </a:r>
                <a:endParaRPr lang="en-US" dirty="0"/>
              </a:p>
              <a:p>
                <a:pPr lvl="1"/>
                <a14:m>
                  <m:oMath xmlns:m="http://schemas.openxmlformats.org/officeDocument/2006/math">
                    <m:r>
                      <a:rPr lang="en-US" b="0" i="1" smtClean="0">
                        <a:latin typeface="Cambria Math" panose="02040503050406030204" pitchFamily="18" charset="0"/>
                      </a:rPr>
                      <m:t>59=48+11=3∗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m:t>
                        </m:r>
                      </m:sup>
                    </m:sSup>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m:rPr>
                            <m:sty m:val="p"/>
                          </m:rPr>
                          <a:rPr lang="en-US" b="0" i="0" smtClean="0">
                            <a:latin typeface="Cambria Math" panose="02040503050406030204" pitchFamily="18" charset="0"/>
                          </a:rPr>
                          <m:t>B</m:t>
                        </m:r>
                      </m:e>
                      <m:sub>
                        <m:r>
                          <a:rPr lang="en-US" b="0" i="1" smtClean="0">
                            <a:latin typeface="Cambria Math" panose="02040503050406030204" pitchFamily="18" charset="0"/>
                          </a:rPr>
                          <m:t>16</m:t>
                        </m:r>
                      </m:sub>
                    </m:sSub>
                  </m:oMath>
                </a14:m>
                <a:endParaRPr lang="en-US" b="0" dirty="0"/>
              </a:p>
              <a:p>
                <a:r>
                  <a:rPr lang="ru-RU" dirty="0"/>
                  <a:t>Переведите в двоичную систему число </a:t>
                </a:r>
                <a:r>
                  <a:rPr lang="en-US" dirty="0"/>
                  <a:t>19</a:t>
                </a:r>
              </a:p>
              <a:p>
                <a:pPr lvl="1"/>
                <a14:m>
                  <m:oMath xmlns:m="http://schemas.openxmlformats.org/officeDocument/2006/math">
                    <m:r>
                      <a:rPr lang="en-US" b="0" i="1" smtClean="0">
                        <a:latin typeface="Cambria Math" panose="02040503050406030204" pitchFamily="18" charset="0"/>
                      </a:rPr>
                      <m:t>19=16+2+1=1∗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10011</m:t>
                        </m:r>
                      </m:e>
                      <m:sub>
                        <m:r>
                          <a:rPr lang="en-US" b="0" i="1" smtClean="0">
                            <a:latin typeface="Cambria Math" panose="02040503050406030204" pitchFamily="18" charset="0"/>
                          </a:rPr>
                          <m:t>2</m:t>
                        </m:r>
                      </m:sub>
                    </m:sSub>
                  </m:oMath>
                </a14:m>
                <a:endParaRPr lang="ru-RU" dirty="0"/>
              </a:p>
            </p:txBody>
          </p:sp>
        </mc:Choice>
        <mc:Fallback>
          <p:sp>
            <p:nvSpPr>
              <p:cNvPr id="3" name="Content Placeholder 2">
                <a:extLst>
                  <a:ext uri="{FF2B5EF4-FFF2-40B4-BE49-F238E27FC236}">
                    <a16:creationId xmlns:a16="http://schemas.microsoft.com/office/drawing/2014/main" id="{3D6D5D83-E811-4ACA-B696-778F2B0B4779}"/>
                  </a:ext>
                </a:extLst>
              </p:cNvPr>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ru-RU">
                    <a:noFill/>
                  </a:rPr>
                  <a:t> </a:t>
                </a:r>
              </a:p>
            </p:txBody>
          </p:sp>
        </mc:Fallback>
      </mc:AlternateContent>
    </p:spTree>
    <p:extLst>
      <p:ext uri="{BB962C8B-B14F-4D97-AF65-F5344CB8AC3E}">
        <p14:creationId xmlns:p14="http://schemas.microsoft.com/office/powerpoint/2010/main" val="185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3143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78818-5708-40D2-B779-AB2709E23DF3}"/>
              </a:ext>
            </a:extLst>
          </p:cNvPr>
          <p:cNvPicPr>
            <a:picLocks noChangeAspect="1"/>
          </p:cNvPicPr>
          <p:nvPr/>
        </p:nvPicPr>
        <p:blipFill>
          <a:blip r:embed="rId4"/>
          <a:stretch>
            <a:fillRect/>
          </a:stretch>
        </p:blipFill>
        <p:spPr>
          <a:xfrm>
            <a:off x="8832304" y="1846168"/>
            <a:ext cx="2984328" cy="2950984"/>
          </a:xfrm>
          <a:prstGeom prst="rect">
            <a:avLst/>
          </a:prstGeom>
        </p:spPr>
      </p:pic>
      <p:sp>
        <p:nvSpPr>
          <p:cNvPr id="26626" name="Rectangle 4"/>
          <p:cNvSpPr>
            <a:spLocks noGrp="1" noChangeArrowheads="1"/>
          </p:cNvSpPr>
          <p:nvPr>
            <p:ph type="title"/>
          </p:nvPr>
        </p:nvSpPr>
        <p:spPr/>
        <p:txBody>
          <a:bodyPr/>
          <a:lstStyle/>
          <a:p>
            <a:pPr>
              <a:defRPr/>
            </a:pPr>
            <a:r>
              <a:rPr lang="ru-RU"/>
              <a:t>Пример, бинарный поиск</a:t>
            </a:r>
          </a:p>
        </p:txBody>
      </p:sp>
      <p:sp>
        <p:nvSpPr>
          <p:cNvPr id="55299" name="Rectangle 5"/>
          <p:cNvSpPr>
            <a:spLocks noChangeArrowheads="1"/>
          </p:cNvSpPr>
          <p:nvPr/>
        </p:nvSpPr>
        <p:spPr bwMode="auto">
          <a:xfrm>
            <a:off x="983432" y="1846168"/>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5519936" y="6400224"/>
            <a:ext cx="5112568" cy="369332"/>
          </a:xfrm>
          <a:prstGeom prst="rect">
            <a:avLst/>
          </a:prstGeom>
          <a:noFill/>
        </p:spPr>
        <p:txBody>
          <a:bodyPr wrap="square">
            <a:spAutoFit/>
          </a:bodyPr>
          <a:lstStyle/>
          <a:p>
            <a:pPr algn="r"/>
            <a:r>
              <a:rPr lang="ru-RU" dirty="0">
                <a:hlinkClick r:id="rId5"/>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6418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6243"/>
            <a:ext cx="9144000" cy="6771084"/>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5025"/>
            <a:ext cx="9324528" cy="6986528"/>
          </a:xfrm>
          <a:prstGeom prst="rect">
            <a:avLst/>
          </a:prstGeom>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ru-RU"/>
              <a:t>Циклическое выполнение</a:t>
            </a:r>
          </a:p>
        </p:txBody>
      </p:sp>
      <p:sp>
        <p:nvSpPr>
          <p:cNvPr id="58371" name="Текст 3"/>
          <p:cNvSpPr>
            <a:spLocks noGrp="1"/>
          </p:cNvSpPr>
          <p:nvPr>
            <p:ph type="body" idx="1"/>
          </p:nvPr>
        </p:nvSpPr>
        <p:spPr>
          <a:xfrm>
            <a:off x="2054225" y="2705101"/>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defRPr/>
            </a:pPr>
            <a:r>
              <a:rPr lang="ru-RU"/>
              <a:t>Что такое циклическое выполнение</a:t>
            </a:r>
          </a:p>
        </p:txBody>
      </p:sp>
      <p:sp>
        <p:nvSpPr>
          <p:cNvPr id="10243" name="Rectangle 3"/>
          <p:cNvSpPr>
            <a:spLocks noGrp="1" noChangeArrowheads="1"/>
          </p:cNvSpPr>
          <p:nvPr>
            <p:ph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ru-RU"/>
              <a:t>Циклическое выполнение в языке Си</a:t>
            </a:r>
          </a:p>
        </p:txBody>
      </p:sp>
      <p:sp>
        <p:nvSpPr>
          <p:cNvPr id="7171" name="Rectangle 3"/>
          <p:cNvSpPr>
            <a:spLocks noGrp="1" noChangeArrowheads="1"/>
          </p:cNvSpPr>
          <p:nvPr>
            <p:ph idx="1"/>
          </p:nvPr>
        </p:nvSpPr>
        <p:spPr/>
        <p:txBody>
          <a:bodyPr>
            <a:normAutofit/>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ru-RU" dirty="0"/>
              <a:t>Пример: нахождение наибольшего общего делителя</a:t>
            </a:r>
          </a:p>
        </p:txBody>
      </p:sp>
      <p:sp>
        <p:nvSpPr>
          <p:cNvPr id="2" name="Прямоугольник 1"/>
          <p:cNvSpPr/>
          <p:nvPr/>
        </p:nvSpPr>
        <p:spPr>
          <a:xfrm>
            <a:off x="1966257" y="1628800"/>
            <a:ext cx="8229600" cy="2677656"/>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4691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1950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ru-RU" dirty="0"/>
              <a:t>Простой цикл </a:t>
            </a:r>
            <a:r>
              <a:rPr lang="en-US" dirty="0"/>
              <a:t>for</a:t>
            </a:r>
            <a:endParaRPr lang="ru-RU" dirty="0"/>
          </a:p>
        </p:txBody>
      </p:sp>
      <p:sp>
        <p:nvSpPr>
          <p:cNvPr id="2" name="Прямоугольник 1"/>
          <p:cNvSpPr/>
          <p:nvPr/>
        </p:nvSpPr>
        <p:spPr>
          <a:xfrm>
            <a:off x="1847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Пример: обход элементов массива</a:t>
            </a:r>
          </a:p>
        </p:txBody>
      </p:sp>
      <p:sp>
        <p:nvSpPr>
          <p:cNvPr id="5" name="Прямоугольник 4"/>
          <p:cNvSpPr/>
          <p:nvPr/>
        </p:nvSpPr>
        <p:spPr>
          <a:xfrm>
            <a:off x="1950480" y="1700809"/>
            <a:ext cx="8538008" cy="3323987"/>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4665530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5909310"/>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4727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81200" y="1700809"/>
            <a:ext cx="6606480" cy="2246769"/>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Бесконечные циклы </a:t>
            </a:r>
            <a:r>
              <a:rPr lang="en-US" dirty="0"/>
              <a:t>for, while, do-while</a:t>
            </a:r>
            <a:endParaRPr lang="ru-RU" dirty="0"/>
          </a:p>
        </p:txBody>
      </p:sp>
      <p:sp>
        <p:nvSpPr>
          <p:cNvPr id="3" name="Прямоугольник 2"/>
          <p:cNvSpPr/>
          <p:nvPr/>
        </p:nvSpPr>
        <p:spPr>
          <a:xfrm>
            <a:off x="1524000" y="1584565"/>
            <a:ext cx="7740352" cy="5262979"/>
          </a:xfrm>
          <a:prstGeom prst="rect">
            <a:avLst/>
          </a:prstGeom>
        </p:spPr>
        <p:txBody>
          <a:bodyPr wrap="square">
            <a:spAutoFit/>
          </a:bodyPr>
          <a:lstStyle/>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Пример – определение чётности числа</a:t>
            </a:r>
          </a:p>
        </p:txBody>
      </p:sp>
      <p:sp>
        <p:nvSpPr>
          <p:cNvPr id="6" name="Rectangle 5"/>
          <p:cNvSpPr/>
          <p:nvPr/>
        </p:nvSpPr>
        <p:spPr>
          <a:xfrm>
            <a:off x="1947304" y="1502688"/>
            <a:ext cx="8613192" cy="5355312"/>
          </a:xfrm>
          <a:prstGeom prst="rect">
            <a:avLst/>
          </a:prstGeom>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5735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pic>
        <p:nvPicPr>
          <p:cNvPr id="3" name="Picture 2">
            <a:extLst>
              <a:ext uri="{FF2B5EF4-FFF2-40B4-BE49-F238E27FC236}">
                <a16:creationId xmlns:a16="http://schemas.microsoft.com/office/drawing/2014/main" id="{A495E709-7D70-407D-B040-34D7099A5AC6}"/>
              </a:ext>
            </a:extLst>
          </p:cNvPr>
          <p:cNvPicPr>
            <a:picLocks noChangeAspect="1"/>
          </p:cNvPicPr>
          <p:nvPr/>
        </p:nvPicPr>
        <p:blipFill>
          <a:blip r:embed="rId4"/>
          <a:stretch>
            <a:fillRect/>
          </a:stretch>
        </p:blipFill>
        <p:spPr>
          <a:xfrm>
            <a:off x="9433830" y="4149080"/>
            <a:ext cx="2509856" cy="2533669"/>
          </a:xfrm>
          <a:prstGeom prst="rect">
            <a:avLst/>
          </a:prstGeom>
        </p:spPr>
      </p:pic>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1981200" y="1772817"/>
            <a:ext cx="8229600" cy="4401205"/>
          </a:xfrm>
          <a:prstGeom prst="rect">
            <a:avLst/>
          </a:prstGeom>
        </p:spPr>
        <p:txBody>
          <a:bodyPr wrap="square">
            <a:spAutoFit/>
          </a:bodyPr>
          <a:lstStyle/>
          <a:p>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5375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a:defRPr/>
            </a:pPr>
            <a:r>
              <a:rPr lang="ru-RU"/>
              <a:t>Пример</a:t>
            </a:r>
          </a:p>
        </p:txBody>
      </p:sp>
      <p:sp>
        <p:nvSpPr>
          <p:cNvPr id="73731" name="Rectangle 5"/>
          <p:cNvSpPr>
            <a:spLocks noChangeArrowheads="1"/>
          </p:cNvSpPr>
          <p:nvPr/>
        </p:nvSpPr>
        <p:spPr bwMode="auto">
          <a:xfrm>
            <a:off x="2782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49286-775F-41EF-8C2C-3A993D2C8269}"/>
              </a:ext>
            </a:extLst>
          </p:cNvPr>
          <p:cNvSpPr>
            <a:spLocks noGrp="1"/>
          </p:cNvSpPr>
          <p:nvPr>
            <p:ph type="title"/>
          </p:nvPr>
        </p:nvSpPr>
        <p:spPr/>
        <p:txBody>
          <a:bodyPr/>
          <a:lstStyle/>
          <a:p>
            <a:r>
              <a:rPr lang="ru-RU" dirty="0"/>
              <a:t>Функции</a:t>
            </a:r>
          </a:p>
        </p:txBody>
      </p:sp>
      <p:sp>
        <p:nvSpPr>
          <p:cNvPr id="4" name="Text Placeholder 3">
            <a:extLst>
              <a:ext uri="{FF2B5EF4-FFF2-40B4-BE49-F238E27FC236}">
                <a16:creationId xmlns:a16="http://schemas.microsoft.com/office/drawing/2014/main" id="{6F196B4A-0E36-470A-ACA9-C2C7ECEAE16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541969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C85F0-63DF-4EA4-902C-535C6A0C9A20}"/>
              </a:ext>
            </a:extLst>
          </p:cNvPr>
          <p:cNvSpPr>
            <a:spLocks noGrp="1"/>
          </p:cNvSpPr>
          <p:nvPr>
            <p:ph type="title"/>
          </p:nvPr>
        </p:nvSpPr>
        <p:spPr/>
        <p:txBody>
          <a:bodyPr/>
          <a:lstStyle/>
          <a:p>
            <a:r>
              <a:rPr lang="ru-RU" dirty="0"/>
              <a:t>Функция</a:t>
            </a:r>
          </a:p>
        </p:txBody>
      </p:sp>
      <p:sp>
        <p:nvSpPr>
          <p:cNvPr id="5" name="Content Placeholder 4">
            <a:extLst>
              <a:ext uri="{FF2B5EF4-FFF2-40B4-BE49-F238E27FC236}">
                <a16:creationId xmlns:a16="http://schemas.microsoft.com/office/drawing/2014/main" id="{46CF831D-814C-4D98-90B9-29179208022E}"/>
              </a:ext>
            </a:extLst>
          </p:cNvPr>
          <p:cNvSpPr>
            <a:spLocks noGrp="1"/>
          </p:cNvSpPr>
          <p:nvPr>
            <p:ph idx="1"/>
          </p:nvPr>
        </p:nvSpPr>
        <p:spPr/>
        <p:txBody>
          <a:bodyPr/>
          <a:lstStyle/>
          <a:p>
            <a:r>
              <a:rPr lang="ru-RU" dirty="0"/>
              <a:t>Именованная последовательность инструкций</a:t>
            </a:r>
          </a:p>
          <a:p>
            <a:r>
              <a:rPr lang="ru-RU" dirty="0"/>
              <a:t>Основа процедурного программирования</a:t>
            </a:r>
          </a:p>
          <a:p>
            <a:r>
              <a:rPr lang="ru-RU" dirty="0"/>
              <a:t>Определив однажды функцию, можно вызывать её многократно</a:t>
            </a:r>
          </a:p>
          <a:p>
            <a:r>
              <a:rPr lang="ru-RU" dirty="0"/>
              <a:t>Могут иметь возвращаемое значение</a:t>
            </a:r>
          </a:p>
          <a:p>
            <a:pPr lvl="1"/>
            <a:r>
              <a:rPr lang="ru-RU" dirty="0"/>
              <a:t>Оператор </a:t>
            </a:r>
            <a:r>
              <a:rPr lang="en-US" dirty="0"/>
              <a:t>return</a:t>
            </a:r>
            <a:endParaRPr lang="ru-RU" dirty="0"/>
          </a:p>
        </p:txBody>
      </p:sp>
    </p:spTree>
    <p:extLst>
      <p:ext uri="{BB962C8B-B14F-4D97-AF65-F5344CB8AC3E}">
        <p14:creationId xmlns:p14="http://schemas.microsoft.com/office/powerpoint/2010/main" val="16557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89A4-546E-4B3E-B521-4A3271A37FD4}"/>
              </a:ext>
            </a:extLst>
          </p:cNvPr>
          <p:cNvSpPr/>
          <p:nvPr/>
        </p:nvSpPr>
        <p:spPr>
          <a:xfrm>
            <a:off x="838200" y="2204864"/>
            <a:ext cx="10298360" cy="4524315"/>
          </a:xfrm>
          <a:prstGeom prst="rect">
            <a:avLst/>
          </a:prstGeom>
        </p:spPr>
        <p:txBody>
          <a:bodyPr wrap="square">
            <a:spAutoFit/>
          </a:bodyPr>
          <a:lstStyle/>
          <a:p>
            <a:r>
              <a:rPr lang="ru-RU" b="0" dirty="0">
                <a:solidFill>
                  <a:srgbClr val="008000"/>
                </a:solidFill>
                <a:effectLst/>
                <a:latin typeface="Consolas" panose="020B0609020204030204" pitchFamily="49" charset="0"/>
              </a:rPr>
              <a:t>// Функция без параметров и возвращаемого значения</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SayHello</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параметром</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Print</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параметрами, которая возвращает значение типа </a:t>
            </a:r>
            <a:r>
              <a:rPr lang="de-DE" b="0" dirty="0" err="1">
                <a:solidFill>
                  <a:srgbClr val="008000"/>
                </a:solidFill>
                <a:effectLst/>
                <a:latin typeface="Consolas" panose="020B0609020204030204" pitchFamily="49" charset="0"/>
              </a:rPr>
              <a:t>int</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Add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5" name="Title 4">
            <a:extLst>
              <a:ext uri="{FF2B5EF4-FFF2-40B4-BE49-F238E27FC236}">
                <a16:creationId xmlns:a16="http://schemas.microsoft.com/office/drawing/2014/main" id="{87904848-C4DE-44A0-ADFF-313291B4F4D5}"/>
              </a:ext>
            </a:extLst>
          </p:cNvPr>
          <p:cNvSpPr>
            <a:spLocks noGrp="1"/>
          </p:cNvSpPr>
          <p:nvPr>
            <p:ph type="title"/>
          </p:nvPr>
        </p:nvSpPr>
        <p:spPr/>
        <p:txBody>
          <a:bodyPr/>
          <a:lstStyle/>
          <a:p>
            <a:r>
              <a:rPr lang="ru-RU" dirty="0"/>
              <a:t>Примеры функций</a:t>
            </a:r>
          </a:p>
        </p:txBody>
      </p:sp>
    </p:spTree>
    <p:extLst>
      <p:ext uri="{BB962C8B-B14F-4D97-AF65-F5344CB8AC3E}">
        <p14:creationId xmlns:p14="http://schemas.microsoft.com/office/powerpoint/2010/main" val="2057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42D-47AD-4FA5-A40B-BC43AED3A3E9}"/>
              </a:ext>
            </a:extLst>
          </p:cNvPr>
          <p:cNvSpPr>
            <a:spLocks noGrp="1"/>
          </p:cNvSpPr>
          <p:nvPr>
            <p:ph type="title"/>
          </p:nvPr>
        </p:nvSpPr>
        <p:spPr/>
        <p:txBody>
          <a:bodyPr/>
          <a:lstStyle/>
          <a:p>
            <a:r>
              <a:rPr lang="ru-RU" dirty="0"/>
              <a:t>Локальные переменные функций</a:t>
            </a:r>
          </a:p>
        </p:txBody>
      </p:sp>
      <p:sp>
        <p:nvSpPr>
          <p:cNvPr id="3" name="Content Placeholder 2">
            <a:extLst>
              <a:ext uri="{FF2B5EF4-FFF2-40B4-BE49-F238E27FC236}">
                <a16:creationId xmlns:a16="http://schemas.microsoft.com/office/drawing/2014/main" id="{4560808E-579D-4448-A66E-6EA61C1FCF89}"/>
              </a:ext>
            </a:extLst>
          </p:cNvPr>
          <p:cNvSpPr>
            <a:spLocks noGrp="1"/>
          </p:cNvSpPr>
          <p:nvPr>
            <p:ph idx="1"/>
          </p:nvPr>
        </p:nvSpPr>
        <p:spPr/>
        <p:txBody>
          <a:bodyPr/>
          <a:lstStyle/>
          <a:p>
            <a:r>
              <a:rPr lang="ru-RU" dirty="0"/>
              <a:t>Создаются внутри функции и разрушаются при выходе из неё</a:t>
            </a:r>
          </a:p>
          <a:p>
            <a:endParaRPr lang="ru-RU" dirty="0"/>
          </a:p>
        </p:txBody>
      </p:sp>
    </p:spTree>
    <p:extLst>
      <p:ext uri="{BB962C8B-B14F-4D97-AF65-F5344CB8AC3E}">
        <p14:creationId xmlns:p14="http://schemas.microsoft.com/office/powerpoint/2010/main" val="17924529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D271B-C788-433F-BA78-131CC24808A4}"/>
              </a:ext>
            </a:extLst>
          </p:cNvPr>
          <p:cNvSpPr>
            <a:spLocks noGrp="1"/>
          </p:cNvSpPr>
          <p:nvPr>
            <p:ph type="title"/>
          </p:nvPr>
        </p:nvSpPr>
        <p:spPr/>
        <p:txBody>
          <a:bodyPr/>
          <a:lstStyle/>
          <a:p>
            <a:r>
              <a:rPr lang="ru-RU" dirty="0"/>
              <a:t>Тест</a:t>
            </a:r>
          </a:p>
        </p:txBody>
      </p:sp>
      <p:sp>
        <p:nvSpPr>
          <p:cNvPr id="6" name="Rectangle 5">
            <a:extLst>
              <a:ext uri="{FF2B5EF4-FFF2-40B4-BE49-F238E27FC236}">
                <a16:creationId xmlns:a16="http://schemas.microsoft.com/office/drawing/2014/main" id="{DBD31228-A993-434C-BBB8-662081899BDE}"/>
              </a:ext>
            </a:extLst>
          </p:cNvPr>
          <p:cNvSpPr/>
          <p:nvPr/>
        </p:nvSpPr>
        <p:spPr>
          <a:xfrm>
            <a:off x="767408" y="1916832"/>
            <a:ext cx="10298360" cy="480131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a:solidFill>
                  <a:srgbClr val="098658"/>
                </a:solidFill>
                <a:effectLst/>
                <a:latin typeface="Consolas" panose="020B0609020204030204" pitchFamily="49" charset="0"/>
              </a:rPr>
              <a:t>4</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3</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Чему равны значения переменных </a:t>
            </a:r>
            <a:r>
              <a:rPr lang="de-DE" b="0" dirty="0">
                <a:solidFill>
                  <a:srgbClr val="008000"/>
                </a:solidFill>
                <a:effectLst/>
                <a:latin typeface="Consolas" panose="020B0609020204030204" pitchFamily="49" charset="0"/>
              </a:rPr>
              <a:t>w, h, </a:t>
            </a:r>
            <a:r>
              <a:rPr lang="de-DE" b="0" dirty="0" err="1">
                <a:solidFill>
                  <a:srgbClr val="008000"/>
                </a:solidFill>
                <a:effectLst/>
                <a:latin typeface="Consolas" panose="020B0609020204030204" pitchFamily="49" charset="0"/>
              </a:rPr>
              <a:t>ch</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этой точке?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28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500"/>
                                        <p:tgtEl>
                                          <p:spTgt spid="6">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4278</TotalTime>
  <Words>35948</Words>
  <Application>Microsoft Office PowerPoint</Application>
  <PresentationFormat>Widescreen</PresentationFormat>
  <Paragraphs>4514</Paragraphs>
  <Slides>293</Slides>
  <Notes>198</Notes>
  <HiddenSlides>18</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293</vt:i4>
      </vt:variant>
    </vt:vector>
  </HeadingPairs>
  <TitlesOfParts>
    <vt:vector size="306" baseType="lpstr">
      <vt:lpstr>SFMono-Regular</vt:lpstr>
      <vt:lpstr>Arial</vt:lpstr>
      <vt:lpstr>Arial Narrow</vt:lpstr>
      <vt:lpstr>Calibri</vt:lpstr>
      <vt:lpstr>Calibri Light</vt:lpstr>
      <vt:lpstr>Cambria Math</vt:lpstr>
      <vt:lpstr>Consolas</vt:lpstr>
      <vt:lpstr>Courier New</vt:lpstr>
      <vt:lpstr>Lucida Console</vt:lpstr>
      <vt:lpstr>Tahoma</vt:lpstr>
      <vt:lpstr>Times New Roman</vt:lpstr>
      <vt:lpstr>Wingdings</vt:lpstr>
      <vt:lpstr>Office Theme</vt:lpstr>
      <vt:lpstr>Язык программирования C++</vt:lpstr>
      <vt:lpstr>Язык С++</vt:lpstr>
      <vt:lpstr>Программа Hello, World!</vt:lpstr>
      <vt:lpstr>Константы</vt:lpstr>
      <vt:lpstr>Константы</vt:lpstr>
      <vt:lpstr>Числовые литералы</vt:lpstr>
      <vt:lpstr>Быстрый тест</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Встроенные 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Подробнее о целых числах</vt:lpstr>
      <vt:lpstr>Знаковые и беззнаковые целые числа</vt:lpstr>
      <vt:lpstr>Прочие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PowerPoint Presentation</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Функции</vt:lpstr>
      <vt:lpstr>Функция</vt:lpstr>
      <vt:lpstr>Примеры функций</vt:lpstr>
      <vt:lpstr>Локальные переменные функций</vt:lpstr>
      <vt:lpstr>Тест</vt:lpstr>
      <vt:lpstr>Передача параметров по значению</vt:lpstr>
      <vt:lpstr>Передача аргумента по значению</vt:lpstr>
      <vt:lpstr>PowerPoint Presentation</vt:lpstr>
      <vt:lpstr>Передача аргумента по ссылке</vt:lpstr>
      <vt:lpstr>PowerPoint Presentation</vt:lpstr>
      <vt:lpstr>PowerPoint Presentation</vt:lpstr>
      <vt:lpstr>Что выведет программа, если ввести 4?</vt:lpstr>
      <vt:lpstr>Ограничения параметров по ссылке</vt:lpstr>
      <vt:lpstr>PowerPoint Presentation</vt:lpstr>
      <vt:lpstr>Передача по константной ссылке</vt:lpstr>
      <vt:lpstr>Передача по константной ссылке</vt:lpstr>
      <vt:lpstr>Простые типы передавайте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PowerPoint Presentation</vt:lpstr>
      <vt:lpstr>Безымянное пространство имён</vt:lpstr>
      <vt:lpstr>Безымянное пространство имён</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Внутреннее устройство 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Устройство string_view</vt:lpstr>
      <vt:lpstr>Конструирование string_view</vt:lpstr>
      <vt:lpstr>Пример</vt:lpstr>
      <vt:lpstr>std::vector</vt:lpstr>
      <vt:lpstr>Вектор std::vector</vt:lpstr>
      <vt:lpstr>Внутреннее устройство vector</vt:lpstr>
      <vt:lpstr>Пример</vt:lpstr>
      <vt:lpstr>PowerPoint Presentation</vt:lpstr>
      <vt:lpstr>Резервирование памяти</vt:lpstr>
      <vt:lpstr>Двусторонняя очередь (double-ended queue) std::deque</vt:lpstr>
      <vt:lpstr>Двусвязный список std::list</vt:lpstr>
      <vt:lpstr>Пример</vt:lpstr>
      <vt:lpstr>PowerPoint Presentation</vt:lpstr>
      <vt:lpstr>Вставка в последовательные контейнеры</vt:lpstr>
      <vt:lpstr>Классы std::map и std::multimap</vt:lpstr>
      <vt:lpstr>Пример</vt:lpstr>
      <vt:lpstr>Пример – подсчет частоты встречаемости символов</vt:lpstr>
      <vt:lpstr>PowerPoint Presentation</vt:lpstr>
      <vt:lpstr>PowerPoint Presentation</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Контейнеры и итераторы</vt:lpstr>
      <vt:lpstr>Категории итераторов</vt:lpstr>
      <vt:lpstr>PowerPoint Presentation</vt:lpstr>
      <vt:lpstr>Алгоритмы</vt:lpstr>
      <vt:lpstr>Пример: сортировка массива с использованием STL</vt:lpstr>
      <vt:lpstr>PowerPoint Presentation</vt:lpstr>
      <vt:lpstr>Двоичный поиск</vt:lpstr>
      <vt:lpstr>Пример</vt:lpstr>
      <vt:lpstr>PowerPoint Presentation</vt:lpstr>
      <vt:lpstr>PowerPoint Presentation</vt:lpstr>
      <vt:lpstr>PowerPoint Presentation</vt:lpstr>
      <vt:lpstr>Идиома erase-remove</vt:lpstr>
      <vt:lpstr>PowerPoint Presentation</vt:lpstr>
      <vt:lpstr>optional</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Пример – рекурсивное вычисление факториала</vt:lpstr>
      <vt:lpstr>PowerPoint Presentation</vt:lpstr>
      <vt:lpstr>Кадры стека при вычислении Factorial(2) и Factorial(3)</vt:lpstr>
      <vt:lpstr>Задача</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PowerPoint Presentation</vt:lpstr>
      <vt:lpstr>PowerPoint Presentation</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160</cp:revision>
  <dcterms:created xsi:type="dcterms:W3CDTF">2016-02-02T19:36:42Z</dcterms:created>
  <dcterms:modified xsi:type="dcterms:W3CDTF">2024-02-09T15:53:46Z</dcterms:modified>
</cp:coreProperties>
</file>