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115"/>
  </p:notesMasterIdLst>
  <p:sldIdLst>
    <p:sldId id="256" r:id="rId2"/>
    <p:sldId id="281" r:id="rId3"/>
    <p:sldId id="282" r:id="rId4"/>
    <p:sldId id="305" r:id="rId5"/>
    <p:sldId id="283" r:id="rId6"/>
    <p:sldId id="307" r:id="rId7"/>
    <p:sldId id="351" r:id="rId8"/>
    <p:sldId id="284" r:id="rId9"/>
    <p:sldId id="306" r:id="rId10"/>
    <p:sldId id="352" r:id="rId11"/>
    <p:sldId id="285" r:id="rId12"/>
    <p:sldId id="286" r:id="rId13"/>
    <p:sldId id="287" r:id="rId14"/>
    <p:sldId id="288" r:id="rId15"/>
    <p:sldId id="289" r:id="rId16"/>
    <p:sldId id="356" r:id="rId17"/>
    <p:sldId id="290" r:id="rId18"/>
    <p:sldId id="291" r:id="rId19"/>
    <p:sldId id="258" r:id="rId20"/>
    <p:sldId id="292" r:id="rId21"/>
    <p:sldId id="294" r:id="rId22"/>
    <p:sldId id="293" r:id="rId23"/>
    <p:sldId id="261" r:id="rId24"/>
    <p:sldId id="262" r:id="rId25"/>
    <p:sldId id="259" r:id="rId26"/>
    <p:sldId id="260" r:id="rId27"/>
    <p:sldId id="263" r:id="rId28"/>
    <p:sldId id="264" r:id="rId29"/>
    <p:sldId id="308" r:id="rId30"/>
    <p:sldId id="309" r:id="rId31"/>
    <p:sldId id="310" r:id="rId32"/>
    <p:sldId id="311" r:id="rId33"/>
    <p:sldId id="312" r:id="rId34"/>
    <p:sldId id="266" r:id="rId35"/>
    <p:sldId id="267" r:id="rId36"/>
    <p:sldId id="268" r:id="rId37"/>
    <p:sldId id="296" r:id="rId38"/>
    <p:sldId id="269" r:id="rId39"/>
    <p:sldId id="270" r:id="rId40"/>
    <p:sldId id="271" r:id="rId41"/>
    <p:sldId id="357" r:id="rId42"/>
    <p:sldId id="358" r:id="rId43"/>
    <p:sldId id="272" r:id="rId44"/>
    <p:sldId id="273" r:id="rId45"/>
    <p:sldId id="277" r:id="rId46"/>
    <p:sldId id="359" r:id="rId47"/>
    <p:sldId id="360" r:id="rId48"/>
    <p:sldId id="361" r:id="rId49"/>
    <p:sldId id="363" r:id="rId50"/>
    <p:sldId id="364" r:id="rId51"/>
    <p:sldId id="362" r:id="rId52"/>
    <p:sldId id="365" r:id="rId53"/>
    <p:sldId id="279" r:id="rId54"/>
    <p:sldId id="278" r:id="rId55"/>
    <p:sldId id="324" r:id="rId56"/>
    <p:sldId id="274" r:id="rId57"/>
    <p:sldId id="325" r:id="rId58"/>
    <p:sldId id="328" r:id="rId59"/>
    <p:sldId id="275" r:id="rId60"/>
    <p:sldId id="329" r:id="rId61"/>
    <p:sldId id="330" r:id="rId62"/>
    <p:sldId id="331" r:id="rId63"/>
    <p:sldId id="333" r:id="rId64"/>
    <p:sldId id="332" r:id="rId65"/>
    <p:sldId id="326" r:id="rId66"/>
    <p:sldId id="327" r:id="rId67"/>
    <p:sldId id="334" r:id="rId68"/>
    <p:sldId id="297" r:id="rId69"/>
    <p:sldId id="298" r:id="rId70"/>
    <p:sldId id="299" r:id="rId71"/>
    <p:sldId id="300" r:id="rId72"/>
    <p:sldId id="301" r:id="rId73"/>
    <p:sldId id="302" r:id="rId74"/>
    <p:sldId id="303" r:id="rId75"/>
    <p:sldId id="304" r:id="rId76"/>
    <p:sldId id="366" r:id="rId77"/>
    <p:sldId id="367" r:id="rId78"/>
    <p:sldId id="368" r:id="rId79"/>
    <p:sldId id="369" r:id="rId80"/>
    <p:sldId id="370" r:id="rId81"/>
    <p:sldId id="371" r:id="rId82"/>
    <p:sldId id="335" r:id="rId83"/>
    <p:sldId id="339" r:id="rId84"/>
    <p:sldId id="340" r:id="rId85"/>
    <p:sldId id="341" r:id="rId86"/>
    <p:sldId id="336" r:id="rId87"/>
    <p:sldId id="338" r:id="rId88"/>
    <p:sldId id="342" r:id="rId89"/>
    <p:sldId id="343" r:id="rId90"/>
    <p:sldId id="344" r:id="rId91"/>
    <p:sldId id="349" r:id="rId92"/>
    <p:sldId id="345" r:id="rId93"/>
    <p:sldId id="346" r:id="rId94"/>
    <p:sldId id="350" r:id="rId95"/>
    <p:sldId id="347" r:id="rId96"/>
    <p:sldId id="348" r:id="rId97"/>
    <p:sldId id="372" r:id="rId98"/>
    <p:sldId id="373" r:id="rId99"/>
    <p:sldId id="374" r:id="rId100"/>
    <p:sldId id="375" r:id="rId101"/>
    <p:sldId id="376" r:id="rId102"/>
    <p:sldId id="313" r:id="rId103"/>
    <p:sldId id="314" r:id="rId104"/>
    <p:sldId id="315" r:id="rId105"/>
    <p:sldId id="316" r:id="rId106"/>
    <p:sldId id="317" r:id="rId107"/>
    <p:sldId id="318" r:id="rId108"/>
    <p:sldId id="353" r:id="rId109"/>
    <p:sldId id="354" r:id="rId110"/>
    <p:sldId id="319" r:id="rId111"/>
    <p:sldId id="320" r:id="rId112"/>
    <p:sldId id="321" r:id="rId113"/>
    <p:sldId id="355" r:id="rId114"/>
  </p:sldIdLst>
  <p:sldSz cx="9144000" cy="6858000" type="screen4x3"/>
  <p:notesSz cx="6858000" cy="9144000"/>
  <p:custDataLst>
    <p:tags r:id="rId116"/>
  </p:custDataLst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06" autoAdjust="0"/>
    <p:restoredTop sz="88489" autoAdjust="0"/>
  </p:normalViewPr>
  <p:slideViewPr>
    <p:cSldViewPr>
      <p:cViewPr varScale="1">
        <p:scale>
          <a:sx n="70" d="100"/>
          <a:sy n="70" d="100"/>
        </p:scale>
        <p:origin x="1291" y="6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presProps" Target="presProp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viewProps" Target="view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gs" Target="tags/tag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27.04.2023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6614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AE123D-5081-48A3-933F-5F74E698A63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4C4CEC-79A6-4E91-8D4A-63518FB4FB2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44B4-10CF-4CFB-8919-8A477567CA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7BCFC0-FDE2-410B-80FC-CF2D26A2F90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0032F8-D34E-4D18-A700-5A682BB832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8F6CD-9B8F-4886-96DA-5C5E5DC507A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B2E745-6246-42CA-A17A-DCB059C7BA0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FF061-E1FA-42C7-8A4D-422D8B00178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1712CC-EF0B-43BC-9706-4ECF4413DCF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5DBC71-EF2A-4EA9-B567-20AD1EDD28E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с одним вырезанным скругленным углом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Прямоугольный треугольник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Полилиния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ru-RU" noProof="0"/>
              <a:t>Вставка рисунка</a:t>
            </a:r>
            <a:endParaRPr lang="en-US" noProof="0" dirty="0"/>
          </a:p>
        </p:txBody>
      </p:sp>
      <p:sp>
        <p:nvSpPr>
          <p:cNvPr id="9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1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FB5BBE-ACD1-44D3-A5E4-460551CB54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>
              <a:latin typeface="+mn-lt"/>
              <a:cs typeface="+mn-cs"/>
            </a:endParaRPr>
          </a:p>
        </p:txBody>
      </p:sp>
      <p:sp>
        <p:nvSpPr>
          <p:cNvPr id="1028" name="Заголовок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1029" name="Текст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 smtClean="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  <p:grpSp>
        <p:nvGrpSpPr>
          <p:cNvPr id="1033" name="Группа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0" r:id="rId2"/>
    <p:sldLayoutId id="2147483689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90" r:id="rId9"/>
    <p:sldLayoutId id="2147483686" r:id="rId10"/>
    <p:sldLayoutId id="2147483687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fontAlgn="base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fontAlgn="base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fontAlgn="base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fontAlgn="base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0c2uBSY425nzNgiO" TargetMode="Externa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9NCf4pztCsiSZpc8" TargetMode="Externa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Основы ООП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43608" y="2276872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7EC5A-0D50-7F08-503D-0B92393C8862}"/>
              </a:ext>
            </a:extLst>
          </p:cNvPr>
          <p:cNvSpPr txBox="1"/>
          <p:nvPr/>
        </p:nvSpPr>
        <p:spPr>
          <a:xfrm>
            <a:off x="0" y="2060848"/>
            <a:ext cx="9144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Foo() { std::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"Default </a:t>
            </a:r>
            <a:r>
              <a:rPr lang="en-US" kern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std::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</a:t>
            </a:r>
            <a:r>
              <a:rPr lang="en-US" kern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 std::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</a:t>
            </a:r>
            <a:r>
              <a:rPr lang="en-US" kern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</a:t>
            </a: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std::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assign\n"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</a:t>
            </a: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assign\n"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~Foo() { std::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kern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Dtor</a:t>
            </a:r>
            <a:r>
              <a:rPr lang="en-US" kern="0" dirty="0">
                <a:solidFill>
                  <a:srgbClr val="A31515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45429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C3EB7-270D-49F3-F9D7-8B6C74DF0A36}"/>
              </a:ext>
            </a:extLst>
          </p:cNvPr>
          <p:cNvSpPr txBox="1"/>
          <p:nvPr/>
        </p:nvSpPr>
        <p:spPr>
          <a:xfrm>
            <a:off x="1" y="1"/>
            <a:ext cx="4355976" cy="678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Create() {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{}; 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Create2() 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foo;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Create3(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? a : b;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2B91A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(foo);</a:t>
            </a:r>
            <a:endParaRPr lang="ru-RU" kern="100" dirty="0">
              <a:effectLst/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{});</a:t>
            </a:r>
            <a:endParaRPr lang="ru-RU" kern="100" dirty="0">
              <a:effectLst/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(std::move(foo));</a:t>
            </a:r>
            <a:endParaRPr lang="ru-RU" kern="100" dirty="0">
              <a:effectLst/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effectLst/>
              <a:highlight>
                <a:srgbClr val="C0C0C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Create();</a:t>
            </a:r>
            <a:endParaRPr lang="ru-RU" kern="1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Create2();</a:t>
            </a:r>
            <a:endParaRPr lang="ru-RU" kern="100" dirty="0">
              <a:effectLst/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Create3(</a:t>
            </a:r>
            <a:r>
              <a:rPr lang="en-US" kern="0" dirty="0">
                <a:solidFill>
                  <a:srgbClr val="0000FF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kern="100" dirty="0">
              <a:effectLst/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kern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Create2();</a:t>
            </a:r>
            <a:endParaRPr lang="ru-RU" kern="100" dirty="0">
              <a:effectLst/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ru-RU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"--\n"</a:t>
            </a:r>
            <a:r>
              <a:rPr lang="ru-RU" kern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effectLst/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6A605-9668-5355-71BF-34F57C5199ED}"/>
              </a:ext>
            </a:extLst>
          </p:cNvPr>
          <p:cNvSpPr txBox="1"/>
          <p:nvPr/>
        </p:nvSpPr>
        <p:spPr>
          <a:xfrm>
            <a:off x="5220072" y="948690"/>
            <a:ext cx="39239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Move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en-US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--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7ECF3-B20F-0086-99F0-144E0AE13ACD}"/>
              </a:ext>
            </a:extLst>
          </p:cNvPr>
          <p:cNvSpPr txBox="1"/>
          <p:nvPr/>
        </p:nvSpPr>
        <p:spPr>
          <a:xfrm>
            <a:off x="3816424" y="69731"/>
            <a:ext cx="536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https://wandbox.org/permlink/0c2uBSY425nzNgiO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Статические данные и методы класса</a:t>
            </a:r>
          </a:p>
        </p:txBody>
      </p:sp>
      <p:sp>
        <p:nvSpPr>
          <p:cNvPr id="15363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Для чего нужны статические данные класса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sz="2400" dirty="0"/>
              <a:t>Класс – это тип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Для каждого объекта создается своя собственная копия членов данных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Методы класса работают с одним из экземпляров класса, на которые ссылается </a:t>
            </a:r>
            <a:r>
              <a:rPr lang="en-US" sz="2000" dirty="0"/>
              <a:t>this</a:t>
            </a:r>
            <a:endParaRPr lang="ru-RU" sz="2000" dirty="0"/>
          </a:p>
          <a:p>
            <a:pPr>
              <a:lnSpc>
                <a:spcPct val="90000"/>
              </a:lnSpc>
            </a:pPr>
            <a:r>
              <a:rPr lang="ru-RU" sz="2400" dirty="0"/>
              <a:t>Для некоторых классов естественными могли бы оказаться данные, общие для всех экземпляров данного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Например, строковое представление имени класса</a:t>
            </a:r>
          </a:p>
          <a:p>
            <a:pPr lvl="1">
              <a:lnSpc>
                <a:spcPct val="90000"/>
              </a:lnSpc>
            </a:pPr>
            <a:r>
              <a:rPr lang="ru-RU" sz="2000" dirty="0"/>
              <a:t>Константы, общие для всех экземпляров класса, область видимости которых должна быть ограничена методами класса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Такие поля и методы называют </a:t>
            </a:r>
            <a:r>
              <a:rPr lang="ru-RU" sz="2400" b="1" dirty="0"/>
              <a:t>статическими</a:t>
            </a:r>
            <a:r>
              <a:rPr lang="ru-RU" sz="2400" dirty="0"/>
              <a:t> и объявляют при помощи ключевого слова </a:t>
            </a:r>
            <a:r>
              <a:rPr lang="en-US" sz="2400" b="1" dirty="0"/>
              <a:t>static</a:t>
            </a:r>
            <a:endParaRPr lang="ru-RU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Особенности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Статические методы не получают указатель </a:t>
            </a:r>
            <a:r>
              <a:rPr lang="en-US" sz="2800" dirty="0"/>
              <a:t>this</a:t>
            </a:r>
            <a:endParaRPr lang="ru-RU" sz="2800" dirty="0"/>
          </a:p>
          <a:p>
            <a:pPr lvl="1">
              <a:lnSpc>
                <a:spcPct val="90000"/>
              </a:lnSpc>
            </a:pPr>
            <a:r>
              <a:rPr lang="ru-RU" dirty="0"/>
              <a:t>Статические методы могут обращаться только к статическим данным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Статические методы могут вызывать только статические методы</a:t>
            </a:r>
          </a:p>
          <a:p>
            <a:pPr lvl="2">
              <a:lnSpc>
                <a:spcPct val="90000"/>
              </a:lnSpc>
            </a:pPr>
            <a:r>
              <a:rPr lang="ru-RU" sz="2000" dirty="0"/>
              <a:t>Либо нестатические, если им передается указатель</a:t>
            </a:r>
            <a:r>
              <a:rPr lang="en-US" sz="2000" dirty="0"/>
              <a:t> </a:t>
            </a:r>
            <a:r>
              <a:rPr lang="ru-RU" sz="2000" dirty="0"/>
              <a:t>или ссылка на объект класса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Статические методы имеют доступ к закрытым и защищенным полям и методам класса, через экземпляры классов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Доступ к статическим методам и данным класса осуществляется по имени класса (создавать экземпляр не требуется)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755576" y="1810464"/>
            <a:ext cx="6643708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Foo.h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</a:rPr>
              <a:t>Foo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latin typeface="Courier New" pitchFamily="49" charset="0"/>
              </a:rPr>
              <a:t> std::string const </a:t>
            </a:r>
            <a:r>
              <a:rPr lang="en-US" sz="1400" b="1" dirty="0" err="1">
                <a:latin typeface="Courier New" pitchFamily="49" charset="0"/>
              </a:rPr>
              <a:t>GetClassName</a:t>
            </a:r>
            <a:r>
              <a:rPr lang="en-US" sz="1400" b="1" dirty="0">
                <a:latin typeface="Courier New" pitchFamily="49" charset="0"/>
              </a:rPr>
              <a:t>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</a:rPr>
              <a:t>m_className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static</a:t>
            </a:r>
            <a:r>
              <a:rPr lang="en-US" sz="1400" b="1" dirty="0">
                <a:latin typeface="Courier New" pitchFamily="49" charset="0"/>
              </a:rPr>
              <a:t> std::string const </a:t>
            </a:r>
            <a:r>
              <a:rPr lang="en-US" sz="1400" b="1" dirty="0" err="1">
                <a:latin typeface="Courier New" pitchFamily="49" charset="0"/>
              </a:rPr>
              <a:t>m_className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</a:p>
          <a:p>
            <a:pPr defTabSz="539750"/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Foo.cpp: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#include "</a:t>
            </a:r>
            <a:r>
              <a:rPr lang="en-US" sz="1400" b="1" dirty="0" err="1">
                <a:latin typeface="Courier New" pitchFamily="49" charset="0"/>
              </a:rPr>
              <a:t>Foo.h</a:t>
            </a:r>
            <a:r>
              <a:rPr lang="en-US" sz="1400" b="1" dirty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std::string const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Foo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m_className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= "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";</a:t>
            </a:r>
          </a:p>
          <a:p>
            <a:pPr defTabSz="539750"/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main.cpp: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#include "</a:t>
            </a:r>
            <a:r>
              <a:rPr lang="en-US" sz="1400" b="1" dirty="0" err="1">
                <a:latin typeface="Courier New" pitchFamily="49" charset="0"/>
              </a:rPr>
              <a:t>foo.h</a:t>
            </a:r>
            <a:r>
              <a:rPr lang="en-US" sz="1400" b="1" dirty="0">
                <a:latin typeface="Courier New" pitchFamily="49" charset="0"/>
              </a:rPr>
              <a:t>"</a:t>
            </a:r>
          </a:p>
          <a:p>
            <a:pPr defTabSz="539750"/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main(</a:t>
            </a:r>
            <a:r>
              <a:rPr lang="en-US" sz="1400" b="1" dirty="0" err="1">
                <a:latin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::</a:t>
            </a:r>
            <a:r>
              <a:rPr lang="en-US" sz="1400" b="1" dirty="0" err="1">
                <a:latin typeface="Courier New" pitchFamily="49" charset="0"/>
              </a:rPr>
              <a:t>GetClassName</a:t>
            </a:r>
            <a:r>
              <a:rPr lang="en-US" sz="1400" b="1" dirty="0">
                <a:latin typeface="Courier New" pitchFamily="49" charset="0"/>
              </a:rPr>
              <a:t>() &lt;&lt; "\n";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Область применения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Запрещение создания объектов в области стека</a:t>
            </a:r>
            <a:endParaRPr lang="en-US" dirty="0"/>
          </a:p>
          <a:p>
            <a:pPr lvl="1"/>
            <a:r>
              <a:rPr lang="ru-RU" dirty="0"/>
              <a:t>Приватный конструктор + статический метод для создания класса в куче</a:t>
            </a:r>
          </a:p>
          <a:p>
            <a:r>
              <a:rPr lang="ru-RU" dirty="0"/>
              <a:t>Паттерн «одиночка» (</a:t>
            </a:r>
            <a:r>
              <a:rPr lang="en-US" dirty="0"/>
              <a:t>singleton)</a:t>
            </a:r>
            <a:endParaRPr lang="ru-RU" dirty="0"/>
          </a:p>
          <a:p>
            <a:pPr lvl="1"/>
            <a:r>
              <a:rPr lang="ru-RU" dirty="0"/>
              <a:t>Объект с глобальным доступом, существующий в программе в единственном экземпляре</a:t>
            </a:r>
          </a:p>
          <a:p>
            <a:r>
              <a:rPr lang="ru-RU" dirty="0"/>
              <a:t>Методы и данные, характерные для класса в целом, а не для отдельных его экземпляров</a:t>
            </a:r>
          </a:p>
          <a:p>
            <a:r>
              <a:rPr lang="ru-RU" dirty="0"/>
              <a:t>Создание классов-утилит</a:t>
            </a:r>
            <a:endParaRPr lang="en-US" dirty="0"/>
          </a:p>
          <a:p>
            <a:pPr lvl="1"/>
            <a:r>
              <a:rPr lang="ru-RU" dirty="0"/>
              <a:t>Классы, состоящие исключительно из статических методов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Пример</a:t>
            </a:r>
            <a:r>
              <a:rPr lang="en-US"/>
              <a:t> – </a:t>
            </a:r>
            <a:r>
              <a:rPr lang="ru-RU"/>
              <a:t>паттерн «Одиночка»</a:t>
            </a:r>
            <a:endParaRPr lang="ru-RU" dirty="0"/>
          </a:p>
        </p:txBody>
      </p:sp>
      <p:sp>
        <p:nvSpPr>
          <p:cNvPr id="19459" name="Text Box 5"/>
          <p:cNvSpPr txBox="1">
            <a:spLocks noChangeArrowheads="1"/>
          </p:cNvSpPr>
          <p:nvPr/>
        </p:nvSpPr>
        <p:spPr bwMode="auto">
          <a:xfrm>
            <a:off x="950826" y="1844824"/>
            <a:ext cx="7143750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class Singleton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static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 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static Singleton instance;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	return instance;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SomeMethod</a:t>
            </a:r>
            <a:r>
              <a:rPr lang="en-US" sz="1600" b="1" dirty="0">
                <a:latin typeface="Courier New" pitchFamily="49" charset="0"/>
              </a:rPr>
              <a:t>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Singleton(){}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	Singleton(Singleton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const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 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Singleton&amp; singleton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Singleton::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GetInstance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();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singleton.SomeMethod</a:t>
            </a:r>
            <a:r>
              <a:rPr lang="en-US" sz="1600" b="1" dirty="0">
                <a:latin typeface="Courier New" pitchFamily="49" charset="0"/>
              </a:rPr>
              <a:t>();</a:t>
            </a:r>
            <a:endParaRPr lang="ru-RU" sz="1600" b="1" dirty="0">
              <a:latin typeface="Courier New" pitchFamily="49" charset="0"/>
            </a:endParaRP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return 0;</a:t>
            </a:r>
          </a:p>
          <a:p>
            <a:pPr defTabSz="539750">
              <a:tabLst>
                <a:tab pos="444500" algn="l"/>
                <a:tab pos="812800" algn="l"/>
                <a:tab pos="1168400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28525"/>
            <a:ext cx="9144000" cy="6955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</a:p>
          <a:p>
            <a:pPr>
              <a:spcAft>
                <a:spcPts val="0"/>
              </a:spcAft>
            </a:pPr>
            <a:r>
              <a:rPr lang="en-US" sz="1600" i="1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                         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GetDuration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m_start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milliseconds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87624" y="2852936"/>
            <a:ext cx="7272808" cy="151216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anchor="ctr" anchorCtr="1">
            <a:no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FromStartAndDuration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(10s, 5s);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TimeRange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FromStartAndEnd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s, 15s);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47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27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4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6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8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0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62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3" dur="500" fill="hold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2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4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8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595959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9144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HTTPS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FTP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ParseDocument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url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m_schema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m_document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958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переменной объекта</a:t>
            </a:r>
          </a:p>
          <a:p>
            <a:pPr>
              <a:lnSpc>
                <a:spcPct val="90000"/>
              </a:lnSpc>
            </a:pPr>
            <a:r>
              <a:rPr lang="ru-RU" dirty="0"/>
              <a:t>В некоторых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методов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500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2204" y="764704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283968" y="764704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923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8100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318716" y="3861048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Пример: Треугольник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Свойства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A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B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вершины </a:t>
            </a:r>
            <a:r>
              <a:rPr lang="en-US"/>
              <a:t>C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Площадь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Периметр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Координаты центра вписанной окружности</a:t>
            </a:r>
          </a:p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/>
              <a:t>Методы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Переместить в заданном направлении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Отмасштабировать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/>
              <a:t>Повернуть вокруг заданной точки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835696" y="1052736"/>
            <a:ext cx="595840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Важнейшие принципы ООП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/>
              <a:t>Абстракция данных</a:t>
            </a:r>
          </a:p>
          <a:p>
            <a:r>
              <a:rPr lang="ru-RU"/>
              <a:t>Инкапсуляция</a:t>
            </a:r>
          </a:p>
          <a:p>
            <a:r>
              <a:rPr lang="ru-RU"/>
              <a:t>Наследование</a:t>
            </a:r>
          </a:p>
          <a:p>
            <a:r>
              <a:rPr lang="ru-RU"/>
              <a:t>Полиморфизм</a:t>
            </a:r>
          </a:p>
          <a:p>
            <a:pPr>
              <a:buFont typeface="Wingdings" pitchFamily="2" charset="2"/>
              <a:buNone/>
            </a:pPr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Абстракция данных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Объекты представляют неполную информацию о реальных сущностях предметной области</a:t>
            </a:r>
          </a:p>
          <a:p>
            <a:pPr lvl="1"/>
            <a:r>
              <a:rPr lang="ru-RU" dirty="0"/>
              <a:t>Абстракция позволяет оперировать с объектом на уровне, адекватном решаемой задаче</a:t>
            </a:r>
          </a:p>
          <a:p>
            <a:pPr lvl="1"/>
            <a:r>
              <a:rPr lang="ru-RU" dirty="0"/>
              <a:t>Высокоуровневые обращения к объекту могут обрабатываться с помощью вызова функций и методов низкого уровня</a:t>
            </a:r>
            <a:endParaRPr lang="en-US" dirty="0"/>
          </a:p>
          <a:p>
            <a:r>
              <a:rPr lang="ru-RU" dirty="0"/>
              <a:t>Используйте только те методы и поля, которые необходимы для решения задачи</a:t>
            </a:r>
          </a:p>
          <a:p>
            <a:r>
              <a:rPr lang="ru-RU" dirty="0"/>
              <a:t>Связывает тип с набором операций над этим типом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457200" y="2090629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sz="180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b="1" dirty="0">
                <a:solidFill>
                  <a:srgbClr val="FF0000"/>
                </a:solidFill>
              </a:rPr>
              <a:t>Инкапсуляция</a:t>
            </a:r>
            <a:r>
              <a:rPr lang="ru-RU" dirty="0"/>
              <a:t> - способность объекта скрывать внутреннее устройство своих свойств и методов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 рассматривается как </a:t>
            </a:r>
            <a:r>
              <a:rPr lang="ru-RU" b="1" dirty="0"/>
              <a:t>черный ящик</a:t>
            </a:r>
          </a:p>
          <a:p>
            <a:pPr>
              <a:lnSpc>
                <a:spcPct val="90000"/>
              </a:lnSpc>
            </a:pPr>
            <a:r>
              <a:rPr lang="ru-RU" dirty="0"/>
              <a:t>Класс состоит из двух частей: </a:t>
            </a:r>
            <a:r>
              <a:rPr lang="ru-RU" b="1" dirty="0">
                <a:solidFill>
                  <a:srgbClr val="FF0000"/>
                </a:solidFill>
              </a:rPr>
              <a:t>интерфейса </a:t>
            </a:r>
            <a:r>
              <a:rPr lang="ru-RU" dirty="0"/>
              <a:t>и </a:t>
            </a:r>
            <a:r>
              <a:rPr lang="ru-RU" b="1" dirty="0">
                <a:solidFill>
                  <a:srgbClr val="FF0000"/>
                </a:solidFill>
              </a:rPr>
              <a:t>реализации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Пользователи класса взаимодействуют только с его интерфейсом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Реализация отвечает за сохранение </a:t>
            </a:r>
            <a:r>
              <a:rPr lang="ru-RU" b="1" dirty="0">
                <a:solidFill>
                  <a:srgbClr val="FF0000"/>
                </a:solidFill>
              </a:rPr>
              <a:t>инвариантов</a:t>
            </a:r>
            <a:r>
              <a:rPr lang="ru-RU" dirty="0"/>
              <a:t> класса (непротиворечивое внутреннее состояние объекта)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Пример. Стек целых чисел</a:t>
            </a:r>
          </a:p>
        </p:txBody>
      </p:sp>
      <p:sp>
        <p:nvSpPr>
          <p:cNvPr id="2" name="Rectangle 1"/>
          <p:cNvSpPr/>
          <p:nvPr/>
        </p:nvSpPr>
        <p:spPr>
          <a:xfrm>
            <a:off x="1547664" y="2420888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IntStack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052736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методов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Переводит дату на следующий день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 dirty="0">
                <a:solidFill>
                  <a:srgbClr val="FF0000"/>
                </a:solidFill>
              </a:rPr>
              <a:t>абстрактных объектов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и их </a:t>
            </a:r>
            <a:r>
              <a:rPr lang="ru-RU" b="1" dirty="0">
                <a:solidFill>
                  <a:srgbClr val="FF0000"/>
                </a:solidFill>
              </a:rPr>
              <a:t>реализаций</a:t>
            </a:r>
          </a:p>
          <a:p>
            <a:pPr>
              <a:lnSpc>
                <a:spcPct val="90000"/>
              </a:lnSpc>
            </a:pPr>
            <a:r>
              <a:rPr lang="ru-RU" dirty="0"/>
              <a:t>Основными концепциями ООП являются Классы и Объекты</a:t>
            </a:r>
          </a:p>
        </p:txBody>
      </p: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b="1" dirty="0">
                <a:solidFill>
                  <a:srgbClr val="FF0000"/>
                </a:solidFill>
              </a:rPr>
              <a:t>Наследование</a:t>
            </a:r>
            <a:r>
              <a:rPr lang="ru-RU" dirty="0"/>
              <a:t> позволяет описать новый класс на основе уже существующего </a:t>
            </a:r>
            <a:r>
              <a:rPr lang="ru-RU" b="1" dirty="0">
                <a:solidFill>
                  <a:srgbClr val="FF0000"/>
                </a:solidFill>
              </a:rPr>
              <a:t>родительского</a:t>
            </a:r>
            <a:r>
              <a:rPr lang="ru-RU" dirty="0">
                <a:solidFill>
                  <a:schemeClr val="hlink"/>
                </a:solidFill>
              </a:rPr>
              <a:t> </a:t>
            </a:r>
            <a:r>
              <a:rPr lang="ru-RU" dirty="0"/>
              <a:t>(базового)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Класс-потомок может добавить свои собственные свойства и методы, пользоваться методами и свойствами базового класса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Наследование 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– возможность работать с разными реализациями через один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не</a:t>
            </a:r>
            <a:r>
              <a:rPr lang="en-US" dirty="0"/>
              <a:t> </a:t>
            </a:r>
            <a:r>
              <a:rPr lang="ru-RU" dirty="0"/>
              <a:t>смотря на то, что реализация методов у них может различаться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-3990"/>
            <a:ext cx="9252520" cy="656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oid </a:t>
            </a:r>
            <a:r>
              <a:rPr lang="en-US" dirty="0" err="1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PrintShape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Info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(const Shape&amp; s) {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"Color:"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s.GetColor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"\n";</a:t>
            </a:r>
          </a:p>
          <a:p>
            <a:pPr>
              <a:spcAft>
                <a:spcPts val="0"/>
              </a:spcAft>
            </a:pP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"Area:"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s.GetArea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&lt;&lt; "\n";</a:t>
            </a:r>
          </a:p>
          <a:p>
            <a:pPr>
              <a:spcAft>
                <a:spcPts val="0"/>
              </a:spcAft>
            </a:pPr>
            <a:r>
              <a:rPr lang="en-US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Размещение классов в различных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74320" indent="-274320" fontAlgn="auto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Общепринятой практикой является размещение объявления классов в заголовочных файлах </a:t>
            </a:r>
            <a:r>
              <a:rPr lang="en-US" sz="2800" dirty="0"/>
              <a:t>.h, </a:t>
            </a:r>
            <a:r>
              <a:rPr lang="ru-RU" sz="2800" dirty="0"/>
              <a:t>а их реализации – в файлах </a:t>
            </a:r>
            <a:r>
              <a:rPr lang="en-US" sz="2800" dirty="0"/>
              <a:t>.</a:t>
            </a:r>
            <a:r>
              <a:rPr lang="en-US" sz="2800" dirty="0" err="1"/>
              <a:t>cpp</a:t>
            </a:r>
            <a:endParaRPr lang="en-US" sz="2800" dirty="0"/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Повышение модульности проекта</a:t>
            </a:r>
          </a:p>
          <a:p>
            <a:pPr marL="273367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“</a:t>
            </a:r>
            <a:r>
              <a:rPr lang="ru-RU" dirty="0"/>
              <a:t>имя заголовочного файла</a:t>
            </a:r>
            <a:r>
              <a:rPr lang="en-US" dirty="0"/>
              <a:t>”</a:t>
            </a:r>
          </a:p>
          <a:p>
            <a:pPr marL="640080" lvl="1" indent="-246888" fontAlgn="auto"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500034" y="2276471"/>
            <a:ext cx="2848004" cy="3744816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#pragma once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int </a:t>
            </a:r>
            <a:r>
              <a:rPr lang="en-US" sz="1400" b="1" dirty="0" err="1">
                <a:latin typeface="Courier New" pitchFamily="49" charset="0"/>
              </a:rPr>
              <a:t>m_day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int </a:t>
            </a:r>
            <a:r>
              <a:rPr lang="en-US" sz="1400" b="1" dirty="0" err="1">
                <a:latin typeface="Courier New" pitchFamily="49" charset="0"/>
              </a:rPr>
              <a:t>m_month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int </a:t>
            </a:r>
            <a:r>
              <a:rPr lang="en-US" sz="1400" b="1" dirty="0" err="1">
                <a:latin typeface="Courier New" pitchFamily="49" charset="0"/>
              </a:rPr>
              <a:t>m_year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3635374" y="2276472"/>
            <a:ext cx="2592809" cy="3744815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#include “</a:t>
            </a:r>
            <a:r>
              <a:rPr lang="en-US" sz="1400" b="1" dirty="0" err="1">
                <a:latin typeface="Courier New" pitchFamily="49" charset="0"/>
              </a:rPr>
              <a:t>date.h</a:t>
            </a:r>
            <a:r>
              <a:rPr lang="en-US" sz="1400" b="1" dirty="0">
                <a:latin typeface="Courier New" pitchFamily="49" charset="0"/>
              </a:rPr>
              <a:t>”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...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6443663" y="2276473"/>
            <a:ext cx="2089150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#include “</a:t>
            </a:r>
            <a:r>
              <a:rPr lang="en-US" sz="1400" b="1" dirty="0" err="1">
                <a:latin typeface="Courier New" pitchFamily="49" charset="0"/>
              </a:rPr>
              <a:t>date.h</a:t>
            </a:r>
            <a:r>
              <a:rPr lang="en-US" sz="1400" b="1" dirty="0">
                <a:latin typeface="Courier New" pitchFamily="49" charset="0"/>
              </a:rPr>
              <a:t>”</a:t>
            </a:r>
          </a:p>
          <a:p>
            <a:pPr defTabSz="363538"/>
            <a:endParaRPr lang="en-US" sz="1400" b="1" dirty="0">
              <a:latin typeface="Courier New" pitchFamily="49" charset="0"/>
            </a:endParaRPr>
          </a:p>
          <a:p>
            <a:pPr defTabSz="363538"/>
            <a:r>
              <a:rPr lang="en-US" sz="14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0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Ограничение доступа к данным и методам класса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Доступ к данным и методам класса извне может быть ограничен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Рекомендуется запрещать доступ к данным класса в обход его методов, чтобы не нарушать инварианты класса</a:t>
            </a:r>
          </a:p>
          <a:p>
            <a:pPr>
              <a:lnSpc>
                <a:spcPct val="90000"/>
              </a:lnSpc>
            </a:pPr>
            <a:r>
              <a:rPr lang="ru-RU" dirty="0"/>
              <a:t>Для разделения прав доступа</a:t>
            </a:r>
            <a:r>
              <a:rPr lang="en-US" dirty="0"/>
              <a:t> </a:t>
            </a:r>
            <a:r>
              <a:rPr lang="ru-RU" dirty="0"/>
              <a:t>к полям класса используются ключевые слова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public:</a:t>
            </a:r>
            <a:endParaRPr lang="ru-RU" b="1" dirty="0">
              <a:solidFill>
                <a:srgbClr val="FF00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private: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0000"/>
                </a:solidFill>
              </a:rPr>
              <a:t>protected: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Публичные (</a:t>
            </a:r>
            <a:r>
              <a:rPr lang="en-US"/>
              <a:t>public)</a:t>
            </a:r>
            <a:r>
              <a:rPr lang="ru-RU"/>
              <a:t> поля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класс из одного валидного состояния в другое валидное состояние, либо не менять состояние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Закрытые (приватные) поля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pPr lvl="1"/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457200" y="1935163"/>
          <a:ext cx="822960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813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95536" y="1844824"/>
            <a:ext cx="8748464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Просто "человек"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Потратить заданную сумму денег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Нельзя потратить отрицательное количество денег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или больше,</a:t>
            </a:r>
            <a:endParaRPr lang="en-US" sz="1300" i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en-US" sz="1300" i="1" dirty="0">
                <a:latin typeface="Courier New" pitchFamily="49" charset="0"/>
                <a:cs typeface="Courier New" pitchFamily="49" charset="0"/>
              </a:rPr>
              <a:t>		// 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чем имеется в наличии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(amount &lt; 0 || amount &gt;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return false;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true;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получения количества денег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будет переопределена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()const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Фактическая реализация метода траты денег будет переопределена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в классах-наследниках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virtual 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= 0;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Школьник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683568" y="1988840"/>
            <a:ext cx="8460432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// Школьник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4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CPupil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Из всех денег - только деньги на сладости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ru-RU" sz="1400" i="1" dirty="0">
                <a:latin typeface="Courier New" pitchFamily="49" charset="0"/>
                <a:cs typeface="Courier New" pitchFamily="49" charset="0"/>
              </a:rPr>
              <a:t>		// Эти же деньги он и может потратить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4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m_moneyForSweets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400" b="1" dirty="0">
                <a:latin typeface="Courier New" pitchFamily="49" charset="0"/>
                <a:cs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Студент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772817"/>
            <a:ext cx="8604448" cy="50937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CPerson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// У студента деньги формируются из нескольких "заначек"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	// сперва тратим деньги, отложенные на пиво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beerMoney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затем придется тратить деньги, отложенные на девушку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const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std::min(amount,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girlMoney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остаток будем тратить из запасов на еду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assert(amount &lt;=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amount;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m_moneyForBeer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m_moneyForGirls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m_moneyForFood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Аспирант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0" y="1772817"/>
            <a:ext cx="914400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CAdvancedStudent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(100){}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  <a:r>
              <a:rPr lang="ru-RU" sz="13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  <a:cs typeface="Courier New" pitchFamily="49" charset="0"/>
              </a:rPr>
              <a:t> Денег столько же, сколько есть у студента + деньги на защиту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 +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protected: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void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amount) override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GetMoneyAmount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 amount)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{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	// придется взять часть денег из диссертации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amount -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studentMoney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amount -=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thesisMoney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	}</a:t>
            </a:r>
          </a:p>
          <a:p>
            <a:pPr defTabSz="355600"/>
            <a:r>
              <a:rPr lang="ru-RU" sz="1300" i="1" dirty="0">
                <a:latin typeface="Courier New" pitchFamily="49" charset="0"/>
                <a:cs typeface="Courier New" pitchFamily="49" charset="0"/>
              </a:rPr>
              <a:t>		// Остальное тратим, как потратил бы студент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CStudent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::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SpendMoneyImpl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(amount);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3556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m_moneyForThesis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556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класса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Доступен данный указатель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1747" name="Text Box 4"/>
          <p:cNvSpPr txBox="1">
            <a:spLocks noChangeArrowheads="1"/>
          </p:cNvSpPr>
          <p:nvPr/>
        </p:nvSpPr>
        <p:spPr bwMode="auto">
          <a:xfrm>
            <a:off x="1331913" y="2097088"/>
            <a:ext cx="7272337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  <a:endParaRPr lang="ru-RU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	// 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void </a:t>
            </a:r>
            <a:r>
              <a:rPr lang="en-US" sz="1600" b="1" dirty="0" err="1">
                <a:latin typeface="Courier New" pitchFamily="49" charset="0"/>
              </a:rPr>
              <a:t>AppendTo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*item)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item-&gt;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this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item;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m_next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ListItem</a:t>
            </a:r>
            <a:r>
              <a:rPr lang="en-US" sz="1600" b="1" dirty="0">
                <a:latin typeface="Courier New" pitchFamily="49" charset="0"/>
              </a:rPr>
              <a:t> *</a:t>
            </a:r>
            <a:r>
              <a:rPr lang="en-US" sz="1600" b="1" dirty="0" err="1">
                <a:latin typeface="Courier New" pitchFamily="49" charset="0"/>
              </a:rPr>
              <a:t>m_previous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nullptr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int		</a:t>
            </a:r>
            <a:r>
              <a:rPr lang="en-US" sz="1600" b="1" dirty="0" err="1">
                <a:latin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" name="Прямоугольник 1">
            <a:extLst>
              <a:ext uri="{FF2B5EF4-FFF2-40B4-BE49-F238E27FC236}">
                <a16:creationId xmlns:a16="http://schemas.microsoft.com/office/drawing/2014/main" id="{27BEAD46-C042-4E99-BDB4-EE2E45CE0F91}"/>
              </a:ext>
            </a:extLst>
          </p:cNvPr>
          <p:cNvSpPr/>
          <p:nvPr/>
        </p:nvSpPr>
        <p:spPr>
          <a:xfrm>
            <a:off x="1547664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5908FFE-AAB6-45D6-A19C-F28DCF3CF8D7}"/>
              </a:ext>
            </a:extLst>
          </p:cNvPr>
          <p:cNvSpPr/>
          <p:nvPr/>
        </p:nvSpPr>
        <p:spPr>
          <a:xfrm>
            <a:off x="3419872" y="6153912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B366110-1D78-414F-AB1D-5F03CB27065B}"/>
              </a:ext>
            </a:extLst>
          </p:cNvPr>
          <p:cNvSpPr/>
          <p:nvPr/>
        </p:nvSpPr>
        <p:spPr>
          <a:xfrm>
            <a:off x="5698088" y="6165445"/>
            <a:ext cx="1296144" cy="44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CB8765EB-DECC-444E-83F6-C4623E947E26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2843808" y="6375632"/>
            <a:ext cx="57606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B1FBB66D-2C64-4A7D-8344-1389106D003B}"/>
              </a:ext>
            </a:extLst>
          </p:cNvPr>
          <p:cNvCxnSpPr>
            <a:cxnSpLocks/>
          </p:cNvCxnSpPr>
          <p:nvPr/>
        </p:nvCxnSpPr>
        <p:spPr>
          <a:xfrm flipH="1">
            <a:off x="2862058" y="6498025"/>
            <a:ext cx="5578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B2485312-F0C1-4DDF-B776-DAAD6963D0C4}"/>
              </a:ext>
            </a:extLst>
          </p:cNvPr>
          <p:cNvCxnSpPr>
            <a:cxnSpLocks/>
          </p:cNvCxnSpPr>
          <p:nvPr/>
        </p:nvCxnSpPr>
        <p:spPr>
          <a:xfrm>
            <a:off x="4716016" y="6309320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5A20A86-7A74-4BCE-B3FA-D0E124A2839D}"/>
              </a:ext>
            </a:extLst>
          </p:cNvPr>
          <p:cNvCxnSpPr>
            <a:cxnSpLocks/>
          </p:cNvCxnSpPr>
          <p:nvPr/>
        </p:nvCxnSpPr>
        <p:spPr>
          <a:xfrm flipH="1">
            <a:off x="4716016" y="6453336"/>
            <a:ext cx="9820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Выноска: изогнутая линия без границы 19">
            <a:extLst>
              <a:ext uri="{FF2B5EF4-FFF2-40B4-BE49-F238E27FC236}">
                <a16:creationId xmlns:a16="http://schemas.microsoft.com/office/drawing/2014/main" id="{70785A7D-074D-4FD8-8D72-B7359E8E3A56}"/>
              </a:ext>
            </a:extLst>
          </p:cNvPr>
          <p:cNvSpPr/>
          <p:nvPr/>
        </p:nvSpPr>
        <p:spPr>
          <a:xfrm>
            <a:off x="6876256" y="5445224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</a:t>
            </a:r>
            <a:endParaRPr lang="ru-RU" dirty="0"/>
          </a:p>
        </p:txBody>
      </p:sp>
      <p:sp>
        <p:nvSpPr>
          <p:cNvPr id="24" name="Выноска: изогнутая линия без границы 23">
            <a:extLst>
              <a:ext uri="{FF2B5EF4-FFF2-40B4-BE49-F238E27FC236}">
                <a16:creationId xmlns:a16="http://schemas.microsoft.com/office/drawing/2014/main" id="{A76D0DDC-C115-4199-BD24-209D44116902}"/>
              </a:ext>
            </a:extLst>
          </p:cNvPr>
          <p:cNvSpPr/>
          <p:nvPr/>
        </p:nvSpPr>
        <p:spPr>
          <a:xfrm>
            <a:off x="4968081" y="5382472"/>
            <a:ext cx="720080" cy="437516"/>
          </a:xfrm>
          <a:prstGeom prst="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04212"/>
              <a:gd name="adj6" fmla="val -9957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item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методы объекта, не изменяющие его состояния (его данных) могут быть объявлены константными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Например, методы, возвращающие значения определенных полей данных</a:t>
            </a:r>
          </a:p>
          <a:p>
            <a:pPr>
              <a:lnSpc>
                <a:spcPct val="90000"/>
              </a:lnSpc>
            </a:pPr>
            <a:r>
              <a:rPr lang="ru-RU" dirty="0"/>
              <a:t>Изменить данные класса из константного метода нельзя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Когда возникает необходимость в константных методах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3795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объект был </a:t>
            </a:r>
            <a:r>
              <a:rPr lang="ru-RU" b="1" dirty="0"/>
              <a:t>объявлен как константа</a:t>
            </a:r>
            <a:r>
              <a:rPr lang="ru-RU" dirty="0"/>
              <a:t>, либо доступен </a:t>
            </a:r>
            <a:r>
              <a:rPr lang="ru-RU" b="1" dirty="0"/>
              <a:t>по константной ссылке </a:t>
            </a:r>
            <a:r>
              <a:rPr lang="ru-RU" dirty="0"/>
              <a:t>или</a:t>
            </a:r>
            <a:r>
              <a:rPr lang="ru-RU" b="1" dirty="0"/>
              <a:t> указателю </a:t>
            </a:r>
            <a:r>
              <a:rPr lang="ru-RU" dirty="0"/>
              <a:t>на </a:t>
            </a:r>
            <a:r>
              <a:rPr lang="en-US" dirty="0"/>
              <a:t>const,</a:t>
            </a:r>
            <a:r>
              <a:rPr lang="ru-RU" dirty="0"/>
              <a:t> то вызвать у него можно только </a:t>
            </a:r>
            <a:r>
              <a:rPr lang="ru-RU" b="1" dirty="0"/>
              <a:t>константные</a:t>
            </a:r>
            <a:r>
              <a:rPr lang="ru-RU" dirty="0"/>
              <a:t> методы</a:t>
            </a: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ru-RU" dirty="0"/>
              <a:t>Эмпирическое правило: объявляйте константными все методы, которые можете</a:t>
            </a:r>
          </a:p>
          <a:p>
            <a:endParaRPr lang="ru-RU" dirty="0"/>
          </a:p>
        </p:txBody>
      </p:sp>
    </p:spTree>
    <p:custDataLst>
      <p:tags r:id="rId1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857250" y="1763713"/>
            <a:ext cx="7993063" cy="4894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class </a:t>
            </a:r>
            <a:r>
              <a:rPr lang="en-US" sz="1300" b="1" dirty="0" err="1">
                <a:latin typeface="Consolas" panose="020B0609020204030204" pitchFamily="49" charset="0"/>
              </a:rPr>
              <a:t>IntArray</a:t>
            </a:r>
            <a:endParaRPr lang="en-US" sz="1300" b="1" dirty="0">
              <a:latin typeface="Consolas" panose="020B0609020204030204" pitchFamily="49" charset="0"/>
            </a:endParaRP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{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public: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…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latin typeface="Consolas" panose="020B0609020204030204" pitchFamily="49" charset="0"/>
              </a:rPr>
              <a:t>int</a:t>
            </a:r>
            <a:r>
              <a:rPr lang="en-US" sz="1300" b="1" dirty="0"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latin typeface="Consolas" panose="020B0609020204030204" pitchFamily="49" charset="0"/>
              </a:rPr>
              <a:t>GetSize</a:t>
            </a:r>
            <a:r>
              <a:rPr lang="en-US" sz="1300" b="1" dirty="0">
                <a:latin typeface="Consolas" panose="020B0609020204030204" pitchFamily="49" charset="0"/>
              </a:rPr>
              <a:t>()const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{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	return </a:t>
            </a:r>
            <a:r>
              <a:rPr lang="en-US" sz="1300" b="1" dirty="0" err="1">
                <a:latin typeface="Consolas" panose="020B0609020204030204" pitchFamily="49" charset="0"/>
              </a:rPr>
              <a:t>m_numberOfItems</a:t>
            </a:r>
            <a:r>
              <a:rPr lang="en-US" sz="1300" b="1" dirty="0">
                <a:latin typeface="Consolas" panose="020B0609020204030204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}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void </a:t>
            </a:r>
            <a:r>
              <a:rPr lang="en-US" sz="1300" b="1" dirty="0" err="1">
                <a:latin typeface="Consolas" panose="020B0609020204030204" pitchFamily="49" charset="0"/>
              </a:rPr>
              <a:t>ClearElements</a:t>
            </a:r>
            <a:r>
              <a:rPr lang="en-US" sz="1300" b="1" dirty="0">
                <a:latin typeface="Consolas" panose="020B0609020204030204" pitchFamily="49" charset="0"/>
              </a:rPr>
              <a:t>()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{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	delete [] </a:t>
            </a:r>
            <a:r>
              <a:rPr lang="en-US" sz="1300" b="1" dirty="0" err="1">
                <a:latin typeface="Consolas" panose="020B0609020204030204" pitchFamily="49" charset="0"/>
              </a:rPr>
              <a:t>m_pData</a:t>
            </a:r>
            <a:r>
              <a:rPr lang="en-US" sz="1300" b="1" dirty="0">
                <a:latin typeface="Consolas" panose="020B0609020204030204" pitchFamily="49" charset="0"/>
              </a:rPr>
              <a:t>;</a:t>
            </a:r>
            <a:endParaRPr lang="ru-RU" sz="1300" b="1" dirty="0">
              <a:latin typeface="Consolas" panose="020B0609020204030204" pitchFamily="49" charset="0"/>
            </a:endParaRPr>
          </a:p>
          <a:p>
            <a:pPr defTabSz="539750"/>
            <a:r>
              <a:rPr lang="ru-RU" sz="1300" b="1" dirty="0">
                <a:latin typeface="Consolas" panose="020B0609020204030204" pitchFamily="49" charset="0"/>
              </a:rPr>
              <a:t>		</a:t>
            </a:r>
            <a:r>
              <a:rPr lang="en-US" sz="1300" b="1" dirty="0" err="1">
                <a:latin typeface="Consolas" panose="020B0609020204030204" pitchFamily="49" charset="0"/>
              </a:rPr>
              <a:t>m_pData</a:t>
            </a:r>
            <a:r>
              <a:rPr lang="en-US" sz="1300" b="1" dirty="0"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latin typeface="Consolas" panose="020B0609020204030204" pitchFamily="49" charset="0"/>
              </a:rPr>
              <a:t>nullptr</a:t>
            </a:r>
            <a:r>
              <a:rPr lang="en-US" sz="1300" b="1" dirty="0">
                <a:latin typeface="Consolas" panose="020B0609020204030204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	</a:t>
            </a:r>
            <a:r>
              <a:rPr lang="en-US" sz="1300" b="1" dirty="0" err="1">
                <a:latin typeface="Consolas" panose="020B0609020204030204" pitchFamily="49" charset="0"/>
              </a:rPr>
              <a:t>m_numberOfItems</a:t>
            </a:r>
            <a:r>
              <a:rPr lang="en-US" sz="1300" b="1" dirty="0">
                <a:latin typeface="Consolas" panose="020B0609020204030204" pitchFamily="49" charset="0"/>
              </a:rPr>
              <a:t> = 0;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}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private: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latin typeface="Consolas" panose="020B0609020204030204" pitchFamily="49" charset="0"/>
              </a:rPr>
              <a:t>int</a:t>
            </a:r>
            <a:r>
              <a:rPr lang="en-US" sz="1300" b="1" dirty="0">
                <a:latin typeface="Consolas" panose="020B0609020204030204" pitchFamily="49" charset="0"/>
              </a:rPr>
              <a:t> *</a:t>
            </a:r>
            <a:r>
              <a:rPr lang="en-US" sz="1300" b="1" dirty="0" err="1">
                <a:latin typeface="Consolas" panose="020B0609020204030204" pitchFamily="49" charset="0"/>
              </a:rPr>
              <a:t>m_pData</a:t>
            </a:r>
            <a:r>
              <a:rPr lang="en-US" sz="1300" b="1" dirty="0">
                <a:latin typeface="Consolas" panose="020B0609020204030204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latin typeface="Consolas" panose="020B0609020204030204" pitchFamily="49" charset="0"/>
              </a:rPr>
              <a:t>int</a:t>
            </a:r>
            <a:r>
              <a:rPr lang="en-US" sz="1300" b="1" dirty="0"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latin typeface="Consolas" panose="020B0609020204030204" pitchFamily="49" charset="0"/>
              </a:rPr>
              <a:t>m_numberOfItems</a:t>
            </a:r>
            <a:r>
              <a:rPr lang="en-US" sz="1300" b="1" dirty="0">
                <a:latin typeface="Consolas" panose="020B0609020204030204" pitchFamily="49" charset="0"/>
              </a:rPr>
              <a:t>;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};</a:t>
            </a:r>
          </a:p>
          <a:p>
            <a:pPr defTabSz="539750"/>
            <a:endParaRPr lang="en-US" sz="1300" b="1" dirty="0">
              <a:latin typeface="Consolas" panose="020B0609020204030204" pitchFamily="49" charset="0"/>
            </a:endParaRP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void f(</a:t>
            </a:r>
            <a:r>
              <a:rPr lang="en-US" sz="1300" b="1" dirty="0" err="1">
                <a:latin typeface="Consolas" panose="020B0609020204030204" pitchFamily="49" charset="0"/>
              </a:rPr>
              <a:t>IntArray</a:t>
            </a:r>
            <a:r>
              <a:rPr lang="en-US" sz="1300" b="1" dirty="0">
                <a:latin typeface="Consolas" panose="020B0609020204030204" pitchFamily="49" charset="0"/>
              </a:rPr>
              <a:t> const&amp; array)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{</a:t>
            </a: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latin typeface="Consolas" panose="020B0609020204030204" pitchFamily="49" charset="0"/>
              </a:rPr>
              <a:t>int</a:t>
            </a:r>
            <a:r>
              <a:rPr lang="en-US" sz="1300" b="1" dirty="0">
                <a:latin typeface="Consolas" panose="020B0609020204030204" pitchFamily="49" charset="0"/>
              </a:rPr>
              <a:t> </a:t>
            </a:r>
            <a:r>
              <a:rPr lang="en-US" sz="1300" b="1" dirty="0" err="1">
                <a:latin typeface="Consolas" panose="020B0609020204030204" pitchFamily="49" charset="0"/>
              </a:rPr>
              <a:t>i</a:t>
            </a:r>
            <a:r>
              <a:rPr lang="en-US" sz="1300" b="1" dirty="0">
                <a:latin typeface="Consolas" panose="020B0609020204030204" pitchFamily="49" charset="0"/>
              </a:rPr>
              <a:t> = </a:t>
            </a:r>
            <a:r>
              <a:rPr lang="en-US" sz="1300" b="1" dirty="0" err="1">
                <a:latin typeface="Consolas" panose="020B0609020204030204" pitchFamily="49" charset="0"/>
              </a:rPr>
              <a:t>array.GetSize</a:t>
            </a:r>
            <a:r>
              <a:rPr lang="en-US" sz="1300" b="1" dirty="0">
                <a:latin typeface="Consolas" panose="020B0609020204030204" pitchFamily="49" charset="0"/>
              </a:rPr>
              <a:t>();	// </a:t>
            </a:r>
            <a:r>
              <a:rPr lang="ru-RU" sz="1300" b="1" dirty="0">
                <a:latin typeface="Consolas" panose="020B0609020204030204" pitchFamily="49" charset="0"/>
              </a:rPr>
              <a:t>можно</a:t>
            </a:r>
          </a:p>
          <a:p>
            <a:pPr defTabSz="539750"/>
            <a:r>
              <a:rPr lang="ru-RU" sz="1300" b="1" dirty="0">
                <a:latin typeface="Consolas" panose="020B0609020204030204" pitchFamily="49" charset="0"/>
              </a:rPr>
              <a:t>	</a:t>
            </a:r>
            <a:r>
              <a:rPr lang="en-US" sz="1300" b="1" dirty="0" err="1">
                <a:latin typeface="Consolas" panose="020B0609020204030204" pitchFamily="49" charset="0"/>
              </a:rPr>
              <a:t>array.ClearElements</a:t>
            </a:r>
            <a:r>
              <a:rPr lang="en-US" sz="1300" b="1" dirty="0">
                <a:latin typeface="Consolas" panose="020B0609020204030204" pitchFamily="49" charset="0"/>
              </a:rPr>
              <a:t>();	// </a:t>
            </a:r>
            <a:r>
              <a:rPr lang="ru-RU" sz="1300" b="1" dirty="0">
                <a:latin typeface="Consolas" panose="020B0609020204030204" pitchFamily="49" charset="0"/>
              </a:rPr>
              <a:t>нельзя – </a:t>
            </a:r>
            <a:r>
              <a:rPr lang="ru-RU" sz="1300" b="1" dirty="0" err="1">
                <a:latin typeface="Consolas" panose="020B0609020204030204" pitchFamily="49" charset="0"/>
              </a:rPr>
              <a:t>неконстантные</a:t>
            </a:r>
            <a:r>
              <a:rPr lang="ru-RU" sz="1300" b="1" dirty="0">
                <a:latin typeface="Consolas" panose="020B0609020204030204" pitchFamily="49" charset="0"/>
              </a:rPr>
              <a:t> методы недоступны</a:t>
            </a:r>
            <a:endParaRPr lang="en-US" sz="1300" b="1" dirty="0">
              <a:latin typeface="Consolas" panose="020B0609020204030204" pitchFamily="49" charset="0"/>
            </a:endParaRPr>
          </a:p>
          <a:p>
            <a:pPr defTabSz="539750"/>
            <a:r>
              <a:rPr lang="en-US" sz="1300" b="1" dirty="0">
                <a:latin typeface="Consolas" panose="020B0609020204030204" pitchFamily="49" charset="0"/>
              </a:rPr>
              <a:t>}</a:t>
            </a:r>
            <a:endParaRPr lang="ru-RU" sz="1300" b="1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класса, которые все-таки нужно изменять из константных методов класса в С++ объявляются с ключевым словом </a:t>
            </a:r>
            <a:r>
              <a:rPr lang="en-US" b="1" dirty="0">
                <a:solidFill>
                  <a:srgbClr val="FF0000"/>
                </a:solidFill>
              </a:rPr>
              <a:t>mutable</a:t>
            </a:r>
            <a:endParaRPr lang="ru-RU" b="1" dirty="0">
              <a:solidFill>
                <a:srgbClr val="FF0000"/>
              </a:solidFill>
            </a:endParaRPr>
          </a:p>
          <a:p>
            <a:pPr lvl="1"/>
            <a:r>
              <a:rPr lang="ru-RU" dirty="0"/>
              <a:t>Пользоваться этой возможностью следует аккуратно, четко осознавая, что даже в этом случае константные методы </a:t>
            </a:r>
            <a:r>
              <a:rPr lang="ru-RU" b="1" dirty="0"/>
              <a:t>не должны изменять состояние</a:t>
            </a:r>
            <a:r>
              <a:rPr lang="ru-RU" dirty="0"/>
              <a:t> объекта</a:t>
            </a:r>
          </a:p>
          <a:p>
            <a:pPr lvl="1"/>
            <a:r>
              <a:rPr lang="ru-RU" dirty="0"/>
              <a:t>Под состоянием объекта здесь понимается информация о нем, доступная посредством публичных методов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539552" y="2708920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543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F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sz="1800" dirty="0">
                <a:solidFill>
                  <a:srgbClr val="2B91AF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Пример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899592" y="1772817"/>
            <a:ext cx="79930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m_area.has_value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 = …;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*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m_area.reset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std::optional&lt;double&gt;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E400EE-5A84-8D9D-5878-3003C763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D12F73-A8D2-3289-21BE-6B8C5F497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6904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8504201-66F6-D93A-8AE3-7A2C674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Начальное состояние объекта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BD8F3F-92BE-AC90-9544-DE8901F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экземпляра класса определяется значением его полей</a:t>
            </a:r>
          </a:p>
          <a:p>
            <a:r>
              <a:rPr lang="ru-RU" dirty="0"/>
              <a:t>Поля класса делают приватными, чтобы нельзя было нарушить инварианты класса</a:t>
            </a:r>
          </a:p>
          <a:p>
            <a:r>
              <a:rPr lang="ru-RU" dirty="0"/>
              <a:t>Вызов публичного метода переводит объект из одного валидного состояния в другое валидное</a:t>
            </a:r>
          </a:p>
          <a:p>
            <a:pPr lvl="1"/>
            <a:r>
              <a:rPr lang="ru-RU" dirty="0"/>
              <a:t>Либо не изменяет состояние объекта</a:t>
            </a:r>
          </a:p>
          <a:p>
            <a:endParaRPr lang="ru-RU" dirty="0"/>
          </a:p>
          <a:p>
            <a:r>
              <a:rPr lang="ru-RU" dirty="0"/>
              <a:t>Следствие: после своего создания объект должен быть в валидном состоянии</a:t>
            </a:r>
          </a:p>
        </p:txBody>
      </p:sp>
    </p:spTree>
    <p:extLst>
      <p:ext uri="{BB962C8B-B14F-4D97-AF65-F5344CB8AC3E}">
        <p14:creationId xmlns:p14="http://schemas.microsoft.com/office/powerpoint/2010/main" val="40346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Конструктор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Специальная функция-член класса для инициализации объекта в момент его создания</a:t>
            </a:r>
            <a:endParaRPr lang="ru-RU" sz="2800" b="1" dirty="0">
              <a:solidFill>
                <a:srgbClr val="FF0000"/>
              </a:solidFill>
            </a:endParaRPr>
          </a:p>
          <a:p>
            <a:pPr marL="273367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Конструктор вызывается один раз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pPr marL="273367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В классе может быть несколько конструкторов, чтобы инициализировать по-разному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Должна различаться количеством или типами аргументов</a:t>
            </a:r>
          </a:p>
          <a:p>
            <a:pPr marL="640080" lvl="1" indent="-246888" fontAlgn="auto">
              <a:lnSpc>
                <a:spcPct val="9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1150938" y="1804988"/>
            <a:ext cx="799306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GetCurrentYear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Date(int day, int month, int year)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 = day;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 = month;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 = year;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int </a:t>
            </a:r>
            <a:r>
              <a:rPr lang="en-US" sz="1300" b="1" dirty="0" err="1">
                <a:latin typeface="Courier New" pitchFamily="49" charset="0"/>
              </a:rPr>
              <a:t>m_day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m_month</a:t>
            </a:r>
            <a:r>
              <a:rPr lang="en-US" sz="1300" b="1" dirty="0">
                <a:latin typeface="Courier New" pitchFamily="49" charset="0"/>
              </a:rPr>
              <a:t>, </a:t>
            </a:r>
            <a:r>
              <a:rPr lang="en-US" sz="1300" b="1" dirty="0" err="1">
                <a:latin typeface="Courier New" pitchFamily="49" charset="0"/>
              </a:rPr>
              <a:t>m_year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Date d1{10, 3};		// 10 </a:t>
            </a:r>
            <a:r>
              <a:rPr lang="ru-RU" sz="1300" b="1" dirty="0">
                <a:latin typeface="Courier New" pitchFamily="49" charset="0"/>
              </a:rPr>
              <a:t>марта текущего года</a:t>
            </a: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Date d2{1, 1, 2023};	// 1 </a:t>
            </a:r>
            <a:r>
              <a:rPr lang="ru-RU" sz="1300" b="1" dirty="0">
                <a:latin typeface="Courier New" pitchFamily="49" charset="0"/>
              </a:rPr>
              <a:t>января 2023 года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Некоторые объекты могут иметь состояние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Пустая строка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Пустой вектор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Точка в начале координат</a:t>
            </a:r>
          </a:p>
          <a:p>
            <a:pPr>
              <a:lnSpc>
                <a:spcPct val="90000"/>
              </a:lnSpc>
            </a:pPr>
            <a:r>
              <a:rPr lang="ru-RU" dirty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Поля данных в таком конструкторе инициализируются значениями по умолчанию</a:t>
            </a:r>
          </a:p>
          <a:p>
            <a:pPr>
              <a:lnSpc>
                <a:spcPct val="90000"/>
              </a:lnSpc>
            </a:pPr>
            <a:r>
              <a:rPr lang="ru-RU" dirty="0"/>
              <a:t>Может быть неявно сгенерирован компилятором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Если не объявлены другие конструкторы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-10886" y="1844824"/>
            <a:ext cx="36467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4572000" y="1844824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18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266F-74EB-8508-DE8F-923FD407A7DF}"/>
              </a:ext>
            </a:extLst>
          </p:cNvPr>
          <p:cNvSpPr txBox="1"/>
          <p:nvPr/>
        </p:nvSpPr>
        <p:spPr>
          <a:xfrm>
            <a:off x="4572000" y="134076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проще:</a:t>
            </a:r>
          </a:p>
        </p:txBody>
      </p:sp>
    </p:spTree>
    <p:extLst>
      <p:ext uri="{BB962C8B-B14F-4D97-AF65-F5344CB8AC3E}">
        <p14:creationId xmlns:p14="http://schemas.microsoft.com/office/powerpoint/2010/main" val="42804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0" y="836712"/>
            <a:ext cx="399593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4548471" y="692696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sz="20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20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kern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20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0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0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0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5156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DFD45-4305-4F83-ED56-FB08E8067AC5}"/>
              </a:ext>
            </a:extLst>
          </p:cNvPr>
          <p:cNvSpPr txBox="1"/>
          <p:nvPr/>
        </p:nvSpPr>
        <p:spPr>
          <a:xfrm>
            <a:off x="251520" y="1052736"/>
            <a:ext cx="87849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Явно объявив конструктор с параметрами,</a:t>
            </a: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</a:t>
            </a:r>
            <a:r>
              <a:rPr lang="ru-RU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запрещаем компилятору неявно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создать </a:t>
            </a:r>
            <a:r>
              <a:rPr lang="ru-RU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конструктор по умолчанию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6F008A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&amp;&amp; </a:t>
            </a:r>
            <a:r>
              <a:rPr lang="en-US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100);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endParaRPr lang="ru-RU" kern="0" dirty="0">
              <a:solidFill>
                <a:srgbClr val="000000"/>
              </a:solidFill>
              <a:effectLst/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</a:pPr>
            <a:r>
              <a:rPr lang="ru-RU" kern="100" dirty="0">
                <a:effectLst/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Явно просим компилятор сгенерировать конструктор по умолчанию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F925-D265-8F17-00C2-44AEC06B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Constructor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3A435-2BE2-020C-80CB-2CB5C331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Конструктор, не объявленный с ключевым словом </a:t>
            </a:r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ru-RU" dirty="0"/>
              <a:t>– называется </a:t>
            </a:r>
            <a:r>
              <a:rPr lang="ru-RU" b="1" dirty="0"/>
              <a:t>конвертирующим</a:t>
            </a:r>
            <a:r>
              <a:rPr lang="ru-RU" dirty="0"/>
              <a:t> конструктором</a:t>
            </a:r>
            <a:endParaRPr lang="en-US" dirty="0"/>
          </a:p>
          <a:p>
            <a:r>
              <a:rPr lang="ru-RU" dirty="0"/>
              <a:t>Конвертирующий конструктор неявно преобразует свои аргументов к типу класса, где этот конструктор объявлен</a:t>
            </a:r>
          </a:p>
        </p:txBody>
      </p:sp>
    </p:spTree>
    <p:extLst>
      <p:ext uri="{BB962C8B-B14F-4D97-AF65-F5344CB8AC3E}">
        <p14:creationId xmlns:p14="http://schemas.microsoft.com/office/powerpoint/2010/main" val="4075656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14E213-18F8-C60E-963A-9FA38809C74A}"/>
              </a:ext>
            </a:extLst>
          </p:cNvPr>
          <p:cNvSpPr txBox="1"/>
          <p:nvPr/>
        </p:nvSpPr>
        <p:spPr>
          <a:xfrm>
            <a:off x="3707904" y="2978"/>
            <a:ext cx="543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https://wandbox.org/permlink/9NCf4pztCsiSZpc8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D992A-FF80-A902-2DF3-ED36A8169D58}"/>
              </a:ext>
            </a:extLst>
          </p:cNvPr>
          <p:cNvSpPr txBox="1"/>
          <p:nvPr/>
        </p:nvSpPr>
        <p:spPr>
          <a:xfrm>
            <a:off x="0" y="0"/>
            <a:ext cx="9144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Complex(</a:t>
            </a: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0.0, </a:t>
            </a: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0.0) {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Re() </a:t>
            </a: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US" sz="17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return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7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7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()};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Add(3, {1.2, 2.3}); </a:t>
            </a:r>
            <a:r>
              <a:rPr lang="en-US" sz="17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4.2+2.3i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3.2;                  </a:t>
            </a:r>
            <a:r>
              <a:rPr lang="en-US" sz="17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3.2+0.i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{ 2, 7.3 };           </a:t>
            </a:r>
            <a:r>
              <a:rPr lang="en-US" sz="17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2+7.3i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                        </a:t>
            </a:r>
            <a:r>
              <a:rPr lang="en-US" sz="17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 = {};                   </a:t>
            </a:r>
            <a:r>
              <a:rPr lang="en-US" sz="17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17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3D197-A5E1-2D1D-4BB0-491D167EE0DE}"/>
              </a:ext>
            </a:extLst>
          </p:cNvPr>
          <p:cNvSpPr txBox="1"/>
          <p:nvPr/>
        </p:nvSpPr>
        <p:spPr>
          <a:xfrm>
            <a:off x="0" y="948690"/>
            <a:ext cx="66602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... */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tv{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(tv);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tv1 = 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en-US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9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D0879-76D9-F192-A8D3-01DAD4AF1A90}"/>
              </a:ext>
            </a:extLst>
          </p:cNvPr>
          <p:cNvSpPr txBox="1"/>
          <p:nvPr/>
        </p:nvSpPr>
        <p:spPr>
          <a:xfrm>
            <a:off x="0" y="1268760"/>
            <a:ext cx="59046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 TV {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default;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TV(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800" kern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bool </a:t>
            </a:r>
            <a:r>
              <a:rPr lang="en-US" sz="1800" kern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false;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 </a:t>
            </a:r>
            <a:r>
              <a:rPr lang="en-US" sz="1800" kern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 </a:t>
            </a:r>
            <a:r>
              <a:rPr lang="en-US" sz="1800" kern="0" dirty="0" err="1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(const TV&amp; tv) { /* ... */ }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 {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</a:t>
            </a:r>
            <a:r>
              <a:rPr lang="en-US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800" kern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800" kern="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sz="1800" kern="0" dirty="0">
                <a:solidFill>
                  <a:srgbClr val="008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800" kern="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pPr lvl="2"/>
            <a:r>
              <a:rPr lang="ru-RU" dirty="0"/>
              <a:t>Если таковых не имеется, программист должен использовать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Применяются для инициализации полей класса в конструкторе ДО выполнения его тела</a:t>
            </a:r>
          </a:p>
          <a:p>
            <a:pPr lvl="1">
              <a:lnSpc>
                <a:spcPct val="90000"/>
              </a:lnSpc>
            </a:pPr>
            <a:r>
              <a:rPr lang="ru-RU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2">
              <a:lnSpc>
                <a:spcPct val="90000"/>
              </a:lnSpc>
            </a:pPr>
            <a:r>
              <a:rPr lang="ru-RU"/>
              <a:t>поля, являющиеся классами без конструкторов по умолчанию</a:t>
            </a:r>
          </a:p>
          <a:p>
            <a:pPr lvl="2">
              <a:lnSpc>
                <a:spcPct val="90000"/>
              </a:lnSpc>
            </a:pPr>
            <a:r>
              <a:rPr lang="ru-RU"/>
              <a:t>константы</a:t>
            </a:r>
          </a:p>
          <a:p>
            <a:pPr lvl="2">
              <a:lnSpc>
                <a:spcPct val="90000"/>
              </a:lnSpc>
            </a:pPr>
            <a:r>
              <a:rPr lang="ru-RU"/>
              <a:t>ссылки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0" y="1844824"/>
            <a:ext cx="4644008" cy="5093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Open(string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Save(string const&amp; </a:t>
            </a:r>
            <a:r>
              <a:rPr lang="en-US" sz="1300" b="1" dirty="0" err="1">
                <a:latin typeface="Courier New" pitchFamily="49" charset="0"/>
              </a:rPr>
              <a:t>fileName</a:t>
            </a:r>
            <a:r>
              <a:rPr lang="en-US" sz="1300" b="1" dirty="0">
                <a:latin typeface="Courier New" pitchFamily="49" charset="0"/>
              </a:rPr>
              <a:t>)const;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Прочие операции над документом</a:t>
            </a:r>
            <a:r>
              <a:rPr lang="en-US" sz="1300" b="1" i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document)</a:t>
            </a:r>
          </a:p>
          <a:p>
            <a:pPr defTabSz="363538"/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		: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</a:rPr>
              <a:t>m_document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</a:rPr>
              <a:t>(document)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void Undo();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Redo();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void </a:t>
            </a:r>
            <a:r>
              <a:rPr lang="en-US" sz="1300" b="1" dirty="0" err="1">
                <a:latin typeface="Courier New" pitchFamily="49" charset="0"/>
              </a:rPr>
              <a:t>ReplaceText</a:t>
            </a:r>
            <a:r>
              <a:rPr lang="en-US" sz="1300" b="1" dirty="0">
                <a:latin typeface="Courier New" pitchFamily="49" charset="0"/>
              </a:rPr>
              <a:t>(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offset, </a:t>
            </a:r>
            <a:r>
              <a:rPr lang="en-US" sz="1300" b="1" dirty="0" err="1">
                <a:latin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</a:rPr>
              <a:t> length,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	string const&amp; text);</a:t>
            </a: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</a:t>
            </a:r>
            <a:r>
              <a:rPr lang="ru-RU" sz="1300" i="1" dirty="0">
                <a:latin typeface="Courier New" pitchFamily="49" charset="0"/>
              </a:rPr>
              <a:t> Прочие операции редактора</a:t>
            </a:r>
          </a:p>
          <a:p>
            <a:pPr defTabSz="363538"/>
            <a:r>
              <a:rPr lang="en-US" sz="1300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&amp; </a:t>
            </a:r>
            <a:r>
              <a:rPr lang="en-US" sz="1300" b="1" dirty="0" err="1">
                <a:latin typeface="Courier New" pitchFamily="49" charset="0"/>
              </a:rPr>
              <a:t>m_document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};</a:t>
            </a:r>
            <a:endParaRPr lang="ru-RU" sz="13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499992" y="3717032"/>
            <a:ext cx="4644008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CDocument</a:t>
            </a:r>
            <a:r>
              <a:rPr lang="en-US" sz="1300" b="1" dirty="0">
                <a:latin typeface="Courier New" pitchFamily="49" charset="0"/>
              </a:rPr>
              <a:t> document;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document.Open</a:t>
            </a:r>
            <a:r>
              <a:rPr lang="en-US" sz="1300" b="1" dirty="0">
                <a:latin typeface="Courier New" pitchFamily="49" charset="0"/>
              </a:rPr>
              <a:t>("fileName.doc");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CEditor</a:t>
            </a:r>
            <a:r>
              <a:rPr lang="en-US" sz="1300" b="1" dirty="0">
                <a:latin typeface="Courier New" pitchFamily="49" charset="0"/>
              </a:rPr>
              <a:t> editor(document);</a:t>
            </a: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Вызываем операции редактора документа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…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document.Save</a:t>
            </a:r>
            <a:r>
              <a:rPr lang="en-US" sz="1300" b="1" dirty="0">
                <a:latin typeface="Courier New" pitchFamily="49" charset="0"/>
              </a:rPr>
              <a:t>("fileName1.doc");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В ходе своей работы объект может использовать определенные системные ресурсы</a:t>
            </a:r>
          </a:p>
          <a:p>
            <a:pPr marL="640080"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Динамическая память, открытые файлы, сетевые соединения и т.п.</a:t>
            </a:r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При разрушении объекта используемые им единолично ресурсы должны освобождаться</a:t>
            </a:r>
            <a:endParaRPr lang="en-US" sz="2800" dirty="0"/>
          </a:p>
          <a:p>
            <a:pPr marL="274320" indent="-274320" fontAlgn="auto">
              <a:lnSpc>
                <a:spcPct val="80000"/>
              </a:lnSpc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sz="2800" dirty="0"/>
              <a:t>В </a:t>
            </a:r>
            <a:r>
              <a:rPr lang="en-US" sz="2800" dirty="0"/>
              <a:t>C++ </a:t>
            </a:r>
            <a:r>
              <a:rPr lang="ru-RU" sz="2800" dirty="0"/>
              <a:t>для освобождения этих ресурсов служит особый метод класса – </a:t>
            </a:r>
            <a:r>
              <a:rPr lang="ru-RU" sz="2800" b="1" dirty="0">
                <a:solidFill>
                  <a:srgbClr val="FF0000"/>
                </a:solidFill>
              </a:rPr>
              <a:t>деструктор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73367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b="1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  <a:endParaRPr lang="ru-RU" b="1" dirty="0">
              <a:solidFill>
                <a:srgbClr val="FF0000"/>
              </a:solidFill>
            </a:endParaRPr>
          </a:p>
          <a:p>
            <a:pPr marL="273367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dirty="0"/>
              <a:t>Данный метод вызывается автоматически при уничтожении экземпляра класса: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Выход за пределы блока, в котором объявлен экземпляр класса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Вызов оператора </a:t>
            </a:r>
            <a:r>
              <a:rPr lang="en-US" sz="2300" b="1" dirty="0"/>
              <a:t>delete</a:t>
            </a:r>
            <a:r>
              <a:rPr lang="ru-RU" sz="2300" dirty="0"/>
              <a:t> или </a:t>
            </a:r>
            <a:r>
              <a:rPr lang="en-US" sz="2300" b="1" dirty="0"/>
              <a:t>delete</a:t>
            </a:r>
            <a:r>
              <a:rPr lang="en-US" sz="2300" dirty="0"/>
              <a:t> []</a:t>
            </a:r>
            <a:endParaRPr lang="ru-RU" sz="2300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Содержимое тела деструктора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500" dirty="0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Освобождение выделенных объектом ресурсов</a:t>
            </a:r>
          </a:p>
          <a:p>
            <a:pPr lvl="1" indent="-246888" fontAlgn="auto">
              <a:lnSpc>
                <a:spcPct val="80000"/>
              </a:lnSpc>
              <a:spcAft>
                <a:spcPts val="0"/>
              </a:spcAft>
              <a:buFont typeface="Wingdings 2"/>
              <a:buChar char=""/>
              <a:defRPr/>
            </a:pPr>
            <a:r>
              <a:rPr lang="ru-RU" sz="2300" dirty="0"/>
              <a:t>Что-нибудь еще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9512" y="1772816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4716016" y="1764298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Данными класса «Автомобиль» могут являться</a:t>
            </a:r>
          </a:p>
          <a:p>
            <a:pPr lvl="1"/>
            <a:r>
              <a:rPr lang="ru-RU" dirty="0"/>
              <a:t>Марка</a:t>
            </a:r>
          </a:p>
          <a:p>
            <a:pPr lvl="1"/>
            <a:r>
              <a:rPr lang="ru-RU" dirty="0"/>
              <a:t>Год выпуска</a:t>
            </a:r>
          </a:p>
          <a:p>
            <a:pPr lvl="1"/>
            <a:r>
              <a:rPr lang="ru-RU" dirty="0"/>
              <a:t>Регистрационный номер</a:t>
            </a:r>
          </a:p>
          <a:p>
            <a:pPr lvl="1"/>
            <a:r>
              <a:rPr lang="ru-RU" dirty="0"/>
              <a:t>Количество топлива в баке</a:t>
            </a:r>
          </a:p>
          <a:p>
            <a:pPr lvl="1"/>
            <a:r>
              <a:rPr lang="ru-RU" dirty="0"/>
              <a:t>Величина пробега</a:t>
            </a:r>
          </a:p>
          <a:p>
            <a:pPr lvl="1"/>
            <a:r>
              <a:rPr lang="ru-RU" dirty="0"/>
              <a:t>Цвет кузова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Жизнь после смерти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 dirty="0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 dirty="0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 dirty="0"/>
              <a:t>И т.д. по цепочке</a:t>
            </a:r>
          </a:p>
          <a:p>
            <a:r>
              <a:rPr lang="ru-RU" dirty="0"/>
              <a:t>После этого происходит освобождение занимаемой объектом памяти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2056686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7544" y="1810464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39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323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4211960" y="3534013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3923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0" y="3861048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3995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0" y="443711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3995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0" y="470539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3995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941168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3995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0" y="515719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3995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0" y="535347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3995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0" y="558924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0" y="6093296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3995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4355976" y="3212976"/>
            <a:ext cx="968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11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611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деструктор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2204864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3851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323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3995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33400" y="3228975"/>
            <a:ext cx="7854950" cy="1752600"/>
          </a:xfrm>
        </p:spPr>
        <p:txBody>
          <a:bodyPr/>
          <a:lstStyle/>
          <a:p>
            <a:pPr marR="0"/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35696" y="424631"/>
            <a:ext cx="583264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78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осуществляет копирование всех полей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5"/>
          <p:cNvSpPr>
            <a:spLocks noChangeArrowheads="1"/>
          </p:cNvSpPr>
          <p:nvPr/>
        </p:nvSpPr>
        <p:spPr bwMode="auto">
          <a:xfrm>
            <a:off x="0" y="357188"/>
            <a:ext cx="4356100" cy="2862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269875"/>
            <a:r>
              <a:rPr lang="ru-RU" sz="1200" b="1" dirty="0">
                <a:latin typeface="Courier New" pitchFamily="49" charset="0"/>
              </a:rPr>
              <a:t>#</a:t>
            </a:r>
            <a:r>
              <a:rPr lang="ru-RU" sz="1200" b="1" dirty="0" err="1">
                <a:latin typeface="Courier New" pitchFamily="49" charset="0"/>
              </a:rPr>
              <a:t>include</a:t>
            </a:r>
            <a:r>
              <a:rPr lang="ru-RU" sz="1200" b="1" dirty="0">
                <a:latin typeface="Courier New" pitchFamily="49" charset="0"/>
              </a:rPr>
              <a:t> "</a:t>
            </a:r>
            <a:r>
              <a:rPr lang="ru-RU" sz="1200" b="1" dirty="0" err="1">
                <a:latin typeface="Courier New" pitchFamily="49" charset="0"/>
              </a:rPr>
              <a:t>stdio.h</a:t>
            </a:r>
            <a:r>
              <a:rPr lang="ru-RU" sz="1200" b="1" dirty="0">
                <a:latin typeface="Courier New" pitchFamily="49" charset="0"/>
              </a:rPr>
              <a:t>"</a:t>
            </a:r>
          </a:p>
          <a:p>
            <a:pPr defTabSz="269875"/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class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</a:t>
            </a:r>
            <a:endParaRPr lang="ru-RU" sz="1200" b="1" dirty="0">
              <a:latin typeface="Courier New" pitchFamily="49" charset="0"/>
            </a:endParaRPr>
          </a:p>
          <a:p>
            <a:pPr defTabSz="269875"/>
            <a:r>
              <a:rPr lang="ru-RU" sz="1200" b="1" dirty="0">
                <a:latin typeface="Courier New" pitchFamily="49" charset="0"/>
              </a:rPr>
              <a:t>{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public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():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(0)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(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const&amp;</a:t>
            </a:r>
            <a:r>
              <a:rPr lang="ru-RU" sz="1200" b="1" dirty="0">
                <a:solidFill>
                  <a:schemeClr val="accent1"/>
                </a:solidFill>
                <a:latin typeface="Courier New" pitchFamily="49" charset="0"/>
              </a:rPr>
              <a:t> </a:t>
            </a:r>
            <a:r>
              <a:rPr lang="ru-RU" sz="1200" b="1" dirty="0" err="1">
                <a:solidFill>
                  <a:schemeClr val="accent1"/>
                </a:solidFill>
                <a:latin typeface="Courier New" pitchFamily="49" charset="0"/>
              </a:rPr>
              <a:t>foo</a:t>
            </a:r>
            <a:r>
              <a:rPr lang="ru-RU" sz="1200" b="1" dirty="0">
                <a:latin typeface="Courier New" pitchFamily="49" charset="0"/>
              </a:rPr>
              <a:t>) :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(</a:t>
            </a:r>
            <a:r>
              <a:rPr lang="ru-RU" sz="1200" b="1" dirty="0" err="1">
                <a:latin typeface="Courier New" pitchFamily="49" charset="0"/>
              </a:rPr>
              <a:t>foo.m_moo</a:t>
            </a:r>
            <a:r>
              <a:rPr lang="ru-RU" sz="1200" b="1" dirty="0">
                <a:latin typeface="Courier New" pitchFamily="49" charset="0"/>
              </a:rPr>
              <a:t>)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{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</a:t>
            </a:r>
            <a:r>
              <a:rPr lang="ru-RU" sz="1200" b="1" dirty="0">
                <a:latin typeface="Courier New" pitchFamily="49" charset="0"/>
              </a:rPr>
              <a:t>"</a:t>
            </a:r>
            <a:r>
              <a:rPr lang="ru-RU" sz="1200" b="1" dirty="0" err="1">
                <a:latin typeface="Courier New" pitchFamily="49" charset="0"/>
              </a:rPr>
              <a:t>Creating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copy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of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ru-RU" sz="1200" b="1" dirty="0" err="1">
                <a:latin typeface="Courier New" pitchFamily="49" charset="0"/>
              </a:rPr>
              <a:t>foo\n</a:t>
            </a:r>
            <a:r>
              <a:rPr lang="ru-RU" sz="1200" b="1" dirty="0">
                <a:latin typeface="Courier New" pitchFamily="49" charset="0"/>
              </a:rPr>
              <a:t>";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}</a:t>
            </a:r>
          </a:p>
          <a:p>
            <a:pPr defTabSz="269875"/>
            <a:r>
              <a:rPr lang="ru-RU" sz="1200" b="1" dirty="0" err="1">
                <a:latin typeface="Courier New" pitchFamily="49" charset="0"/>
              </a:rPr>
              <a:t>private</a:t>
            </a:r>
            <a:r>
              <a:rPr lang="ru-RU" sz="1200" b="1" dirty="0">
                <a:latin typeface="Courier New" pitchFamily="49" charset="0"/>
              </a:rPr>
              <a:t>: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	int	</a:t>
            </a:r>
            <a:r>
              <a:rPr lang="ru-RU" sz="1200" b="1" dirty="0" err="1">
                <a:latin typeface="Courier New" pitchFamily="49" charset="0"/>
              </a:rPr>
              <a:t>m_moo</a:t>
            </a:r>
            <a:r>
              <a:rPr lang="ru-RU" sz="1200" b="1" dirty="0">
                <a:latin typeface="Courier New" pitchFamily="49" charset="0"/>
              </a:rPr>
              <a:t>;</a:t>
            </a:r>
          </a:p>
          <a:p>
            <a:pPr defTabSz="269875"/>
            <a:r>
              <a:rPr lang="ru-RU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49155" name="Rectangle 6"/>
          <p:cNvSpPr>
            <a:spLocks noChangeArrowheads="1"/>
          </p:cNvSpPr>
          <p:nvPr/>
        </p:nvSpPr>
        <p:spPr bwMode="auto">
          <a:xfrm>
            <a:off x="4356100" y="357188"/>
            <a:ext cx="4787900" cy="304698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Bar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Do()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"Do\n";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Foo</a:t>
            </a: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m_foo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void f(Bar b)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"f()\n";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b.Do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6" name="Rectangle 7"/>
          <p:cNvSpPr>
            <a:spLocks noChangeArrowheads="1"/>
          </p:cNvSpPr>
          <p:nvPr/>
        </p:nvSpPr>
        <p:spPr bwMode="auto">
          <a:xfrm>
            <a:off x="0" y="3356992"/>
            <a:ext cx="4572000" cy="3231654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Bar g()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"g()\n";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b;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  <a:endParaRPr lang="ru-RU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"Call f()\n";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f(b0);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</a:t>
            </a:r>
            <a:r>
              <a:rPr lang="ru-RU" sz="1200" b="1" dirty="0">
                <a:latin typeface="Courier New" pitchFamily="49" charset="0"/>
              </a:rPr>
              <a:t> </a:t>
            </a:r>
            <a:r>
              <a:rPr lang="en-US" sz="1200" b="1" dirty="0">
                <a:latin typeface="Courier New" pitchFamily="49" charset="0"/>
              </a:rPr>
              <a:t>"Call g()\n";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Bar b1 = (g());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b1.Do();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363538">
              <a:tabLst>
                <a:tab pos="363538" algn="l"/>
              </a:tabLst>
            </a:pPr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49157" name="Text Box 8"/>
          <p:cNvSpPr txBox="1">
            <a:spLocks noChangeArrowheads="1"/>
          </p:cNvSpPr>
          <p:nvPr/>
        </p:nvSpPr>
        <p:spPr bwMode="auto">
          <a:xfrm>
            <a:off x="5292725" y="4797425"/>
            <a:ext cx="2035175" cy="17446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>
                <a:latin typeface="Courier New" pitchFamily="49" charset="0"/>
              </a:rPr>
              <a:t>OUTPUT:</a:t>
            </a:r>
          </a:p>
          <a:p>
            <a:r>
              <a:rPr lang="en-US" sz="1200">
                <a:latin typeface="Courier New" pitchFamily="49" charset="0"/>
              </a:rPr>
              <a:t>Call f()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f()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</a:p>
          <a:p>
            <a:r>
              <a:rPr lang="en-US" sz="1200">
                <a:latin typeface="Courier New" pitchFamily="49" charset="0"/>
              </a:rPr>
              <a:t>Call g()</a:t>
            </a:r>
          </a:p>
          <a:p>
            <a:r>
              <a:rPr lang="en-US" sz="1200">
                <a:latin typeface="Courier New" pitchFamily="49" charset="0"/>
              </a:rPr>
              <a:t>g()</a:t>
            </a:r>
          </a:p>
          <a:p>
            <a:r>
              <a:rPr lang="en-US" sz="1200">
                <a:latin typeface="Courier New" pitchFamily="49" charset="0"/>
              </a:rPr>
              <a:t>Creating copy of foo</a:t>
            </a:r>
          </a:p>
          <a:p>
            <a:r>
              <a:rPr lang="en-US" sz="1200">
                <a:latin typeface="Courier New" pitchFamily="49" charset="0"/>
              </a:rPr>
              <a:t>Do</a:t>
            </a:r>
            <a:endParaRPr lang="ru-RU" sz="120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9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4" grpId="0" animBg="1"/>
      <p:bldP spid="49155" grpId="0" animBg="1"/>
      <p:bldP spid="49156" grpId="0" animBg="1"/>
      <p:bldP spid="4915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35163"/>
            <a:ext cx="8229600" cy="442277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Автоматически сгенерированный конструктор копирования не всегда подходит</a:t>
            </a:r>
          </a:p>
          <a:p>
            <a:pPr lvl="1">
              <a:lnSpc>
                <a:spcPct val="80000"/>
              </a:lnSpc>
            </a:pPr>
            <a:r>
              <a:rPr lang="ru-RU" sz="2600" dirty="0"/>
              <a:t>Создание копии объекта – больше простого копирования всех его полей</a:t>
            </a:r>
          </a:p>
          <a:p>
            <a:pPr>
              <a:lnSpc>
                <a:spcPct val="80000"/>
              </a:lnSpc>
            </a:pPr>
            <a:r>
              <a:rPr lang="ru-RU" dirty="0"/>
              <a:t>Пример: класс, реализующий динамический массив</a:t>
            </a:r>
          </a:p>
          <a:p>
            <a:pPr lvl="1">
              <a:lnSpc>
                <a:spcPct val="80000"/>
              </a:lnSpc>
            </a:pPr>
            <a:r>
              <a:rPr lang="ru-RU" dirty="0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pPr>
              <a:lnSpc>
                <a:spcPct val="80000"/>
              </a:lnSpc>
            </a:pPr>
            <a:r>
              <a:rPr lang="ru-RU" dirty="0"/>
              <a:t>Выход – создавать собственный копирующий конструктор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395287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копирования объявляется в закрытой </a:t>
            </a:r>
            <a:r>
              <a:rPr lang="en-US" dirty="0"/>
              <a:t>(private) </a:t>
            </a:r>
            <a:r>
              <a:rPr lang="ru-RU" dirty="0"/>
              <a:t>области класса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Реализацию данного конструктора можно не писать</a:t>
            </a:r>
            <a:endParaRPr lang="en-US" sz="2300" dirty="0"/>
          </a:p>
          <a:p>
            <a:pPr>
              <a:lnSpc>
                <a:spcPct val="80000"/>
              </a:lnSpc>
            </a:pPr>
            <a:r>
              <a:rPr lang="ru-RU" sz="2500" dirty="0"/>
              <a:t>В С++ 11 можно использовать </a:t>
            </a:r>
            <a:r>
              <a:rPr lang="en-US" sz="2500" dirty="0"/>
              <a:t>=delete</a:t>
            </a:r>
            <a:endParaRPr lang="ru-RU" sz="2500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2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53251" name="Rectangle 4"/>
          <p:cNvSpPr>
            <a:spLocks noChangeArrowheads="1"/>
          </p:cNvSpPr>
          <p:nvPr/>
        </p:nvSpPr>
        <p:spPr bwMode="auto">
          <a:xfrm>
            <a:off x="1000125" y="2143125"/>
            <a:ext cx="4000503" cy="2062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3857620" y="4429132"/>
            <a:ext cx="4643445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CFile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CFile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15140" y="400050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C++11: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присваивания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206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Автоматически сгенерированный оператор присваивания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Оператор присваивания, как и конструктор копирования может быть автоматически сгенерирован компилятором в случае необходимости</a:t>
            </a:r>
          </a:p>
          <a:p>
            <a:pPr lvl="1"/>
            <a:r>
              <a:rPr lang="ru-RU" dirty="0"/>
              <a:t>Автоматически сгенерированный оператор присваивания выполняет вызов операторов присваивания для всех своих полей, а также родительского класса (в случае его наличия родителя)</a:t>
            </a:r>
          </a:p>
          <a:p>
            <a:r>
              <a:rPr lang="ru-RU" dirty="0"/>
              <a:t>В ряде случаев компилятор не может сгенерировать оператор присваивания</a:t>
            </a:r>
          </a:p>
          <a:p>
            <a:pPr lvl="1"/>
            <a:r>
              <a:rPr lang="ru-RU" dirty="0"/>
              <a:t>Класс содержит ссылки или константы</a:t>
            </a:r>
          </a:p>
          <a:p>
            <a:pPr lvl="1"/>
            <a:r>
              <a:rPr lang="ru-RU" dirty="0"/>
              <a:t>В родительском классе оператор присваивания объявлен приватным</a:t>
            </a:r>
          </a:p>
        </p:txBody>
      </p:sp>
    </p:spTree>
    <p:extLst>
      <p:ext uri="{BB962C8B-B14F-4D97-AF65-F5344CB8AC3E}">
        <p14:creationId xmlns:p14="http://schemas.microsoft.com/office/powerpoint/2010/main" val="47529057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нужен собственный оператор присваивания?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Как правило, во всех случаях, когда классу нужен собственный конструктор копирования</a:t>
            </a:r>
          </a:p>
          <a:p>
            <a:pPr lvl="1"/>
            <a:r>
              <a:rPr lang="ru-RU" dirty="0"/>
              <a:t>Создание копии не сводится к обычному копированию полей класса</a:t>
            </a:r>
            <a:endParaRPr lang="en-US" dirty="0"/>
          </a:p>
          <a:p>
            <a:r>
              <a:rPr lang="ru-RU" dirty="0"/>
              <a:t>Оператор присваивания должен возвращать ссылку на левый операнд, чтобы были возможны следующие выражения, допустимые для встроенных типов:</a:t>
            </a:r>
          </a:p>
          <a:p>
            <a:pPr lvl="1"/>
            <a:r>
              <a:rPr lang="en-US" dirty="0"/>
              <a:t>if ((a =</a:t>
            </a:r>
            <a:r>
              <a:rPr lang="ru-RU" dirty="0"/>
              <a:t> </a:t>
            </a:r>
            <a:r>
              <a:rPr lang="en-US" dirty="0"/>
              <a:t>b) == c) {…}</a:t>
            </a:r>
            <a:endParaRPr lang="ru-RU" dirty="0"/>
          </a:p>
          <a:p>
            <a:r>
              <a:rPr lang="ru-RU" dirty="0"/>
              <a:t>Оператор присваивания должен корректно обрабатывать некоторые особенные ситуации</a:t>
            </a:r>
          </a:p>
          <a:p>
            <a:pPr lvl="1"/>
            <a:r>
              <a:rPr lang="ru-RU" dirty="0"/>
              <a:t>Например, присваивание самому себе не должно приводить к порче данных</a:t>
            </a:r>
          </a:p>
          <a:p>
            <a:pPr lvl="1"/>
            <a:r>
              <a:rPr lang="ru-RU" dirty="0"/>
              <a:t>Наиболее надежный способ – использовать конструктор копирования для создания копии</a:t>
            </a:r>
          </a:p>
        </p:txBody>
      </p:sp>
    </p:spTree>
    <p:extLst>
      <p:ext uri="{BB962C8B-B14F-4D97-AF65-F5344CB8AC3E}">
        <p14:creationId xmlns:p14="http://schemas.microsoft.com/office/powerpoint/2010/main" val="61513251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14290"/>
            <a:ext cx="8305800" cy="163279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некорректной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2143116"/>
            <a:ext cx="821537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CMyString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600" b="1" dirty="0">
                <a:latin typeface="Courier New" pitchFamily="49" charset="0"/>
              </a:rPr>
              <a:t> other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delete []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 = new char[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+ 1];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memcpy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char *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size_t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714876" y="4857760"/>
            <a:ext cx="4286248" cy="18573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Некорректная работа оператора в случае</a:t>
            </a:r>
            <a:r>
              <a:rPr lang="en-US" dirty="0"/>
              <a:t> </a:t>
            </a:r>
            <a:r>
              <a:rPr lang="ru-RU" dirty="0" err="1"/>
              <a:t>самоприсваивания</a:t>
            </a:r>
            <a:r>
              <a:rPr lang="ru-RU" dirty="0"/>
              <a:t>:</a:t>
            </a:r>
          </a:p>
          <a:p>
            <a:endParaRPr lang="en-US" dirty="0"/>
          </a:p>
          <a:p>
            <a:r>
              <a:rPr lang="en-US" dirty="0" err="1"/>
              <a:t>CMyString</a:t>
            </a:r>
            <a:r>
              <a:rPr lang="en-US" dirty="0"/>
              <a:t> s(“some string”);</a:t>
            </a:r>
          </a:p>
          <a:p>
            <a:r>
              <a:rPr lang="en-US" dirty="0"/>
              <a:t>s = s;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038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класса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Метод объекта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– программный код</a:t>
            </a:r>
            <a:r>
              <a:rPr lang="en-US" dirty="0"/>
              <a:t>, </a:t>
            </a:r>
            <a:r>
              <a:rPr lang="ru-RU" dirty="0"/>
              <a:t>реагирующий на передачу объекту определенного сообщения</a:t>
            </a:r>
            <a:endParaRPr lang="en-US" dirty="0"/>
          </a:p>
          <a:p>
            <a:r>
              <a:rPr lang="ru-RU" dirty="0"/>
              <a:t>Класс может содержать один или более </a:t>
            </a:r>
            <a:r>
              <a:rPr lang="ru-RU" b="1" dirty="0">
                <a:solidFill>
                  <a:srgbClr val="FF0000"/>
                </a:solidFill>
              </a:rPr>
              <a:t>методов</a:t>
            </a:r>
            <a:r>
              <a:rPr lang="ru-RU" dirty="0"/>
              <a:t>,</a:t>
            </a:r>
            <a:endParaRPr lang="en-US" dirty="0"/>
          </a:p>
          <a:p>
            <a:r>
              <a:rPr lang="ru-RU" dirty="0"/>
              <a:t>Вызов метода объекта может перевести объект в новое состояние или оставить в прежнем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54818A-2966-4CCB-89F1-943E187167C7}"/>
              </a:ext>
            </a:extLst>
          </p:cNvPr>
          <p:cNvSpPr txBox="1"/>
          <p:nvPr/>
        </p:nvSpPr>
        <p:spPr>
          <a:xfrm>
            <a:off x="755576" y="4797152"/>
            <a:ext cx="63367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vector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&gt; v;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v.push_back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(42);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//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вызов метода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push_back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 err="1">
                <a:solidFill>
                  <a:srgbClr val="2B91AF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size_t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size = </a:t>
            </a:r>
            <a:r>
              <a:rPr lang="en-US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v.size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(); // </a:t>
            </a: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вызов метода </a:t>
            </a:r>
            <a:r>
              <a:rPr lang="en-US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size()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/>
      <p:bldP spid="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457200" y="214290"/>
            <a:ext cx="8305800" cy="1632798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Пример 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71472" y="1841242"/>
            <a:ext cx="821537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if (std::</a:t>
            </a:r>
            <a:r>
              <a:rPr lang="en-US" sz="1400" b="1" dirty="0" err="1">
                <a:latin typeface="Courier New" pitchFamily="49" charset="0"/>
              </a:rPr>
              <a:t>addressof</a:t>
            </a:r>
            <a:r>
              <a:rPr lang="en-US" sz="1400" b="1" dirty="0">
                <a:latin typeface="Courier New" pitchFamily="49" charset="0"/>
              </a:rPr>
              <a:t>(other) != this)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tmpCopy</a:t>
            </a:r>
            <a:r>
              <a:rPr lang="en-US" sz="1400" b="1" dirty="0">
                <a:latin typeface="Courier New" pitchFamily="49" charset="0"/>
              </a:rPr>
              <a:t>(other);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tmpCopy.m_pChars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tmpCopy.m_length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}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return *this;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// </a:t>
            </a:r>
            <a:r>
              <a:rPr lang="ru-RU" sz="1400" b="1" dirty="0">
                <a:latin typeface="Courier New" pitchFamily="49" charset="0"/>
              </a:rPr>
              <a:t>сходным образом перегружаем операторы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char *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3420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Запрет операции присваивания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ряде случае операция присваивания объектов может быть нежелательной</a:t>
            </a:r>
          </a:p>
          <a:p>
            <a:pPr lvl="1"/>
            <a:r>
              <a:rPr lang="ru-RU" dirty="0"/>
              <a:t>С экземпляром объекта связываются какие-то внешние объекты, например, файловый дескриптор или сетевое соединение</a:t>
            </a:r>
          </a:p>
          <a:p>
            <a:r>
              <a:rPr lang="ru-RU" dirty="0"/>
              <a:t>Операцию присваивания для объектов можно запретить, объявив оператор присваивания в приватной области класса</a:t>
            </a:r>
          </a:p>
          <a:p>
            <a:pPr lvl="1"/>
            <a:r>
              <a:rPr lang="ru-RU" dirty="0"/>
              <a:t>Реализацию можно при этом не писать</a:t>
            </a:r>
            <a:endParaRPr lang="en-US" dirty="0"/>
          </a:p>
          <a:p>
            <a:pPr lvl="1"/>
            <a:r>
              <a:rPr lang="ru-RU" dirty="0"/>
              <a:t>Альтернатива – использовать = </a:t>
            </a:r>
            <a:r>
              <a:rPr lang="en-US" dirty="0"/>
              <a:t>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341566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копированием объектов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96144" y="0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611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611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/>
              <a:t>Оператор </a:t>
            </a:r>
            <a:r>
              <a:rPr lang="en-US" dirty="0"/>
              <a:t>return </a:t>
            </a:r>
            <a:r>
              <a:rPr lang="ru-RU" dirty="0"/>
              <a:t>возвращает</a:t>
            </a:r>
            <a:r>
              <a:rPr lang="en-US" dirty="0"/>
              <a:t> </a:t>
            </a:r>
            <a:r>
              <a:rPr lang="ru-RU" dirty="0"/>
              <a:t>временную копию</a:t>
            </a:r>
            <a:endParaRPr lang="en-US" dirty="0"/>
          </a:p>
          <a:p>
            <a:pPr lvl="2"/>
            <a:r>
              <a:rPr lang="ru-RU" dirty="0"/>
              <a:t>Данный этап может быть оптимизирован компилятором</a:t>
            </a:r>
          </a:p>
          <a:p>
            <a:pPr lvl="1"/>
            <a:r>
              <a:rPr lang="ru-RU" dirty="0"/>
              <a:t>При выполнении оператора присваивания временная копия копируется в массив </a:t>
            </a:r>
            <a:r>
              <a:rPr lang="en-US" dirty="0"/>
              <a:t>v</a:t>
            </a:r>
            <a:endParaRPr lang="ru-RU" dirty="0"/>
          </a:p>
          <a:p>
            <a:r>
              <a:rPr lang="ru-RU" dirty="0"/>
              <a:t>Попытки избежать копирования усложняют код и являются «костылями»</a:t>
            </a:r>
          </a:p>
          <a:p>
            <a:r>
              <a:rPr lang="ru-RU" dirty="0"/>
              <a:t>Причина проблемы: в </a:t>
            </a:r>
            <a:r>
              <a:rPr lang="en-US" dirty="0"/>
              <a:t>C++03 </a:t>
            </a:r>
            <a:r>
              <a:rPr lang="ru-RU" dirty="0"/>
              <a:t>нельзя отличить временный объект от невременного</a:t>
            </a:r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88640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004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3923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5183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Данная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Методы класса «Автомобиль» :</a:t>
            </a:r>
          </a:p>
          <a:p>
            <a:pPr lvl="1"/>
            <a:r>
              <a:rPr lang="ru-RU" dirty="0"/>
              <a:t>Проехать </a:t>
            </a:r>
            <a:r>
              <a:rPr lang="en-US" dirty="0"/>
              <a:t>N </a:t>
            </a:r>
            <a:r>
              <a:rPr lang="ru-RU" dirty="0"/>
              <a:t>километров</a:t>
            </a:r>
          </a:p>
          <a:p>
            <a:pPr lvl="2"/>
            <a:r>
              <a:rPr lang="ru-RU" dirty="0"/>
              <a:t>Увеличивает пробег, уменьшает топливо</a:t>
            </a:r>
          </a:p>
          <a:p>
            <a:pPr lvl="1"/>
            <a:r>
              <a:rPr lang="ru-RU" dirty="0"/>
              <a:t>Перекрасить кузов</a:t>
            </a:r>
          </a:p>
          <a:p>
            <a:pPr lvl="2"/>
            <a:r>
              <a:rPr lang="ru-RU" dirty="0"/>
              <a:t>Изменяет цвет кузова</a:t>
            </a:r>
          </a:p>
          <a:p>
            <a:pPr lvl="1"/>
            <a:r>
              <a:rPr lang="ru-RU" dirty="0"/>
              <a:t>Заправить топливом</a:t>
            </a:r>
          </a:p>
          <a:p>
            <a:pPr lvl="2"/>
            <a:r>
              <a:rPr lang="ru-RU" dirty="0"/>
              <a:t>Увеличивает количество топлива</a:t>
            </a:r>
          </a:p>
          <a:p>
            <a:pPr lvl="1"/>
            <a:endParaRPr lang="ru-RU" dirty="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После перемещения объект должен остаться в некотором валидном состоянии, пусть даже заранее неизвестном состоянии</a:t>
            </a:r>
          </a:p>
          <a:p>
            <a:pPr lvl="1"/>
            <a:r>
              <a:rPr lang="ru-RU" dirty="0"/>
              <a:t>В общем случае полагаться на состояние объекта после перемещения нельзя</a:t>
            </a:r>
          </a:p>
          <a:p>
            <a:pPr lvl="2"/>
            <a:r>
              <a:rPr lang="en-US" dirty="0"/>
              <a:t>string, vector</a:t>
            </a:r>
          </a:p>
          <a:p>
            <a:r>
              <a:rPr lang="ru-RU" dirty="0"/>
              <a:t>Для некоторых классов (например, </a:t>
            </a:r>
            <a:r>
              <a:rPr lang="en-US" dirty="0" err="1"/>
              <a:t>unique_ptr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поведение перемещающего конструктора определено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5147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151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-2075" y="17778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Перегрузка перемещающего оператора присваивания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289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оператор присваивания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Данный оператор используется при присваивании значения временного объекта</a:t>
            </a:r>
          </a:p>
          <a:p>
            <a:pPr lvl="1"/>
            <a:r>
              <a:rPr lang="ru-RU" dirty="0"/>
              <a:t>Как и перемещающий конструктор, вместо копирования он просто забирает данные у переданного объекта</a:t>
            </a:r>
          </a:p>
          <a:p>
            <a:pPr lvl="1"/>
            <a:r>
              <a:rPr lang="ru-RU" dirty="0"/>
              <a:t>Переданный объект должен остаться в состоянии, в котором он может быть корректно разрушен или присвоен другому объекту</a:t>
            </a:r>
          </a:p>
          <a:p>
            <a:pPr lvl="2"/>
            <a:r>
              <a:rPr lang="ru-RU" dirty="0"/>
              <a:t>Утечек памяти или неопределенного поведения при выполнении данных операций происходить не должно</a:t>
            </a:r>
          </a:p>
        </p:txBody>
      </p:sp>
    </p:spTree>
    <p:extLst>
      <p:ext uri="{BB962C8B-B14F-4D97-AF65-F5344CB8AC3E}">
        <p14:creationId xmlns:p14="http://schemas.microsoft.com/office/powerpoint/2010/main" val="347638366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827584" y="0"/>
            <a:ext cx="6768752" cy="689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static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[] = "";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 operator=(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(&amp;other != this)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*this;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8532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c087911-d054-4d1d-bd35-72217429624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c2fa5b2-578d-4c86-8d6f-efb7f31e1cd6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e36dfa0-fc49-47b4-b0c9-3bb284e8ee99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47cc4ac-fccc-4e77-aadd-c280aa149db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26ba9a21-ce27-43a8-b8cd-a931d1be7e5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321ef0-6db3-4e5c-9a35-6180e6679f8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ff0ca84-1f7c-42af-9c10-31505ee7a56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Поток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Поток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2863</TotalTime>
  <Words>9070</Words>
  <Application>Microsoft Office PowerPoint</Application>
  <PresentationFormat>Экран (4:3)</PresentationFormat>
  <Paragraphs>1588</Paragraphs>
  <Slides>113</Slides>
  <Notes>5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113</vt:i4>
      </vt:variant>
    </vt:vector>
  </HeadingPairs>
  <TitlesOfParts>
    <vt:vector size="122" baseType="lpstr">
      <vt:lpstr>Calibri</vt:lpstr>
      <vt:lpstr>Cascadia Mono</vt:lpstr>
      <vt:lpstr>Consolas</vt:lpstr>
      <vt:lpstr>Constantia</vt:lpstr>
      <vt:lpstr>Courier New</vt:lpstr>
      <vt:lpstr>Tahoma</vt:lpstr>
      <vt:lpstr>Wingdings</vt:lpstr>
      <vt:lpstr>Wingdings 2</vt:lpstr>
      <vt:lpstr>Поток</vt:lpstr>
      <vt:lpstr>Основы ООП</vt:lpstr>
      <vt:lpstr>Объектно-ориентированное программирование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</vt:lpstr>
      <vt:lpstr>Презентация PowerPoint</vt:lpstr>
      <vt:lpstr>Методы класса</vt:lpstr>
      <vt:lpstr>Пример</vt:lpstr>
      <vt:lpstr>Презентация PowerPoint</vt:lpstr>
      <vt:lpstr>Свойства</vt:lpstr>
      <vt:lpstr>Пример: Треугольник</vt:lpstr>
      <vt:lpstr>Презентация PowerPoint</vt:lpstr>
      <vt:lpstr>Важнейшие принципы ООП</vt:lpstr>
      <vt:lpstr>Абстракция данных</vt:lpstr>
      <vt:lpstr>Пример</vt:lpstr>
      <vt:lpstr>Инкапсуляция</vt:lpstr>
      <vt:lpstr>Пример. Стек целых чисел</vt:lpstr>
      <vt:lpstr>Презентация PowerPoint</vt:lpstr>
      <vt:lpstr>Наследование</vt:lpstr>
      <vt:lpstr>Полиморфизм</vt:lpstr>
      <vt:lpstr>Презентация PowerPoint</vt:lpstr>
      <vt:lpstr>Размещение классов в различных файлах</vt:lpstr>
      <vt:lpstr>Пример</vt:lpstr>
      <vt:lpstr>Ограничение доступа к данным и методам класса</vt:lpstr>
      <vt:lpstr>Публичные (public) поля класса</vt:lpstr>
      <vt:lpstr>Закрытые (приватные) поля класса</vt:lpstr>
      <vt:lpstr>Защищенные поля класса</vt:lpstr>
      <vt:lpstr>Уровни доступа к полям и методам класса</vt:lpstr>
      <vt:lpstr>Пример</vt:lpstr>
      <vt:lpstr>Школьник</vt:lpstr>
      <vt:lpstr>Студент</vt:lpstr>
      <vt:lpstr>Аспирант</vt:lpstr>
      <vt:lpstr>Ссылка на себя</vt:lpstr>
      <vt:lpstr>Пример</vt:lpstr>
      <vt:lpstr>Константные методы</vt:lpstr>
      <vt:lpstr>Когда возникает необходимость в константных методах?</vt:lpstr>
      <vt:lpstr>Пример</vt:lpstr>
      <vt:lpstr>Изменчивые (mutable) данные класса</vt:lpstr>
      <vt:lpstr>Пример</vt:lpstr>
      <vt:lpstr>Конструкторы</vt:lpstr>
      <vt:lpstr>Начальное состояние объекта</vt:lpstr>
      <vt:lpstr>Конструктор</vt:lpstr>
      <vt:lpstr>Пример</vt:lpstr>
      <vt:lpstr>Конструктор по умолчанию</vt:lpstr>
      <vt:lpstr>Презентация PowerPoint</vt:lpstr>
      <vt:lpstr>Презентация PowerPoint</vt:lpstr>
      <vt:lpstr>Презентация PowerPoint</vt:lpstr>
      <vt:lpstr>Converting Constructor</vt:lpstr>
      <vt:lpstr>Презентация PowerPoint</vt:lpstr>
      <vt:lpstr>Презентация PowerPoint</vt:lpstr>
      <vt:lpstr>Презентация PowerPoint</vt:lpstr>
      <vt:lpstr>Инициализация данных экземпляра класса</vt:lpstr>
      <vt:lpstr>Списки инициализации</vt:lpstr>
      <vt:lpstr>Пример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Автоматически сгенерированный конструктор копирования</vt:lpstr>
      <vt:lpstr>Презентация PowerPoint</vt:lpstr>
      <vt:lpstr>Создание собственного конструктора копирования</vt:lpstr>
      <vt:lpstr>Пример</vt:lpstr>
      <vt:lpstr>Запрещение копирования объектов</vt:lpstr>
      <vt:lpstr>Пример</vt:lpstr>
      <vt:lpstr>Перегрузка оператора присваивания</vt:lpstr>
      <vt:lpstr>Автоматически сгенерированный оператор присваивания</vt:lpstr>
      <vt:lpstr>Когда нужен собственный оператор присваивания?</vt:lpstr>
      <vt:lpstr>Пример некорректной реализации присваивания строк</vt:lpstr>
      <vt:lpstr>Пример корректной реализации присваивания строк</vt:lpstr>
      <vt:lpstr>Запрет операции присваивания</vt:lpstr>
      <vt:lpstr>Перемещающий конструктор</vt:lpstr>
      <vt:lpstr>Проблемы с копированием объектов</vt:lpstr>
      <vt:lpstr>Презентация PowerPoint</vt:lpstr>
      <vt:lpstr>Избыточное копирование объектов</vt:lpstr>
      <vt:lpstr>Что такое Rvalue и Lvalue?</vt:lpstr>
      <vt:lpstr>Два типа ссылок в C++</vt:lpstr>
      <vt:lpstr>Презентация PowerPoint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Презентация PowerPoint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Презентация PowerPoint</vt:lpstr>
      <vt:lpstr>Перегрузка перемещающего оператора присваивания</vt:lpstr>
      <vt:lpstr>Перемещающий оператор присваивания</vt:lpstr>
      <vt:lpstr>Презентация PowerPoint</vt:lpstr>
      <vt:lpstr>Презентация PowerPoint</vt:lpstr>
      <vt:lpstr>Презентация PowerPoint</vt:lpstr>
      <vt:lpstr>Статические данные и методы класса</vt:lpstr>
      <vt:lpstr>Для чего нужны статические данные класса</vt:lpstr>
      <vt:lpstr>Особенности</vt:lpstr>
      <vt:lpstr>Пример</vt:lpstr>
      <vt:lpstr>Область применения</vt:lpstr>
      <vt:lpstr>Пример – паттерн «Одиночка»</vt:lpstr>
      <vt:lpstr>Презентация PowerPoint</vt:lpstr>
      <vt:lpstr>Презентация PowerPoint</vt:lpstr>
      <vt:lpstr>Вложенные классы</vt:lpstr>
      <vt:lpstr>Вложенное объявление классов и других типов данных</vt:lpstr>
      <vt:lpstr>Пример 1</vt:lpstr>
      <vt:lpstr>Презентация PowerPoint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Алексей Малов</cp:lastModifiedBy>
  <cp:revision>254</cp:revision>
  <dcterms:created xsi:type="dcterms:W3CDTF">2007-03-30T02:07:07Z</dcterms:created>
  <dcterms:modified xsi:type="dcterms:W3CDTF">2023-04-27T15:57:01Z</dcterms:modified>
</cp:coreProperties>
</file>