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53" r:id="rId28"/>
    <p:sldId id="300" r:id="rId29"/>
    <p:sldId id="302" r:id="rId30"/>
    <p:sldId id="303" r:id="rId31"/>
    <p:sldId id="304" r:id="rId32"/>
    <p:sldId id="354" r:id="rId33"/>
    <p:sldId id="355" r:id="rId34"/>
    <p:sldId id="356" r:id="rId35"/>
    <p:sldId id="357" r:id="rId36"/>
    <p:sldId id="331" r:id="rId37"/>
    <p:sldId id="332" r:id="rId38"/>
    <p:sldId id="333" r:id="rId39"/>
    <p:sldId id="319" r:id="rId40"/>
    <p:sldId id="320" r:id="rId41"/>
    <p:sldId id="321" r:id="rId42"/>
    <p:sldId id="322" r:id="rId43"/>
    <p:sldId id="323" r:id="rId44"/>
    <p:sldId id="324" r:id="rId45"/>
    <p:sldId id="305" r:id="rId46"/>
    <p:sldId id="284" r:id="rId47"/>
    <p:sldId id="275" r:id="rId48"/>
    <p:sldId id="285" r:id="rId49"/>
    <p:sldId id="306" r:id="rId50"/>
    <p:sldId id="358" r:id="rId51"/>
    <p:sldId id="359" r:id="rId52"/>
    <p:sldId id="360" r:id="rId53"/>
    <p:sldId id="377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9" r:id="rId62"/>
    <p:sldId id="370" r:id="rId63"/>
    <p:sldId id="371" r:id="rId64"/>
    <p:sldId id="372" r:id="rId65"/>
    <p:sldId id="374" r:id="rId66"/>
    <p:sldId id="375" r:id="rId67"/>
    <p:sldId id="373" r:id="rId68"/>
    <p:sldId id="376" r:id="rId69"/>
    <p:sldId id="368" r:id="rId70"/>
    <p:sldId id="379" r:id="rId71"/>
    <p:sldId id="334" r:id="rId72"/>
    <p:sldId id="335" r:id="rId73"/>
    <p:sldId id="336" r:id="rId74"/>
    <p:sldId id="313" r:id="rId75"/>
    <p:sldId id="314" r:id="rId76"/>
    <p:sldId id="317" r:id="rId77"/>
    <p:sldId id="318" r:id="rId78"/>
    <p:sldId id="316" r:id="rId79"/>
    <p:sldId id="352" r:id="rId80"/>
    <p:sldId id="325" r:id="rId81"/>
    <p:sldId id="326" r:id="rId82"/>
    <p:sldId id="327" r:id="rId83"/>
    <p:sldId id="328" r:id="rId84"/>
    <p:sldId id="329" r:id="rId85"/>
    <p:sldId id="330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78" r:id="rId95"/>
    <p:sldId id="380" r:id="rId96"/>
    <p:sldId id="381" r:id="rId97"/>
    <p:sldId id="382" r:id="rId98"/>
  </p:sldIdLst>
  <p:sldSz cx="12192000" cy="6858000"/>
  <p:notesSz cx="6858000" cy="9144000"/>
  <p:custDataLst>
    <p:tags r:id="rId9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11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Дружественные классы и 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EED0-E1E3-4C42-8AE8-2E57F34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/>
              <a:t>При перегрузке операций следует руководствоваться:</a:t>
            </a:r>
          </a:p>
          <a:p>
            <a:pPr lvl="1"/>
            <a:r>
              <a:rPr lang="ru-RU"/>
              <a:t>Особенностями данных операций в предметной области</a:t>
            </a:r>
          </a:p>
          <a:p>
            <a:pPr lvl="1"/>
            <a:r>
              <a:rPr lang="ru-RU"/>
              <a:t>Архитектурой класса</a:t>
            </a:r>
          </a:p>
          <a:p>
            <a:pPr lvl="1"/>
            <a:r>
              <a:rPr lang="ru-RU"/>
              <a:t>Требованиями и ограничениями языка </a:t>
            </a:r>
            <a:r>
              <a:rPr lang="en-US"/>
              <a:t>C++</a:t>
            </a:r>
          </a:p>
          <a:p>
            <a:pPr lvl="1"/>
            <a:r>
              <a:rPr lang="ru-RU"/>
              <a:t>Здравым смыслом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7448" y="2492896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Оператор сложения является бинарным оператором</a:t>
            </a:r>
          </a:p>
          <a:p>
            <a:pPr lvl="2"/>
            <a:r>
              <a:rPr lang="ru-RU"/>
              <a:t>Оба аргумента оператора сложения являются двухмерными векторами, значения которых не изменяются во время его выполнения</a:t>
            </a:r>
          </a:p>
          <a:p>
            <a:pPr lvl="3"/>
            <a:r>
              <a:rPr lang="ru-RU"/>
              <a:t>Имеет смысл передавать по константной ссылке</a:t>
            </a:r>
          </a:p>
          <a:p>
            <a:pPr lvl="1"/>
            <a:r>
              <a:rPr lang="ru-RU"/>
              <a:t>Оператор сложения векторов возвращает новый вектор, координаты которого – суммы соответствующих координат аргументов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420888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276872"/>
            <a:ext cx="105989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43117"/>
            <a:ext cx="10887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предпочтительного способа перегрузки оператора +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предпочтительным способом является реализация оператора сложения внутри класса</a:t>
            </a:r>
          </a:p>
          <a:p>
            <a:pPr lvl="1"/>
            <a:r>
              <a:rPr lang="ru-RU"/>
              <a:t>Оператор сложения естественен для класса векторов</a:t>
            </a:r>
            <a:endParaRPr lang="en-US"/>
          </a:p>
          <a:p>
            <a:pPr lvl="1"/>
            <a:r>
              <a:rPr lang="ru-RU"/>
              <a:t>В нем отсутствуют зависимости от других классов</a:t>
            </a:r>
          </a:p>
          <a:p>
            <a:pPr lvl="1"/>
            <a:r>
              <a:rPr lang="ru-RU"/>
              <a:t>Мы можем вносить изменения в исходный код класса </a:t>
            </a:r>
            <a:r>
              <a:rPr lang="en-US"/>
              <a:t>CVector2D</a:t>
            </a:r>
            <a:endParaRPr lang="ru-RU"/>
          </a:p>
          <a:p>
            <a:pPr lvl="1"/>
            <a:r>
              <a:rPr lang="ru-RU"/>
              <a:t>Наиболее краткая форма записи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384" y="1825916"/>
            <a:ext cx="973561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Дружественные функции – это функции,  объявленные вне класса, но имеющие доступ к закрытым и защищенным полям данного класса</a:t>
            </a:r>
          </a:p>
          <a:p>
            <a:pPr lvl="1"/>
            <a:r>
              <a:rPr lang="ru-RU"/>
              <a:t>Дружественная функция объявляется внутри класса с модификатором </a:t>
            </a:r>
            <a:r>
              <a:rPr lang="en-US"/>
              <a:t>friend</a:t>
            </a:r>
          </a:p>
          <a:p>
            <a:pPr lvl="1"/>
            <a:r>
              <a:rPr lang="ru-RU"/>
              <a:t>Дружественные функции не являются членами класса, поэтому им не передается указатель </a:t>
            </a:r>
            <a:r>
              <a:rPr lang="en-US"/>
              <a:t>this</a:t>
            </a:r>
          </a:p>
          <a:p>
            <a:r>
              <a:rPr lang="ru-RU"/>
              <a:t>Правило использования:</a:t>
            </a:r>
          </a:p>
          <a:p>
            <a:pPr lvl="1"/>
            <a:r>
              <a:rPr lang="ru-RU"/>
              <a:t>Если нет важных доводов использовать дружественные функции – используйте вместо них члены класса</a:t>
            </a:r>
          </a:p>
          <a:p>
            <a:pPr lvl="1"/>
            <a:r>
              <a:rPr lang="ru-RU"/>
              <a:t>Если важные доводы есть – подумайте, а действительно ли они так важны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/>
              <a:t>Предпочитаемый способ перегрузки – реализация также внутри класса </a:t>
            </a:r>
            <a:r>
              <a:rPr lang="en-US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3714752"/>
            <a:ext cx="94702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Умножение вектора на скаляр – более сложная операция, т.к. использует </a:t>
            </a:r>
            <a:r>
              <a:rPr lang="ru-RU" b="1"/>
              <a:t>разные типы аргументов</a:t>
            </a:r>
            <a:r>
              <a:rPr lang="ru-RU"/>
              <a:t> и является </a:t>
            </a:r>
            <a:r>
              <a:rPr lang="ru-RU" b="1">
                <a:hlinkClick r:id="rId2"/>
              </a:rPr>
              <a:t>коммутативной</a:t>
            </a:r>
            <a:endParaRPr lang="ru-RU" b="1"/>
          </a:p>
          <a:p>
            <a:pPr lvl="1"/>
            <a:r>
              <a:rPr lang="ru-RU"/>
              <a:t>Один из аргументов – вектор (</a:t>
            </a:r>
            <a:r>
              <a:rPr lang="en-US"/>
              <a:t>CVector2D)</a:t>
            </a:r>
            <a:r>
              <a:rPr lang="ru-RU"/>
              <a:t>, второй – скаляр (</a:t>
            </a:r>
            <a:r>
              <a:rPr lang="en-US"/>
              <a:t>double)</a:t>
            </a:r>
          </a:p>
          <a:p>
            <a:pPr lvl="1"/>
            <a:r>
              <a:rPr lang="ru-RU"/>
              <a:t>Из-за коммутативности данной операции существуют </a:t>
            </a:r>
            <a:r>
              <a:rPr lang="en-US"/>
              <a:t>2 </a:t>
            </a:r>
            <a:r>
              <a:rPr lang="ru-RU"/>
              <a:t>версии данного оператора:</a:t>
            </a:r>
          </a:p>
          <a:p>
            <a:pPr lvl="2"/>
            <a:r>
              <a:rPr lang="ru-RU"/>
              <a:t>Вектор * Скаляр</a:t>
            </a:r>
          </a:p>
          <a:p>
            <a:pPr lvl="2"/>
            <a:r>
              <a:rPr lang="ru-RU"/>
              <a:t>Скаляр * Вектор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/>
              <a:t>Оператор возвращает новый вектор, координаты которого – произведения координат исходного вектора на скаляр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4" y="1772816"/>
            <a:ext cx="104411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303456"/>
            <a:ext cx="97726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623392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402488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178352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034336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547192" y="5165961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операций +, - и * могут понадобиться:</a:t>
            </a:r>
          </a:p>
          <a:p>
            <a:pPr lvl="1"/>
            <a:r>
              <a:rPr lang="en-US"/>
              <a:t>vector1 += vector2;</a:t>
            </a:r>
          </a:p>
          <a:p>
            <a:pPr lvl="1"/>
            <a:r>
              <a:rPr lang="en-US"/>
              <a:t>vector3 *= 3.8;</a:t>
            </a:r>
          </a:p>
          <a:p>
            <a:pPr lvl="1"/>
            <a:r>
              <a:rPr lang="en-US"/>
              <a:t>vector4 -= vector1;</a:t>
            </a:r>
          </a:p>
          <a:p>
            <a:r>
              <a:rPr lang="ru-RU"/>
              <a:t>Они модифицируют операнд в левой части, но не модифицируют операнд в правой</a:t>
            </a:r>
          </a:p>
          <a:p>
            <a:pPr lvl="1"/>
            <a:r>
              <a:rPr lang="ru-RU"/>
              <a:t>Возвращают ссылку на левый операнд,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3116"/>
            <a:ext cx="970124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5400" y="206084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Операторы сравнения сравнивают значения операндов, не изменяя их, и возвращают результат типа </a:t>
            </a:r>
            <a:r>
              <a:rPr lang="en-US"/>
              <a:t>bool</a:t>
            </a:r>
            <a:r>
              <a:rPr lang="ru-RU"/>
              <a:t>, соответствующий результату сравнения</a:t>
            </a:r>
          </a:p>
          <a:p>
            <a:r>
              <a:rPr lang="ru-RU"/>
              <a:t>Для двухмерных векторов такими операциями являются операторы:</a:t>
            </a:r>
          </a:p>
          <a:p>
            <a:pPr lvl="1"/>
            <a:r>
              <a:rPr lang="ru-RU"/>
              <a:t>==</a:t>
            </a:r>
          </a:p>
          <a:p>
            <a:pPr lvl="1"/>
            <a:r>
              <a:rPr lang="ru-RU"/>
              <a:t>!=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2143116"/>
            <a:ext cx="96874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1524000" y="184482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Некоторым классам может понадобиться доступ к закрытым данным друг друга</a:t>
            </a:r>
          </a:p>
          <a:p>
            <a:pPr lvl="1"/>
            <a:r>
              <a:rPr lang="ru-RU"/>
              <a:t>Например, классу «дерево» может понадобиться доступ к закрытым полям его узлов</a:t>
            </a:r>
          </a:p>
          <a:p>
            <a:pPr lvl="1"/>
            <a:r>
              <a:rPr lang="ru-RU"/>
              <a:t>В этом случае необходимо объявить дружественный класс внутри определения класса</a:t>
            </a:r>
          </a:p>
          <a:p>
            <a:r>
              <a:rPr lang="ru-RU"/>
              <a:t>Дружественная связь между классами является самой сильной</a:t>
            </a:r>
          </a:p>
          <a:p>
            <a:pPr lvl="1"/>
            <a:r>
              <a:rPr lang="ru-RU"/>
              <a:t>Реализации классов оказываются связанными, что противоречит принципу инкапсуляции</a:t>
            </a:r>
          </a:p>
          <a:p>
            <a:pPr lvl="1"/>
            <a:r>
              <a:rPr lang="ru-RU"/>
              <a:t>Не используйте дружественные классы до тех пор, пока их использование не окажется единственным способом решения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Перегрузка операторов форматированного ввода-вывода в потоки </a:t>
            </a:r>
            <a:r>
              <a:rPr lang="en-US"/>
              <a:t>STL </a:t>
            </a:r>
            <a:r>
              <a:rPr lang="ru-RU"/>
              <a:t>не может быть выполнена внутри самих классов потоков</a:t>
            </a:r>
          </a:p>
          <a:p>
            <a:pPr lvl="1"/>
            <a:r>
              <a:rPr lang="ru-RU"/>
              <a:t>Внесение модификаций в </a:t>
            </a:r>
            <a:r>
              <a:rPr lang="en-US"/>
              <a:t>STL</a:t>
            </a:r>
            <a:r>
              <a:rPr lang="ru-RU"/>
              <a:t> запрещено Стандартом</a:t>
            </a:r>
          </a:p>
          <a:p>
            <a:pPr lvl="2"/>
            <a:r>
              <a:rPr lang="ru-RU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/>
              <a:t>Объекты потоков никоим образом не связаны с пользовательскими типами данных</a:t>
            </a:r>
          </a:p>
          <a:p>
            <a:r>
              <a:rPr lang="ru-RU"/>
              <a:t>Для перегрузки операторов ввода-вывода следует всегда объявлять их вне класса</a:t>
            </a:r>
          </a:p>
          <a:p>
            <a:r>
              <a:rPr lang="ru-RU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/>
              <a:t>Это обеспечивает возможность чтения и записи нескольких значений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7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“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452688" y="2071689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</a:t>
            </a:r>
            <a:r>
              <a:rPr lang="ru-RU" dirty="0" err="1"/>
              <a:t>значния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E986-D9B4-48CF-BC4D-85E143568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150B8-EF17-46B6-AEB0-39D7291C1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138104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BA32B-86B9-4C2D-BDCC-5B3CEA22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9051" r="17600" b="5325"/>
          <a:stretch/>
        </p:blipFill>
        <p:spPr>
          <a:xfrm>
            <a:off x="6960096" y="2780928"/>
            <a:ext cx="4801321" cy="3495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costcos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/>
            <a:r>
              <a:rPr lang="ru-RU"/>
              <a:t>+= и + для конкатенации строк</a:t>
            </a:r>
          </a:p>
          <a:p>
            <a:pPr lvl="1"/>
            <a:r>
              <a:rPr lang="ru-RU"/>
              <a:t>-- и ++ для итераторов</a:t>
            </a:r>
          </a:p>
          <a:p>
            <a:pPr lvl="1"/>
            <a:r>
              <a:rPr lang="ru-RU"/>
              <a:t>арифметические операции для векторов и комплексных чисел</a:t>
            </a:r>
          </a:p>
          <a:p>
            <a:pPr lvl="1"/>
            <a:r>
              <a:rPr lang="ru-RU"/>
              <a:t>-</a:t>
            </a:r>
            <a:r>
              <a:rPr lang="en-US"/>
              <a:t>&gt; </a:t>
            </a:r>
            <a:r>
              <a:rPr lang="ru-RU"/>
              <a:t>и </a:t>
            </a:r>
            <a:r>
              <a:rPr lang="en-US"/>
              <a:t>* </a:t>
            </a:r>
            <a:r>
              <a:rPr lang="ru-RU"/>
              <a:t>для </a:t>
            </a:r>
            <a:r>
              <a:rPr lang="ru-RU">
                <a:hlinkClick r:id="rId2"/>
              </a:rPr>
              <a:t>умных указателей</a:t>
            </a:r>
            <a:endParaRPr lang="ru-RU"/>
          </a:p>
          <a:p>
            <a:pPr lvl="1"/>
            <a:r>
              <a:rPr lang="en-US"/>
              <a:t>[] </a:t>
            </a:r>
            <a:r>
              <a:rPr lang="ru-RU"/>
              <a:t>для массивов и ассоциативных контейнеров</a:t>
            </a:r>
          </a:p>
          <a:p>
            <a:pPr lvl="1"/>
            <a:r>
              <a:rPr lang="ru-RU"/>
              <a:t>() для функторов (объектов функций)</a:t>
            </a:r>
          </a:p>
          <a:p>
            <a:pPr lvl="1"/>
            <a:r>
              <a:rPr lang="ru-RU"/>
              <a:t>= для классов с собственным конструктором копирования</a:t>
            </a:r>
          </a:p>
          <a:p>
            <a:pPr lvl="1"/>
            <a:r>
              <a:rPr lang="ru-RU"/>
              <a:t>операции сравнения для строк и других типов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779985"/>
          </a:xfrm>
        </p:spPr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96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/>
              <a:t>Конструктор может быть помечен </a:t>
            </a:r>
            <a:r>
              <a:rPr lang="en-US" sz="1600" dirty="0"/>
              <a:t> </a:t>
            </a:r>
            <a:r>
              <a:rPr lang="ru-RU" sz="1600" dirty="0"/>
              <a:t>как явный при помощи ключевого слова </a:t>
            </a:r>
            <a:r>
              <a:rPr lang="en-US" sz="1600" dirty="0">
                <a:solidFill>
                  <a:srgbClr val="FF0000"/>
                </a:solidFill>
              </a:rPr>
              <a:t>explicit</a:t>
            </a:r>
            <a:r>
              <a:rPr lang="ru-RU" sz="1600" dirty="0"/>
              <a:t> , чтобы запретить возможность его </a:t>
            </a:r>
            <a:r>
              <a:rPr lang="ru-RU" sz="1600" b="1" dirty="0"/>
              <a:t>неявного</a:t>
            </a:r>
            <a:r>
              <a:rPr lang="ru-RU" sz="1600" dirty="0"/>
              <a:t> вызова в ситуациях, вроде следующих:</a:t>
            </a:r>
          </a:p>
          <a:p>
            <a:endParaRPr lang="ru-RU" sz="1600" dirty="0"/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10; </a:t>
            </a:r>
            <a:endParaRPr lang="ru-RU" sz="1600" dirty="0"/>
          </a:p>
          <a:p>
            <a:r>
              <a:rPr lang="ru-RU" sz="1600" dirty="0"/>
              <a:t>эквивалентно:</a:t>
            </a:r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/>
              <a:t>10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/>
              <a:t>;</a:t>
            </a:r>
            <a:endParaRPr lang="ru-RU" sz="16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пользовательских типов данных </a:t>
            </a:r>
            <a:r>
              <a:rPr lang="en-US"/>
              <a:t>C++ </a:t>
            </a:r>
            <a:r>
              <a:rPr lang="ru-RU"/>
              <a:t>позволяет задать собственные операции</a:t>
            </a:r>
          </a:p>
          <a:p>
            <a:pPr lvl="1"/>
            <a:r>
              <a:rPr lang="ru-RU"/>
              <a:t>Некоторые из них всегда определяются внутри класса</a:t>
            </a:r>
            <a:endParaRPr lang="en-US"/>
          </a:p>
          <a:p>
            <a:pPr lvl="2"/>
            <a:r>
              <a:rPr lang="ru-RU"/>
              <a:t>=, +=, -=, *= и т.п.</a:t>
            </a:r>
          </a:p>
          <a:p>
            <a:pPr lvl="1"/>
            <a:r>
              <a:rPr lang="ru-RU"/>
              <a:t>Некоторые – снаружи</a:t>
            </a:r>
          </a:p>
          <a:p>
            <a:pPr lvl="2"/>
            <a:r>
              <a:rPr lang="ru-RU"/>
              <a:t>Как правило, операции, в которых применяются базовые типы</a:t>
            </a:r>
          </a:p>
          <a:p>
            <a:r>
              <a:rPr lang="ru-RU"/>
              <a:t>Синтаксис:</a:t>
            </a:r>
          </a:p>
          <a:p>
            <a:pPr lvl="1"/>
            <a:r>
              <a:rPr lang="en-US"/>
              <a:t>&lt;</a:t>
            </a:r>
            <a:r>
              <a:rPr lang="ru-RU"/>
              <a:t>тип</a:t>
            </a:r>
            <a:r>
              <a:rPr lang="en-US"/>
              <a:t>&gt;</a:t>
            </a:r>
            <a:r>
              <a:rPr lang="ru-RU"/>
              <a:t> </a:t>
            </a:r>
            <a:r>
              <a:rPr lang="en-US"/>
              <a:t>operator X(</a:t>
            </a:r>
            <a:r>
              <a:rPr lang="ru-RU"/>
              <a:t>параметры)</a:t>
            </a: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„Operator </a:t>
            </a:r>
            <a:r>
              <a:rPr lang="de-DE" dirty="0" err="1"/>
              <a:t>Overloading</a:t>
            </a:r>
            <a:r>
              <a:rPr lang="de-DE" dirty="0"/>
              <a:t>: 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Principles</a:t>
            </a:r>
            <a:r>
              <a:rPr lang="de-DE" dirty="0"/>
              <a:t> and Practice</a:t>
            </a:r>
          </a:p>
          <a:p>
            <a:pPr lvl="1"/>
            <a:r>
              <a:rPr lang="de-DE">
                <a:hlinkClick r:id="rId3"/>
              </a:rPr>
              <a:t>https://www.youtube.com/watch?v=zh4EgO13Etg</a:t>
            </a:r>
            <a:r>
              <a:rPr lang="de-DE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8268</Words>
  <Application>Microsoft Office PowerPoint</Application>
  <PresentationFormat>Widescreen</PresentationFormat>
  <Paragraphs>1233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Calibri Light</vt:lpstr>
      <vt:lpstr>Cascadia Mono</vt:lpstr>
      <vt:lpstr>Consolas</vt:lpstr>
      <vt:lpstr>Courier New</vt:lpstr>
      <vt:lpstr>Times New Roman</vt:lpstr>
      <vt:lpstr>Office Theme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Сравнение в C++ 20</vt:lpstr>
      <vt:lpstr>PowerPoint Presentation</vt:lpstr>
      <vt:lpstr>PowerPoint Presentation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PowerPoint Presentation</vt:lpstr>
      <vt:lpstr>Упрощаем создание UserId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Alexey Malov</cp:lastModifiedBy>
  <cp:revision>210</cp:revision>
  <dcterms:created xsi:type="dcterms:W3CDTF">2007-04-06T03:56:12Z</dcterms:created>
  <dcterms:modified xsi:type="dcterms:W3CDTF">2024-02-03T17:29:33Z</dcterms:modified>
</cp:coreProperties>
</file>